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2916" r:id="rId3"/>
    <p:sldId id="22801" r:id="rId4"/>
    <p:sldId id="22917" r:id="rId5"/>
    <p:sldId id="22802" r:id="rId6"/>
    <p:sldId id="304" r:id="rId7"/>
    <p:sldId id="22803" r:id="rId8"/>
    <p:sldId id="22807" r:id="rId9"/>
    <p:sldId id="276" r:id="rId10"/>
    <p:sldId id="2427" r:id="rId11"/>
    <p:sldId id="2518" r:id="rId12"/>
    <p:sldId id="2519" r:id="rId13"/>
    <p:sldId id="22811" r:id="rId14"/>
    <p:sldId id="22821" r:id="rId15"/>
    <p:sldId id="2516" r:id="rId16"/>
    <p:sldId id="22815" r:id="rId17"/>
    <p:sldId id="2517" r:id="rId18"/>
    <p:sldId id="2520" r:id="rId19"/>
    <p:sldId id="22919" r:id="rId20"/>
    <p:sldId id="22825" r:id="rId21"/>
    <p:sldId id="2428" r:id="rId22"/>
    <p:sldId id="2429" r:id="rId23"/>
    <p:sldId id="2430" r:id="rId24"/>
    <p:sldId id="280" r:id="rId25"/>
    <p:sldId id="2433" r:id="rId26"/>
    <p:sldId id="22831" r:id="rId27"/>
    <p:sldId id="22834" r:id="rId28"/>
    <p:sldId id="22836" r:id="rId29"/>
    <p:sldId id="22835" r:id="rId30"/>
    <p:sldId id="22837" r:id="rId31"/>
    <p:sldId id="22839" r:id="rId32"/>
    <p:sldId id="281" r:id="rId33"/>
    <p:sldId id="22918" r:id="rId34"/>
    <p:sldId id="22824" r:id="rId35"/>
    <p:sldId id="22876" r:id="rId36"/>
    <p:sldId id="302" r:id="rId37"/>
    <p:sldId id="2431" r:id="rId38"/>
    <p:sldId id="303" r:id="rId39"/>
    <p:sldId id="2432" r:id="rId40"/>
    <p:sldId id="22843" r:id="rId41"/>
    <p:sldId id="2434" r:id="rId42"/>
    <p:sldId id="305" r:id="rId43"/>
    <p:sldId id="22844" r:id="rId44"/>
    <p:sldId id="306" r:id="rId45"/>
    <p:sldId id="22920" r:id="rId46"/>
    <p:sldId id="2521" r:id="rId47"/>
    <p:sldId id="2522" r:id="rId48"/>
    <p:sldId id="2523" r:id="rId49"/>
    <p:sldId id="2524" r:id="rId50"/>
    <p:sldId id="2525" r:id="rId51"/>
    <p:sldId id="2526" r:id="rId52"/>
    <p:sldId id="2527" r:id="rId53"/>
    <p:sldId id="2528" r:id="rId54"/>
    <p:sldId id="2529" r:id="rId55"/>
    <p:sldId id="2530" r:id="rId56"/>
    <p:sldId id="2531" r:id="rId57"/>
    <p:sldId id="2532" r:id="rId58"/>
    <p:sldId id="2533" r:id="rId59"/>
    <p:sldId id="253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2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68E53-B01F-4399-9168-96EEFC03395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763F0-C059-43B8-B0F8-EBEC2F4A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3FC9D-DFC7-1A31-3EC0-9534387D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097005-9376-1CCF-34B7-1D233B04B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AD89C-0CBF-11B2-B5CE-E3290F4E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0883A-F3B2-93F4-8F2C-807DC53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AEADB-4428-5539-5F68-5E455D2D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9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594D-CE00-715E-AF7A-0835261E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A81BF-FCC7-15CD-CDA5-7C81673B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2C5BA-1704-9B0F-E334-D9E9A8D5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F9145-60EB-1A77-2BAF-808100F1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8F41F-AFDA-3337-BF9A-9672E719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C9EFEC-BDF3-5AF1-7A1C-23F69A333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CB0FB-65E0-FD0D-8240-2B22C2D30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6E6D7-CCAE-6470-0FF8-F4D0789D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8D8C5-5986-DD7F-7DE3-6E2809C0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762D6-8FA9-83B0-2C54-6C712363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116AF-1DFB-EE16-645E-39BF822A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10083-9DA0-027B-2660-B6D4CDF0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EB671-ECC0-7CD5-9C3E-0CE8399E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FF60C-F1F8-0017-047B-0F3A3CA7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6483F-D58D-2D4C-3B4F-BDEEAB94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B4FB0-52FF-5D08-EE09-A9EB9334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1D0D3-1C2A-6342-259E-19405A39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041E5-CBF6-B7FD-52F8-4383FFAF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97F0-24D1-2E69-118E-672BA6B5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BC8C0-C247-2090-8369-AFF2F533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76CA-31A2-4AF3-3415-192920C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49C58-18BA-4802-4D77-5C40BA9B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F67FE-D350-24FD-A5B5-B0FBA322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B1F94-B2CB-4861-6107-7AEFB10E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2A3F3-F8AE-99E2-8824-EAF8F9F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DF961-85E9-4940-F97E-052A8674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5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02B9-C664-E1B6-CB38-83950314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F1129-2411-1B73-ACB1-FFDF15F0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A7086-6389-D3B6-4A76-E1872AF90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129692-5967-8F8D-584B-7EA72AFE6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CF8A4C-77F8-E748-19C7-4B730FFE7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270CD-5968-4363-F442-3100EE7F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96D3B-4C28-D76D-5572-3109173E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A2091-7CC6-D0FC-DA06-56BFC763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A7B8-E0BD-11F3-56BB-66A4A1BF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7407F6-6D57-3576-A5DE-8BCE44D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7CB60-52E0-3543-DCA0-2F2A49EB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562A77-36E1-F6E5-4EA5-A9BB6AE4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DBC36-D10F-C353-21BF-A59753B6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F414CE-19AB-1B88-5ACD-A14A8EF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29752-8C4E-A5F4-D2FF-CC79D206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E8662-872F-14BA-0486-97A1B77F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BB6E3-F6ED-D677-E730-467616E5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706C7-FE47-AD27-A371-81955501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0177-23E0-6BCD-B3AB-9D4B3580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04930-687A-A21F-75EF-20D060F1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64957-EFA3-41A2-9B41-DA5085D6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883DF-BDA5-8A4E-1022-BB119ED3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53C52-B859-B4FF-790E-FCD7A337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7ED9F-9BCC-3D64-B5D9-8C320634F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2BCA1-9806-EDB8-31CA-4E736B12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1D37-DF98-D475-789B-48EA16C6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FA737-8739-5780-4F1A-B95A0879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E2FF0-E80E-3833-CFC2-7A4568E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4D29D-2904-8A4B-5AAA-DAF9EEB5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4445C-1D7C-AB70-FF9C-9E40454FB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FBBE-DF04-4EA3-841C-8549B153DEE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86731-149D-D18E-D1F2-09238FA95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27F1A-38CC-9977-A76F-AED838CE1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4D16-20EC-4E56-ACB2-2C2616F8B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303-4.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755030" y="1634449"/>
            <a:ext cx="9211236" cy="12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카운터 변수를 기준으로 명령을 여러 번 실행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명령을 늘어 놓지 않고 소스를 간단하게 작성할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소스의 양이 줄어 실행 속도가 </a:t>
            </a:r>
            <a:r>
              <a:rPr lang="ko-KR" altLang="en-US" dirty="0" err="1"/>
              <a:t>빨라짐</a:t>
            </a:r>
            <a:endParaRPr kumimoji="1" lang="ko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4A907C7B-71EA-3B42-8CDE-7F22C82D60D6}"/>
              </a:ext>
            </a:extLst>
          </p:cNvPr>
          <p:cNvSpPr/>
          <p:nvPr/>
        </p:nvSpPr>
        <p:spPr>
          <a:xfrm>
            <a:off x="5179818" y="4446526"/>
            <a:ext cx="834837" cy="34962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3C780E-FB1D-4ADD-89BF-DA0B9773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12" y="3601329"/>
            <a:ext cx="4114800" cy="2123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29B1C-B380-41A5-AF10-24790AC43C82}"/>
              </a:ext>
            </a:extLst>
          </p:cNvPr>
          <p:cNvSpPr txBox="1"/>
          <p:nvPr/>
        </p:nvSpPr>
        <p:spPr>
          <a:xfrm>
            <a:off x="4841480" y="403049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반복문으로 바꾸면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DACFC-CDA7-4D54-89BF-0CF49546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19" y="3601329"/>
            <a:ext cx="5217146" cy="2234300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4D3A8-8DDC-4530-A037-72144D3C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A6EEF-5870-B6F6-3C22-F740F2A65BD6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명령 반복 실행하기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5395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8E0FD38-E035-1C7B-D2D1-23516D5B092B}"/>
              </a:ext>
            </a:extLst>
          </p:cNvPr>
          <p:cNvGraphicFramePr>
            <a:graphicFrameLocks noGrp="1"/>
          </p:cNvGraphicFramePr>
          <p:nvPr/>
        </p:nvGraphicFramePr>
        <p:xfrm>
          <a:off x="1552330" y="3536768"/>
          <a:ext cx="41949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for (let i = 0; i &lt; 5;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1B400E8-DBF6-5D31-0DD5-3A226531B7EE}"/>
              </a:ext>
            </a:extLst>
          </p:cNvPr>
          <p:cNvSpPr txBox="1">
            <a:spLocks/>
          </p:cNvSpPr>
          <p:nvPr/>
        </p:nvSpPr>
        <p:spPr>
          <a:xfrm>
            <a:off x="525115" y="117423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특정 횟수만큼 반복하고 싶을 때 사용하는 범용적인 반복문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 기본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4E0E18-5C2B-4AE7-216F-D795E0D558B4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2002615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0;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&lt;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횟수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++)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18C9AD-1B59-FF80-B0AB-859DE8B4E60D}"/>
              </a:ext>
            </a:extLst>
          </p:cNvPr>
          <p:cNvSpPr txBox="1"/>
          <p:nvPr/>
        </p:nvSpPr>
        <p:spPr>
          <a:xfrm>
            <a:off x="4539762" y="2281813"/>
            <a:ext cx="4763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다른 반복문과 다르게 반복 변수를 </a:t>
            </a:r>
            <a:r>
              <a:rPr lang="en-US" altLang="ko-KR" sz="1400" b="0" dirty="0">
                <a:solidFill>
                  <a:srgbClr val="FF0000"/>
                </a:solidFill>
              </a:rPr>
              <a:t>let </a:t>
            </a:r>
            <a:r>
              <a:rPr lang="ko-KR" altLang="en-US" sz="1400" b="0" dirty="0">
                <a:solidFill>
                  <a:srgbClr val="FF0000"/>
                </a:solidFill>
              </a:rPr>
              <a:t>키워드로 선언합니다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EA88FBFF-C4E8-5176-53E6-B75E35725880}"/>
              </a:ext>
            </a:extLst>
          </p:cNvPr>
          <p:cNvCxnSpPr/>
          <p:nvPr/>
        </p:nvCxnSpPr>
        <p:spPr>
          <a:xfrm>
            <a:off x="2999686" y="2316982"/>
            <a:ext cx="8015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4">
            <a:extLst>
              <a:ext uri="{FF2B5EF4-FFF2-40B4-BE49-F238E27FC236}">
                <a16:creationId xmlns:a16="http://schemas.microsoft.com/office/drawing/2014/main" id="{11B859A9-218F-F3F6-4DD5-947954EFD684}"/>
              </a:ext>
            </a:extLst>
          </p:cNvPr>
          <p:cNvSpPr/>
          <p:nvPr/>
        </p:nvSpPr>
        <p:spPr>
          <a:xfrm>
            <a:off x="2148255" y="2293537"/>
            <a:ext cx="2391507" cy="117225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44666503-8FBE-7B91-2E1A-492ACD24E3FE}"/>
              </a:ext>
            </a:extLst>
          </p:cNvPr>
          <p:cNvCxnSpPr>
            <a:cxnSpLocks/>
          </p:cNvCxnSpPr>
          <p:nvPr/>
        </p:nvCxnSpPr>
        <p:spPr>
          <a:xfrm>
            <a:off x="2007577" y="2293536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597D5EB-F963-FA39-90C5-B0694031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348" y="3065940"/>
            <a:ext cx="2635419" cy="2252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F7768A-1A43-986A-C36F-D80580F6FAE5}"/>
              </a:ext>
            </a:extLst>
          </p:cNvPr>
          <p:cNvSpPr txBox="1"/>
          <p:nvPr/>
        </p:nvSpPr>
        <p:spPr>
          <a:xfrm>
            <a:off x="4534132" y="3543278"/>
            <a:ext cx="4194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시작해서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5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미만이면 반복합니다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. →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불 값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8">
            <a:extLst>
              <a:ext uri="{FF2B5EF4-FFF2-40B4-BE49-F238E27FC236}">
                <a16:creationId xmlns:a16="http://schemas.microsoft.com/office/drawing/2014/main" id="{1D344626-C26C-C75C-C491-E2E56EE5CBCF}"/>
              </a:ext>
            </a:extLst>
          </p:cNvPr>
          <p:cNvCxnSpPr>
            <a:cxnSpLocks/>
          </p:cNvCxnSpPr>
          <p:nvPr/>
        </p:nvCxnSpPr>
        <p:spPr>
          <a:xfrm>
            <a:off x="2618475" y="3799951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C781DA43-F331-ACB1-0C7F-381A89490CB3}"/>
              </a:ext>
            </a:extLst>
          </p:cNvPr>
          <p:cNvCxnSpPr>
            <a:cxnSpLocks/>
          </p:cNvCxnSpPr>
          <p:nvPr/>
        </p:nvCxnSpPr>
        <p:spPr>
          <a:xfrm>
            <a:off x="3043759" y="3797754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19AFA27B-C837-20F5-52DE-2E036BDD502F}"/>
              </a:ext>
            </a:extLst>
          </p:cNvPr>
          <p:cNvSpPr/>
          <p:nvPr/>
        </p:nvSpPr>
        <p:spPr>
          <a:xfrm flipV="1">
            <a:off x="3162462" y="3663479"/>
            <a:ext cx="1427327" cy="131687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9F846541-6196-A37E-7B2B-14BB53D55DE6}"/>
              </a:ext>
            </a:extLst>
          </p:cNvPr>
          <p:cNvSpPr/>
          <p:nvPr/>
        </p:nvSpPr>
        <p:spPr>
          <a:xfrm flipV="1">
            <a:off x="2731343" y="3666450"/>
            <a:ext cx="1505333" cy="131687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4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CEC9111-227C-2111-8C98-30241209B2C8}"/>
              </a:ext>
            </a:extLst>
          </p:cNvPr>
          <p:cNvGraphicFramePr>
            <a:graphicFrameLocks noGrp="1"/>
          </p:cNvGraphicFramePr>
          <p:nvPr/>
        </p:nvGraphicFramePr>
        <p:xfrm>
          <a:off x="1492130" y="2198521"/>
          <a:ext cx="603771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7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output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(let i = 1; i &lt;= 100;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output 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console.log(`1~100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 숫자를 모두 더하면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${output}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B1E88A7-1ADA-7AD7-87D5-83DDF8D716F9}"/>
              </a:ext>
            </a:extLst>
          </p:cNvPr>
          <p:cNvSpPr txBox="1">
            <a:spLocks/>
          </p:cNvSpPr>
          <p:nvPr/>
        </p:nvSpPr>
        <p:spPr>
          <a:xfrm>
            <a:off x="455474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까지 더하기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4-2-4.html)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C0C5F-B709-9E24-1C93-DB75868DF90D}"/>
              </a:ext>
            </a:extLst>
          </p:cNvPr>
          <p:cNvSpPr txBox="1"/>
          <p:nvPr/>
        </p:nvSpPr>
        <p:spPr>
          <a:xfrm>
            <a:off x="4912553" y="2941003"/>
            <a:ext cx="1915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1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100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반복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DB62D-41BC-5B92-12AE-BA48CAA2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98" y="2637166"/>
            <a:ext cx="4194908" cy="1016458"/>
          </a:xfrm>
          <a:prstGeom prst="rect">
            <a:avLst/>
          </a:prstGeom>
        </p:spPr>
      </p:pic>
      <p:sp>
        <p:nvSpPr>
          <p:cNvPr id="7" name="Right Bracket 7">
            <a:extLst>
              <a:ext uri="{FF2B5EF4-FFF2-40B4-BE49-F238E27FC236}">
                <a16:creationId xmlns:a16="http://schemas.microsoft.com/office/drawing/2014/main" id="{8761E445-2FC1-3822-6AE4-DE90329C3FD3}"/>
              </a:ext>
            </a:extLst>
          </p:cNvPr>
          <p:cNvSpPr/>
          <p:nvPr/>
        </p:nvSpPr>
        <p:spPr>
          <a:xfrm>
            <a:off x="4235659" y="2842846"/>
            <a:ext cx="151226" cy="50409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147F0E1E-C5E8-4FFC-3DC5-6BCC630D264B}"/>
              </a:ext>
            </a:extLst>
          </p:cNvPr>
          <p:cNvCxnSpPr/>
          <p:nvPr/>
        </p:nvCxnSpPr>
        <p:spPr>
          <a:xfrm>
            <a:off x="4386885" y="3100754"/>
            <a:ext cx="44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8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90500" y="1357550"/>
            <a:ext cx="95382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배열의 크기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length)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 정해져 있지 않을 경우에 사용한다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65995-B7F6-1240-A112-59E8DE83654F}"/>
              </a:ext>
            </a:extLst>
          </p:cNvPr>
          <p:cNvSpPr txBox="1"/>
          <p:nvPr/>
        </p:nvSpPr>
        <p:spPr>
          <a:xfrm>
            <a:off x="861419" y="2216722"/>
            <a:ext cx="42252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배열명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.forEach(</a:t>
            </a:r>
            <a:r>
              <a:rPr lang="ko-KR" altLang="ko-Kore-KR" sz="18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콜백 함수</a:t>
            </a:r>
            <a:r>
              <a:rPr lang="en-US" altLang="ko-Kore-KR" sz="18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CFF13-DA01-1578-85CB-1093C78EB1DA}"/>
              </a:ext>
            </a:extLst>
          </p:cNvPr>
          <p:cNvSpPr txBox="1"/>
          <p:nvPr/>
        </p:nvSpPr>
        <p:spPr>
          <a:xfrm>
            <a:off x="3461854" y="1736602"/>
            <a:ext cx="5852160" cy="373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400" dirty="0">
                <a:solidFill>
                  <a:schemeClr val="accent1"/>
                </a:solidFill>
              </a:rPr>
              <a:t>콜백</a:t>
            </a:r>
            <a:r>
              <a:rPr kumimoji="1" lang="ko-KR" altLang="en-US" sz="1400">
                <a:solidFill>
                  <a:schemeClr val="accent1"/>
                </a:solidFill>
              </a:rPr>
              <a:t> 함수란 다른 함수 안에 사용할 수 있는 함수를 가리킴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84261F-C9FA-B26B-2894-2841B32BEE71}"/>
              </a:ext>
            </a:extLst>
          </p:cNvPr>
          <p:cNvCxnSpPr/>
          <p:nvPr/>
        </p:nvCxnSpPr>
        <p:spPr>
          <a:xfrm flipV="1">
            <a:off x="3161211" y="2516777"/>
            <a:ext cx="0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10CC28-632F-3377-0EEB-98CEC5A633A2}"/>
              </a:ext>
            </a:extLst>
          </p:cNvPr>
          <p:cNvSpPr txBox="1"/>
          <p:nvPr/>
        </p:nvSpPr>
        <p:spPr>
          <a:xfrm>
            <a:off x="896253" y="3429000"/>
            <a:ext cx="6037897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students.forEach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(function(student)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0D5CED-167D-8424-A4DD-15C9D2EE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33" y="2656114"/>
            <a:ext cx="4743193" cy="2573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E4BD6-C6BE-19A8-6E12-AADD3F1F8265}"/>
              </a:ext>
            </a:extLst>
          </p:cNvPr>
          <p:cNvSpPr txBox="1"/>
          <p:nvPr/>
        </p:nvSpPr>
        <p:spPr>
          <a:xfrm>
            <a:off x="896253" y="2907697"/>
            <a:ext cx="474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배열 요소의 값 표시하기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DDCF3-8091-BC08-1604-16E1F075B070}"/>
              </a:ext>
            </a:extLst>
          </p:cNvPr>
          <p:cNvSpPr txBox="1"/>
          <p:nvPr/>
        </p:nvSpPr>
        <p:spPr>
          <a:xfrm>
            <a:off x="790500" y="5500450"/>
            <a:ext cx="8420100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students.forEach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 =&gt;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아래쪽 화살표[D] 4">
            <a:extLst>
              <a:ext uri="{FF2B5EF4-FFF2-40B4-BE49-F238E27FC236}">
                <a16:creationId xmlns:a16="http://schemas.microsoft.com/office/drawing/2014/main" id="{69DBB0B2-1815-F0E7-D091-D80D721E8F87}"/>
              </a:ext>
            </a:extLst>
          </p:cNvPr>
          <p:cNvSpPr/>
          <p:nvPr/>
        </p:nvSpPr>
        <p:spPr>
          <a:xfrm>
            <a:off x="3461854" y="5024883"/>
            <a:ext cx="343792" cy="376740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AD395-22F8-92C7-B627-970BAAB1EF34}"/>
              </a:ext>
            </a:extLst>
          </p:cNvPr>
          <p:cNvSpPr txBox="1"/>
          <p:nvPr/>
        </p:nvSpPr>
        <p:spPr>
          <a:xfrm>
            <a:off x="3805646" y="5124648"/>
            <a:ext cx="432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i="1" dirty="0">
                <a:solidFill>
                  <a:srgbClr val="C00000"/>
                </a:solidFill>
              </a:rPr>
              <a:t>ES6</a:t>
            </a:r>
            <a:r>
              <a:rPr kumimoji="1" lang="ko-Kore-KR" altLang="en-US" sz="1400" i="1" dirty="0">
                <a:solidFill>
                  <a:srgbClr val="C00000"/>
                </a:solidFill>
              </a:rPr>
              <a:t>의</a:t>
            </a:r>
            <a:r>
              <a:rPr kumimoji="1" lang="ko-KR" altLang="en-US" sz="1400" i="1">
                <a:solidFill>
                  <a:srgbClr val="C00000"/>
                </a:solidFill>
              </a:rPr>
              <a:t> 화살표 함수를 사용하면 더 간단히 표현 가능</a:t>
            </a:r>
            <a:endParaRPr kumimoji="1" lang="ko-Kore-KR" alt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86779-1D55-7C66-6228-384F5A55E7D5}"/>
              </a:ext>
            </a:extLst>
          </p:cNvPr>
          <p:cNvSpPr txBox="1"/>
          <p:nvPr/>
        </p:nvSpPr>
        <p:spPr>
          <a:xfrm>
            <a:off x="306648" y="319086"/>
            <a:ext cx="3498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forEach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8472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00495" y="1418990"/>
            <a:ext cx="95382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문자열이나 배열처럼 그 안의 값이 순서대로 나열되어 있는 객체를 </a:t>
            </a:r>
            <a:r>
              <a:rPr lang="ko-KR" altLang="en-US" sz="1600" dirty="0" err="1"/>
              <a:t>이터러블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)</a:t>
            </a:r>
            <a:r>
              <a:rPr lang="ko-KR" altLang="en-US" sz="1600" dirty="0"/>
              <a:t> 객체라고 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이터러블</a:t>
            </a:r>
            <a:r>
              <a:rPr lang="ko-KR" altLang="en-US" sz="1600" dirty="0"/>
              <a:t> 객체에서는 </a:t>
            </a:r>
            <a:r>
              <a:rPr lang="en-US" altLang="ko-KR" sz="1600" dirty="0"/>
              <a:t>for…of </a:t>
            </a:r>
            <a:r>
              <a:rPr lang="ko-KR" altLang="en-US" sz="1600" dirty="0"/>
              <a:t>문을 사용할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A9396-CE0D-EA1C-1780-990D0334981E}"/>
              </a:ext>
            </a:extLst>
          </p:cNvPr>
          <p:cNvSpPr txBox="1"/>
          <p:nvPr/>
        </p:nvSpPr>
        <p:spPr>
          <a:xfrm>
            <a:off x="813707" y="2458180"/>
            <a:ext cx="374087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변수</a:t>
            </a:r>
            <a:r>
              <a:rPr lang="ko-KR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of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ore-KR" altLang="en-US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6A42-E85A-9906-317A-28C02A5825DB}"/>
              </a:ext>
            </a:extLst>
          </p:cNvPr>
          <p:cNvSpPr txBox="1"/>
          <p:nvPr/>
        </p:nvSpPr>
        <p:spPr>
          <a:xfrm>
            <a:off x="813707" y="3716936"/>
            <a:ext cx="6037897" cy="1877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b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</a:br>
            <a:r>
              <a:rPr lang="en-US" altLang="ko-Kore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students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 있는 </a:t>
            </a:r>
            <a:r>
              <a:rPr lang="en-US" altLang="ko-Kore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 있는 동안 계속 반복</a:t>
            </a:r>
            <a:endParaRPr lang="ko-KR" altLang="en-US" sz="1600" kern="1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student of students) {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C5CCDE-3C98-975F-38B3-FC8549C9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30" y="4178974"/>
            <a:ext cx="3907761" cy="11480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31BA2-20AF-8701-3A8B-194863E07609}"/>
              </a:ext>
            </a:extLst>
          </p:cNvPr>
          <p:cNvSpPr txBox="1"/>
          <p:nvPr/>
        </p:nvSpPr>
        <p:spPr>
          <a:xfrm>
            <a:off x="306647" y="319086"/>
            <a:ext cx="10002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for…of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사용해서 반복 가능 객체 값 가져오기 </a:t>
            </a:r>
          </a:p>
        </p:txBody>
      </p:sp>
    </p:spTree>
    <p:extLst>
      <p:ext uri="{BB962C8B-B14F-4D97-AF65-F5344CB8AC3E}">
        <p14:creationId xmlns:p14="http://schemas.microsoft.com/office/powerpoint/2010/main" val="411862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 in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9FD8F6E-FD02-50A3-17FE-4BB9A5350A3B}"/>
              </a:ext>
            </a:extLst>
          </p:cNvPr>
          <p:cNvGraphicFramePr>
            <a:graphicFrameLocks noGrp="1"/>
          </p:cNvGraphicFramePr>
          <p:nvPr/>
        </p:nvGraphicFramePr>
        <p:xfrm>
          <a:off x="1482689" y="3389504"/>
          <a:ext cx="61654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(const i in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9389CF26-C4AB-C52B-2FCE-B671F02588FA}"/>
              </a:ext>
            </a:extLst>
          </p:cNvPr>
          <p:cNvSpPr txBox="1">
            <a:spLocks/>
          </p:cNvSpPr>
          <p:nvPr/>
        </p:nvSpPr>
        <p:spPr>
          <a:xfrm>
            <a:off x="604301" y="1026972"/>
            <a:ext cx="11281052" cy="3060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for in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 요소를 하나하나 꺼내서 특정 문장을 실행할 때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for in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반복문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4-2-1.html)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72C663-FA8B-5136-D791-9E346FA9E36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55351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 또는 객체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C278259-EABD-9ED2-60EB-D451CEA9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644" y="3389504"/>
            <a:ext cx="3766011" cy="1693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641DB-F9C2-838C-6F84-D113DCCC8785}"/>
              </a:ext>
            </a:extLst>
          </p:cNvPr>
          <p:cNvSpPr txBox="1"/>
          <p:nvPr/>
        </p:nvSpPr>
        <p:spPr>
          <a:xfrm>
            <a:off x="1482688" y="5578817"/>
            <a:ext cx="8966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for in </a:t>
            </a:r>
            <a:r>
              <a:rPr lang="ko-KR" altLang="en-US" sz="1400" dirty="0"/>
              <a:t>반복문은 구문 자체로 코드의 양이 어느 정도 있어서 코드를 하나하나 입력하는 것이 힘들 수 있음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>이럴 때 코드 블록을 사용</a:t>
            </a:r>
            <a:r>
              <a:rPr lang="en-US" altLang="ko-KR" sz="1400" dirty="0"/>
              <a:t>. for</a:t>
            </a:r>
            <a:r>
              <a:rPr lang="ko-KR" altLang="en-US" sz="1400" dirty="0"/>
              <a:t>를 입력하면 </a:t>
            </a:r>
            <a:r>
              <a:rPr lang="en-US" altLang="ko-KR" sz="1400" dirty="0"/>
              <a:t>for</a:t>
            </a:r>
            <a:r>
              <a:rPr lang="ko-KR" altLang="en-US" sz="1400" dirty="0"/>
              <a:t>와 관련된 여러 코드 블록이 나타나고</a:t>
            </a:r>
            <a:r>
              <a:rPr lang="en-US" altLang="ko-KR" sz="1400" dirty="0"/>
              <a:t> </a:t>
            </a:r>
            <a:r>
              <a:rPr lang="ko-KR" altLang="en-US" sz="1400" dirty="0"/>
              <a:t>방향키를 사용해 </a:t>
            </a:r>
            <a:r>
              <a:rPr lang="en-US" altLang="ko-KR" sz="1400" dirty="0"/>
              <a:t>for in </a:t>
            </a:r>
            <a:r>
              <a:rPr lang="ko-KR" altLang="en-US" sz="1400" dirty="0"/>
              <a:t>코드 블록으로 이동하고 </a:t>
            </a:r>
            <a:r>
              <a:rPr lang="en-US" altLang="ko-KR" sz="1400" dirty="0"/>
              <a:t>Enter </a:t>
            </a:r>
            <a:r>
              <a:rPr lang="ko-KR" altLang="en-US" sz="1400" dirty="0"/>
              <a:t>또는 </a:t>
            </a:r>
            <a:r>
              <a:rPr lang="en-US" altLang="ko-KR" sz="1400" dirty="0"/>
              <a:t>Tab </a:t>
            </a:r>
            <a:r>
              <a:rPr lang="ko-KR" altLang="en-US" sz="1400" dirty="0"/>
              <a:t>키를 클릭</a:t>
            </a:r>
          </a:p>
        </p:txBody>
      </p:sp>
    </p:spTree>
    <p:extLst>
      <p:ext uri="{BB962C8B-B14F-4D97-AF65-F5344CB8AC3E}">
        <p14:creationId xmlns:p14="http://schemas.microsoft.com/office/powerpoint/2010/main" val="74334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09204" y="1358030"/>
            <a:ext cx="95382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객체에서 사용할 수 있는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for…in</a:t>
            </a:r>
            <a:r>
              <a:rPr lang="ko-KR" altLang="en-US" sz="1600" dirty="0"/>
              <a:t>문은 </a:t>
            </a:r>
            <a:r>
              <a:rPr lang="ko-KR" altLang="ko-Kore-KR" sz="1600" dirty="0"/>
              <a:t>반복해서 객체의 </a:t>
            </a:r>
            <a:r>
              <a:rPr lang="ko-KR" altLang="en-US" sz="1600" dirty="0"/>
              <a:t>키를 가져온다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키의 값을 알고 싶다면 가져온 키를 사용해서 객체에 접근한다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배열도 객체이기 때문에 배열에서도 </a:t>
            </a:r>
            <a:r>
              <a:rPr lang="en-US" altLang="ko-KR" sz="1600" dirty="0"/>
              <a:t>for…in</a:t>
            </a:r>
            <a:r>
              <a:rPr lang="ko-KR" altLang="en-US" sz="1600" dirty="0"/>
              <a:t>문을 사용할 수 있다</a:t>
            </a:r>
            <a:r>
              <a:rPr lang="en-US" altLang="ko-KR" sz="1600" dirty="0"/>
              <a:t>.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A9396-CE0D-EA1C-1780-990D0334981E}"/>
              </a:ext>
            </a:extLst>
          </p:cNvPr>
          <p:cNvSpPr txBox="1"/>
          <p:nvPr/>
        </p:nvSpPr>
        <p:spPr>
          <a:xfrm>
            <a:off x="804999" y="3173417"/>
            <a:ext cx="36537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변수</a:t>
            </a:r>
            <a:r>
              <a:rPr lang="ko-KR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 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FB31C-16CD-4058-BEC4-A0AF0AD46D19}"/>
              </a:ext>
            </a:extLst>
          </p:cNvPr>
          <p:cNvSpPr txBox="1"/>
          <p:nvPr/>
        </p:nvSpPr>
        <p:spPr>
          <a:xfrm>
            <a:off x="5400267" y="3303181"/>
            <a:ext cx="6037897" cy="3247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title : "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깃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&amp;</a:t>
            </a:r>
            <a:r>
              <a:rPr lang="ko-KR" altLang="en-US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깃허브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입문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pubDate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"2019-12-06",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pages : 272,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finished : true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for(key in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(`${key} : ${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[key]}&lt;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&gt;`);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EFF0C2-6074-CCE3-973A-8BC3D345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32" y="5461865"/>
            <a:ext cx="2215130" cy="10883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AF8AD-A77A-E475-F5EB-C6B2506375F8}"/>
              </a:ext>
            </a:extLst>
          </p:cNvPr>
          <p:cNvSpPr txBox="1"/>
          <p:nvPr/>
        </p:nvSpPr>
        <p:spPr>
          <a:xfrm>
            <a:off x="306647" y="319086"/>
            <a:ext cx="8020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for…in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사용해서 객체 값 가져오기</a:t>
            </a:r>
          </a:p>
        </p:txBody>
      </p:sp>
    </p:spTree>
    <p:extLst>
      <p:ext uri="{BB962C8B-B14F-4D97-AF65-F5344CB8AC3E}">
        <p14:creationId xmlns:p14="http://schemas.microsoft.com/office/powerpoint/2010/main" val="58964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 of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2FD464A-CBFC-7A8B-5B89-086D000C93DC}"/>
              </a:ext>
            </a:extLst>
          </p:cNvPr>
          <p:cNvGraphicFramePr>
            <a:graphicFrameLocks noGrp="1"/>
          </p:cNvGraphicFramePr>
          <p:nvPr/>
        </p:nvGraphicFramePr>
        <p:xfrm>
          <a:off x="1541444" y="3558540"/>
          <a:ext cx="609516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16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of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오늘의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5B8A94C9-A17E-78F3-C1F8-88A5BAD5C995}"/>
              </a:ext>
            </a:extLst>
          </p:cNvPr>
          <p:cNvSpPr txBox="1">
            <a:spLocks/>
          </p:cNvSpPr>
          <p:nvPr/>
        </p:nvSpPr>
        <p:spPr>
          <a:xfrm>
            <a:off x="514229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of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요소의 값을 반복할 때 안정적으로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of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4-2-2.html)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B24C4D-08F6-A69A-53B5-3E84559ACD9E}"/>
              </a:ext>
            </a:extLst>
          </p:cNvPr>
          <p:cNvGraphicFramePr>
            <a:graphicFrameLocks noGrp="1"/>
          </p:cNvGraphicFramePr>
          <p:nvPr/>
        </p:nvGraphicFramePr>
        <p:xfrm>
          <a:off x="1551214" y="2024387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 또는 객체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D31ADD-399D-EAD2-ADED-506B54619BE1}"/>
              </a:ext>
            </a:extLst>
          </p:cNvPr>
          <p:cNvSpPr txBox="1"/>
          <p:nvPr/>
        </p:nvSpPr>
        <p:spPr>
          <a:xfrm>
            <a:off x="4679461" y="2338754"/>
            <a:ext cx="4763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 or in </a:t>
            </a:r>
            <a:r>
              <a:rPr lang="ko-KR" altLang="en-US" sz="1400" b="0" dirty="0">
                <a:solidFill>
                  <a:srgbClr val="FF0000"/>
                </a:solidFill>
              </a:rPr>
              <a:t>반복문과 다르게 반복 변수에 요소의 값이 들어</a:t>
            </a:r>
            <a:r>
              <a:rPr lang="ko-KR" altLang="en-US" sz="1400" dirty="0">
                <a:solidFill>
                  <a:srgbClr val="FF0000"/>
                </a:solidFill>
              </a:rPr>
              <a:t>감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30617BEE-6973-E895-0E5C-346189FE9BCC}"/>
              </a:ext>
            </a:extLst>
          </p:cNvPr>
          <p:cNvCxnSpPr/>
          <p:nvPr/>
        </p:nvCxnSpPr>
        <p:spPr>
          <a:xfrm>
            <a:off x="2496430" y="2315308"/>
            <a:ext cx="8015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4">
            <a:extLst>
              <a:ext uri="{FF2B5EF4-FFF2-40B4-BE49-F238E27FC236}">
                <a16:creationId xmlns:a16="http://schemas.microsoft.com/office/drawing/2014/main" id="{B3F9FBA4-086C-794B-A0CC-D888098F197A}"/>
              </a:ext>
            </a:extLst>
          </p:cNvPr>
          <p:cNvSpPr/>
          <p:nvPr/>
        </p:nvSpPr>
        <p:spPr>
          <a:xfrm>
            <a:off x="2875922" y="2315308"/>
            <a:ext cx="1758461" cy="175846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40CA5C0C-1DA2-28ED-B984-5ACFFA0A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434" y="3570553"/>
            <a:ext cx="3653505" cy="16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9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1B59C2C-A616-AF56-0335-011BFD7CFD14}"/>
              </a:ext>
            </a:extLst>
          </p:cNvPr>
          <p:cNvSpPr txBox="1">
            <a:spLocks/>
          </p:cNvSpPr>
          <p:nvPr/>
        </p:nvSpPr>
        <p:spPr>
          <a:xfrm>
            <a:off x="508787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반복문과 함께 배열 사용하기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반복문과 배열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4-2-5.html)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반복문으로 배열을 반대로 출력하기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4-2-6.html)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B87C26-3BF4-E52D-AD16-87D5F08C4005}"/>
              </a:ext>
            </a:extLst>
          </p:cNvPr>
          <p:cNvGraphicFramePr>
            <a:graphicFrameLocks noGrp="1"/>
          </p:cNvGraphicFramePr>
          <p:nvPr/>
        </p:nvGraphicFramePr>
        <p:xfrm>
          <a:off x="1545442" y="1881054"/>
          <a:ext cx="613343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43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(let i = 0; 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E80AE7-E4AC-B2EE-3EDA-90390B1B31C2}"/>
              </a:ext>
            </a:extLst>
          </p:cNvPr>
          <p:cNvSpPr txBox="1"/>
          <p:nvPr/>
        </p:nvSpPr>
        <p:spPr>
          <a:xfrm>
            <a:off x="1657337" y="6359390"/>
            <a:ext cx="4491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배열의 마지막 요소부터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하나씩 빼면서 반복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A8DDD8D-22E1-DFEB-0B41-808B3173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62" y="2118552"/>
            <a:ext cx="3395537" cy="1522412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68B6A84-5930-85AD-60F8-B2E16E79A13B}"/>
              </a:ext>
            </a:extLst>
          </p:cNvPr>
          <p:cNvGraphicFramePr>
            <a:graphicFrameLocks noGrp="1"/>
          </p:cNvGraphicFramePr>
          <p:nvPr/>
        </p:nvGraphicFramePr>
        <p:xfrm>
          <a:off x="1545443" y="4425045"/>
          <a:ext cx="611753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53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(let i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- 1; i &gt;= 0; i--)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5F729CF-6CA8-0976-A461-9C5BB2A31835}"/>
              </a:ext>
            </a:extLst>
          </p:cNvPr>
          <p:cNvCxnSpPr>
            <a:cxnSpLocks/>
          </p:cNvCxnSpPr>
          <p:nvPr/>
        </p:nvCxnSpPr>
        <p:spPr>
          <a:xfrm>
            <a:off x="2813085" y="5421112"/>
            <a:ext cx="2133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8359923A-6331-598E-2F3A-1905E43DB34C}"/>
              </a:ext>
            </a:extLst>
          </p:cNvPr>
          <p:cNvCxnSpPr>
            <a:cxnSpLocks/>
          </p:cNvCxnSpPr>
          <p:nvPr/>
        </p:nvCxnSpPr>
        <p:spPr>
          <a:xfrm>
            <a:off x="3890387" y="5417010"/>
            <a:ext cx="0" cy="94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18">
            <a:extLst>
              <a:ext uri="{FF2B5EF4-FFF2-40B4-BE49-F238E27FC236}">
                <a16:creationId xmlns:a16="http://schemas.microsoft.com/office/drawing/2014/main" id="{EAD67643-2BA6-E7F7-5359-D20A1970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49" y="4556694"/>
            <a:ext cx="3395537" cy="15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중첩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1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반복문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4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70334-64D4-82ED-4A66-B3A27537B4AA}"/>
              </a:ext>
            </a:extLst>
          </p:cNvPr>
          <p:cNvSpPr txBox="1"/>
          <p:nvPr/>
        </p:nvSpPr>
        <p:spPr>
          <a:xfrm>
            <a:off x="707571" y="1385888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for</a:t>
            </a:r>
            <a:r>
              <a:rPr kumimoji="1" lang="ko-Kore-KR" altLang="en-US" sz="1600" dirty="0"/>
              <a:t>문</a:t>
            </a:r>
            <a:r>
              <a:rPr kumimoji="1" lang="ko-KR" altLang="en-US" sz="1600"/>
              <a:t> 안에 또다른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문을 사용하는 것을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중첩한다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고 한다</a:t>
            </a:r>
            <a:r>
              <a:rPr kumimoji="1" lang="en-US" altLang="ko-KR" sz="1600" dirty="0"/>
              <a:t>.</a:t>
            </a:r>
          </a:p>
          <a:p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D297A-A78F-7E54-7CE2-BF1174DFDA47}"/>
              </a:ext>
            </a:extLst>
          </p:cNvPr>
          <p:cNvSpPr txBox="1"/>
          <p:nvPr/>
        </p:nvSpPr>
        <p:spPr>
          <a:xfrm>
            <a:off x="816675" y="2193395"/>
            <a:ext cx="774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en-US" altLang="ko-Kore-KR" sz="1600" dirty="0"/>
              <a:t>*</a:t>
            </a:r>
            <a:r>
              <a:rPr kumimoji="1" lang="ko-Kore-KR" altLang="en-US" sz="1600" dirty="0"/>
              <a:t>가</a:t>
            </a:r>
            <a:r>
              <a:rPr kumimoji="1" lang="ko-KR" altLang="en-US" sz="1600"/>
              <a:t> </a:t>
            </a:r>
            <a:r>
              <a:rPr kumimoji="1" lang="en-US" altLang="ko-KR" sz="1600" dirty="0"/>
              <a:t>30</a:t>
            </a:r>
            <a:r>
              <a:rPr kumimoji="1" lang="ko-KR" altLang="en-US" sz="1600" dirty="0"/>
              <a:t>개 표시되는 줄을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개 만들려면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 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45A79-02E2-67AE-6CFA-0612E2660733}"/>
              </a:ext>
            </a:extLst>
          </p:cNvPr>
          <p:cNvSpPr txBox="1"/>
          <p:nvPr/>
        </p:nvSpPr>
        <p:spPr>
          <a:xfrm>
            <a:off x="816675" y="2846897"/>
            <a:ext cx="4939145" cy="29583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for(let k = 0; k &lt; 5; k++)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for(var i = 0; i &lt; 30; i++)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document.write(‘*’);</a:t>
            </a:r>
            <a:b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document.write(‘&lt;br&gt;’);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줄바꿈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299CF-4A3E-B3E6-0FD0-B100EAC7241A}"/>
              </a:ext>
            </a:extLst>
          </p:cNvPr>
          <p:cNvSpPr txBox="1"/>
          <p:nvPr/>
        </p:nvSpPr>
        <p:spPr>
          <a:xfrm>
            <a:off x="4827139" y="3090446"/>
            <a:ext cx="388439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ore-KR" altLang="en-US" sz="1600" i="1" dirty="0">
                <a:solidFill>
                  <a:srgbClr val="C00000"/>
                </a:solidFill>
              </a:rPr>
              <a:t>다른</a:t>
            </a:r>
            <a:r>
              <a:rPr kumimoji="1" lang="ko-KR" altLang="en-US" sz="1600" i="1">
                <a:solidFill>
                  <a:srgbClr val="C00000"/>
                </a:solidFill>
              </a:rPr>
              <a:t> </a:t>
            </a:r>
            <a:r>
              <a:rPr kumimoji="1" lang="en-US" altLang="ko-KR" sz="1600" i="1" dirty="0">
                <a:solidFill>
                  <a:srgbClr val="C00000"/>
                </a:solidFill>
              </a:rPr>
              <a:t>for</a:t>
            </a:r>
            <a:r>
              <a:rPr kumimoji="1" lang="ko-KR" altLang="en-US" sz="1600" i="1" dirty="0">
                <a:solidFill>
                  <a:srgbClr val="C00000"/>
                </a:solidFill>
              </a:rPr>
              <a:t>문의 카운터 변수와 겹치지 않게</a:t>
            </a:r>
            <a:endParaRPr kumimoji="1" lang="ko-Kore-KR" altLang="en-US" sz="1600" i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3C55FD-60BC-EBE7-27DE-DA7C545DB046}"/>
              </a:ext>
            </a:extLst>
          </p:cNvPr>
          <p:cNvSpPr/>
          <p:nvPr/>
        </p:nvSpPr>
        <p:spPr>
          <a:xfrm>
            <a:off x="1759133" y="3003361"/>
            <a:ext cx="209005" cy="2090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38C794-601D-ACE3-7D11-ADBC91B69BEF}"/>
              </a:ext>
            </a:extLst>
          </p:cNvPr>
          <p:cNvSpPr/>
          <p:nvPr/>
        </p:nvSpPr>
        <p:spPr>
          <a:xfrm>
            <a:off x="2094419" y="3434443"/>
            <a:ext cx="209005" cy="2090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F7516-57D5-B90B-9EC5-8819C5E69986}"/>
              </a:ext>
            </a:extLst>
          </p:cNvPr>
          <p:cNvSpPr txBox="1"/>
          <p:nvPr/>
        </p:nvSpPr>
        <p:spPr>
          <a:xfrm>
            <a:off x="6096000" y="3765255"/>
            <a:ext cx="5396729" cy="152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effectLst/>
                <a:latin typeface="TDc_SSiGothic_120_OTF"/>
              </a:rPr>
              <a:t> 바깥쪽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 실행 </a:t>
            </a:r>
            <a:r>
              <a:rPr lang="en-US" altLang="ko-KR" sz="1600" dirty="0">
                <a:effectLst/>
                <a:latin typeface="TDc_SSiGothic_120_OTF"/>
              </a:rPr>
              <a:t>(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 </a:t>
            </a:r>
            <a:r>
              <a:rPr lang="en" altLang="ko-Kore-KR" sz="1600" dirty="0">
                <a:effectLst/>
                <a:latin typeface="TDc_SSiGothic_120_OTF"/>
              </a:rPr>
              <a:t>= 0)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effectLst/>
                <a:latin typeface="TDc_SSiGothic_120_OTF"/>
              </a:rPr>
              <a:t>안쪽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문을 실행해 </a:t>
            </a:r>
            <a:r>
              <a:rPr lang="en-US" altLang="ko-KR" sz="1600" dirty="0">
                <a:effectLst/>
                <a:latin typeface="TDc_SSiGothic_120_OTF"/>
              </a:rPr>
              <a:t>30</a:t>
            </a:r>
            <a:r>
              <a:rPr lang="ko-KR" altLang="en-US" sz="1600" dirty="0">
                <a:effectLst/>
                <a:latin typeface="TDc_SSiGothic_120_OTF"/>
              </a:rPr>
              <a:t>번 반복하고 빠져나온다</a:t>
            </a:r>
            <a:r>
              <a:rPr lang="en-US" altLang="ko-KR" sz="1600" dirty="0">
                <a:effectLst/>
                <a:latin typeface="TDc_SSiGothic_120_OTF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effectLst/>
                <a:latin typeface="TDc_SSiGothic_120_OTF"/>
              </a:rPr>
              <a:t> 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br&gt; </a:t>
            </a:r>
            <a:r>
              <a:rPr lang="ko-KR" altLang="en-US" sz="1600" dirty="0">
                <a:effectLst/>
                <a:latin typeface="TDc_SSiGothic_120_OTF"/>
              </a:rPr>
              <a:t>태그를 추가해서 줄을 바꾼다</a:t>
            </a:r>
            <a:r>
              <a:rPr lang="en-US" altLang="ko-KR" sz="1600" dirty="0">
                <a:effectLst/>
                <a:latin typeface="TDc_SSiGothic_120_OTF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effectLst/>
                <a:latin typeface="TDc_SSiGothic_120_OTF"/>
              </a:rPr>
              <a:t> </a:t>
            </a:r>
            <a:r>
              <a:rPr lang="ko-KR" altLang="en-US" sz="1600" dirty="0">
                <a:effectLst/>
                <a:latin typeface="TDc_SSiGothic_120_OTF"/>
              </a:rPr>
              <a:t>바깥쪽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문의 조건식이 </a:t>
            </a:r>
            <a:r>
              <a:rPr lang="en" altLang="ko-Kore-KR" sz="1600" dirty="0">
                <a:effectLst/>
                <a:latin typeface="TDc_SSiGothic_120_OTF"/>
              </a:rPr>
              <a:t>false</a:t>
            </a:r>
            <a:r>
              <a:rPr lang="ko-KR" altLang="en-US" sz="1600" dirty="0">
                <a:effectLst/>
                <a:latin typeface="TDc_SSiGothic_120_OTF"/>
              </a:rPr>
              <a:t>가 될 때까지 반복한다</a:t>
            </a:r>
            <a:r>
              <a:rPr lang="en-US" altLang="ko-KR" sz="1600" dirty="0">
                <a:effectLst/>
                <a:latin typeface="TDc_SSiGothic_120_OTF"/>
              </a:rPr>
              <a:t>.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58CC-BCA1-DDAC-2DD5-8A6D92D299B2}"/>
              </a:ext>
            </a:extLst>
          </p:cNvPr>
          <p:cNvSpPr txBox="1"/>
          <p:nvPr/>
        </p:nvSpPr>
        <p:spPr>
          <a:xfrm>
            <a:off x="306648" y="319086"/>
            <a:ext cx="4939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중첩하기</a:t>
            </a:r>
          </a:p>
        </p:txBody>
      </p:sp>
    </p:spTree>
    <p:extLst>
      <p:ext uri="{BB962C8B-B14F-4D97-AF65-F5344CB8AC3E}">
        <p14:creationId xmlns:p14="http://schemas.microsoft.com/office/powerpoint/2010/main" val="356612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663590" y="1690965"/>
            <a:ext cx="10832912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여러 줄의 별</a:t>
            </a:r>
            <a:r>
              <a:rPr kumimoji="1" lang="en-US" altLang="ko-KR" sz="2000" b="1" dirty="0"/>
              <a:t>(*) </a:t>
            </a:r>
            <a:r>
              <a:rPr kumimoji="1" lang="ko-KR" altLang="en-US" sz="2000" b="1" dirty="0"/>
              <a:t>찍기 </a:t>
            </a:r>
            <a:r>
              <a:rPr kumimoji="1" lang="en-US" altLang="ko-KR" sz="2000" b="1" dirty="0"/>
              <a:t>- *</a:t>
            </a:r>
            <a:r>
              <a:rPr kumimoji="1" lang="ko-KR" altLang="en-US" sz="2000" b="1" dirty="0"/>
              <a:t>를</a:t>
            </a:r>
            <a:r>
              <a:rPr kumimoji="1" lang="en-US" altLang="ko-KR" sz="2000" b="1" dirty="0"/>
              <a:t> 30</a:t>
            </a:r>
            <a:r>
              <a:rPr kumimoji="1" lang="ko-KR" altLang="en-US" sz="2000" b="1" dirty="0"/>
              <a:t>개씩 </a:t>
            </a:r>
            <a:r>
              <a:rPr kumimoji="1" lang="en-US" altLang="ko-KR" sz="2000" b="1" dirty="0"/>
              <a:t>5</a:t>
            </a:r>
            <a:r>
              <a:rPr kumimoji="1" lang="ko-KR" altLang="en-US" sz="2000" b="1" dirty="0"/>
              <a:t>줄 표시하려면</a:t>
            </a:r>
            <a:r>
              <a:rPr kumimoji="1" lang="en-US" altLang="ko-KR" sz="2000" b="1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먼저 실행하는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r>
              <a:rPr kumimoji="1" lang="en-US" altLang="ko-KR" dirty="0"/>
              <a:t>(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30</a:t>
            </a:r>
            <a:r>
              <a:rPr kumimoji="1" lang="ko-KR" altLang="en-US" dirty="0"/>
              <a:t>개 찍기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안쪽에</a:t>
            </a:r>
            <a:r>
              <a:rPr kumimoji="1" lang="en-US" altLang="ko-KR" dirty="0"/>
              <a:t>,  </a:t>
            </a:r>
            <a:r>
              <a:rPr kumimoji="1" lang="ko-KR" altLang="en-US" dirty="0"/>
              <a:t>나중에 실행하는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r>
              <a:rPr kumimoji="1" lang="en-US" altLang="ko-KR" dirty="0"/>
              <a:t>(5</a:t>
            </a:r>
            <a:r>
              <a:rPr kumimoji="1" lang="ko-KR" altLang="en-US" dirty="0"/>
              <a:t>줄 찍기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바깥쪽에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C94B6-4110-B140-8E5B-413F1603E507}"/>
              </a:ext>
            </a:extLst>
          </p:cNvPr>
          <p:cNvSpPr txBox="1"/>
          <p:nvPr/>
        </p:nvSpPr>
        <p:spPr>
          <a:xfrm>
            <a:off x="8513896" y="843240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solidFill>
                  <a:srgbClr val="0070C0"/>
                </a:solidFill>
              </a:rPr>
              <a:t>실습 파일 </a:t>
            </a:r>
            <a:r>
              <a:rPr kumimoji="1" lang="en-US" altLang="ko-KR" b="1" dirty="0">
                <a:solidFill>
                  <a:srgbClr val="0070C0"/>
                </a:solidFill>
              </a:rPr>
              <a:t>:</a:t>
            </a:r>
            <a:r>
              <a:rPr kumimoji="1" lang="ko-KR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ko-KR" b="1" dirty="0">
                <a:solidFill>
                  <a:srgbClr val="0070C0"/>
                </a:solidFill>
              </a:rPr>
              <a:t>04\for.html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CA76EE-72C0-4700-B09D-F844C015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2889724"/>
            <a:ext cx="5287384" cy="2277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71125-7A60-419A-857F-B13C0616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29" y="3034137"/>
            <a:ext cx="5515430" cy="19278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29CB05-8366-4A27-A2E7-2473B2FB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DA568-6BBC-A2AD-82E7-ACA351652C24}"/>
              </a:ext>
            </a:extLst>
          </p:cNvPr>
          <p:cNvSpPr txBox="1"/>
          <p:nvPr/>
        </p:nvSpPr>
        <p:spPr>
          <a:xfrm>
            <a:off x="306648" y="319086"/>
            <a:ext cx="4646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중첩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5579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0BA3F4-0DB6-4847-A11C-EEE9226C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7" y="1679448"/>
            <a:ext cx="5196882" cy="427947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7857D-2776-4016-A690-3C7C0F9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77533-2C7B-CCB6-B346-998D6003CB81}"/>
              </a:ext>
            </a:extLst>
          </p:cNvPr>
          <p:cNvSpPr txBox="1"/>
          <p:nvPr/>
        </p:nvSpPr>
        <p:spPr>
          <a:xfrm>
            <a:off x="306647" y="319086"/>
            <a:ext cx="7520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중첩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324402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7C94B6-4110-B140-8E5B-413F1603E507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04\gugudan.html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13308-B200-49FB-8085-BA6E9581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2148633"/>
            <a:ext cx="8976589" cy="3180869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C803F7-0642-42AF-99EC-5684A9D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73D43-C247-0CFE-4C94-5E7CCEEA3147}"/>
              </a:ext>
            </a:extLst>
          </p:cNvPr>
          <p:cNvSpPr txBox="1"/>
          <p:nvPr/>
        </p:nvSpPr>
        <p:spPr>
          <a:xfrm>
            <a:off x="306647" y="319086"/>
            <a:ext cx="7182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중첩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2786265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FF7F49-3D01-4824-8A09-36119864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51" y="2527379"/>
            <a:ext cx="2962849" cy="1496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8586E-D43D-41F2-BAB5-01EE82381292}"/>
              </a:ext>
            </a:extLst>
          </p:cNvPr>
          <p:cNvSpPr txBox="1"/>
          <p:nvPr/>
        </p:nvSpPr>
        <p:spPr>
          <a:xfrm>
            <a:off x="1147156" y="195349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팩토리얼</a:t>
            </a:r>
            <a:r>
              <a:rPr lang="en-US" altLang="ko-KR" dirty="0"/>
              <a:t>(!)</a:t>
            </a:r>
            <a:r>
              <a:rPr lang="ko-KR" altLang="en-US" dirty="0"/>
              <a:t>이란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5E5558-5F95-409B-95CE-9318809B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20" y="343287"/>
            <a:ext cx="4505480" cy="2694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2B1F32-0C41-460C-80D5-E353A8EBC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003" y="3429000"/>
            <a:ext cx="4599700" cy="2743934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14C3CD8-97BC-45DD-AB17-73FA0B8F321F}"/>
              </a:ext>
            </a:extLst>
          </p:cNvPr>
          <p:cNvSpPr/>
          <p:nvPr/>
        </p:nvSpPr>
        <p:spPr>
          <a:xfrm rot="10800000">
            <a:off x="8733900" y="3096384"/>
            <a:ext cx="1113905" cy="27432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3A1F2-63E1-4EC1-86A1-21681D42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35019-E876-9B93-5131-60B0178D6084}"/>
              </a:ext>
            </a:extLst>
          </p:cNvPr>
          <p:cNvSpPr txBox="1"/>
          <p:nvPr/>
        </p:nvSpPr>
        <p:spPr>
          <a:xfrm>
            <a:off x="306648" y="319086"/>
            <a:ext cx="6132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팩토리얼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계산기</a:t>
            </a:r>
          </a:p>
        </p:txBody>
      </p:sp>
    </p:spTree>
    <p:extLst>
      <p:ext uri="{BB962C8B-B14F-4D97-AF65-F5344CB8AC3E}">
        <p14:creationId xmlns:p14="http://schemas.microsoft.com/office/powerpoint/2010/main" val="197749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1F3C11-5162-914E-8A74-F1B7D3A6D5BD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04\factorial.html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B4100-73A1-4835-A9B7-332E13BB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42" y="1494783"/>
            <a:ext cx="6149733" cy="411972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6C2EE1-484A-4514-94DF-4BD2B2E4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886AE-C5B9-580E-3BBE-2D1B85569625}"/>
              </a:ext>
            </a:extLst>
          </p:cNvPr>
          <p:cNvSpPr txBox="1"/>
          <p:nvPr/>
        </p:nvSpPr>
        <p:spPr>
          <a:xfrm>
            <a:off x="306647" y="319086"/>
            <a:ext cx="6415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팩토리얼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계산 프로그램</a:t>
            </a:r>
          </a:p>
        </p:txBody>
      </p:sp>
    </p:spTree>
    <p:extLst>
      <p:ext uri="{BB962C8B-B14F-4D97-AF65-F5344CB8AC3E}">
        <p14:creationId xmlns:p14="http://schemas.microsoft.com/office/powerpoint/2010/main" val="288392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6C02D-D555-4638-6165-D2F9E7603870}"/>
              </a:ext>
            </a:extLst>
          </p:cNvPr>
          <p:cNvSpPr txBox="1"/>
          <p:nvPr/>
        </p:nvSpPr>
        <p:spPr>
          <a:xfrm>
            <a:off x="707707" y="1873568"/>
            <a:ext cx="4517707" cy="12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구구단은 </a:t>
            </a:r>
            <a:r>
              <a:rPr lang="en-US" altLang="ko-KR" sz="1600" dirty="0">
                <a:effectLst/>
                <a:latin typeface="TDc_SSiMyungJo_120_OTF"/>
              </a:rPr>
              <a:t>1</a:t>
            </a:r>
            <a:r>
              <a:rPr lang="ko-KR" altLang="en-US" sz="1600" dirty="0">
                <a:effectLst/>
                <a:latin typeface="TDc_SSiMyungJo_120_OTF"/>
              </a:rPr>
              <a:t>단부터 </a:t>
            </a:r>
            <a:r>
              <a:rPr lang="en-US" altLang="ko-KR" sz="1600" dirty="0">
                <a:effectLst/>
                <a:latin typeface="TDc_SSiMyungJo_120_OTF"/>
              </a:rPr>
              <a:t>9</a:t>
            </a:r>
            <a:r>
              <a:rPr lang="ko-KR" altLang="en-US" sz="1600" dirty="0">
                <a:effectLst/>
                <a:latin typeface="TDc_SSiMyungJo_120_OTF"/>
              </a:rPr>
              <a:t>단 까지 이루어져 있고</a:t>
            </a:r>
            <a:r>
              <a:rPr lang="en-US" altLang="ko-KR" sz="1600" dirty="0">
                <a:effectLst/>
                <a:latin typeface="TDc_SSiMyungJo_120_OTF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각 단은 </a:t>
            </a:r>
            <a:r>
              <a:rPr lang="en-US" altLang="ko-KR" sz="1600" dirty="0">
                <a:effectLst/>
                <a:latin typeface="TDc_SSiMyungJo_120_OTF"/>
              </a:rPr>
              <a:t>1</a:t>
            </a:r>
            <a:r>
              <a:rPr lang="ko-KR" altLang="en-US" sz="1600" dirty="0">
                <a:effectLst/>
                <a:latin typeface="TDc_SSiMyungJo_120_OTF"/>
              </a:rPr>
              <a:t>부터 </a:t>
            </a:r>
            <a:r>
              <a:rPr lang="en-US" altLang="ko-KR" sz="1600" dirty="0">
                <a:effectLst/>
                <a:latin typeface="TDc_SSiMyungJo_120_OTF"/>
              </a:rPr>
              <a:t>9</a:t>
            </a:r>
            <a:r>
              <a:rPr lang="ko-KR" altLang="en-US" sz="1600" dirty="0">
                <a:effectLst/>
                <a:latin typeface="TDc_SSiMyungJo_120_OTF"/>
              </a:rPr>
              <a:t>까지의 곱으로 이루어짐</a:t>
            </a:r>
            <a:r>
              <a:rPr lang="en-US" altLang="ko-KR" sz="1600" dirty="0">
                <a:effectLst/>
                <a:latin typeface="TDc_SSiMyungJo_120_OT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Dc_SSiMyungJo_120_OTF"/>
                <a:sym typeface="Wingdings" pitchFamily="2" charset="2"/>
              </a:rPr>
              <a:t></a:t>
            </a:r>
            <a:r>
              <a:rPr lang="ko-KR" altLang="en-US" sz="1600" dirty="0">
                <a:latin typeface="TDc_SSiMyungJo_120_OTF"/>
                <a:sym typeface="Wingdings" pitchFamily="2" charset="2"/>
              </a:rPr>
              <a:t> 중첩된 </a:t>
            </a:r>
            <a:r>
              <a:rPr lang="en-US" altLang="ko-KR" sz="1600" dirty="0">
                <a:latin typeface="TDc_SSiMyungJo_120_OTF"/>
                <a:sym typeface="Wingdings" pitchFamily="2" charset="2"/>
              </a:rPr>
              <a:t>for</a:t>
            </a:r>
            <a:r>
              <a:rPr lang="ko-KR" altLang="en-US" sz="1600" dirty="0">
                <a:latin typeface="TDc_SSiMyungJo_120_OTF"/>
                <a:sym typeface="Wingdings" pitchFamily="2" charset="2"/>
              </a:rPr>
              <a:t>문을 사용해서 작성 </a:t>
            </a:r>
            <a:r>
              <a:rPr lang="en-US" altLang="ko-KR" sz="1600" dirty="0">
                <a:effectLst/>
                <a:latin typeface="TDc_SSiMyungJo_120_OTF"/>
              </a:rPr>
              <a:t> </a:t>
            </a:r>
            <a:endParaRPr lang="ko-KR" altLang="en-US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6228DD-5E22-62AB-F248-D3BE4E36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57" y="1402668"/>
            <a:ext cx="5911636" cy="4942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24EE4-F22B-8E37-0FE2-3321FB2D1117}"/>
              </a:ext>
            </a:extLst>
          </p:cNvPr>
          <p:cNvSpPr txBox="1"/>
          <p:nvPr/>
        </p:nvSpPr>
        <p:spPr>
          <a:xfrm>
            <a:off x="754855" y="3429000"/>
            <a:ext cx="4423410" cy="267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안쪽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각 단에서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 곱하는 부분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카운터 변수를 </a:t>
            </a:r>
            <a:r>
              <a:rPr lang="en" altLang="ko-Kore-KR" sz="1600" dirty="0"/>
              <a:t>j</a:t>
            </a:r>
            <a:r>
              <a:rPr lang="ko-KR" altLang="en-US" sz="1600" dirty="0"/>
              <a:t>로 놓고 </a:t>
            </a:r>
            <a:r>
              <a:rPr lang="en" altLang="ko-Kore-KR" sz="1600" dirty="0"/>
              <a:t>for</a:t>
            </a:r>
            <a:r>
              <a:rPr lang="ko-KR" altLang="en-US" sz="1600" dirty="0"/>
              <a:t>문 작성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바깥쪽</a:t>
            </a:r>
            <a:r>
              <a:rPr kumimoji="1" lang="ko-KR" altLang="en-US" sz="1600" b="1"/>
              <a:t> </a:t>
            </a:r>
            <a:r>
              <a:rPr kumimoji="1" lang="en-US" altLang="ko-KR" sz="1600" b="1" dirty="0"/>
              <a:t>for</a:t>
            </a:r>
            <a:r>
              <a:rPr kumimoji="1" lang="ko-KR" altLang="en-US" sz="1600" b="1" dirty="0"/>
              <a:t>문</a:t>
            </a:r>
            <a:endParaRPr kumimoji="1"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구구단의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단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에 해당하는 부분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카운터 변수를 </a:t>
            </a:r>
            <a:r>
              <a:rPr kumimoji="1" lang="en-US" altLang="ko-KR" sz="1600" dirty="0" err="1"/>
              <a:t>i</a:t>
            </a:r>
            <a:r>
              <a:rPr kumimoji="1" lang="ko-KR" altLang="en-US" sz="1600" dirty="0"/>
              <a:t>로 놓고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 작성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5C0F8-3458-999F-555D-EC12F8F6E26E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114716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D797A0-7249-A6EC-FE00-5D606A36BC01}"/>
              </a:ext>
            </a:extLst>
          </p:cNvPr>
          <p:cNvSpPr txBox="1"/>
          <p:nvPr/>
        </p:nvSpPr>
        <p:spPr>
          <a:xfrm>
            <a:off x="812074" y="1560650"/>
            <a:ext cx="6097904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단부터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단까지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" altLang="ko-Kore-KR" sz="16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document.write(“&lt;h3&gt;” + i + “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&lt;/h3”&gt;);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(var j = 1; j &lt;= 9; j++) { 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endParaRPr lang="en" altLang="ko-Kore-KR" sz="16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7364F7D-C8A7-0D62-7F20-5A9ED7C7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61" y="1661756"/>
            <a:ext cx="1744809" cy="3830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81304-5730-6BED-1AF8-A20FC9C38309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199808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D03C9DF-BFF8-C47C-4F9A-06A176E08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83"/>
          <a:stretch/>
        </p:blipFill>
        <p:spPr>
          <a:xfrm>
            <a:off x="2422175" y="1885819"/>
            <a:ext cx="7686741" cy="2406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B6B68C-DA63-38E1-0FB7-C9081238BCDA}"/>
              </a:ext>
            </a:extLst>
          </p:cNvPr>
          <p:cNvSpPr/>
          <p:nvPr/>
        </p:nvSpPr>
        <p:spPr>
          <a:xfrm>
            <a:off x="2638426" y="3088956"/>
            <a:ext cx="240030" cy="12031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5C83C-7D1A-4269-DE61-E393B0EBDB4B}"/>
              </a:ext>
            </a:extLst>
          </p:cNvPr>
          <p:cNvSpPr txBox="1"/>
          <p:nvPr/>
        </p:nvSpPr>
        <p:spPr>
          <a:xfrm>
            <a:off x="559011" y="1538947"/>
            <a:ext cx="190629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chemeClr val="accent1"/>
                </a:solidFill>
              </a:rPr>
              <a:t>‘</a:t>
            </a:r>
            <a:r>
              <a:rPr kumimoji="1" lang="ko-Kore-KR" altLang="en-US" sz="1600" dirty="0">
                <a:solidFill>
                  <a:schemeClr val="accent1"/>
                </a:solidFill>
              </a:rPr>
              <a:t>단</a:t>
            </a:r>
            <a:r>
              <a:rPr kumimoji="1" lang="en-US" altLang="ko-Kore-KR" sz="1600" dirty="0">
                <a:solidFill>
                  <a:schemeClr val="accent1"/>
                </a:solidFill>
              </a:rPr>
              <a:t>’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을 나타내므로</a:t>
            </a:r>
            <a:r>
              <a:rPr kumimoji="1" lang="en-US" altLang="ko-KR" sz="1600" dirty="0">
                <a:solidFill>
                  <a:schemeClr val="accent1"/>
                </a:solidFill>
              </a:rPr>
              <a:t>,</a:t>
            </a:r>
            <a:r>
              <a:rPr kumimoji="1" lang="ko-KR" altLang="en-US" sz="1600" dirty="0">
                <a:solidFill>
                  <a:schemeClr val="accent1"/>
                </a:solidFill>
              </a:rPr>
              <a:t> 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 err="1">
                <a:solidFill>
                  <a:schemeClr val="accent1"/>
                </a:solidFill>
              </a:rPr>
              <a:t>i</a:t>
            </a:r>
            <a:r>
              <a:rPr kumimoji="1" lang="ko-KR" altLang="en-US" sz="1600" dirty="0">
                <a:solidFill>
                  <a:schemeClr val="accent1"/>
                </a:solidFill>
              </a:rPr>
              <a:t>변수 사용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28F5793-B341-9BF5-7BAA-1A6468B6D816}"/>
              </a:ext>
            </a:extLst>
          </p:cNvPr>
          <p:cNvCxnSpPr>
            <a:endCxn id="11" idx="1"/>
          </p:cNvCxnSpPr>
          <p:nvPr/>
        </p:nvCxnSpPr>
        <p:spPr>
          <a:xfrm>
            <a:off x="1403986" y="2623315"/>
            <a:ext cx="1234440" cy="1067210"/>
          </a:xfrm>
          <a:prstGeom prst="bentConnector3">
            <a:avLst>
              <a:gd name="adj1" fmla="val 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E561EA-91DB-A21B-0A51-762CDA1C9730}"/>
              </a:ext>
            </a:extLst>
          </p:cNvPr>
          <p:cNvSpPr/>
          <p:nvPr/>
        </p:nvSpPr>
        <p:spPr>
          <a:xfrm>
            <a:off x="3072766" y="3088956"/>
            <a:ext cx="182880" cy="120313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12CBE-9B21-4FB3-EEB1-A32042B0A0AC}"/>
              </a:ext>
            </a:extLst>
          </p:cNvPr>
          <p:cNvSpPr txBox="1"/>
          <p:nvPr/>
        </p:nvSpPr>
        <p:spPr>
          <a:xfrm>
            <a:off x="838200" y="4898173"/>
            <a:ext cx="397764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solidFill>
                  <a:srgbClr val="7030A0"/>
                </a:solidFill>
              </a:rPr>
              <a:t>‘</a:t>
            </a:r>
            <a:r>
              <a:rPr kumimoji="1" lang="ko-Kore-KR" altLang="en-US" sz="1600">
                <a:solidFill>
                  <a:srgbClr val="7030A0"/>
                </a:solidFill>
              </a:rPr>
              <a:t>곱하는</a:t>
            </a:r>
            <a:r>
              <a:rPr kumimoji="1" lang="ko-KR" altLang="en-US" sz="1600">
                <a:solidFill>
                  <a:srgbClr val="7030A0"/>
                </a:solidFill>
              </a:rPr>
              <a:t> 값</a:t>
            </a:r>
            <a:r>
              <a:rPr kumimoji="1" lang="en-US" altLang="ko-Kore-KR" sz="1600">
                <a:solidFill>
                  <a:srgbClr val="7030A0"/>
                </a:solidFill>
              </a:rPr>
              <a:t>’</a:t>
            </a:r>
            <a:r>
              <a:rPr kumimoji="1" lang="ko-KR" altLang="en-US" sz="1600">
                <a:solidFill>
                  <a:srgbClr val="7030A0"/>
                </a:solidFill>
              </a:rPr>
              <a:t>을 나타내므로</a:t>
            </a:r>
            <a:r>
              <a:rPr kumimoji="1" lang="en-US" altLang="ko-KR" sz="1600">
                <a:solidFill>
                  <a:srgbClr val="7030A0"/>
                </a:solidFill>
              </a:rPr>
              <a:t>, j</a:t>
            </a:r>
            <a:r>
              <a:rPr kumimoji="1" lang="ko-KR" altLang="en-US" sz="1600">
                <a:solidFill>
                  <a:srgbClr val="7030A0"/>
                </a:solidFill>
              </a:rPr>
              <a:t>변수 사용</a:t>
            </a:r>
            <a:endParaRPr kumimoji="1" lang="ko-Kore-KR" altLang="en-US" sz="1600">
              <a:solidFill>
                <a:srgbClr val="7030A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089E1B-7561-4149-EF10-4101B99C6E09}"/>
              </a:ext>
            </a:extLst>
          </p:cNvPr>
          <p:cNvCxnSpPr/>
          <p:nvPr/>
        </p:nvCxnSpPr>
        <p:spPr>
          <a:xfrm flipV="1">
            <a:off x="3164206" y="4455686"/>
            <a:ext cx="0" cy="4879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E87526-D5DA-E24B-8765-3066A3572345}"/>
              </a:ext>
            </a:extLst>
          </p:cNvPr>
          <p:cNvSpPr/>
          <p:nvPr/>
        </p:nvSpPr>
        <p:spPr>
          <a:xfrm>
            <a:off x="3381376" y="3088956"/>
            <a:ext cx="251460" cy="1203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3B4B4-9BC1-890E-21FB-E47BD9E1803F}"/>
              </a:ext>
            </a:extLst>
          </p:cNvPr>
          <p:cNvSpPr txBox="1"/>
          <p:nvPr/>
        </p:nvSpPr>
        <p:spPr>
          <a:xfrm>
            <a:off x="3835826" y="2600353"/>
            <a:ext cx="710565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solidFill>
                  <a:srgbClr val="C00000"/>
                </a:solidFill>
              </a:rPr>
              <a:t>i * j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B5189155-537F-2775-9512-F1864F603BE6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519458" y="2831666"/>
            <a:ext cx="316369" cy="257287"/>
          </a:xfrm>
          <a:prstGeom prst="bentConnector3">
            <a:avLst>
              <a:gd name="adj1" fmla="val 100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BF6003-72AB-A210-BED9-F148D7B9A1FB}"/>
              </a:ext>
            </a:extLst>
          </p:cNvPr>
          <p:cNvSpPr txBox="1"/>
          <p:nvPr/>
        </p:nvSpPr>
        <p:spPr>
          <a:xfrm>
            <a:off x="6505576" y="5362455"/>
            <a:ext cx="4604384" cy="465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i +" X " + j + " = " + i * j + "&lt;br&gt;"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D0887-973C-814B-BC53-D458482E378D}"/>
              </a:ext>
            </a:extLst>
          </p:cNvPr>
          <p:cNvSpPr txBox="1"/>
          <p:nvPr/>
        </p:nvSpPr>
        <p:spPr>
          <a:xfrm>
            <a:off x="6505576" y="4712291"/>
            <a:ext cx="408813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화면에</a:t>
            </a:r>
            <a:r>
              <a:rPr kumimoji="1" lang="ko-KR" altLang="en-US"/>
              <a:t> 표시하기 위한 소스</a:t>
            </a:r>
            <a:endParaRPr kumimoji="1"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A346C5-E543-79A1-2C19-16FA856DC7FE}"/>
              </a:ext>
            </a:extLst>
          </p:cNvPr>
          <p:cNvSpPr txBox="1"/>
          <p:nvPr/>
        </p:nvSpPr>
        <p:spPr>
          <a:xfrm>
            <a:off x="7021829" y="5980234"/>
            <a:ext cx="4088131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`${i} X ${j} = ${i * j}&lt;br&gt;`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BCA0AF-84D1-4036-4CFD-E7C2352EE819}"/>
              </a:ext>
            </a:extLst>
          </p:cNvPr>
          <p:cNvSpPr txBox="1"/>
          <p:nvPr/>
        </p:nvSpPr>
        <p:spPr>
          <a:xfrm>
            <a:off x="6265545" y="6043392"/>
            <a:ext cx="72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600"/>
              <a:t>또는</a:t>
            </a:r>
            <a:endParaRPr kumimoji="1" lang="ko-Kore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AA99D-8884-3965-D5CE-70F4A60C092D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288222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D797A0-7249-A6EC-FE00-5D606A36BC01}"/>
              </a:ext>
            </a:extLst>
          </p:cNvPr>
          <p:cNvSpPr txBox="1"/>
          <p:nvPr/>
        </p:nvSpPr>
        <p:spPr>
          <a:xfrm>
            <a:off x="785949" y="1464856"/>
            <a:ext cx="7391400" cy="25428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단부터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단까지</a:t>
            </a:r>
            <a:r>
              <a:rPr lang="en" altLang="ko-Kore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" altLang="ko-Kore-KR" sz="18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document.write(“&lt;h3&gt;” + i + “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&lt;/h3”&gt;);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(var j = 1; j &lt;= 9; j++) { </a:t>
            </a: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endParaRPr lang="en" altLang="ko-Kore-KR" sz="18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document.write(`${i} X ${j} = ${i * j}&lt;br&gt;`);</a:t>
            </a:r>
          </a:p>
          <a:p>
            <a:pPr>
              <a:lnSpc>
                <a:spcPct val="150000"/>
              </a:lnSpc>
            </a:pP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0BDE4DC-43DE-4B1D-0138-29780D1B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38" y="502920"/>
            <a:ext cx="1701211" cy="61290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ECC9F-8633-0465-704A-62ADD6456BB4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42864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BB69A7-6DD4-95C0-9EF4-98273BCF3B5B}"/>
              </a:ext>
            </a:extLst>
          </p:cNvPr>
          <p:cNvSpPr txBox="1"/>
          <p:nvPr/>
        </p:nvSpPr>
        <p:spPr>
          <a:xfrm>
            <a:off x="702775" y="1163156"/>
            <a:ext cx="10786450" cy="15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반복문은 같은 동작을 여러 번 실행하기 위해 사용하는 문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반복문을 사용하면 불필요하게 여러 명령들을 늘어놓지 않아도 명령을 반복 실행할 수 있다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그만큼 소스도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깔끔해지고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소스가 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짧아지는만큼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실행도 빨라진다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ore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6CF7E-1783-574E-096D-0F98A72CF417}"/>
              </a:ext>
            </a:extLst>
          </p:cNvPr>
          <p:cNvSpPr txBox="1"/>
          <p:nvPr/>
        </p:nvSpPr>
        <p:spPr>
          <a:xfrm>
            <a:off x="306647" y="319086"/>
            <a:ext cx="1870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23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D944F-83FD-E6C6-4993-AEF940013A23}"/>
              </a:ext>
            </a:extLst>
          </p:cNvPr>
          <p:cNvSpPr txBox="1"/>
          <p:nvPr/>
        </p:nvSpPr>
        <p:spPr>
          <a:xfrm>
            <a:off x="631885" y="1577476"/>
            <a:ext cx="699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구구단을 가로로 배치하려면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CSS</a:t>
            </a:r>
            <a:r>
              <a:rPr kumimoji="1" lang="ko-KR" altLang="en-US" sz="1600" dirty="0">
                <a:sym typeface="Wingdings" pitchFamily="2" charset="2"/>
              </a:rPr>
              <a:t> 사용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4C00D-D93A-3DFD-1D4C-22DC02718BF0}"/>
              </a:ext>
            </a:extLst>
          </p:cNvPr>
          <p:cNvSpPr txBox="1"/>
          <p:nvPr/>
        </p:nvSpPr>
        <p:spPr>
          <a:xfrm>
            <a:off x="631885" y="2217250"/>
            <a:ext cx="5464115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ore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&lt;title&gt;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구구단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&lt;link rel="stylesheet" href="css/gugudan.css"&gt;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EFA4B-F2A0-9425-0657-9DE3C7BCD7D3}"/>
              </a:ext>
            </a:extLst>
          </p:cNvPr>
          <p:cNvSpPr txBox="1"/>
          <p:nvPr/>
        </p:nvSpPr>
        <p:spPr>
          <a:xfrm>
            <a:off x="6398080" y="2217250"/>
            <a:ext cx="5550080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document.write("&lt;div&gt;");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document.write("&lt;h3&gt;" + i + 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h3&gt;");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for (var j = 1; j &lt;= 9; j++) {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document.write(`${i} X ${j} = ${i * j}&lt;br&gt;`);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document.write("&lt;/div&gt;");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9B37F-74CC-36CB-BCEA-98F04DB5621D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3423200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52DFB0-D74D-DF6F-4DAF-DC81AE74FC6B}"/>
              </a:ext>
            </a:extLst>
          </p:cNvPr>
          <p:cNvSpPr txBox="1"/>
          <p:nvPr/>
        </p:nvSpPr>
        <p:spPr>
          <a:xfrm>
            <a:off x="990056" y="1896000"/>
            <a:ext cx="4179570" cy="42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div {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display:inline-block;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padding:0 20px 30px 20px;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margin:15px;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border:1px solid #ccc;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line-height:2;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div h3 {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text-align:center;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font-weight:bold;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85589-4313-5BC4-ED11-E4C4A5EBB4B6}"/>
              </a:ext>
            </a:extLst>
          </p:cNvPr>
          <p:cNvSpPr txBox="1"/>
          <p:nvPr/>
        </p:nvSpPr>
        <p:spPr>
          <a:xfrm>
            <a:off x="1053737" y="1550126"/>
            <a:ext cx="215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css</a:t>
            </a:r>
            <a:r>
              <a:rPr lang="en-US" altLang="ko-KR" sz="1600" b="1" dirty="0"/>
              <a:t>\gugudan.css</a:t>
            </a:r>
            <a:endParaRPr lang="ko-KR" altLang="en-US" sz="1600" b="1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AA51EA1-DFBD-961A-67CD-5F6A60B7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18" y="2054891"/>
            <a:ext cx="5908487" cy="3933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3587F-4757-5DAE-ACA0-C58432A68CD0}"/>
              </a:ext>
            </a:extLst>
          </p:cNvPr>
          <p:cNvSpPr txBox="1"/>
          <p:nvPr/>
        </p:nvSpPr>
        <p:spPr>
          <a:xfrm>
            <a:off x="306648" y="319086"/>
            <a:ext cx="5484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구구단 만들기</a:t>
            </a:r>
          </a:p>
        </p:txBody>
      </p:sp>
    </p:spTree>
    <p:extLst>
      <p:ext uri="{BB962C8B-B14F-4D97-AF65-F5344CB8AC3E}">
        <p14:creationId xmlns:p14="http://schemas.microsoft.com/office/powerpoint/2010/main" val="126899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17FA0F-8141-451D-9768-D8B8A884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3" y="1804272"/>
            <a:ext cx="6735166" cy="4132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114F5-8FD3-486D-A6D7-D72BB895F06C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solidFill>
                  <a:srgbClr val="0070C0"/>
                </a:solidFill>
              </a:rPr>
              <a:t>실습 파일 </a:t>
            </a:r>
            <a:r>
              <a:rPr kumimoji="1" lang="en-US" altLang="ko-KR" b="1" dirty="0">
                <a:solidFill>
                  <a:srgbClr val="0070C0"/>
                </a:solidFill>
              </a:rPr>
              <a:t>:</a:t>
            </a:r>
            <a:r>
              <a:rPr kumimoji="1" lang="ko-KR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04\even.html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3ACED-8A47-4D24-9556-E50C5675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짝수 더하기 프로그램</a:t>
            </a:r>
          </a:p>
        </p:txBody>
      </p:sp>
    </p:spTree>
    <p:extLst>
      <p:ext uri="{BB962C8B-B14F-4D97-AF65-F5344CB8AC3E}">
        <p14:creationId xmlns:p14="http://schemas.microsoft.com/office/powerpoint/2010/main" val="68040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while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8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5286D5-E8CA-6487-6089-8E410D9D22A9}"/>
              </a:ext>
            </a:extLst>
          </p:cNvPr>
          <p:cNvSpPr txBox="1"/>
          <p:nvPr/>
        </p:nvSpPr>
        <p:spPr>
          <a:xfrm>
            <a:off x="717233" y="1925546"/>
            <a:ext cx="5127307" cy="1746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 </a:t>
            </a:r>
            <a:endParaRPr lang="en-US" altLang="ko-Kore-KR" sz="2400" b="1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참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(true)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 동안 문장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조건부터 체크한 후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true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 경우에만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라면 한 번도 실행하지 않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음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20383-054C-470B-B351-464356309DCE}"/>
              </a:ext>
            </a:extLst>
          </p:cNvPr>
          <p:cNvSpPr txBox="1"/>
          <p:nvPr/>
        </p:nvSpPr>
        <p:spPr>
          <a:xfrm>
            <a:off x="6096000" y="1925546"/>
            <a:ext cx="5127307" cy="1706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2400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 … </a:t>
            </a:r>
            <a:r>
              <a:rPr lang="en-US" altLang="ko-Kore-KR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 </a:t>
            </a:r>
            <a:endParaRPr lang="en-US" altLang="ko-Kore-KR" sz="2400" b="1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일단 문장을 한번 실행한 후 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참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(true)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 동안 문장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건이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도 최소한 한번은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실행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됨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3BFF-0C41-3643-ED7A-5085E926A51C}"/>
              </a:ext>
            </a:extLst>
          </p:cNvPr>
          <p:cNvSpPr txBox="1"/>
          <p:nvPr/>
        </p:nvSpPr>
        <p:spPr>
          <a:xfrm>
            <a:off x="1002983" y="4079111"/>
            <a:ext cx="3168967" cy="13163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while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실행할 명령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24DAD-1BDE-ACA6-DB93-ABF6C114DFD9}"/>
              </a:ext>
            </a:extLst>
          </p:cNvPr>
          <p:cNvSpPr txBox="1"/>
          <p:nvPr/>
        </p:nvSpPr>
        <p:spPr>
          <a:xfrm>
            <a:off x="6687026" y="4079111"/>
            <a:ext cx="3017044" cy="13163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실행할 명령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while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C438F-3660-B702-2AFB-AFF94709EAF2}"/>
              </a:ext>
            </a:extLst>
          </p:cNvPr>
          <p:cNvSpPr txBox="1"/>
          <p:nvPr/>
        </p:nvSpPr>
        <p:spPr>
          <a:xfrm>
            <a:off x="717233" y="1385102"/>
            <a:ext cx="943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문과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do...while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문은 초기값이나 반복 횟수 없이 조건만 주어졌을 때 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사용한다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2950D-46D2-7077-2271-E491EE624C97}"/>
              </a:ext>
            </a:extLst>
          </p:cNvPr>
          <p:cNvSpPr txBox="1"/>
          <p:nvPr/>
        </p:nvSpPr>
        <p:spPr>
          <a:xfrm>
            <a:off x="306647" y="319086"/>
            <a:ext cx="6115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do … 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19439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C7F85D-6791-80D7-84B3-3C63F3566B38}"/>
              </a:ext>
            </a:extLst>
          </p:cNvPr>
          <p:cNvSpPr txBox="1"/>
          <p:nvPr/>
        </p:nvSpPr>
        <p:spPr>
          <a:xfrm>
            <a:off x="670425" y="570529"/>
            <a:ext cx="5399450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stars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별의 개수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while(stars &gt; 0)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('*');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stars--;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7B95-1536-81E2-40B3-35964BA6060F}"/>
              </a:ext>
            </a:extLst>
          </p:cNvPr>
          <p:cNvSpPr txBox="1"/>
          <p:nvPr/>
        </p:nvSpPr>
        <p:spPr>
          <a:xfrm>
            <a:off x="6487886" y="894262"/>
            <a:ext cx="5129349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별의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로 했을 때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5</a:t>
            </a:r>
            <a:r>
              <a:rPr kumimoji="1" lang="ko-KR" altLang="en-US" sz="1600" dirty="0">
                <a:sym typeface="Wingdings" pitchFamily="2" charset="2"/>
              </a:rPr>
              <a:t>개 찍힘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C00000"/>
                </a:solidFill>
              </a:rPr>
              <a:t>별의 </a:t>
            </a:r>
            <a:r>
              <a:rPr kumimoji="1" lang="ko-KR" altLang="en-US" sz="1600" dirty="0" err="1">
                <a:solidFill>
                  <a:srgbClr val="C00000"/>
                </a:solidFill>
              </a:rPr>
              <a:t>갯수를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으로 했을 때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 아무것도 안 찍힘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798C3-E562-5CAC-E873-8D73672C7D79}"/>
              </a:ext>
            </a:extLst>
          </p:cNvPr>
          <p:cNvSpPr txBox="1"/>
          <p:nvPr/>
        </p:nvSpPr>
        <p:spPr>
          <a:xfrm>
            <a:off x="670425" y="3632258"/>
            <a:ext cx="5399450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stars = parseInt(prompt("</a:t>
            </a:r>
            <a:r>
              <a:rPr lang="ko-KR" altLang="en-US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별의 개수 </a:t>
            </a: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"));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document.write('*');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stars--;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while(stars &gt; 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8D5FA-19DC-1CA3-0528-172D01DD1827}"/>
              </a:ext>
            </a:extLst>
          </p:cNvPr>
          <p:cNvSpPr txBox="1"/>
          <p:nvPr/>
        </p:nvSpPr>
        <p:spPr>
          <a:xfrm>
            <a:off x="6487886" y="4567321"/>
            <a:ext cx="5399449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별의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로 했을 때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5</a:t>
            </a:r>
            <a:r>
              <a:rPr kumimoji="1" lang="ko-KR" altLang="en-US" sz="1600" dirty="0">
                <a:sym typeface="Wingdings" pitchFamily="2" charset="2"/>
              </a:rPr>
              <a:t>개 찍힘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C00000"/>
                </a:solidFill>
              </a:rPr>
              <a:t>별의 </a:t>
            </a:r>
            <a:r>
              <a:rPr kumimoji="1" lang="ko-KR" altLang="en-US" sz="1600" dirty="0" err="1">
                <a:solidFill>
                  <a:srgbClr val="C00000"/>
                </a:solidFill>
              </a:rPr>
              <a:t>갯수를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으로 했을 때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개 찍힘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4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5296"/>
          <a:stretch/>
        </p:blipFill>
        <p:spPr>
          <a:xfrm>
            <a:off x="2016762" y="2420888"/>
            <a:ext cx="3647191" cy="2088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700808"/>
            <a:ext cx="3024336" cy="4129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F2525A-953F-DFD3-66B8-A661EA8EF01D}"/>
              </a:ext>
            </a:extLst>
          </p:cNvPr>
          <p:cNvSpPr txBox="1"/>
          <p:nvPr/>
        </p:nvSpPr>
        <p:spPr>
          <a:xfrm>
            <a:off x="306648" y="319086"/>
            <a:ext cx="3122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6063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636C866-9E16-4E58-8DEE-196225B2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7" y="1463443"/>
            <a:ext cx="8384770" cy="4377200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A839A-AD5F-4D9E-B402-74BE4BC1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2E5FC-64C2-620F-7874-72DAF903DAEC}"/>
              </a:ext>
            </a:extLst>
          </p:cNvPr>
          <p:cNvSpPr txBox="1"/>
          <p:nvPr/>
        </p:nvSpPr>
        <p:spPr>
          <a:xfrm>
            <a:off x="306647" y="319086"/>
            <a:ext cx="3345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460914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53750" y="1812990"/>
            <a:ext cx="7084503" cy="3920267"/>
            <a:chOff x="295809" y="1534565"/>
            <a:chExt cx="8552381" cy="47325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61417"/>
            <a:stretch/>
          </p:blipFill>
          <p:spPr>
            <a:xfrm>
              <a:off x="295809" y="1534565"/>
              <a:ext cx="8552381" cy="219002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55074"/>
            <a:stretch/>
          </p:blipFill>
          <p:spPr>
            <a:xfrm>
              <a:off x="295809" y="3717031"/>
              <a:ext cx="8552381" cy="255006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F99BB2-BCB8-072A-7FEF-6D9AA4E5AF6B}"/>
              </a:ext>
            </a:extLst>
          </p:cNvPr>
          <p:cNvSpPr txBox="1"/>
          <p:nvPr/>
        </p:nvSpPr>
        <p:spPr>
          <a:xfrm>
            <a:off x="306647" y="319086"/>
            <a:ext cx="3639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 while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03073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1428361" y="1666180"/>
            <a:ext cx="92112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조건의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결괏값이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라고 해도 일단 문장이 최소 한번은 실행됨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464390-DA3F-4CAB-817A-7283D246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415052"/>
            <a:ext cx="8999878" cy="2183735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A4BF0-6955-4F3B-A2A4-D68C8DED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CBFA7-26AF-78C9-281E-17145159F203}"/>
              </a:ext>
            </a:extLst>
          </p:cNvPr>
          <p:cNvSpPr txBox="1"/>
          <p:nvPr/>
        </p:nvSpPr>
        <p:spPr>
          <a:xfrm>
            <a:off x="306648" y="319086"/>
            <a:ext cx="3530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do…while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9345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for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50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B32C-C9E3-B6FA-8832-28C258F98C1E}"/>
              </a:ext>
            </a:extLst>
          </p:cNvPr>
          <p:cNvSpPr txBox="1"/>
          <p:nvPr/>
        </p:nvSpPr>
        <p:spPr>
          <a:xfrm>
            <a:off x="631885" y="1308410"/>
            <a:ext cx="9798367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반복문은 주어진 조건에 따라 문장을 반복하기 때문에 종료 조건이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돼야 반복이 끝남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종료 조건이 되기 전에 반복문을 빠져나와야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한다면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break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 사용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34" charset="-127"/>
              </a:rPr>
              <a:t>(switch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문에서도 </a:t>
            </a:r>
            <a:r>
              <a:rPr lang="en-US" altLang="ko-KR" sz="1600" kern="0" dirty="0">
                <a:ea typeface="맑은 고딕" panose="020B0503020000020004" pitchFamily="34" charset="-127"/>
              </a:rPr>
              <a:t>case</a:t>
            </a:r>
            <a:r>
              <a:rPr lang="ko-KR" altLang="en-US" sz="1600" kern="0" dirty="0">
                <a:ea typeface="맑은 고딕" panose="020B0503020000020004" pitchFamily="34" charset="-127"/>
              </a:rPr>
              <a:t>에 맞는 값이 있을 경우 명령 실행 후 </a:t>
            </a:r>
            <a:r>
              <a:rPr lang="en-US" altLang="ko-KR" sz="1600" kern="0" dirty="0">
                <a:ea typeface="맑은 고딕" panose="020B0503020000020004" pitchFamily="34" charset="-127"/>
              </a:rPr>
              <a:t>break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문을 사용해 </a:t>
            </a:r>
            <a:r>
              <a:rPr lang="en-US" altLang="ko-KR" sz="1600" kern="0" dirty="0">
                <a:ea typeface="맑은 고딕" panose="020B0503020000020004" pitchFamily="34" charset="-127"/>
              </a:rPr>
              <a:t>switch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 빠져나옴</a:t>
            </a:r>
            <a:r>
              <a:rPr lang="en-US" altLang="ko-KR" sz="1600" kern="0" dirty="0">
                <a:ea typeface="맑은 고딕" panose="020B0503020000020004" pitchFamily="34" charset="-127"/>
              </a:rPr>
              <a:t>)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8DC8-74E6-3FF9-FE83-0831D531B599}"/>
              </a:ext>
            </a:extLst>
          </p:cNvPr>
          <p:cNvSpPr txBox="1"/>
          <p:nvPr/>
        </p:nvSpPr>
        <p:spPr>
          <a:xfrm>
            <a:off x="723763" y="2756856"/>
            <a:ext cx="17930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break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4E379-92A0-129A-C9B0-3BD696E68B0A}"/>
              </a:ext>
            </a:extLst>
          </p:cNvPr>
          <p:cNvSpPr txBox="1"/>
          <p:nvPr/>
        </p:nvSpPr>
        <p:spPr>
          <a:xfrm>
            <a:off x="723763" y="3500499"/>
            <a:ext cx="82891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숫자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50</a:t>
            </a:r>
            <a:r>
              <a:rPr lang="ko-KR" altLang="en-US" sz="1600" dirty="0"/>
              <a:t>까지 화면에 표시하다가 </a:t>
            </a:r>
            <a:r>
              <a:rPr lang="en-US" altLang="ko-KR" sz="1600" dirty="0"/>
              <a:t>10</a:t>
            </a:r>
            <a:r>
              <a:rPr lang="ko-KR" altLang="en-US" sz="1600" dirty="0"/>
              <a:t>에서 멈추게 하려면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BDD10-8893-7EF7-5D67-44DC9E67B796}"/>
              </a:ext>
            </a:extLst>
          </p:cNvPr>
          <p:cNvSpPr txBox="1"/>
          <p:nvPr/>
        </p:nvSpPr>
        <p:spPr>
          <a:xfrm>
            <a:off x="950185" y="4073861"/>
            <a:ext cx="6099462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n = 50;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document.write(`${i} `);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 (i === 10)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break;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endParaRPr lang="en" altLang="ko-Kore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3766E3-031E-086A-EF1C-42359147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81"/>
          <a:stretch/>
        </p:blipFill>
        <p:spPr>
          <a:xfrm>
            <a:off x="6096000" y="4880503"/>
            <a:ext cx="5404377" cy="15659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BDF27-24BA-D756-B06F-0955C759DEB4}"/>
              </a:ext>
            </a:extLst>
          </p:cNvPr>
          <p:cNvSpPr txBox="1"/>
          <p:nvPr/>
        </p:nvSpPr>
        <p:spPr>
          <a:xfrm>
            <a:off x="306647" y="319086"/>
            <a:ext cx="3116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break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877688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1C471A-EDEE-7045-A937-4F8475EE510A}"/>
              </a:ext>
            </a:extLst>
          </p:cNvPr>
          <p:cNvSpPr txBox="1"/>
          <p:nvPr/>
        </p:nvSpPr>
        <p:spPr>
          <a:xfrm>
            <a:off x="1428361" y="1666180"/>
            <a:ext cx="9211236" cy="341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break</a:t>
            </a:r>
            <a:r>
              <a:rPr kumimoji="1" lang="ko-KR" altLang="en-US" sz="2000" b="1" dirty="0"/>
              <a:t>문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반복문의 흐름에서 바로 빠져나올 때 사용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b="1" dirty="0"/>
              <a:t>continue</a:t>
            </a:r>
            <a:r>
              <a:rPr kumimoji="1" lang="ko-KR" altLang="en-US" b="1" dirty="0"/>
              <a:t>문</a:t>
            </a:r>
            <a:endParaRPr kumimoji="1"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주어진 조건에 맞는 값을 만났을 때 실행하던 반복 문장을 건너뛰고 반복문의 맨 앞으로 되돌아갑니다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E27868-0948-4026-9519-7F779400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130B-7C12-D08C-1DDD-05047EB8D656}"/>
              </a:ext>
            </a:extLst>
          </p:cNvPr>
          <p:cNvSpPr txBox="1"/>
          <p:nvPr/>
        </p:nvSpPr>
        <p:spPr>
          <a:xfrm>
            <a:off x="306648" y="319086"/>
            <a:ext cx="5789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break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continue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164485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12" y="2564904"/>
            <a:ext cx="7956376" cy="2106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4049E-2E68-AC51-828A-8AB5B8AB44FE}"/>
              </a:ext>
            </a:extLst>
          </p:cNvPr>
          <p:cNvSpPr txBox="1"/>
          <p:nvPr/>
        </p:nvSpPr>
        <p:spPr>
          <a:xfrm>
            <a:off x="306647" y="319086"/>
            <a:ext cx="2812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break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474777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B32C-C9E3-B6FA-8832-28C258F98C1E}"/>
              </a:ext>
            </a:extLst>
          </p:cNvPr>
          <p:cNvSpPr txBox="1"/>
          <p:nvPr/>
        </p:nvSpPr>
        <p:spPr>
          <a:xfrm>
            <a:off x="715055" y="1286903"/>
            <a:ext cx="9798367" cy="78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cs typeface="맑은 고딕" panose="020B0503020000020004" pitchFamily="34" charset="-127"/>
              </a:rPr>
              <a:t>특정 조건이 됐을 때 실행하던 반복 문장을 더 이상 실행하지 않고 반복문의 맨 앞으로 되돌아감</a:t>
            </a:r>
            <a:endParaRPr lang="en-US" altLang="ko-KR" sz="1600" kern="0" dirty="0"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kern="0" dirty="0"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ko-KR" altLang="en-US" sz="1600" kern="0" dirty="0">
                <a:cs typeface="맑은 고딕" panose="020B0503020000020004" pitchFamily="34" charset="-127"/>
              </a:rPr>
              <a:t>반복 과정을 한 차례 건너뛰게 됨</a:t>
            </a:r>
            <a:r>
              <a:rPr lang="en-US" altLang="ko-KR" sz="1600" kern="0" dirty="0"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8DC8-74E6-3FF9-FE83-0831D531B599}"/>
              </a:ext>
            </a:extLst>
          </p:cNvPr>
          <p:cNvSpPr txBox="1"/>
          <p:nvPr/>
        </p:nvSpPr>
        <p:spPr>
          <a:xfrm>
            <a:off x="802141" y="2378502"/>
            <a:ext cx="196718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continue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696D-FD7A-1FFE-0DF3-B2C99804DF6F}"/>
              </a:ext>
            </a:extLst>
          </p:cNvPr>
          <p:cNvSpPr txBox="1"/>
          <p:nvPr/>
        </p:nvSpPr>
        <p:spPr>
          <a:xfrm>
            <a:off x="715055" y="2975265"/>
            <a:ext cx="8289175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중에서 짝수만 표시하려면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43B4B-00B8-AE58-4865-1B63D93BE800}"/>
              </a:ext>
            </a:extLst>
          </p:cNvPr>
          <p:cNvSpPr txBox="1"/>
          <p:nvPr/>
        </p:nvSpPr>
        <p:spPr>
          <a:xfrm>
            <a:off x="942486" y="3523989"/>
            <a:ext cx="4671752" cy="231198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9737519">
                  <a:custGeom>
                    <a:avLst/>
                    <a:gdLst>
                      <a:gd name="connsiteX0" fmla="*/ 0 w 4671752"/>
                      <a:gd name="connsiteY0" fmla="*/ 0 h 2958310"/>
                      <a:gd name="connsiteX1" fmla="*/ 583969 w 4671752"/>
                      <a:gd name="connsiteY1" fmla="*/ 0 h 2958310"/>
                      <a:gd name="connsiteX2" fmla="*/ 1214656 w 4671752"/>
                      <a:gd name="connsiteY2" fmla="*/ 0 h 2958310"/>
                      <a:gd name="connsiteX3" fmla="*/ 1845342 w 4671752"/>
                      <a:gd name="connsiteY3" fmla="*/ 0 h 2958310"/>
                      <a:gd name="connsiteX4" fmla="*/ 2382594 w 4671752"/>
                      <a:gd name="connsiteY4" fmla="*/ 0 h 2958310"/>
                      <a:gd name="connsiteX5" fmla="*/ 3059998 w 4671752"/>
                      <a:gd name="connsiteY5" fmla="*/ 0 h 2958310"/>
                      <a:gd name="connsiteX6" fmla="*/ 3737402 w 4671752"/>
                      <a:gd name="connsiteY6" fmla="*/ 0 h 2958310"/>
                      <a:gd name="connsiteX7" fmla="*/ 4671752 w 4671752"/>
                      <a:gd name="connsiteY7" fmla="*/ 0 h 2958310"/>
                      <a:gd name="connsiteX8" fmla="*/ 4671752 w 4671752"/>
                      <a:gd name="connsiteY8" fmla="*/ 621245 h 2958310"/>
                      <a:gd name="connsiteX9" fmla="*/ 4671752 w 4671752"/>
                      <a:gd name="connsiteY9" fmla="*/ 1212907 h 2958310"/>
                      <a:gd name="connsiteX10" fmla="*/ 4671752 w 4671752"/>
                      <a:gd name="connsiteY10" fmla="*/ 1745403 h 2958310"/>
                      <a:gd name="connsiteX11" fmla="*/ 4671752 w 4671752"/>
                      <a:gd name="connsiteY11" fmla="*/ 2277899 h 2958310"/>
                      <a:gd name="connsiteX12" fmla="*/ 4671752 w 4671752"/>
                      <a:gd name="connsiteY12" fmla="*/ 2958310 h 2958310"/>
                      <a:gd name="connsiteX13" fmla="*/ 4134501 w 4671752"/>
                      <a:gd name="connsiteY13" fmla="*/ 2958310 h 2958310"/>
                      <a:gd name="connsiteX14" fmla="*/ 3597249 w 4671752"/>
                      <a:gd name="connsiteY14" fmla="*/ 2958310 h 2958310"/>
                      <a:gd name="connsiteX15" fmla="*/ 3153433 w 4671752"/>
                      <a:gd name="connsiteY15" fmla="*/ 2958310 h 2958310"/>
                      <a:gd name="connsiteX16" fmla="*/ 2476029 w 4671752"/>
                      <a:gd name="connsiteY16" fmla="*/ 2958310 h 2958310"/>
                      <a:gd name="connsiteX17" fmla="*/ 1845342 w 4671752"/>
                      <a:gd name="connsiteY17" fmla="*/ 2958310 h 2958310"/>
                      <a:gd name="connsiteX18" fmla="*/ 1401526 w 4671752"/>
                      <a:gd name="connsiteY18" fmla="*/ 2958310 h 2958310"/>
                      <a:gd name="connsiteX19" fmla="*/ 910992 w 4671752"/>
                      <a:gd name="connsiteY19" fmla="*/ 2958310 h 2958310"/>
                      <a:gd name="connsiteX20" fmla="*/ 0 w 4671752"/>
                      <a:gd name="connsiteY20" fmla="*/ 2958310 h 2958310"/>
                      <a:gd name="connsiteX21" fmla="*/ 0 w 4671752"/>
                      <a:gd name="connsiteY21" fmla="*/ 2337065 h 2958310"/>
                      <a:gd name="connsiteX22" fmla="*/ 0 w 4671752"/>
                      <a:gd name="connsiteY22" fmla="*/ 1804569 h 2958310"/>
                      <a:gd name="connsiteX23" fmla="*/ 0 w 4671752"/>
                      <a:gd name="connsiteY23" fmla="*/ 1153741 h 2958310"/>
                      <a:gd name="connsiteX24" fmla="*/ 0 w 4671752"/>
                      <a:gd name="connsiteY24" fmla="*/ 621245 h 2958310"/>
                      <a:gd name="connsiteX25" fmla="*/ 0 w 4671752"/>
                      <a:gd name="connsiteY25" fmla="*/ 0 h 2958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671752" h="2958310" extrusionOk="0">
                        <a:moveTo>
                          <a:pt x="0" y="0"/>
                        </a:moveTo>
                        <a:cubicBezTo>
                          <a:pt x="268457" y="-50884"/>
                          <a:pt x="316655" y="18005"/>
                          <a:pt x="583969" y="0"/>
                        </a:cubicBezTo>
                        <a:cubicBezTo>
                          <a:pt x="851283" y="-18005"/>
                          <a:pt x="906747" y="60666"/>
                          <a:pt x="1214656" y="0"/>
                        </a:cubicBezTo>
                        <a:cubicBezTo>
                          <a:pt x="1522565" y="-60666"/>
                          <a:pt x="1717641" y="74607"/>
                          <a:pt x="1845342" y="0"/>
                        </a:cubicBezTo>
                        <a:cubicBezTo>
                          <a:pt x="1973043" y="-74607"/>
                          <a:pt x="2188339" y="9391"/>
                          <a:pt x="2382594" y="0"/>
                        </a:cubicBezTo>
                        <a:cubicBezTo>
                          <a:pt x="2576849" y="-9391"/>
                          <a:pt x="2771459" y="26320"/>
                          <a:pt x="3059998" y="0"/>
                        </a:cubicBezTo>
                        <a:cubicBezTo>
                          <a:pt x="3348537" y="-26320"/>
                          <a:pt x="3506568" y="22840"/>
                          <a:pt x="3737402" y="0"/>
                        </a:cubicBezTo>
                        <a:cubicBezTo>
                          <a:pt x="3968236" y="-22840"/>
                          <a:pt x="4293547" y="45849"/>
                          <a:pt x="4671752" y="0"/>
                        </a:cubicBezTo>
                        <a:cubicBezTo>
                          <a:pt x="4684863" y="229858"/>
                          <a:pt x="4627213" y="421898"/>
                          <a:pt x="4671752" y="621245"/>
                        </a:cubicBezTo>
                        <a:cubicBezTo>
                          <a:pt x="4716291" y="820592"/>
                          <a:pt x="4650887" y="1070666"/>
                          <a:pt x="4671752" y="1212907"/>
                        </a:cubicBezTo>
                        <a:cubicBezTo>
                          <a:pt x="4692617" y="1355148"/>
                          <a:pt x="4628152" y="1609935"/>
                          <a:pt x="4671752" y="1745403"/>
                        </a:cubicBezTo>
                        <a:cubicBezTo>
                          <a:pt x="4715352" y="1880871"/>
                          <a:pt x="4634657" y="2045729"/>
                          <a:pt x="4671752" y="2277899"/>
                        </a:cubicBezTo>
                        <a:cubicBezTo>
                          <a:pt x="4708847" y="2510069"/>
                          <a:pt x="4659573" y="2671612"/>
                          <a:pt x="4671752" y="2958310"/>
                        </a:cubicBezTo>
                        <a:cubicBezTo>
                          <a:pt x="4413728" y="3007014"/>
                          <a:pt x="4310678" y="2903545"/>
                          <a:pt x="4134501" y="2958310"/>
                        </a:cubicBezTo>
                        <a:cubicBezTo>
                          <a:pt x="3958324" y="3013075"/>
                          <a:pt x="3812673" y="2940738"/>
                          <a:pt x="3597249" y="2958310"/>
                        </a:cubicBezTo>
                        <a:cubicBezTo>
                          <a:pt x="3381825" y="2975882"/>
                          <a:pt x="3312245" y="2948574"/>
                          <a:pt x="3153433" y="2958310"/>
                        </a:cubicBezTo>
                        <a:cubicBezTo>
                          <a:pt x="2994621" y="2968046"/>
                          <a:pt x="2807997" y="2910684"/>
                          <a:pt x="2476029" y="2958310"/>
                        </a:cubicBezTo>
                        <a:cubicBezTo>
                          <a:pt x="2144061" y="3005936"/>
                          <a:pt x="1981671" y="2924020"/>
                          <a:pt x="1845342" y="2958310"/>
                        </a:cubicBezTo>
                        <a:cubicBezTo>
                          <a:pt x="1709013" y="2992600"/>
                          <a:pt x="1521751" y="2950943"/>
                          <a:pt x="1401526" y="2958310"/>
                        </a:cubicBezTo>
                        <a:cubicBezTo>
                          <a:pt x="1281301" y="2965677"/>
                          <a:pt x="1117098" y="2955998"/>
                          <a:pt x="910992" y="2958310"/>
                        </a:cubicBezTo>
                        <a:cubicBezTo>
                          <a:pt x="704886" y="2960622"/>
                          <a:pt x="275524" y="2942990"/>
                          <a:pt x="0" y="2958310"/>
                        </a:cubicBezTo>
                        <a:cubicBezTo>
                          <a:pt x="-33239" y="2771025"/>
                          <a:pt x="6124" y="2524723"/>
                          <a:pt x="0" y="2337065"/>
                        </a:cubicBezTo>
                        <a:cubicBezTo>
                          <a:pt x="-6124" y="2149407"/>
                          <a:pt x="20540" y="1922143"/>
                          <a:pt x="0" y="1804569"/>
                        </a:cubicBezTo>
                        <a:cubicBezTo>
                          <a:pt x="-20540" y="1686995"/>
                          <a:pt x="72478" y="1311619"/>
                          <a:pt x="0" y="1153741"/>
                        </a:cubicBezTo>
                        <a:cubicBezTo>
                          <a:pt x="-72478" y="995863"/>
                          <a:pt x="21217" y="747477"/>
                          <a:pt x="0" y="621245"/>
                        </a:cubicBezTo>
                        <a:cubicBezTo>
                          <a:pt x="-21217" y="495013"/>
                          <a:pt x="56562" y="1694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10; i++)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 (i % 2 === 1)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continue;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document.write(`${i}&lt;br&gt;`);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6F5A2-A682-2135-E6F1-BD25A3554D81}"/>
              </a:ext>
            </a:extLst>
          </p:cNvPr>
          <p:cNvSpPr txBox="1"/>
          <p:nvPr/>
        </p:nvSpPr>
        <p:spPr>
          <a:xfrm>
            <a:off x="306647" y="319086"/>
            <a:ext cx="4972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continue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18554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6" y="2492897"/>
            <a:ext cx="8244408" cy="2232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BE50B-C38E-3007-BCEE-E797BA7D49E0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continue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288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r>
              <a:rPr lang="en-US" altLang="ko-KR" sz="5000" dirty="0">
                <a:solidFill>
                  <a:schemeClr val="bg1"/>
                </a:solidFill>
              </a:rPr>
              <a:t>(while)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05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2E69EFF-D250-6F11-865C-4FA52AD2B29C}"/>
              </a:ext>
            </a:extLst>
          </p:cNvPr>
          <p:cNvSpPr txBox="1">
            <a:spLocks/>
          </p:cNvSpPr>
          <p:nvPr/>
        </p:nvSpPr>
        <p:spPr>
          <a:xfrm>
            <a:off x="525115" y="11470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if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조건문과 다른 점은 문장을 한 번만 실행하고 끝나는 것이 아니라 불 표현식이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true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면 계속해서 문장을 실행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조건이 변하지 않는다면 무한히 반복 실행하므로 조건을 거짓으로 만드는 내용이 문장에 포함되어야 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무한 루프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반복문이 무한 반복되는 것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무한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반복문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4-2-7.html)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B73182-413B-AD50-060D-2E1B2A8F6886}"/>
              </a:ext>
            </a:extLst>
          </p:cNvPr>
          <p:cNvGraphicFramePr>
            <a:graphicFrameLocks noGrp="1"/>
          </p:cNvGraphicFramePr>
          <p:nvPr/>
        </p:nvGraphicFramePr>
        <p:xfrm>
          <a:off x="1561771" y="2732596"/>
          <a:ext cx="241528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28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while 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A3A940-49D9-15E8-2DBE-887D4A5E699F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4119560"/>
          <a:ext cx="3774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while (true)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alert(`${i}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i = i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47D9BB1-F9FF-E9A3-D0C6-37CE37E5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6" y="4189800"/>
            <a:ext cx="2669198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51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F51065E-CA72-59E8-DF8B-3E6E751975DA}"/>
              </a:ext>
            </a:extLst>
          </p:cNvPr>
          <p:cNvSpPr txBox="1">
            <a:spLocks/>
          </p:cNvSpPr>
          <p:nvPr/>
        </p:nvSpPr>
        <p:spPr>
          <a:xfrm>
            <a:off x="530558" y="13756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confirm()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함수를 사용하여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사용자에게 확인을 받는 대화상자 실행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확인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true, [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취소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로 입력 받아 조건이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false(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거짓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일 때 반복문 종료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 기본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4-2-8.html)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2DB4BD-8517-C4D4-F03D-EAD98E08A9F0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3648472"/>
          <a:ext cx="657664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while (confirm('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계속 진행하시겠습니까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?'))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사용자가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버튼을 클릭하면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되어 계속 반복합니다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alert(`${i}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i = i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09417D01-CC3A-52CF-FEE8-BEE881B4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11" y="3376839"/>
            <a:ext cx="2489950" cy="2613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0EA93-5C8B-A9C2-44FD-34D8696C762F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96829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3A4B3F5-C116-A9BE-9AA5-54EA06058EE8}"/>
              </a:ext>
            </a:extLst>
          </p:cNvPr>
          <p:cNvSpPr txBox="1">
            <a:spLocks/>
          </p:cNvSpPr>
          <p:nvPr/>
        </p:nvSpPr>
        <p:spPr>
          <a:xfrm>
            <a:off x="497901" y="124499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반복문과 함께 배열 사용하기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배열과 함께 사용하기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4-2-9.html)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F00D55-875C-84AE-220C-4C94D46AF243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2510695"/>
          <a:ext cx="39037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7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while (i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console.log(`${i} : ${array[i]}`)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i++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C6407B-1558-ABCB-7476-88F9745E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80" y="2510695"/>
            <a:ext cx="2723622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50271-DC77-1A38-A4C1-8FAD1493A99A}"/>
              </a:ext>
            </a:extLst>
          </p:cNvPr>
          <p:cNvSpPr txBox="1"/>
          <p:nvPr/>
        </p:nvSpPr>
        <p:spPr>
          <a:xfrm>
            <a:off x="1534886" y="5193633"/>
            <a:ext cx="81284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※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횟수를 기준으로 반복할 때는 코드를 간결하게 구현할 수 있는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for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반복문을 사용하는 것이 훨씬 편함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b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while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조건에 큰 비중이 있을 때 사용하는 것이 효과적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b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‘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특정 시간 동안 어떤 데이터를 받을 때까지’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‘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배열에서 어떠한 요소가 완전히 제거될 때까지’ 등 조건을 기반으 로 사용하는 반복문에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while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반복문을 사용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9ED5-85AF-82DE-AB5D-5EBAFAD8539D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894721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F38A0F7-A5D4-FC80-A38A-0B9C3F0C2D7B}"/>
              </a:ext>
            </a:extLst>
          </p:cNvPr>
          <p:cNvSpPr txBox="1">
            <a:spLocks/>
          </p:cNvSpPr>
          <p:nvPr/>
        </p:nvSpPr>
        <p:spPr>
          <a:xfrm>
            <a:off x="497900" y="1026972"/>
            <a:ext cx="11281052" cy="20348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break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키워드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switch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조건문이나 반복문을 벗어날 때 사용하는 키워드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break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키워드 활용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4-2-10.html)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3E4395-9870-6A94-F2F0-05216731C769}"/>
              </a:ext>
            </a:extLst>
          </p:cNvPr>
          <p:cNvGraphicFramePr>
            <a:graphicFrameLocks noGrp="1"/>
          </p:cNvGraphicFramePr>
          <p:nvPr/>
        </p:nvGraphicFramePr>
        <p:xfrm>
          <a:off x="1534885" y="1917535"/>
          <a:ext cx="388184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8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while (true)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break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278B8D-CE66-E00D-FEED-0D501FC0FF38}"/>
              </a:ext>
            </a:extLst>
          </p:cNvPr>
          <p:cNvGraphicFramePr>
            <a:graphicFrameLocks noGrp="1"/>
          </p:cNvGraphicFramePr>
          <p:nvPr/>
        </p:nvGraphicFramePr>
        <p:xfrm>
          <a:off x="1512947" y="3061844"/>
          <a:ext cx="53559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for (let i = 0; true; i++)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alert(i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번째 반복문입니다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진행 여부를 물어봅니다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isContinue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confirm('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계속 하시겠습니까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?')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if (!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isContinue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break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프로그램의 종료를 확인합니다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프로그램 종료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BCEFC33-F35F-4C81-93C8-0D0F8D7C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87" y="2436340"/>
            <a:ext cx="2490908" cy="4266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C14C7-BF28-BAC3-BB10-CF0511DDDFC0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612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838200" y="1590984"/>
            <a:ext cx="95382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자바스크립트에서 가장 많이 사용하는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조건값이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일정하게 커지면서 명령을 반복 실행할 때 편리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문에서는 몇 번 반복했는지 기록하기 위해 카운터를 사용하고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문의 첫 번째 항에서 카운터 변수를 지정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868CC-4DB1-B331-6811-A210E25FDA79}"/>
              </a:ext>
            </a:extLst>
          </p:cNvPr>
          <p:cNvSpPr txBox="1"/>
          <p:nvPr/>
        </p:nvSpPr>
        <p:spPr>
          <a:xfrm>
            <a:off x="853936" y="3820804"/>
            <a:ext cx="4753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초깃값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증가식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2DE94-A30C-BC97-DDA1-A7BB8A70A447}"/>
              </a:ext>
            </a:extLst>
          </p:cNvPr>
          <p:cNvSpPr txBox="1"/>
          <p:nvPr/>
        </p:nvSpPr>
        <p:spPr>
          <a:xfrm>
            <a:off x="853936" y="4686921"/>
            <a:ext cx="9650399" cy="1160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/>
              <a:t>초깃값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몇 번 반복할지 지정하</a:t>
            </a:r>
            <a:r>
              <a:rPr lang="ko-KR" altLang="en-US" sz="1600" dirty="0"/>
              <a:t>는 카</a:t>
            </a:r>
            <a:r>
              <a:rPr lang="ko-KR" altLang="ko-Kore-KR" sz="1600" dirty="0"/>
              <a:t>운터 변수를 선언하고 초기화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en-US" altLang="ko-Kore-KR" sz="1600" dirty="0"/>
              <a:t> </a:t>
            </a:r>
            <a:r>
              <a:rPr lang="ko-KR" altLang="ko-Kore-KR" sz="1600" dirty="0" err="1"/>
              <a:t>초깃값은</a:t>
            </a:r>
            <a:r>
              <a:rPr lang="ko-KR" altLang="ko-Kore-KR" sz="1600" dirty="0"/>
              <a:t> </a:t>
            </a:r>
            <a:r>
              <a:rPr lang="en-US" altLang="ko-Kore-KR" sz="1600" dirty="0"/>
              <a:t>0</a:t>
            </a:r>
            <a:r>
              <a:rPr lang="ko-KR" altLang="ko-Kore-KR" sz="1600" dirty="0"/>
              <a:t>이나</a:t>
            </a:r>
            <a:r>
              <a:rPr lang="en-US" altLang="ko-Kore-KR" sz="1600" dirty="0"/>
              <a:t> 1</a:t>
            </a:r>
            <a:r>
              <a:rPr lang="ko-KR" altLang="ko-Kore-KR" sz="1600" dirty="0"/>
              <a:t>부터 시작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조건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문장을 반복하기 위해 체크할 조건 부분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이 조건을 만족해야</a:t>
            </a:r>
            <a:r>
              <a:rPr lang="en-US" altLang="ko-Kore-KR" sz="1600" dirty="0"/>
              <a:t> for</a:t>
            </a:r>
            <a:r>
              <a:rPr lang="ko-KR" altLang="ko-Kore-KR" sz="1600" dirty="0"/>
              <a:t>문에 있는 명령을 반복할 수 </a:t>
            </a:r>
            <a:r>
              <a:rPr lang="ko-KR" altLang="en-US" sz="1600" dirty="0"/>
              <a:t>있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/>
              <a:t>증가식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문장을 실행한 후 카운터 변수를 증가시키는 부분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보통 </a:t>
            </a:r>
            <a:r>
              <a:rPr lang="ko-KR" altLang="ko-Kore-KR" sz="1600" dirty="0" err="1"/>
              <a:t>카운터값을</a:t>
            </a:r>
            <a:r>
              <a:rPr lang="ko-KR" altLang="ko-Kore-KR" sz="1600" dirty="0"/>
              <a:t> 하나 더 증가시</a:t>
            </a:r>
            <a:r>
              <a:rPr lang="ko-KR" altLang="en-US" sz="1600" dirty="0"/>
              <a:t>킴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EDAE4-11FA-8231-A91F-C50D6B18C763}"/>
              </a:ext>
            </a:extLst>
          </p:cNvPr>
          <p:cNvSpPr txBox="1"/>
          <p:nvPr/>
        </p:nvSpPr>
        <p:spPr>
          <a:xfrm>
            <a:off x="6096000" y="3788556"/>
            <a:ext cx="5343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sz="1600" kern="0" dirty="0" err="1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초깃값은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처음에 한 번만 할당하고 조건 체크와 명령 실행</a:t>
            </a:r>
            <a:r>
              <a:rPr lang="en-US" altLang="ko-Kore-KR" sz="1600" kern="0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증가식을 계속 반복한다</a:t>
            </a:r>
            <a:r>
              <a:rPr lang="en-US" altLang="ko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99D1F-E89E-00B4-BC03-8810A57A4F59}"/>
              </a:ext>
            </a:extLst>
          </p:cNvPr>
          <p:cNvSpPr txBox="1"/>
          <p:nvPr/>
        </p:nvSpPr>
        <p:spPr>
          <a:xfrm>
            <a:off x="306648" y="319086"/>
            <a:ext cx="1979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833713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A36A9CF-65D1-9010-30AE-AC115504FDCF}"/>
              </a:ext>
            </a:extLst>
          </p:cNvPr>
          <p:cNvSpPr txBox="1">
            <a:spLocks/>
          </p:cNvSpPr>
          <p:nvPr/>
        </p:nvSpPr>
        <p:spPr>
          <a:xfrm>
            <a:off x="503344" y="10762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키워드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키워드는 반복문 안의 반복 작업을 멈추고 반복문의 처음으로 돌아가 다음 반복 작업을 진행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 활용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(1) 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4-2-11.html)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3EB9F6-C97F-DFC7-8D2A-6446F217CF2F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296750"/>
          <a:ext cx="58967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(let i = 0; i &lt; 5;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현재 반복 작업을 중지하고 다음 반복 작업을 수행합니다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continue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5E9893-3DB9-5298-18C2-BA03BC3D00A3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08762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E910248-4492-1FDF-BB29-47B83A6FCD01}"/>
              </a:ext>
            </a:extLst>
          </p:cNvPr>
          <p:cNvSpPr txBox="1">
            <a:spLocks/>
          </p:cNvSpPr>
          <p:nvPr/>
        </p:nvSpPr>
        <p:spPr>
          <a:xfrm>
            <a:off x="455474" y="10871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키워드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 활용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(2) 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4-2-12.html)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C62D03-FE94-6E12-00E5-8558A8F26A0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11395"/>
          <a:ext cx="589670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&lt;= 10;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if (i % 2 === 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홀수면 현재 반복을 중지하고 다음 반복을 수행합니다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continue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  output 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alert(output)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375071-3DED-E6EB-82AB-71832DF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7" y="4632881"/>
            <a:ext cx="2603622" cy="989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60E5A-94AD-3D77-A959-579533FC0E38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34765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0B1587F-85C2-5583-AF11-AE7A8D8042B7}"/>
              </a:ext>
            </a:extLst>
          </p:cNvPr>
          <p:cNvSpPr txBox="1">
            <a:spLocks/>
          </p:cNvSpPr>
          <p:nvPr/>
        </p:nvSpPr>
        <p:spPr>
          <a:xfrm>
            <a:off x="508787" y="11796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반복문을 사용하는 피라미드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반복문은 일반적으로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n-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차원 처리를 할 때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 사용하기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(1)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ED2FC5-1AA5-E260-BF58-E4E300850055}"/>
              </a:ext>
            </a:extLst>
          </p:cNvPr>
          <p:cNvGraphicFramePr>
            <a:graphicFrameLocks noGrp="1"/>
          </p:cNvGraphicFramePr>
          <p:nvPr/>
        </p:nvGraphicFramePr>
        <p:xfrm>
          <a:off x="1545772" y="2437679"/>
          <a:ext cx="27113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32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0BE832-8A51-A4FB-6776-C129C07A0BDE}"/>
              </a:ext>
            </a:extLst>
          </p:cNvPr>
          <p:cNvSpPr txBox="1"/>
          <p:nvPr/>
        </p:nvSpPr>
        <p:spPr>
          <a:xfrm>
            <a:off x="4618726" y="2919287"/>
            <a:ext cx="157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외부의 반복문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줄생성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(\n)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D3A61-11A0-0DD3-D4D8-317DE875CD0F}"/>
              </a:ext>
            </a:extLst>
          </p:cNvPr>
          <p:cNvSpPr txBox="1"/>
          <p:nvPr/>
        </p:nvSpPr>
        <p:spPr>
          <a:xfrm>
            <a:off x="6251461" y="2930153"/>
            <a:ext cx="471130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1	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(1) = 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</a:t>
            </a: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2	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(2) = 2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3	***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(3) = 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5963">
              <a:lnSpc>
                <a:spcPct val="150000"/>
              </a:lnSpc>
              <a:tabLst>
                <a:tab pos="714375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4	****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(4) = 4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2C428620-5D22-624C-15FA-B4E642D9B961}"/>
              </a:ext>
            </a:extLst>
          </p:cNvPr>
          <p:cNvCxnSpPr>
            <a:cxnSpLocks/>
          </p:cNvCxnSpPr>
          <p:nvPr/>
        </p:nvCxnSpPr>
        <p:spPr>
          <a:xfrm>
            <a:off x="6152400" y="2930153"/>
            <a:ext cx="0" cy="1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FC4D809B-E3E3-9835-E945-2DF02BBD202B}"/>
              </a:ext>
            </a:extLst>
          </p:cNvPr>
          <p:cNvCxnSpPr>
            <a:cxnSpLocks/>
          </p:cNvCxnSpPr>
          <p:nvPr/>
        </p:nvCxnSpPr>
        <p:spPr>
          <a:xfrm>
            <a:off x="6800798" y="2478534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C265BDB1-E697-7229-BDAA-4CBE20741F26}"/>
              </a:ext>
            </a:extLst>
          </p:cNvPr>
          <p:cNvCxnSpPr>
            <a:cxnSpLocks/>
          </p:cNvCxnSpPr>
          <p:nvPr/>
        </p:nvCxnSpPr>
        <p:spPr>
          <a:xfrm>
            <a:off x="6847691" y="2478534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9E45957C-D073-B843-D5A0-799E7045F4F5}"/>
              </a:ext>
            </a:extLst>
          </p:cNvPr>
          <p:cNvCxnSpPr>
            <a:cxnSpLocks/>
          </p:cNvCxnSpPr>
          <p:nvPr/>
        </p:nvCxnSpPr>
        <p:spPr>
          <a:xfrm>
            <a:off x="7172087" y="2852066"/>
            <a:ext cx="2594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AF751D-B1FC-DE77-5839-FFC21EC1A170}"/>
              </a:ext>
            </a:extLst>
          </p:cNvPr>
          <p:cNvSpPr txBox="1"/>
          <p:nvPr/>
        </p:nvSpPr>
        <p:spPr>
          <a:xfrm>
            <a:off x="7366774" y="2462242"/>
            <a:ext cx="2248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반복문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별 생성</a:t>
            </a:r>
            <a:r>
              <a:rPr lang="en-US" altLang="ko-KR" sz="1400" dirty="0">
                <a:solidFill>
                  <a:srgbClr val="FF0000"/>
                </a:solidFill>
              </a:rPr>
              <a:t>(*)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5F131-9CA0-A8F1-EEB1-F9FA9C1E9C6E}"/>
              </a:ext>
            </a:extLst>
          </p:cNvPr>
          <p:cNvSpPr txBox="1"/>
          <p:nvPr/>
        </p:nvSpPr>
        <p:spPr>
          <a:xfrm>
            <a:off x="4998544" y="24827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5523D-364F-4FA5-5EE4-CFD7E7717CDF}"/>
              </a:ext>
            </a:extLst>
          </p:cNvPr>
          <p:cNvSpPr txBox="1"/>
          <p:nvPr/>
        </p:nvSpPr>
        <p:spPr>
          <a:xfrm>
            <a:off x="6964338" y="24372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367C-C026-D7CA-4F6D-A8B5F481E94B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8637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2C832D8A-47D0-8BA0-DF20-3ACC7BF5FCE5}"/>
              </a:ext>
            </a:extLst>
          </p:cNvPr>
          <p:cNvSpPr txBox="1">
            <a:spLocks/>
          </p:cNvSpPr>
          <p:nvPr/>
        </p:nvSpPr>
        <p:spPr>
          <a:xfrm>
            <a:off x="455474" y="122866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반복문을 사용하는 피라미드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 사용하기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(1) 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4-2-13.html)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818797-CDCB-394A-A4DF-F6067A889484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04358"/>
          <a:ext cx="437270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''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중첩 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 10;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for (let j = 0; j &lt; i; j++)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output += '*'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output += '\n'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console.log(output)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21945A-442F-F08B-65DF-B83D636BD780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38506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8B65840-85AE-C209-63AB-5982F33DFA7D}"/>
              </a:ext>
            </a:extLst>
          </p:cNvPr>
          <p:cNvSpPr txBox="1">
            <a:spLocks/>
          </p:cNvSpPr>
          <p:nvPr/>
        </p:nvSpPr>
        <p:spPr>
          <a:xfrm>
            <a:off x="455474" y="12123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반복문을 사용하는 피라미드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 사용하기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(2)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BDB676-E902-A486-15B9-82174BF3E69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88029"/>
          <a:ext cx="337624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2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***************************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41704A-3CEF-1A9B-1C61-D5AFC7ABDB05}"/>
              </a:ext>
            </a:extLst>
          </p:cNvPr>
          <p:cNvSpPr txBox="1"/>
          <p:nvPr/>
        </p:nvSpPr>
        <p:spPr>
          <a:xfrm>
            <a:off x="4073044" y="2987113"/>
            <a:ext cx="157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외부의 반복문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줄생성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(\n)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7B066833-AD41-30CB-6D33-8C70FB2C402F}"/>
              </a:ext>
            </a:extLst>
          </p:cNvPr>
          <p:cNvCxnSpPr>
            <a:cxnSpLocks/>
          </p:cNvCxnSpPr>
          <p:nvPr/>
        </p:nvCxnSpPr>
        <p:spPr>
          <a:xfrm>
            <a:off x="5606718" y="2997979"/>
            <a:ext cx="0" cy="1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6B6609D0-23CB-3C30-AF5E-51C4C182AA8B}"/>
              </a:ext>
            </a:extLst>
          </p:cNvPr>
          <p:cNvCxnSpPr>
            <a:cxnSpLocks/>
          </p:cNvCxnSpPr>
          <p:nvPr/>
        </p:nvCxnSpPr>
        <p:spPr>
          <a:xfrm>
            <a:off x="6255116" y="2546360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9F1B4C52-FD50-D5E8-E7CA-3225E0A3F01B}"/>
              </a:ext>
            </a:extLst>
          </p:cNvPr>
          <p:cNvCxnSpPr>
            <a:cxnSpLocks/>
          </p:cNvCxnSpPr>
          <p:nvPr/>
        </p:nvCxnSpPr>
        <p:spPr>
          <a:xfrm>
            <a:off x="6302009" y="2546360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99D179-1DB5-40E0-75DC-9E57A17B7A6F}"/>
              </a:ext>
            </a:extLst>
          </p:cNvPr>
          <p:cNvSpPr txBox="1"/>
          <p:nvPr/>
        </p:nvSpPr>
        <p:spPr>
          <a:xfrm>
            <a:off x="6805828" y="2413680"/>
            <a:ext cx="1495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반복문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공백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72D8F-3968-39D1-F077-BF743FC5A149}"/>
              </a:ext>
            </a:extLst>
          </p:cNvPr>
          <p:cNvSpPr txBox="1"/>
          <p:nvPr/>
        </p:nvSpPr>
        <p:spPr>
          <a:xfrm>
            <a:off x="4452862" y="25505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2D759-9F28-01C0-BE50-C98F6D8AA12F}"/>
              </a:ext>
            </a:extLst>
          </p:cNvPr>
          <p:cNvSpPr txBox="1"/>
          <p:nvPr/>
        </p:nvSpPr>
        <p:spPr>
          <a:xfrm>
            <a:off x="7139557" y="2044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A8172-6B70-22FA-87B3-840D4FC5266B}"/>
              </a:ext>
            </a:extLst>
          </p:cNvPr>
          <p:cNvSpPr txBox="1"/>
          <p:nvPr/>
        </p:nvSpPr>
        <p:spPr>
          <a:xfrm>
            <a:off x="4368966" y="3940629"/>
            <a:ext cx="1012418" cy="523220"/>
          </a:xfrm>
          <a:prstGeom prst="rect">
            <a:avLst/>
          </a:prstGeom>
          <a:noFill/>
          <a:ln>
            <a:solidFill>
              <a:srgbClr val="F0643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전체 높이</a:t>
            </a:r>
          </a:p>
          <a:p>
            <a:pPr algn="ctr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로 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122B8-08AA-9FB8-D86E-7E40DE5315C2}"/>
              </a:ext>
            </a:extLst>
          </p:cNvPr>
          <p:cNvSpPr txBox="1"/>
          <p:nvPr/>
        </p:nvSpPr>
        <p:spPr>
          <a:xfrm>
            <a:off x="9077747" y="2428085"/>
            <a:ext cx="1933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두번째 반복문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별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(*)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8D58D-FBDE-A940-AD0B-1208FD62D3BF}"/>
              </a:ext>
            </a:extLst>
          </p:cNvPr>
          <p:cNvSpPr txBox="1"/>
          <p:nvPr/>
        </p:nvSpPr>
        <p:spPr>
          <a:xfrm>
            <a:off x="9451371" y="20682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5B9B8-9CD7-0889-865E-0C91AB8361C1}"/>
              </a:ext>
            </a:extLst>
          </p:cNvPr>
          <p:cNvSpPr txBox="1"/>
          <p:nvPr/>
        </p:nvSpPr>
        <p:spPr>
          <a:xfrm>
            <a:off x="7081986" y="3412970"/>
            <a:ext cx="1030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latin typeface="PCSJUS+RixVeryGoodPM"/>
              </a:rPr>
              <a:t>전체 높이 </a:t>
            </a:r>
            <a:br>
              <a:rPr lang="en-US" altLang="ko-KR" sz="1400" b="0" i="0" u="none" strike="noStrike" baseline="0" dirty="0">
                <a:latin typeface="PCSJUS+RixVeryGoodPM"/>
              </a:rPr>
            </a:br>
            <a:r>
              <a:rPr lang="en-US" altLang="ko-KR" sz="1400" b="0" i="0" u="none" strike="noStrike" baseline="0" dirty="0">
                <a:latin typeface="PCSJUS+RixVeryGoodPM"/>
              </a:rPr>
              <a:t>(4) -j</a:t>
            </a:r>
            <a:r>
              <a:rPr lang="ko-KR" altLang="en-US" sz="1400" b="0" i="0" u="none" strike="noStrike" baseline="0" dirty="0">
                <a:latin typeface="PCSJUS+RixVeryGoodPM"/>
              </a:rPr>
              <a:t>개 </a:t>
            </a:r>
            <a:endParaRPr lang="ko-KR" altLang="en-US" sz="1400" dirty="0"/>
          </a:p>
        </p:txBody>
      </p:sp>
      <p:sp>
        <p:nvSpPr>
          <p:cNvPr id="16" name="Right Bracket 4">
            <a:extLst>
              <a:ext uri="{FF2B5EF4-FFF2-40B4-BE49-F238E27FC236}">
                <a16:creationId xmlns:a16="http://schemas.microsoft.com/office/drawing/2014/main" id="{21513F59-5D53-45C7-2575-5C4444CDDC65}"/>
              </a:ext>
            </a:extLst>
          </p:cNvPr>
          <p:cNvSpPr/>
          <p:nvPr/>
        </p:nvSpPr>
        <p:spPr>
          <a:xfrm>
            <a:off x="6878866" y="3213554"/>
            <a:ext cx="188618" cy="99680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A3528-E371-08E4-AA7E-9D3D857CCE4D}"/>
              </a:ext>
            </a:extLst>
          </p:cNvPr>
          <p:cNvSpPr txBox="1"/>
          <p:nvPr/>
        </p:nvSpPr>
        <p:spPr>
          <a:xfrm>
            <a:off x="10643634" y="3412970"/>
            <a:ext cx="1030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latin typeface="PCSJUS+RixVeryGoodPM"/>
              </a:rPr>
              <a:t>2k-1</a:t>
            </a:r>
            <a:r>
              <a:rPr lang="ko-KR" altLang="en-US" sz="1400" b="0" i="0" u="none" strike="noStrike" baseline="0" dirty="0">
                <a:latin typeface="PCSJUS+RixVeryGoodPM"/>
              </a:rPr>
              <a:t>개</a:t>
            </a:r>
            <a:endParaRPr lang="ko-KR" altLang="en-US" sz="1400" dirty="0"/>
          </a:p>
        </p:txBody>
      </p:sp>
      <p:sp>
        <p:nvSpPr>
          <p:cNvPr id="18" name="Right Bracket 23">
            <a:extLst>
              <a:ext uri="{FF2B5EF4-FFF2-40B4-BE49-F238E27FC236}">
                <a16:creationId xmlns:a16="http://schemas.microsoft.com/office/drawing/2014/main" id="{B08F8F91-7072-5E96-A612-F25A06AD8F91}"/>
              </a:ext>
            </a:extLst>
          </p:cNvPr>
          <p:cNvSpPr/>
          <p:nvPr/>
        </p:nvSpPr>
        <p:spPr>
          <a:xfrm>
            <a:off x="10440514" y="3213554"/>
            <a:ext cx="188618" cy="99680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89D95-B628-94DE-C8B7-379DA5B3852A}"/>
              </a:ext>
            </a:extLst>
          </p:cNvPr>
          <p:cNvSpPr txBox="1"/>
          <p:nvPr/>
        </p:nvSpPr>
        <p:spPr>
          <a:xfrm>
            <a:off x="5705780" y="3009591"/>
            <a:ext cx="67687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1	4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□ □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	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</a:t>
            </a: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2	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□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***	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3	2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 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*****	5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5963">
              <a:lnSpc>
                <a:spcPct val="150000"/>
              </a:lnSpc>
              <a:tabLst>
                <a:tab pos="714375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4	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 *******	7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768A9-F0FF-1AAE-B2CD-7AE2E576F880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94721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71BEEE8-685A-43F9-9B38-DB6740DEFD24}"/>
              </a:ext>
            </a:extLst>
          </p:cNvPr>
          <p:cNvSpPr txBox="1">
            <a:spLocks/>
          </p:cNvSpPr>
          <p:nvPr/>
        </p:nvSpPr>
        <p:spPr>
          <a:xfrm>
            <a:off x="455474" y="11470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반복문을 사용하는 피라미드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중첩 반복문 사용하기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(2) 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4-2-14.html)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185FB3-E211-28B3-2696-C4607543847D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22714"/>
          <a:ext cx="437270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''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 15; i++)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for (let j = 15; j &gt; i; j--)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output += ' 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for (let k = 0; k &lt; 2 * i - 1; k++)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output += '*’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    output += '\n'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  console.log(output)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4FC722-1612-210B-6CE4-A9D05FFB01E2}"/>
              </a:ext>
            </a:extLst>
          </p:cNvPr>
          <p:cNvSpPr txBox="1"/>
          <p:nvPr/>
        </p:nvSpPr>
        <p:spPr>
          <a:xfrm>
            <a:off x="306648" y="319086"/>
            <a:ext cx="4537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While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846018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11A68-FFE4-D7A3-77A4-FB56304EF614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858E815-1388-BE04-101E-851B086812D8}"/>
              </a:ext>
            </a:extLst>
          </p:cNvPr>
          <p:cNvSpPr txBox="1">
            <a:spLocks/>
          </p:cNvSpPr>
          <p:nvPr/>
        </p:nvSpPr>
        <p:spPr>
          <a:xfrm>
            <a:off x="455474" y="109259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in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배열의 인덱스를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of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배열의 값을 기반으로 반복할 때 사용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횟수를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while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조건을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break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switch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조건문이나 반복문을 벗어날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continue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반복문 안의 반복 작업을 멈추고 반복문의 처음으로 돌아가 다음 반복 작업을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267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11A68-FFE4-D7A3-77A4-FB56304EF614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FB715DB-472C-333C-6991-F9ABD4A10447}"/>
              </a:ext>
            </a:extLst>
          </p:cNvPr>
          <p:cNvSpPr txBox="1">
            <a:spLocks/>
          </p:cNvSpPr>
          <p:nvPr/>
        </p:nvSpPr>
        <p:spPr>
          <a:xfrm>
            <a:off x="497901" y="1179680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프로그램의 실행 결과를 예측해보기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AF8E85-F415-938E-4BE8-65A85C5AB38F}"/>
              </a:ext>
            </a:extLst>
          </p:cNvPr>
          <p:cNvGraphicFramePr>
            <a:graphicFrameLocks noGrp="1"/>
          </p:cNvGraphicFramePr>
          <p:nvPr/>
        </p:nvGraphicFramePr>
        <p:xfrm>
          <a:off x="1382485" y="2075851"/>
          <a:ext cx="382172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in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of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14">
            <a:extLst>
              <a:ext uri="{FF2B5EF4-FFF2-40B4-BE49-F238E27FC236}">
                <a16:creationId xmlns:a16="http://schemas.microsoft.com/office/drawing/2014/main" id="{20F3E9D1-08EF-E8CD-54AB-341C3C9B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10" y="2423529"/>
            <a:ext cx="2705186" cy="24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6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11A68-FFE4-D7A3-77A4-FB56304EF614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666E5B8-4CDF-BCF5-9853-5270E35AA9E4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다음 프로그램의 실행 결과를 예측해보고</a:t>
            </a:r>
            <a:r>
              <a:rPr lang="en-US" altLang="ko-KR" sz="1600" dirty="0"/>
              <a:t>, </a:t>
            </a:r>
            <a:r>
              <a:rPr lang="ko-KR" altLang="en-US" sz="1600" dirty="0"/>
              <a:t>혹시 오류가 발생한다면 어디를 수정해야 하나</a:t>
            </a:r>
            <a:r>
              <a:rPr lang="en-US" altLang="ko-KR" sz="1600" dirty="0"/>
              <a:t>?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숫자를 곱한 값을 계산하는 프로그램을 만들고</a:t>
            </a:r>
            <a:r>
              <a:rPr lang="en-US" altLang="ko-KR" sz="1600" dirty="0"/>
              <a:t>,</a:t>
            </a:r>
            <a:r>
              <a:rPr lang="ko-KR" altLang="en-US" sz="1600" dirty="0"/>
              <a:t> 코드를 실행해 나온 결과를 확인하기</a:t>
            </a: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88A76E-5DDC-F0EB-08C1-72798757C0E1}"/>
              </a:ext>
            </a:extLst>
          </p:cNvPr>
          <p:cNvGraphicFramePr>
            <a:graphicFrameLocks noGrp="1"/>
          </p:cNvGraphicFramePr>
          <p:nvPr/>
        </p:nvGraphicFramePr>
        <p:xfrm>
          <a:off x="1340058" y="1923143"/>
          <a:ext cx="382172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((i + 1) *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console.log(array)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14">
            <a:extLst>
              <a:ext uri="{FF2B5EF4-FFF2-40B4-BE49-F238E27FC236}">
                <a16:creationId xmlns:a16="http://schemas.microsoft.com/office/drawing/2014/main" id="{E5D42107-6182-C448-6B17-A0A5EF74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36" y="1901445"/>
            <a:ext cx="2075218" cy="1861049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F8D33E3-EB44-296D-642A-9451E45A8F8E}"/>
              </a:ext>
            </a:extLst>
          </p:cNvPr>
          <p:cNvGraphicFramePr>
            <a:graphicFrameLocks noGrp="1"/>
          </p:cNvGraphicFramePr>
          <p:nvPr/>
        </p:nvGraphicFramePr>
        <p:xfrm>
          <a:off x="1340057" y="4436169"/>
          <a:ext cx="55098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8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output = 1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console.log(`1~100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숫자를 모두 곱하면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${output}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7528434-8A0B-6A3C-C51D-A9AA41E4F2D4}"/>
              </a:ext>
            </a:extLst>
          </p:cNvPr>
          <p:cNvSpPr/>
          <p:nvPr/>
        </p:nvSpPr>
        <p:spPr>
          <a:xfrm>
            <a:off x="1492459" y="4994979"/>
            <a:ext cx="5228492" cy="621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C3BA336B-15C2-7EAF-038A-31DAD9A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36" y="4449958"/>
            <a:ext cx="2075218" cy="18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28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11A68-FFE4-D7A3-77A4-FB56304EF614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D95FDCB-FF73-B721-AADE-E8D48910ED05}"/>
              </a:ext>
            </a:extLst>
          </p:cNvPr>
          <p:cNvSpPr txBox="1">
            <a:spLocks/>
          </p:cNvSpPr>
          <p:nvPr/>
        </p:nvSpPr>
        <p:spPr>
          <a:xfrm>
            <a:off x="455474" y="1130694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처음에는 조금 어려울 수 있겠지만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활용 예제의 피라미드를 활용해서 다음과 같은 피라미드를 만들어보기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F8918E-EE25-E14F-288E-A4C42EF50CC3}"/>
              </a:ext>
            </a:extLst>
          </p:cNvPr>
          <p:cNvGraphicFramePr>
            <a:graphicFrameLocks noGrp="1"/>
          </p:cNvGraphicFramePr>
          <p:nvPr/>
        </p:nvGraphicFramePr>
        <p:xfrm>
          <a:off x="1211103" y="2021059"/>
          <a:ext cx="550984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8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output = ''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size = 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console.log(output)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C6EF12D-0A6E-0BCF-A311-41D971D98B5B}"/>
              </a:ext>
            </a:extLst>
          </p:cNvPr>
          <p:cNvSpPr/>
          <p:nvPr/>
        </p:nvSpPr>
        <p:spPr>
          <a:xfrm>
            <a:off x="1399694" y="3375776"/>
            <a:ext cx="5027944" cy="1769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E30F9747-00A5-C7B4-18E6-40E873495390}"/>
              </a:ext>
            </a:extLst>
          </p:cNvPr>
          <p:cNvGrpSpPr/>
          <p:nvPr/>
        </p:nvGrpSpPr>
        <p:grpSpPr>
          <a:xfrm>
            <a:off x="7868803" y="2244604"/>
            <a:ext cx="2063373" cy="3769335"/>
            <a:chOff x="4867275" y="481012"/>
            <a:chExt cx="3211876" cy="586740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5FF77DD9-C0A3-859B-F228-3E37E80C2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275" y="509587"/>
              <a:ext cx="2457450" cy="5838825"/>
            </a:xfrm>
            <a:prstGeom prst="rect">
              <a:avLst/>
            </a:prstGeom>
          </p:spPr>
        </p:pic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40FBCEF6-8804-8A35-51F6-0CD37859C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2851" y="481012"/>
              <a:ext cx="876300" cy="586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59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292584" y="1951564"/>
            <a:ext cx="7606832" cy="3565668"/>
            <a:chOff x="827583" y="1951564"/>
            <a:chExt cx="7606832" cy="35656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3" y="1951564"/>
              <a:ext cx="6900763" cy="356566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492" y="3109447"/>
              <a:ext cx="3883923" cy="124990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5F41E-C19D-7131-1046-EDE79EA69D24}"/>
              </a:ext>
            </a:extLst>
          </p:cNvPr>
          <p:cNvSpPr txBox="1"/>
          <p:nvPr/>
        </p:nvSpPr>
        <p:spPr>
          <a:xfrm>
            <a:off x="306647" y="319086"/>
            <a:ext cx="3193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72551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838200" y="1590984"/>
            <a:ext cx="9538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까지 순서대로 콘솔 창에 표시하는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문을 생각해 보자</a:t>
            </a:r>
            <a:endParaRPr lang="en-US" altLang="ko-KR" sz="18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BF434-BBCD-1F27-D8AB-1954C83FCE37}"/>
              </a:ext>
            </a:extLst>
          </p:cNvPr>
          <p:cNvSpPr txBox="1"/>
          <p:nvPr/>
        </p:nvSpPr>
        <p:spPr>
          <a:xfrm>
            <a:off x="983974" y="2420292"/>
            <a:ext cx="6370982" cy="362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ko-KR" altLang="en-US" sz="1600"/>
              <a:t>카운터 변수 선언 및 할당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ko-KR" altLang="en-US" sz="1600"/>
              <a:t>  대부분 카운터 변수를 </a:t>
            </a:r>
            <a:r>
              <a:rPr kumimoji="1" lang="en-US" altLang="ko-KR" sz="1600"/>
              <a:t>i</a:t>
            </a:r>
            <a:r>
              <a:rPr kumimoji="1" lang="ko-KR" altLang="en-US" sz="1600"/>
              <a:t>로</a:t>
            </a:r>
            <a:r>
              <a:rPr kumimoji="1" lang="en-US" altLang="ko-KR" sz="1600"/>
              <a:t> </a:t>
            </a:r>
            <a:r>
              <a:rPr kumimoji="1" lang="ko-KR" altLang="en-US" sz="1600"/>
              <a:t>사용한다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1</a:t>
            </a:r>
            <a:r>
              <a:rPr kumimoji="1" lang="ko-KR" altLang="en-US" sz="1600"/>
              <a:t>부터 시작하자</a:t>
            </a:r>
            <a:r>
              <a:rPr kumimoji="1" lang="en-US" altLang="ko-KR" sz="160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2)</a:t>
            </a:r>
            <a:r>
              <a:rPr kumimoji="1" lang="ko-KR" altLang="en-US" sz="1600"/>
              <a:t> 조건을 지정한다</a:t>
            </a:r>
            <a:r>
              <a:rPr kumimoji="1"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/>
              <a:t>  여기에서는 </a:t>
            </a:r>
            <a:r>
              <a:rPr kumimoji="1" lang="en-US" altLang="ko-KR" sz="1600"/>
              <a:t>10</a:t>
            </a:r>
            <a:r>
              <a:rPr kumimoji="1" lang="ko-KR" altLang="en-US" sz="1600"/>
              <a:t>까지 표시 </a:t>
            </a:r>
            <a:r>
              <a:rPr kumimoji="1" lang="en-US" altLang="ko-KR" sz="1600"/>
              <a:t>(</a:t>
            </a:r>
            <a:r>
              <a:rPr kumimoji="1" lang="ko-KR" altLang="en-US" sz="1600"/>
              <a:t>끝나는 값 </a:t>
            </a:r>
            <a:r>
              <a:rPr kumimoji="1" lang="en-US" altLang="ko-KR" sz="1600"/>
              <a:t>10</a:t>
            </a:r>
            <a:r>
              <a:rPr kumimoji="1" lang="ko-KR" altLang="en-US" sz="1600"/>
              <a:t>  포함</a:t>
            </a:r>
            <a:r>
              <a:rPr kumimoji="1" lang="en-US" altLang="ko-KR" sz="160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3)</a:t>
            </a:r>
            <a:r>
              <a:rPr kumimoji="1" lang="ko-KR" altLang="en-US" sz="1600"/>
              <a:t> 카운터 값 증가시키기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1</a:t>
            </a:r>
            <a:r>
              <a:rPr kumimoji="1" lang="ko-KR" altLang="en-US" sz="1600"/>
              <a:t>씩 증가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4)</a:t>
            </a:r>
            <a:r>
              <a:rPr kumimoji="1" lang="ko-KR" altLang="en-US" sz="1600"/>
              <a:t> 실행할 명령 작성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br>
              <a:rPr kumimoji="1" lang="en-US" altLang="ko-KR" sz="1600"/>
            </a:br>
            <a:r>
              <a:rPr kumimoji="1" lang="ko-KR" altLang="en-US" sz="1600"/>
              <a:t>   콘솔 창에 </a:t>
            </a:r>
            <a:r>
              <a:rPr kumimoji="1" lang="en-US" altLang="ko-KR" sz="1600"/>
              <a:t>i</a:t>
            </a:r>
            <a:r>
              <a:rPr kumimoji="1" lang="ko-KR" altLang="en-US" sz="1600"/>
              <a:t>값 표시</a:t>
            </a:r>
            <a:r>
              <a:rPr kumimoji="1" lang="en-US" altLang="ko-KR" sz="1600"/>
              <a:t>.</a:t>
            </a:r>
            <a:r>
              <a:rPr kumimoji="1" lang="ko-KR" altLang="en-US" sz="1600"/>
              <a:t> 줄바꿈 필요하면 넣기</a:t>
            </a:r>
            <a:endParaRPr kumimoji="1" lang="ko-Kore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BDDA4-AC59-75CC-9A3A-308156177D1B}"/>
              </a:ext>
            </a:extLst>
          </p:cNvPr>
          <p:cNvSpPr txBox="1"/>
          <p:nvPr/>
        </p:nvSpPr>
        <p:spPr>
          <a:xfrm>
            <a:off x="7502388" y="2587341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>
                <a:solidFill>
                  <a:srgbClr val="C00000"/>
                </a:solidFill>
              </a:rPr>
              <a:t>for(let i = 1</a:t>
            </a:r>
            <a:r>
              <a:rPr lang="en-US" altLang="ko-Kore-KR">
                <a:solidFill>
                  <a:srgbClr val="C00000"/>
                </a:solidFill>
              </a:rPr>
              <a:t>;</a:t>
            </a:r>
            <a:r>
              <a:rPr lang="ko-KR" altLang="en-US">
                <a:solidFill>
                  <a:srgbClr val="C00000"/>
                </a:solidFill>
              </a:rPr>
              <a:t> </a:t>
            </a:r>
            <a:r>
              <a:rPr lang="ko-Kore-KR" altLang="en-US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02273-3E0E-A841-6E22-F61EC8B7247E}"/>
              </a:ext>
            </a:extLst>
          </p:cNvPr>
          <p:cNvSpPr txBox="1"/>
          <p:nvPr/>
        </p:nvSpPr>
        <p:spPr>
          <a:xfrm>
            <a:off x="7502388" y="3534666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</a:t>
            </a:r>
            <a:r>
              <a:rPr lang="ko-Kore-KR" altLang="en-US">
                <a:solidFill>
                  <a:srgbClr val="C00000"/>
                </a:solidFill>
              </a:rPr>
              <a:t>i &lt;= 10; </a:t>
            </a:r>
            <a:r>
              <a:rPr lang="ko-Kore-KR" altLang="en-US"/>
              <a:t>i++)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E1426-01F7-7079-9033-15A423384480}"/>
              </a:ext>
            </a:extLst>
          </p:cNvPr>
          <p:cNvSpPr txBox="1"/>
          <p:nvPr/>
        </p:nvSpPr>
        <p:spPr>
          <a:xfrm>
            <a:off x="7502388" y="4405316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i &lt;= 10; </a:t>
            </a:r>
            <a:r>
              <a:rPr lang="ko-Kore-KR" altLang="en-US">
                <a:solidFill>
                  <a:srgbClr val="C00000"/>
                </a:solidFill>
              </a:rPr>
              <a:t>i++)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C21B7-232E-3C65-035B-B300ADFA7DB0}"/>
              </a:ext>
            </a:extLst>
          </p:cNvPr>
          <p:cNvSpPr txBox="1"/>
          <p:nvPr/>
        </p:nvSpPr>
        <p:spPr>
          <a:xfrm>
            <a:off x="7502388" y="5120343"/>
            <a:ext cx="370563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i &lt;= 10; i++)</a:t>
            </a:r>
            <a:r>
              <a:rPr lang="ko-KR" altLang="en-US"/>
              <a:t> </a:t>
            </a:r>
            <a:r>
              <a:rPr lang="en-US" altLang="ko-KR">
                <a:solidFill>
                  <a:srgbClr val="C00000"/>
                </a:solidFill>
              </a:rPr>
              <a:t>{</a:t>
            </a:r>
          </a:p>
          <a:p>
            <a:r>
              <a:rPr lang="ko-KR" altLang="en-US">
                <a:solidFill>
                  <a:srgbClr val="C00000"/>
                </a:solidFill>
              </a:rPr>
              <a:t>  </a:t>
            </a:r>
            <a:r>
              <a:rPr lang="en-US" altLang="ko-KR">
                <a:solidFill>
                  <a:srgbClr val="C00000"/>
                </a:solidFill>
              </a:rPr>
              <a:t>console.log(i + ‘\n’);</a:t>
            </a:r>
          </a:p>
          <a:p>
            <a:r>
              <a:rPr lang="en-US" altLang="ko-Kore-KR">
                <a:solidFill>
                  <a:srgbClr val="C00000"/>
                </a:solidFill>
              </a:rPr>
              <a:t>}</a:t>
            </a:r>
            <a:endParaRPr lang="ko-Kore-KR" altLang="en-US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3B202-34EB-1AD8-0789-39C9878C85FE}"/>
              </a:ext>
            </a:extLst>
          </p:cNvPr>
          <p:cNvSpPr txBox="1"/>
          <p:nvPr/>
        </p:nvSpPr>
        <p:spPr>
          <a:xfrm>
            <a:off x="306648" y="319086"/>
            <a:ext cx="1788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718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918210" y="1227401"/>
            <a:ext cx="9538252" cy="119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배열의 인덱스를 사용해서 배열 요소 값에 접근할 수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 인덱스는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시작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언제까지 반복할까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배열 요소의 </a:t>
            </a:r>
            <a:r>
              <a:rPr lang="ko-KR" altLang="en-US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갯수만큼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배열 </a:t>
            </a:r>
            <a:r>
              <a:rPr lang="ko-KR" altLang="en-US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갯수는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length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속성에 들어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.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78545-5682-244C-FB86-3401766A6885}"/>
              </a:ext>
            </a:extLst>
          </p:cNvPr>
          <p:cNvSpPr txBox="1"/>
          <p:nvPr/>
        </p:nvSpPr>
        <p:spPr>
          <a:xfrm>
            <a:off x="918210" y="487680"/>
            <a:ext cx="496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배열에서 값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41F7D-C15E-B4AA-AB4C-A09F195D145A}"/>
              </a:ext>
            </a:extLst>
          </p:cNvPr>
          <p:cNvSpPr txBox="1"/>
          <p:nvPr/>
        </p:nvSpPr>
        <p:spPr>
          <a:xfrm>
            <a:off x="1043703" y="2792604"/>
            <a:ext cx="6501185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students = ["Park", "Kim", "Lee", "Kang"];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for (let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= 0;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&lt;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students.length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++) {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document.write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(`${students[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]}, `);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}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162469-A415-6507-6B7A-96E74BFC4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6" b="34179"/>
          <a:stretch/>
        </p:blipFill>
        <p:spPr bwMode="auto">
          <a:xfrm>
            <a:off x="1114697" y="5064154"/>
            <a:ext cx="5715001" cy="983160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264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98DACFC-CDA7-4D54-89BF-0CF49546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0" y="1955409"/>
            <a:ext cx="5217146" cy="2234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A5C89D-A6C9-4C5E-8AD1-B9A0D2E7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86" y="1562792"/>
            <a:ext cx="7612894" cy="400302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CD3C17-CFD5-4FC5-A08C-F311FE2C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2013B-F1AF-AE6A-4BB1-5C0CA2C3D9D6}"/>
              </a:ext>
            </a:extLst>
          </p:cNvPr>
          <p:cNvSpPr txBox="1"/>
          <p:nvPr/>
        </p:nvSpPr>
        <p:spPr>
          <a:xfrm>
            <a:off x="306647" y="319086"/>
            <a:ext cx="8156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명령 반복 실행하기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for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919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3901</Words>
  <Application>Microsoft Office PowerPoint</Application>
  <PresentationFormat>와이드스크린</PresentationFormat>
  <Paragraphs>685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D2Coding</vt:lpstr>
      <vt:lpstr>ITC Garamond Std Lt</vt:lpstr>
      <vt:lpstr>KoPubWorld돋움체 Bold</vt:lpstr>
      <vt:lpstr>PCSJUS+RixVeryGoodPM</vt:lpstr>
      <vt:lpstr>TDc_SSiGothic_120_OTF</vt:lpstr>
      <vt:lpstr>TDc_SSiMyungJo_120_OTF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05[HTML+CSS+ JAVASCRIPT] 반복문</vt:lpstr>
      <vt:lpstr>PowerPoint 프레젠테이션</vt:lpstr>
      <vt:lpstr>02[HTML+CSS+ JAVASCRIPT] for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중첩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while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실습(while)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05[HTML+CSS+ JAVASCRIPT] 반복문</dc:title>
  <dc:creator>이 호진</dc:creator>
  <cp:lastModifiedBy>이 호진</cp:lastModifiedBy>
  <cp:revision>9</cp:revision>
  <dcterms:created xsi:type="dcterms:W3CDTF">2023-05-20T07:38:38Z</dcterms:created>
  <dcterms:modified xsi:type="dcterms:W3CDTF">2023-05-25T02:22:28Z</dcterms:modified>
</cp:coreProperties>
</file>