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22626" r:id="rId4"/>
    <p:sldId id="22627" r:id="rId5"/>
    <p:sldId id="22628" r:id="rId6"/>
    <p:sldId id="22629" r:id="rId7"/>
    <p:sldId id="22648" r:id="rId8"/>
    <p:sldId id="22630" r:id="rId9"/>
    <p:sldId id="22631" r:id="rId10"/>
    <p:sldId id="22632" r:id="rId11"/>
    <p:sldId id="22633" r:id="rId12"/>
    <p:sldId id="22634" r:id="rId13"/>
    <p:sldId id="22635" r:id="rId14"/>
    <p:sldId id="22636" r:id="rId15"/>
    <p:sldId id="22637" r:id="rId16"/>
    <p:sldId id="22649" r:id="rId17"/>
    <p:sldId id="22638" r:id="rId18"/>
    <p:sldId id="22639" r:id="rId19"/>
    <p:sldId id="22640" r:id="rId20"/>
    <p:sldId id="22641" r:id="rId21"/>
    <p:sldId id="22642" r:id="rId22"/>
    <p:sldId id="22643" r:id="rId23"/>
    <p:sldId id="22647" r:id="rId24"/>
    <p:sldId id="22644" r:id="rId25"/>
    <p:sldId id="22645" r:id="rId26"/>
    <p:sldId id="2264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F0774-47F0-AF2C-E904-8C9FED2AC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2FF1E9-650F-8794-589B-87ED2D4C5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EEA42-87C6-DAE9-0789-C49D3A9B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0380C-36E0-670C-9487-A42B5AAE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32D94-672B-5174-3988-3BCA504B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9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162DE-9CC3-8B59-B4F1-473B05A9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063188-BE74-B10E-EE57-3C2E9E6FD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19D6E-9A8B-E0C6-7C37-8E3DDFE5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A1471-F1E2-565C-D64E-9C2A4204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0E4DF-05D8-8324-4A34-E5099668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5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CA45C-1876-710D-9D2B-F264A8B96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1D308C-A381-4D86-B28A-E835E9D73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998C7-B095-D890-3A6E-1C67857A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4BDFFC-EE4A-6351-FF47-0D274BE6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E3A0A-C98F-0E1F-444F-7D0548FA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2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67F44-D37E-B76A-0043-F10A9B5A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D4D0F-8CC8-88A3-FBCC-42B32FA3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B905D-2559-8DDB-7581-5C779FFA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1B90E-F67F-B296-7CD7-771AEB06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D0A5C-4C26-BC98-EBFD-016CBD50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8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E069-08E9-A900-AA99-65F32338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900C3D-6A0C-92FC-AC2F-A4D0D16E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C08E8-7E6D-AF4C-EC8E-98488873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CF52E-30C3-42BE-60C5-0B90E595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D8D2A-8EE8-99BE-D9D2-9E78FA49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27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9E9CC-F47A-8EE8-B50C-A991BFB5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65AEB-FF38-27C1-B496-6D4DB2A19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06562B-57B5-085A-87D4-4D34C690C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8EC42C-484B-66D8-42C8-1CC9AFAD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D6BD4-A674-7175-7DE6-7C63B9C0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82D146-8AA9-8EC3-167E-414E9FBE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2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AFCBF-0C44-D607-FAEC-6863F002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FCEF49-CC6D-130E-DD82-F350FFCE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10DB5-520B-A8E4-3A44-C9D4A7ED0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F6A5CA-949D-91B7-C249-E2415227A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2FC9FC-EA01-EA8B-D531-154BE6350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7D2E43-C390-BC16-26E3-E4C7D0EB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07A0E1-5B1F-5CC9-B28F-48241701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0D06E7-699E-3A16-0A67-986230B9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2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195AA-2247-9CA6-3A0A-37CC1F91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2E8E66-CF0B-39E6-768C-37BF0FDE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445089-0B5B-670F-8B6A-2055E983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343834-C7E7-88C4-4D33-453B2B53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23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4C6C69-58FF-C297-737D-C1AF3C6D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E24D8C-AC34-92E3-185E-3839DCE8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AB3584-6F82-BE83-15D8-F7904E8A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4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113D-6F48-0AE7-55E1-D6A9097B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CE334-DDC2-869C-2A43-473A1EC4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BA832C-BDA7-22EF-9EF6-5C5A4A48A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2A0F9B-EB8B-AFFE-CC59-3556E111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C1655-E026-E7E1-7938-4CB0370F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2A9CD-6DE1-571D-5925-2ACFC4EA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09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2EB5C-9B01-E3F5-AC09-DFFCE72F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E6E1C9-9907-8DDB-2E28-16FC0E4EC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6A19F3-31E9-17E2-0B5E-4EDC7DF6B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556D0C-A79D-5B31-A393-6ABA52C1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3435-CF5F-4A8B-810E-0D0E579D9BB8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FD6438-6F73-E185-9AB4-B22687BF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21534-2D98-DE97-E0B0-0272700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3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7E8E69-F879-D347-6DA7-446B1670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04AC2-B612-5B82-47EC-948BE4D16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2CAC2-0E53-A715-E8FC-BADCC0DA3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3435-CF5F-4A8B-810E-0D0E579D9BB8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306E5-4F38-0299-FB2C-8416A9823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C680E-C945-2FDE-CB65-20773CFD4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A690-1951-41EB-BBDF-153C756E3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4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301.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자바스크립트 시작하기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고급 예외 처리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F917C8E-39DE-B397-3C02-0C8C205DC1FC}"/>
              </a:ext>
            </a:extLst>
          </p:cNvPr>
          <p:cNvSpPr txBox="1">
            <a:spLocks/>
          </p:cNvSpPr>
          <p:nvPr/>
        </p:nvSpPr>
        <p:spPr>
          <a:xfrm>
            <a:off x="497586" y="1026972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고급 예외 처리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finally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구문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8-1-4.html)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135FEF7-0EF0-6082-1D2A-DE03D36EEB52}"/>
              </a:ext>
            </a:extLst>
          </p:cNvPr>
          <p:cNvGraphicFramePr>
            <a:graphicFrameLocks noGrp="1"/>
          </p:cNvGraphicFramePr>
          <p:nvPr/>
        </p:nvGraphicFramePr>
        <p:xfrm>
          <a:off x="1534571" y="1918091"/>
          <a:ext cx="438633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3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willExcept.byeBye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console.log("try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console.log("catch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 finally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console.log("finally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75C6B5E-2F02-09D0-04D4-876CB5DF7ACB}"/>
              </a:ext>
            </a:extLst>
          </p:cNvPr>
          <p:cNvSpPr txBox="1"/>
          <p:nvPr/>
        </p:nvSpPr>
        <p:spPr>
          <a:xfrm>
            <a:off x="6138112" y="3730649"/>
            <a:ext cx="38800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예외의 발생 여부와 상관 없이 무조건 실행됨</a:t>
            </a:r>
            <a:endParaRPr lang="en-US" altLang="ko-KR" sz="1400" b="0" dirty="0">
              <a:solidFill>
                <a:srgbClr val="FF0000"/>
              </a:solidFill>
            </a:endParaRPr>
          </a:p>
          <a:p>
            <a:endParaRPr lang="en-US" altLang="ko-KR" sz="1400" b="0" dirty="0">
              <a:solidFill>
                <a:srgbClr val="FF0000"/>
              </a:solidFill>
            </a:endParaRPr>
          </a:p>
          <a:p>
            <a:r>
              <a:rPr lang="en-US" altLang="ko-KR" sz="1400" b="0" dirty="0">
                <a:solidFill>
                  <a:srgbClr val="FF0000"/>
                </a:solidFill>
              </a:rPr>
              <a:t>try </a:t>
            </a:r>
            <a:r>
              <a:rPr lang="ko-KR" altLang="en-US" sz="1400" b="0" dirty="0">
                <a:solidFill>
                  <a:srgbClr val="FF0000"/>
                </a:solidFill>
              </a:rPr>
              <a:t>구문 내부에 있는 예외가 발생되는 코드를</a:t>
            </a:r>
          </a:p>
          <a:p>
            <a:r>
              <a:rPr lang="ko-KR" altLang="en-US" sz="1400" b="0" dirty="0">
                <a:solidFill>
                  <a:srgbClr val="FF0000"/>
                </a:solidFill>
              </a:rPr>
              <a:t>지우고도 테스트 해볼 것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sp>
        <p:nvSpPr>
          <p:cNvPr id="5" name="Freeform: Shape 2">
            <a:extLst>
              <a:ext uri="{FF2B5EF4-FFF2-40B4-BE49-F238E27FC236}">
                <a16:creationId xmlns:a16="http://schemas.microsoft.com/office/drawing/2014/main" id="{96E975E2-0E21-675E-C004-0ECBBDC7F96C}"/>
              </a:ext>
            </a:extLst>
          </p:cNvPr>
          <p:cNvSpPr/>
          <p:nvPr/>
        </p:nvSpPr>
        <p:spPr>
          <a:xfrm>
            <a:off x="3591971" y="3953703"/>
            <a:ext cx="2514600" cy="254000"/>
          </a:xfrm>
          <a:custGeom>
            <a:avLst/>
            <a:gdLst>
              <a:gd name="connsiteX0" fmla="*/ 0 w 2514600"/>
              <a:gd name="connsiteY0" fmla="*/ 0 h 254000"/>
              <a:gd name="connsiteX1" fmla="*/ 0 w 2514600"/>
              <a:gd name="connsiteY1" fmla="*/ 254000 h 254000"/>
              <a:gd name="connsiteX2" fmla="*/ 2514600 w 251460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254000">
                <a:moveTo>
                  <a:pt x="0" y="0"/>
                </a:moveTo>
                <a:lnTo>
                  <a:pt x="0" y="254000"/>
                </a:lnTo>
                <a:lnTo>
                  <a:pt x="2514600" y="2540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663BD8B4-D51A-0FBC-6124-4E57938EE544}"/>
              </a:ext>
            </a:extLst>
          </p:cNvPr>
          <p:cNvCxnSpPr/>
          <p:nvPr/>
        </p:nvCxnSpPr>
        <p:spPr>
          <a:xfrm>
            <a:off x="2106071" y="3928303"/>
            <a:ext cx="3124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10">
            <a:extLst>
              <a:ext uri="{FF2B5EF4-FFF2-40B4-BE49-F238E27FC236}">
                <a16:creationId xmlns:a16="http://schemas.microsoft.com/office/drawing/2014/main" id="{23D9F934-A687-F363-0F2A-695167D85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521" y="4720457"/>
            <a:ext cx="3467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finally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구문을 사용하는 이유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1AA1CD3C-C8F8-1093-D96E-6D17F5123230}"/>
              </a:ext>
            </a:extLst>
          </p:cNvPr>
          <p:cNvSpPr txBox="1">
            <a:spLocks/>
          </p:cNvSpPr>
          <p:nvPr/>
        </p:nvSpPr>
        <p:spPr>
          <a:xfrm>
            <a:off x="455474" y="1222753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예외 처리 구문 내부에서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return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사용하기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8-1-5.html)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0D91072-319F-0626-6B1B-10053B00DD9B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676439"/>
          <a:ext cx="35052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test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  alert('A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throw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 강제 발생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alert('B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return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alert('C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test()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C82198-8D39-9C3B-51FF-A47149C2760E}"/>
              </a:ext>
            </a:extLst>
          </p:cNvPr>
          <p:cNvSpPr txBox="1"/>
          <p:nvPr/>
        </p:nvSpPr>
        <p:spPr>
          <a:xfrm>
            <a:off x="5397500" y="2538893"/>
            <a:ext cx="38800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throw </a:t>
            </a:r>
            <a:r>
              <a:rPr lang="ko-KR" altLang="en-US" sz="1400" b="0" dirty="0">
                <a:solidFill>
                  <a:srgbClr val="FF0000"/>
                </a:solidFill>
              </a:rPr>
              <a:t>키워드로 예외를 강제로 발생시킴</a:t>
            </a:r>
            <a:endParaRPr lang="en-US" altLang="ko-KR" sz="1400" b="0" dirty="0">
              <a:solidFill>
                <a:srgbClr val="FF0000"/>
              </a:solidFill>
            </a:endParaRPr>
          </a:p>
          <a:p>
            <a:r>
              <a:rPr lang="ko-KR" altLang="en-US" sz="1400" b="0" dirty="0">
                <a:solidFill>
                  <a:srgbClr val="FF0000"/>
                </a:solidFill>
              </a:rPr>
              <a:t>자세한 내용은 </a:t>
            </a:r>
            <a:r>
              <a:rPr lang="en-US" altLang="ko-KR" sz="1400" b="0" dirty="0">
                <a:solidFill>
                  <a:srgbClr val="FF0000"/>
                </a:solidFill>
              </a:rPr>
              <a:t>378</a:t>
            </a:r>
            <a:r>
              <a:rPr lang="ko-KR" altLang="en-US" sz="1400" b="0" dirty="0">
                <a:solidFill>
                  <a:srgbClr val="FF0000"/>
                </a:solidFill>
              </a:rPr>
              <a:t>쪽 </a:t>
            </a:r>
            <a:r>
              <a:rPr lang="en-US" altLang="ko-KR" sz="1400" b="0" dirty="0">
                <a:solidFill>
                  <a:srgbClr val="FF0000"/>
                </a:solidFill>
              </a:rPr>
              <a:t>‘</a:t>
            </a:r>
            <a:r>
              <a:rPr lang="ko-KR" altLang="en-US" sz="1400" b="0" dirty="0">
                <a:solidFill>
                  <a:srgbClr val="FF0000"/>
                </a:solidFill>
              </a:rPr>
              <a:t>예외 강제 발생</a:t>
            </a:r>
            <a:r>
              <a:rPr lang="en-US" altLang="ko-KR" sz="1400" b="0" dirty="0">
                <a:solidFill>
                  <a:srgbClr val="FF0000"/>
                </a:solidFill>
              </a:rPr>
              <a:t>’ </a:t>
            </a:r>
            <a:r>
              <a:rPr lang="ko-KR" altLang="en-US" sz="1400" b="0" dirty="0">
                <a:solidFill>
                  <a:srgbClr val="FF0000"/>
                </a:solidFill>
              </a:rPr>
              <a:t>에서 학습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29E4F119-A661-7DAB-76A9-2733E0B1A4B2}"/>
              </a:ext>
            </a:extLst>
          </p:cNvPr>
          <p:cNvCxnSpPr/>
          <p:nvPr/>
        </p:nvCxnSpPr>
        <p:spPr>
          <a:xfrm>
            <a:off x="4718259" y="2795346"/>
            <a:ext cx="444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11">
            <a:extLst>
              <a:ext uri="{FF2B5EF4-FFF2-40B4-BE49-F238E27FC236}">
                <a16:creationId xmlns:a16="http://schemas.microsoft.com/office/drawing/2014/main" id="{F1A693BA-D04B-AA6B-0123-621A9BD0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67088"/>
            <a:ext cx="26574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5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finally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구문을 사용하는 이유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DA9549A-C4E8-ED1D-4F25-C201AC05F1C8}"/>
              </a:ext>
            </a:extLst>
          </p:cNvPr>
          <p:cNvSpPr txBox="1">
            <a:spLocks/>
          </p:cNvSpPr>
          <p:nvPr/>
        </p:nvSpPr>
        <p:spPr>
          <a:xfrm>
            <a:off x="455474" y="1163853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예외 처리 구문 내부에서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return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사용하기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8-1-6.html)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7387C48-BC67-9D7C-956D-965DB99CB8A0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617539"/>
          <a:ext cx="35052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function test ()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  alert('A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  throw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 강제 발생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  alert('B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return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 finally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  alert('C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위치입니다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함수를 호출합니다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test()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16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96F67854-D098-F4E7-44B7-818105B9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59" y="1685167"/>
            <a:ext cx="2743200" cy="1847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2CB728-5604-2A4E-5F1D-2AE9BD4C9F0B}"/>
              </a:ext>
            </a:extLst>
          </p:cNvPr>
          <p:cNvSpPr txBox="1"/>
          <p:nvPr/>
        </p:nvSpPr>
        <p:spPr>
          <a:xfrm>
            <a:off x="5248484" y="4457098"/>
            <a:ext cx="61087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코드를 실행하면 예제</a:t>
            </a:r>
            <a:r>
              <a:rPr lang="en-US" altLang="ko-KR" sz="1400" dirty="0"/>
              <a:t>(1)</a:t>
            </a:r>
            <a:r>
              <a:rPr lang="ko-KR" altLang="en-US" sz="1400" dirty="0"/>
              <a:t>은 “</a:t>
            </a:r>
            <a:r>
              <a:rPr lang="en-US" altLang="ko-KR" sz="1400" dirty="0"/>
              <a:t>A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</a:t>
            </a:r>
            <a:r>
              <a:rPr lang="ko-KR" altLang="en-US" sz="1400" dirty="0"/>
              <a:t>와 “</a:t>
            </a:r>
            <a:r>
              <a:rPr lang="en-US" altLang="ko-KR" sz="1400" dirty="0"/>
              <a:t>B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</a:t>
            </a:r>
            <a:r>
              <a:rPr lang="ko-KR" altLang="en-US" sz="1400" dirty="0"/>
              <a:t>만 출력합니다</a:t>
            </a:r>
            <a:r>
              <a:rPr lang="en-US" altLang="ko-KR" sz="1400" dirty="0"/>
              <a:t>. return </a:t>
            </a:r>
            <a:r>
              <a:rPr lang="ko-KR" altLang="en-US" sz="1400" dirty="0"/>
              <a:t>키워드를 사용해 함수를 벗어났으므로 “</a:t>
            </a:r>
            <a:r>
              <a:rPr lang="en-US" altLang="ko-KR" sz="1400" dirty="0"/>
              <a:t>C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</a:t>
            </a:r>
            <a:r>
              <a:rPr lang="ko-KR" altLang="en-US" sz="1400" dirty="0"/>
              <a:t>라는 글자를 출력하지 않는 것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 예제</a:t>
            </a:r>
            <a:r>
              <a:rPr lang="en-US" altLang="ko-KR" sz="1400" dirty="0"/>
              <a:t>(2)</a:t>
            </a:r>
            <a:r>
              <a:rPr lang="ko-KR" altLang="en-US" sz="1400" dirty="0"/>
              <a:t>는 “</a:t>
            </a:r>
            <a:r>
              <a:rPr lang="en-US" altLang="ko-KR" sz="1400" dirty="0"/>
              <a:t>A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.”, “B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.”, “C </a:t>
            </a:r>
            <a:r>
              <a:rPr lang="ko-KR" altLang="en-US" sz="1400" dirty="0"/>
              <a:t>위치입니다</a:t>
            </a:r>
            <a:r>
              <a:rPr lang="en-US" altLang="ko-KR" sz="1400" dirty="0"/>
              <a:t>.”</a:t>
            </a:r>
            <a:r>
              <a:rPr lang="ko-KR" altLang="en-US" sz="1400" dirty="0"/>
              <a:t>를 모두 출력합니다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이는 </a:t>
            </a:r>
            <a:r>
              <a:rPr lang="en-US" altLang="ko-KR" sz="1400" dirty="0"/>
              <a:t>finally </a:t>
            </a:r>
            <a:r>
              <a:rPr lang="ko-KR" altLang="en-US" sz="1400" dirty="0"/>
              <a:t>구문을 반드시 실행한다는 특성 때문임</a:t>
            </a:r>
          </a:p>
        </p:txBody>
      </p:sp>
    </p:spTree>
    <p:extLst>
      <p:ext uri="{BB962C8B-B14F-4D97-AF65-F5344CB8AC3E}">
        <p14:creationId xmlns:p14="http://schemas.microsoft.com/office/powerpoint/2010/main" val="94819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finally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구문을 사용하는 이유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40199FA6-221D-AA2E-FEC3-55211D15A003}"/>
              </a:ext>
            </a:extLst>
          </p:cNvPr>
          <p:cNvSpPr txBox="1">
            <a:spLocks/>
          </p:cNvSpPr>
          <p:nvPr/>
        </p:nvSpPr>
        <p:spPr>
          <a:xfrm>
            <a:off x="455474" y="1153283"/>
            <a:ext cx="11281052" cy="543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 오류는 프로그램 실행 전에 발생하는 코드의 문법적인 문제로 발생하는 오류를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예외는 프로그램 실행 중에 발생하는 모든 오류를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예외 처리는 예외가 발생했을 때 프로그램이 중단되지 않게 하는 처리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 오류는 예외 처리로 처리할 수 없음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try catch finally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try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 안에서 예외가 발생하면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catch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구문에서 처리하고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finally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구문은 예외 발생 여부와 상관없이 실행해야 하는 작업이 있을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329046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finally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구문을 사용하는 이유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60F6881-754E-37E0-0F3E-16739D73DE57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코드 중에서 구문 오류가 발생하는 코드는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예외 처리 구문의 조합으로 옳지 않은 것 모두 찾기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ko-KR" altLang="ko-KR" sz="1400" dirty="0">
                <a:solidFill>
                  <a:srgbClr val="000000"/>
                </a:solidFill>
                <a:latin typeface="YoonV YoonMyungjo100Std_OTF"/>
              </a:rPr>
              <a:t>①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 try { } catch (exception) { }</a:t>
            </a:r>
          </a:p>
          <a:p>
            <a:pPr marL="914400" lvl="2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② 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try { } finally { }</a:t>
            </a:r>
          </a:p>
          <a:p>
            <a:pPr marL="914400" lvl="2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③ 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try { } finally { } catch (exception) { }</a:t>
            </a:r>
          </a:p>
          <a:p>
            <a:pPr marL="914400" lvl="2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YoonV YoonMyungjo100Std_OTF"/>
              </a:rPr>
              <a:t>④ </a:t>
            </a:r>
            <a:r>
              <a:rPr lang="en-US" altLang="ko-KR" sz="1400" dirty="0">
                <a:solidFill>
                  <a:srgbClr val="000000"/>
                </a:solidFill>
                <a:latin typeface="YoonV YoonMyungjo100Std_OTF"/>
              </a:rPr>
              <a:t>try { } catch (exception) { }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BB811CF-613A-96ED-BBE6-5AB884FC1A93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97903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 a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console.log(a * a)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6AD72F-7A8C-B617-0AF9-64E20D4AFF5A}"/>
              </a:ext>
            </a:extLst>
          </p:cNvPr>
          <p:cNvGraphicFramePr>
            <a:graphicFrameLocks noGrp="1"/>
          </p:cNvGraphicFramePr>
          <p:nvPr/>
        </p:nvGraphicFramePr>
        <p:xfrm>
          <a:off x="5810459" y="1997903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console.llog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F40F8D-C2B1-92F5-84FC-894BE7A07DF5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3394903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const number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consle.log(number() + number())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0F088CA-DA10-86BD-36B6-8EB26F29AFBB}"/>
              </a:ext>
            </a:extLst>
          </p:cNvPr>
          <p:cNvGraphicFramePr>
            <a:graphicFrameLocks noGrp="1"/>
          </p:cNvGraphicFramePr>
          <p:nvPr/>
        </p:nvGraphicFramePr>
        <p:xfrm>
          <a:off x="5810459" y="3394903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const number = 20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console.log(number[20])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FA84F41-85BF-49D0-C870-72AD67F7B2CD}"/>
              </a:ext>
            </a:extLst>
          </p:cNvPr>
          <p:cNvSpPr txBox="1"/>
          <p:nvPr/>
        </p:nvSpPr>
        <p:spPr>
          <a:xfrm>
            <a:off x="1076961" y="18132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D028A-8C0E-244D-B735-CB815C20CD01}"/>
              </a:ext>
            </a:extLst>
          </p:cNvPr>
          <p:cNvSpPr txBox="1"/>
          <p:nvPr/>
        </p:nvSpPr>
        <p:spPr>
          <a:xfrm>
            <a:off x="5413157" y="18201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97F51-353D-2AF0-984A-CC153624E273}"/>
              </a:ext>
            </a:extLst>
          </p:cNvPr>
          <p:cNvSpPr txBox="1"/>
          <p:nvPr/>
        </p:nvSpPr>
        <p:spPr>
          <a:xfrm>
            <a:off x="1076961" y="32239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E56B92-DA8A-635E-4C93-CD8A25EB3187}"/>
              </a:ext>
            </a:extLst>
          </p:cNvPr>
          <p:cNvSpPr txBox="1"/>
          <p:nvPr/>
        </p:nvSpPr>
        <p:spPr>
          <a:xfrm>
            <a:off x="5394961" y="32181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01179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finally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구문을 사용하는 이유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71A9F1AE-AACE-6E72-859F-E3522FDB9C2C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코드 중에서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try catch finally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구문으로 처리할 수 없는 코드는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A6F6834-C4BA-8830-8BDC-F2F5D088AEE8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97903"/>
          <a:ext cx="3505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error.error.error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45B14C-B90C-14D5-2409-2642E420C7B5}"/>
              </a:ext>
            </a:extLst>
          </p:cNvPr>
          <p:cNvGraphicFramePr>
            <a:graphicFrameLocks noGrp="1"/>
          </p:cNvGraphicFramePr>
          <p:nvPr/>
        </p:nvGraphicFramePr>
        <p:xfrm>
          <a:off x="5810459" y="1997903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array = [1, 2, 3, 4, 5]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 (array[-100])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F58037-ADF8-559B-E307-74FE99E96290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3394903"/>
          <a:ext cx="3505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number = NEW Number(10)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E285649-F3A5-C6A2-1F32-94DE6DA6DC2F}"/>
              </a:ext>
            </a:extLst>
          </p:cNvPr>
          <p:cNvGraphicFramePr>
            <a:graphicFrameLocks noGrp="1"/>
          </p:cNvGraphicFramePr>
          <p:nvPr/>
        </p:nvGraphicFramePr>
        <p:xfrm>
          <a:off x="5810459" y="3394903"/>
          <a:ext cx="35052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number = 20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number()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60845E-F554-7753-A52A-6787618D7D29}"/>
              </a:ext>
            </a:extLst>
          </p:cNvPr>
          <p:cNvSpPr txBox="1"/>
          <p:nvPr/>
        </p:nvSpPr>
        <p:spPr>
          <a:xfrm>
            <a:off x="1076961" y="18132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D6DD5-1D09-9982-77B1-D2148BBA709A}"/>
              </a:ext>
            </a:extLst>
          </p:cNvPr>
          <p:cNvSpPr txBox="1"/>
          <p:nvPr/>
        </p:nvSpPr>
        <p:spPr>
          <a:xfrm>
            <a:off x="5413157" y="18201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C5B4D-E203-EF2D-94A5-DD24E7C2399A}"/>
              </a:ext>
            </a:extLst>
          </p:cNvPr>
          <p:cNvSpPr txBox="1"/>
          <p:nvPr/>
        </p:nvSpPr>
        <p:spPr>
          <a:xfrm>
            <a:off x="1076961" y="32239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5ECDC-DADB-709E-B3B2-30848EAF8108}"/>
              </a:ext>
            </a:extLst>
          </p:cNvPr>
          <p:cNvSpPr txBox="1"/>
          <p:nvPr/>
        </p:nvSpPr>
        <p:spPr>
          <a:xfrm>
            <a:off x="5394961" y="32181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83315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예외객체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9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예외 객체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7841C71-2386-8DE2-1A65-C1EB7ABBFDEB}"/>
              </a:ext>
            </a:extLst>
          </p:cNvPr>
          <p:cNvSpPr txBox="1">
            <a:spLocks/>
          </p:cNvSpPr>
          <p:nvPr/>
        </p:nvSpPr>
        <p:spPr>
          <a:xfrm>
            <a:off x="455474" y="1174424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예외 객체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예외 객체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(exception object): try catch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구문을 사용할 때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catch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의 괄호 안에 입력하는 식별자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아무 식별자나 입력해도 괜찮지만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일반적으로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e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나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exception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이라는 식별자를 사용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예외 개체의 속성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4BC8960-B8AA-2DB3-9022-F6A6ED8CABB3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312995"/>
          <a:ext cx="22733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4" name="Straight Connector 10">
            <a:extLst>
              <a:ext uri="{FF2B5EF4-FFF2-40B4-BE49-F238E27FC236}">
                <a16:creationId xmlns:a16="http://schemas.microsoft.com/office/drawing/2014/main" id="{8ED21ED2-005B-5CAF-E47B-F506558996B8}"/>
              </a:ext>
            </a:extLst>
          </p:cNvPr>
          <p:cNvCxnSpPr/>
          <p:nvPr/>
        </p:nvCxnSpPr>
        <p:spPr>
          <a:xfrm>
            <a:off x="2216359" y="2810517"/>
            <a:ext cx="8255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EF1AB587-76AA-A654-6D3D-6C0CEC283E70}"/>
              </a:ext>
            </a:extLst>
          </p:cNvPr>
          <p:cNvSpPr/>
          <p:nvPr/>
        </p:nvSpPr>
        <p:spPr>
          <a:xfrm>
            <a:off x="2610059" y="2810517"/>
            <a:ext cx="1612900" cy="165100"/>
          </a:xfrm>
          <a:custGeom>
            <a:avLst/>
            <a:gdLst>
              <a:gd name="connsiteX0" fmla="*/ 0 w 1612900"/>
              <a:gd name="connsiteY0" fmla="*/ 0 h 165100"/>
              <a:gd name="connsiteX1" fmla="*/ 0 w 1612900"/>
              <a:gd name="connsiteY1" fmla="*/ 165100 h 165100"/>
              <a:gd name="connsiteX2" fmla="*/ 1612900 w 1612900"/>
              <a:gd name="connsiteY2" fmla="*/ 16510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900" h="165100">
                <a:moveTo>
                  <a:pt x="0" y="0"/>
                </a:moveTo>
                <a:lnTo>
                  <a:pt x="0" y="165100"/>
                </a:lnTo>
                <a:lnTo>
                  <a:pt x="1612900" y="1651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D0C34-4E7E-D26B-0045-811713C548E5}"/>
              </a:ext>
            </a:extLst>
          </p:cNvPr>
          <p:cNvSpPr txBox="1"/>
          <p:nvPr/>
        </p:nvSpPr>
        <p:spPr>
          <a:xfrm>
            <a:off x="4195142" y="2810517"/>
            <a:ext cx="332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예외 객체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17">
            <a:extLst>
              <a:ext uri="{FF2B5EF4-FFF2-40B4-BE49-F238E27FC236}">
                <a16:creationId xmlns:a16="http://schemas.microsoft.com/office/drawing/2014/main" id="{B0CA7750-43A6-ED54-5C07-5A882510D0CF}"/>
              </a:ext>
            </a:extLst>
          </p:cNvPr>
          <p:cNvGraphicFramePr>
            <a:graphicFrameLocks noGrp="1"/>
          </p:cNvGraphicFramePr>
          <p:nvPr/>
        </p:nvGraphicFramePr>
        <p:xfrm>
          <a:off x="1490042" y="3633477"/>
          <a:ext cx="4368800" cy="1000125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>
                      <a16:colId xmlns:a16="http://schemas.microsoft.com/office/drawing/2014/main" val="39289101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734637415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59835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 이름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26924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예외 메시지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63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67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예외 객체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57073245-F200-EB14-2814-4D4F8BE28AF5}"/>
              </a:ext>
            </a:extLst>
          </p:cNvPr>
          <p:cNvSpPr txBox="1">
            <a:spLocks/>
          </p:cNvSpPr>
          <p:nvPr/>
        </p:nvSpPr>
        <p:spPr>
          <a:xfrm>
            <a:off x="455474" y="1184995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예외 객체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자바스크립트의 배열 크기가 한정되어 있기 때문에 배열을 너무 크게 선언하면 오류를 발생하는 것을 이용해 이를 예외 처리하고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오류를 출력해보는 코드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자바스크립트의 배열 크기는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4,294,967,295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까지 가능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예외 정보 출력하기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8-2-1.html)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D2E3187-E728-EF49-AB94-D02B0622117E}"/>
              </a:ext>
            </a:extLst>
          </p:cNvPr>
          <p:cNvGraphicFramePr>
            <a:graphicFrameLocks noGrp="1"/>
          </p:cNvGraphicFramePr>
          <p:nvPr/>
        </p:nvGraphicFramePr>
        <p:xfrm>
          <a:off x="1492458" y="2666466"/>
          <a:ext cx="499110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110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const array = new Array(999999999999999)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console.log(exception)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 이름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${exception.name}`)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 메시지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exception.message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pSp>
        <p:nvGrpSpPr>
          <p:cNvPr id="4" name="Group 7">
            <a:extLst>
              <a:ext uri="{FF2B5EF4-FFF2-40B4-BE49-F238E27FC236}">
                <a16:creationId xmlns:a16="http://schemas.microsoft.com/office/drawing/2014/main" id="{C68AFBCA-1B0A-358A-9436-01B52D797574}"/>
              </a:ext>
            </a:extLst>
          </p:cNvPr>
          <p:cNvGrpSpPr/>
          <p:nvPr/>
        </p:nvGrpSpPr>
        <p:grpSpPr>
          <a:xfrm>
            <a:off x="6852433" y="2885436"/>
            <a:ext cx="4184075" cy="2310870"/>
            <a:chOff x="5872784" y="2515448"/>
            <a:chExt cx="5195266" cy="28693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DABBB6-2568-5DF4-FC93-BCD3A38BF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2784" y="2515448"/>
              <a:ext cx="5195266" cy="286935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91E55F-CAD1-2F82-C360-2F85246C614C}"/>
                </a:ext>
              </a:extLst>
            </p:cNvPr>
            <p:cNvSpPr/>
            <p:nvPr/>
          </p:nvSpPr>
          <p:spPr>
            <a:xfrm>
              <a:off x="6348413" y="3822700"/>
              <a:ext cx="4319588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53B87BCB-28F7-35BE-D220-A8F13813A02F}"/>
              </a:ext>
            </a:extLst>
          </p:cNvPr>
          <p:cNvCxnSpPr/>
          <p:nvPr/>
        </p:nvCxnSpPr>
        <p:spPr>
          <a:xfrm>
            <a:off x="7867859" y="3938248"/>
            <a:ext cx="1244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18">
            <a:extLst>
              <a:ext uri="{FF2B5EF4-FFF2-40B4-BE49-F238E27FC236}">
                <a16:creationId xmlns:a16="http://schemas.microsoft.com/office/drawing/2014/main" id="{E1880AFB-5BEC-41BA-9CE3-7DE2CBF9E606}"/>
              </a:ext>
            </a:extLst>
          </p:cNvPr>
          <p:cNvCxnSpPr/>
          <p:nvPr/>
        </p:nvCxnSpPr>
        <p:spPr>
          <a:xfrm>
            <a:off x="9252159" y="3925548"/>
            <a:ext cx="228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Freeform: Shape 19">
            <a:extLst>
              <a:ext uri="{FF2B5EF4-FFF2-40B4-BE49-F238E27FC236}">
                <a16:creationId xmlns:a16="http://schemas.microsoft.com/office/drawing/2014/main" id="{C21AEAE6-27DB-C8B5-FB4D-AE8FB0A6FA38}"/>
              </a:ext>
            </a:extLst>
          </p:cNvPr>
          <p:cNvSpPr/>
          <p:nvPr/>
        </p:nvSpPr>
        <p:spPr>
          <a:xfrm>
            <a:off x="8017084" y="3950948"/>
            <a:ext cx="342900" cy="202219"/>
          </a:xfrm>
          <a:custGeom>
            <a:avLst/>
            <a:gdLst>
              <a:gd name="connsiteX0" fmla="*/ 342900 w 342900"/>
              <a:gd name="connsiteY0" fmla="*/ 0 h 241300"/>
              <a:gd name="connsiteX1" fmla="*/ 342900 w 342900"/>
              <a:gd name="connsiteY1" fmla="*/ 241300 h 241300"/>
              <a:gd name="connsiteX2" fmla="*/ 0 w 3429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41300">
                <a:moveTo>
                  <a:pt x="342900" y="0"/>
                </a:moveTo>
                <a:lnTo>
                  <a:pt x="342900" y="241300"/>
                </a:lnTo>
                <a:lnTo>
                  <a:pt x="0" y="2413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reeform: Shape 21">
            <a:extLst>
              <a:ext uri="{FF2B5EF4-FFF2-40B4-BE49-F238E27FC236}">
                <a16:creationId xmlns:a16="http://schemas.microsoft.com/office/drawing/2014/main" id="{E193590F-19B3-25CD-4E2E-39F6BEB0EA29}"/>
              </a:ext>
            </a:extLst>
          </p:cNvPr>
          <p:cNvSpPr/>
          <p:nvPr/>
        </p:nvSpPr>
        <p:spPr>
          <a:xfrm flipH="1">
            <a:off x="9388684" y="3925549"/>
            <a:ext cx="456982" cy="227618"/>
          </a:xfrm>
          <a:custGeom>
            <a:avLst/>
            <a:gdLst>
              <a:gd name="connsiteX0" fmla="*/ 342900 w 342900"/>
              <a:gd name="connsiteY0" fmla="*/ 0 h 241300"/>
              <a:gd name="connsiteX1" fmla="*/ 342900 w 342900"/>
              <a:gd name="connsiteY1" fmla="*/ 241300 h 241300"/>
              <a:gd name="connsiteX2" fmla="*/ 0 w 3429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41300">
                <a:moveTo>
                  <a:pt x="342900" y="0"/>
                </a:moveTo>
                <a:lnTo>
                  <a:pt x="342900" y="241300"/>
                </a:lnTo>
                <a:lnTo>
                  <a:pt x="0" y="2413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27CCD-A158-FF0F-6C4F-7D14D91B4D88}"/>
              </a:ext>
            </a:extLst>
          </p:cNvPr>
          <p:cNvSpPr txBox="1"/>
          <p:nvPr/>
        </p:nvSpPr>
        <p:spPr>
          <a:xfrm>
            <a:off x="7020134" y="4006262"/>
            <a:ext cx="993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파일 이름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2A2F4-6E00-8759-89E4-652D77ACED63}"/>
              </a:ext>
            </a:extLst>
          </p:cNvPr>
          <p:cNvSpPr txBox="1"/>
          <p:nvPr/>
        </p:nvSpPr>
        <p:spPr>
          <a:xfrm>
            <a:off x="9879762" y="3999278"/>
            <a:ext cx="993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줄 번호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06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예외 강제 발생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FBE8A814-0540-FC34-1E61-31FA1792A13D}"/>
              </a:ext>
            </a:extLst>
          </p:cNvPr>
          <p:cNvSpPr txBox="1">
            <a:spLocks/>
          </p:cNvSpPr>
          <p:nvPr/>
        </p:nvSpPr>
        <p:spPr>
          <a:xfrm>
            <a:off x="455474" y="1222753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예외 강제 발생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예외를 강제로 발생시킬 때는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throw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키워드를 사용</a:t>
            </a:r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자바스크립트 콘솔에서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 throw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구문을 사용</a:t>
            </a:r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DE543FB-3CA1-B624-BED4-DC46EA9162B9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81924"/>
          <a:ext cx="40513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단순하게 예외를 발생시킵니다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throw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문자열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조금 더 자세하게 예외를 발생시킵니다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throw new Error(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문자열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AD056B-689D-D49E-1E5E-EEFFBC81AC29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4091971"/>
          <a:ext cx="40513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throw '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문자열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ⓧ Uncaught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문자열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&gt; throw new Error('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문자열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ⓧ Uncaught Error: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문자열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at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파일 이름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줄 번호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17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오류의종류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예외 강제 발생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6B3A42B-686E-6622-433A-D90C8E08A660}"/>
              </a:ext>
            </a:extLst>
          </p:cNvPr>
          <p:cNvSpPr txBox="1">
            <a:spLocks/>
          </p:cNvSpPr>
          <p:nvPr/>
        </p:nvSpPr>
        <p:spPr>
          <a:xfrm>
            <a:off x="418303" y="1147996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예외 강제 발생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divide()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함수 예시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함수 내부에는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으로 나눌 때 ‘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으로는 나눌 수 없습니다’라는 오류를 발생하도록 작성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예외 강제로 발생시키고 잡기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8-2-2.html)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1DA7D63-232F-B909-58D5-416CE238A250}"/>
              </a:ext>
            </a:extLst>
          </p:cNvPr>
          <p:cNvGraphicFramePr>
            <a:graphicFrameLocks noGrp="1"/>
          </p:cNvGraphicFramePr>
          <p:nvPr/>
        </p:nvGraphicFramePr>
        <p:xfrm>
          <a:off x="1455287" y="2259534"/>
          <a:ext cx="482441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02   function divide(a, b)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03     if (b === 0)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04       throw '0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으로는 나눌 수 없습니다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05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06     return a / b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09   console.log(divide(10, 2))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   console.log(divide(10, 0))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A9A5CA32-6159-F549-3AF2-AD1ECC23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788" y="3609589"/>
            <a:ext cx="4460092" cy="14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48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예외 강제 발생</a:t>
            </a: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BFDF2D4E-639E-CED6-CA4D-BB1FB9AAAA1C}"/>
              </a:ext>
            </a:extLst>
          </p:cNvPr>
          <p:cNvSpPr txBox="1">
            <a:spLocks/>
          </p:cNvSpPr>
          <p:nvPr/>
        </p:nvSpPr>
        <p:spPr>
          <a:xfrm>
            <a:off x="455474" y="1089855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예외 강제 발생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예외를 강제로 발생시키기 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(8-2-3.html)</a:t>
            </a: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자바스크립트는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undefined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와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NaN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이라는 값이 있어서 다른 프로그래밍 언어에 비해서 예외를 많이 발생하지는 않음</a:t>
            </a:r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그렇기 때문에 사용자에게 함수를 잘못 사용했다는 것을 강제로라도 인지시켜줄 필요가 존재함</a:t>
            </a:r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2BFE1FC-7DC1-0C57-942D-370203B3BF45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21993"/>
          <a:ext cx="482441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02   function test(object)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03     console.log(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object.a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object.b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04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06   test({})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07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8" name="Picture 5">
            <a:extLst>
              <a:ext uri="{FF2B5EF4-FFF2-40B4-BE49-F238E27FC236}">
                <a16:creationId xmlns:a16="http://schemas.microsoft.com/office/drawing/2014/main" id="{5729C904-51E7-627C-A39D-C33B721EF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241" y="2095105"/>
            <a:ext cx="2149764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05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예외 강제 발생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2CD70A6-43AE-84AF-AC7D-E680583D0810}"/>
              </a:ext>
            </a:extLst>
          </p:cNvPr>
          <p:cNvSpPr txBox="1">
            <a:spLocks/>
          </p:cNvSpPr>
          <p:nvPr/>
        </p:nvSpPr>
        <p:spPr>
          <a:xfrm>
            <a:off x="418303" y="1147996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예외 강제 발생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예외를 강제로 발생시켜서 사용 유도하기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8-2-4.html)</a:t>
            </a:r>
          </a:p>
          <a:p>
            <a:pPr lvl="3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이렇게 코드를 작성하면 사용자가 코드의 문제점을 인지하고 해결할 수 있음</a:t>
            </a:r>
            <a:endParaRPr lang="en-US" altLang="ko-KR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5A7D636-AE3E-525D-F873-54DF5187A89F}"/>
              </a:ext>
            </a:extLst>
          </p:cNvPr>
          <p:cNvGraphicFramePr>
            <a:graphicFrameLocks noGrp="1"/>
          </p:cNvGraphicFramePr>
          <p:nvPr/>
        </p:nvGraphicFramePr>
        <p:xfrm>
          <a:off x="1442142" y="2329096"/>
          <a:ext cx="61722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02   function test(object)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03     if 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object.a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!== undefined &amp;&amp;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object.b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!== undefined)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04       console.log(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object.a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object.b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05     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06       throw new Error("a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속성과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속성을 지정하지 않았습니다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07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10   test({})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6EEA0ED9-CCF1-A269-3EAD-CCE6797F7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288" y="5194882"/>
            <a:ext cx="71437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52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확인문제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84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9E40DEE-4158-1A56-E094-80909A951F5D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2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예외 객체는 예외와 관련된 정보를 담은 객체를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throw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구문은 예외를 강제로 발생시킬 때 사용하는 구문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1823243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8D264739-EDCA-C01B-6146-82D7C7753C4B}"/>
              </a:ext>
            </a:extLst>
          </p:cNvPr>
          <p:cNvSpPr txBox="1">
            <a:spLocks/>
          </p:cNvSpPr>
          <p:nvPr/>
        </p:nvSpPr>
        <p:spPr>
          <a:xfrm>
            <a:off x="455474" y="989430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 예외를 강제로 발생시킬 때 사용하는 키워드는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raise 		② exception 	③ trigger 		④ throw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중에서 예외 객체를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e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라는 변수로서 추출하는 방법으로 옳은 것은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?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0A6963C-3513-49D2-35B3-C629C9472786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3027161"/>
          <a:ext cx="3505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(e)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4A6E4F-1FEC-3E63-7BA5-45634317C393}"/>
              </a:ext>
            </a:extLst>
          </p:cNvPr>
          <p:cNvGraphicFramePr>
            <a:graphicFrameLocks noGrp="1"/>
          </p:cNvGraphicFramePr>
          <p:nvPr/>
        </p:nvGraphicFramePr>
        <p:xfrm>
          <a:off x="5810459" y="3027161"/>
          <a:ext cx="3505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(e)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590789-4E0E-F12F-5833-F5EE520A7126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4702745"/>
          <a:ext cx="3505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const e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this.exception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21C867-0017-3717-EFDE-D1ED40DE0B0D}"/>
              </a:ext>
            </a:extLst>
          </p:cNvPr>
          <p:cNvGraphicFramePr>
            <a:graphicFrameLocks noGrp="1"/>
          </p:cNvGraphicFramePr>
          <p:nvPr/>
        </p:nvGraphicFramePr>
        <p:xfrm>
          <a:off x="5810459" y="4702745"/>
          <a:ext cx="3505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as 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D9AA48-B088-196F-7CCA-20B73C636207}"/>
              </a:ext>
            </a:extLst>
          </p:cNvPr>
          <p:cNvSpPr txBox="1"/>
          <p:nvPr/>
        </p:nvSpPr>
        <p:spPr>
          <a:xfrm>
            <a:off x="1076961" y="28424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857BB-8003-E3A8-0AC1-FBF32681330E}"/>
              </a:ext>
            </a:extLst>
          </p:cNvPr>
          <p:cNvSpPr txBox="1"/>
          <p:nvPr/>
        </p:nvSpPr>
        <p:spPr>
          <a:xfrm>
            <a:off x="5413157" y="28493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4D82B-2BD0-01E5-2ECC-CA763C0BA513}"/>
              </a:ext>
            </a:extLst>
          </p:cNvPr>
          <p:cNvSpPr txBox="1"/>
          <p:nvPr/>
        </p:nvSpPr>
        <p:spPr>
          <a:xfrm>
            <a:off x="1076961" y="45318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F8A867-B600-B44D-76EE-997E1EFDA3BD}"/>
              </a:ext>
            </a:extLst>
          </p:cNvPr>
          <p:cNvSpPr txBox="1"/>
          <p:nvPr/>
        </p:nvSpPr>
        <p:spPr>
          <a:xfrm>
            <a:off x="5394961" y="45260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803547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확인문제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474ED1F-4B2E-3B28-E106-83714827A4A3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75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코드의 실행 결과를 예측해보기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9247640-B2ED-C634-5459-BACA87B107BF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1923144"/>
          <a:ext cx="457200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031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console.log('try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const array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array.forEach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  throw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예외를 강제로 발생시킵니다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(e)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console.log('catch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finally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console.log('finally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pSp>
        <p:nvGrpSpPr>
          <p:cNvPr id="4" name="Group 17">
            <a:extLst>
              <a:ext uri="{FF2B5EF4-FFF2-40B4-BE49-F238E27FC236}">
                <a16:creationId xmlns:a16="http://schemas.microsoft.com/office/drawing/2014/main" id="{F15F84F3-2C94-F347-2EBD-C9F72B40924C}"/>
              </a:ext>
            </a:extLst>
          </p:cNvPr>
          <p:cNvGrpSpPr/>
          <p:nvPr/>
        </p:nvGrpSpPr>
        <p:grpSpPr>
          <a:xfrm>
            <a:off x="6431171" y="2048702"/>
            <a:ext cx="3811587" cy="3135802"/>
            <a:chOff x="4691062" y="2116137"/>
            <a:chExt cx="3265488" cy="2622550"/>
          </a:xfrm>
        </p:grpSpPr>
        <p:pic>
          <p:nvPicPr>
            <p:cNvPr id="5" name="Picture 14">
              <a:extLst>
                <a:ext uri="{FF2B5EF4-FFF2-40B4-BE49-F238E27FC236}">
                  <a16:creationId xmlns:a16="http://schemas.microsoft.com/office/drawing/2014/main" id="{97A24E04-A4CE-B70B-7FD7-22A7382A3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1062" y="2119312"/>
              <a:ext cx="2809875" cy="2619375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B8F1352-B2C6-8C0B-C9C3-7A5B61DDC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2650" y="2116137"/>
              <a:ext cx="723900" cy="2600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900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오류의 종류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D1853CFD-049E-424A-3E6D-66232D276201}"/>
              </a:ext>
            </a:extLst>
          </p:cNvPr>
          <p:cNvSpPr txBox="1">
            <a:spLocks/>
          </p:cNvSpPr>
          <p:nvPr/>
        </p:nvSpPr>
        <p:spPr>
          <a:xfrm>
            <a:off x="455474" y="1026972"/>
            <a:ext cx="11281052" cy="55740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오류의 종류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구문 오류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(syntax error):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프로그램 실행 전에 발생하는 오류</a:t>
            </a: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예외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(exception) 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또는 런타임 오류</a:t>
            </a:r>
            <a:r>
              <a:rPr lang="en-US" altLang="ko-KR" sz="1600">
                <a:solidFill>
                  <a:srgbClr val="000000"/>
                </a:solidFill>
                <a:latin typeface="+mn-ea"/>
                <a:ea typeface="+mn-ea"/>
              </a:rPr>
              <a:t>(runtime error):</a:t>
            </a:r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 프로그램 실행 중에 발생하는 오류</a:t>
            </a:r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구문 오류</a:t>
            </a:r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console.log() 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메소드를 입력할 때 마지막에 닫는 괄호를 입력하지 않아서 괄호가 제대로 닫히지 않은 경우의 예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괄호가 닫히지 않았다고 바로 알려주므로 해당 위치의 괄호를 제대로 닫아주면 오류를 해결</a:t>
            </a: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46FEA98-04A3-0C1C-7081-92BCF88515BC}"/>
              </a:ext>
            </a:extLst>
          </p:cNvPr>
          <p:cNvGraphicFramePr>
            <a:graphicFrameLocks noGrp="1"/>
          </p:cNvGraphicFramePr>
          <p:nvPr/>
        </p:nvGraphicFramePr>
        <p:xfrm>
          <a:off x="1687398" y="2863725"/>
          <a:ext cx="462947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47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프로그램 시작 확인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console.log("#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프로그램이 시작되었습니다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!")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구문 오류가 발생하는 부분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괄호를 닫지 않는 실수를 했습니다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EC32D24-5AE0-AF7B-B856-F9528EE80A45}"/>
              </a:ext>
            </a:extLst>
          </p:cNvPr>
          <p:cNvSpPr txBox="1"/>
          <p:nvPr/>
        </p:nvSpPr>
        <p:spPr>
          <a:xfrm>
            <a:off x="6316872" y="4110428"/>
            <a:ext cx="2385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함수 뒤에 괄호를 </a:t>
            </a:r>
            <a:r>
              <a:rPr lang="ko-KR" altLang="en-US" sz="1400">
                <a:solidFill>
                  <a:srgbClr val="FF0000"/>
                </a:solidFill>
              </a:rPr>
              <a:t>닫지 않음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Freeform: Shape 66">
            <a:extLst>
              <a:ext uri="{FF2B5EF4-FFF2-40B4-BE49-F238E27FC236}">
                <a16:creationId xmlns:a16="http://schemas.microsoft.com/office/drawing/2014/main" id="{0224C08C-282C-0025-0F7F-5387787057FC}"/>
              </a:ext>
            </a:extLst>
          </p:cNvPr>
          <p:cNvSpPr/>
          <p:nvPr/>
        </p:nvSpPr>
        <p:spPr>
          <a:xfrm>
            <a:off x="5982397" y="4068857"/>
            <a:ext cx="363416" cy="199293"/>
          </a:xfrm>
          <a:custGeom>
            <a:avLst/>
            <a:gdLst>
              <a:gd name="connsiteX0" fmla="*/ 0 w 363416"/>
              <a:gd name="connsiteY0" fmla="*/ 0 h 199293"/>
              <a:gd name="connsiteX1" fmla="*/ 0 w 363416"/>
              <a:gd name="connsiteY1" fmla="*/ 199293 h 199293"/>
              <a:gd name="connsiteX2" fmla="*/ 363416 w 363416"/>
              <a:gd name="connsiteY2" fmla="*/ 199293 h 19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416" h="199293">
                <a:moveTo>
                  <a:pt x="0" y="0"/>
                </a:moveTo>
                <a:lnTo>
                  <a:pt x="0" y="199293"/>
                </a:lnTo>
                <a:lnTo>
                  <a:pt x="363416" y="199293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68">
            <a:extLst>
              <a:ext uri="{FF2B5EF4-FFF2-40B4-BE49-F238E27FC236}">
                <a16:creationId xmlns:a16="http://schemas.microsoft.com/office/drawing/2014/main" id="{C3E5B327-102C-0576-352B-4AB041EE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98" y="4581231"/>
            <a:ext cx="9896108" cy="98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오류의 종류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24DC452B-89AF-ED06-20C5-AA0596DE7440}"/>
              </a:ext>
            </a:extLst>
          </p:cNvPr>
          <p:cNvSpPr txBox="1">
            <a:spLocks/>
          </p:cNvSpPr>
          <p:nvPr/>
        </p:nvSpPr>
        <p:spPr>
          <a:xfrm>
            <a:off x="455474" y="1163853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오류의 종류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>
                <a:solidFill>
                  <a:srgbClr val="000000"/>
                </a:solidFill>
                <a:latin typeface="+mn-ea"/>
                <a:ea typeface="+mn-ea"/>
              </a:rPr>
              <a:t>예외</a:t>
            </a:r>
            <a:endParaRPr lang="en-US" altLang="ko-KR" sz="16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console.log() 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메소드를 입력할 때 마지막에 닫는 괄호를 입력하지 않아서 괄호가 제대로 닫히지 않은 경우의 예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console.rog() 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줄을 읽는 순간 </a:t>
            </a:r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rog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라는 식별자가 없어서 </a:t>
            </a:r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undefined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인데</a:t>
            </a:r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이를 함수 호출 형태로 사용하니 “</a:t>
            </a:r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console.rog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는 함수가 아니에요”라고 오류를 출력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오탈자 수정을 통해서 간단하게 해결</a:t>
            </a:r>
            <a:r>
              <a:rPr lang="en-US" altLang="ko-KR" sz="140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400">
                <a:solidFill>
                  <a:srgbClr val="000000"/>
                </a:solidFill>
                <a:latin typeface="+mn-ea"/>
                <a:ea typeface="+mn-ea"/>
              </a:rPr>
              <a:t>오탈자를 고치는 것만으로는 해결할 수 없는 예외도 있음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BF989E6-5856-E61A-31F5-5EDEE6FED335}"/>
              </a:ext>
            </a:extLst>
          </p:cNvPr>
          <p:cNvGraphicFramePr>
            <a:graphicFrameLocks noGrp="1"/>
          </p:cNvGraphicFramePr>
          <p:nvPr/>
        </p:nvGraphicFramePr>
        <p:xfrm>
          <a:off x="1499830" y="2332390"/>
          <a:ext cx="462947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47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프로그램 시작 확인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console.log("#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프로그램이 시작되었습니다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!")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구문 오류가 발생하는 부분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console.rog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("log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를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rog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로 잘못 입력했습니다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ADFDE0-D322-CD93-457A-FA1D13A42ADB}"/>
              </a:ext>
            </a:extLst>
          </p:cNvPr>
          <p:cNvSpPr txBox="1"/>
          <p:nvPr/>
        </p:nvSpPr>
        <p:spPr>
          <a:xfrm>
            <a:off x="6129304" y="3579093"/>
            <a:ext cx="2385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식별자를 잘못 입력</a:t>
            </a:r>
          </a:p>
        </p:txBody>
      </p:sp>
      <p:sp>
        <p:nvSpPr>
          <p:cNvPr id="5" name="Freeform: Shape 66">
            <a:extLst>
              <a:ext uri="{FF2B5EF4-FFF2-40B4-BE49-F238E27FC236}">
                <a16:creationId xmlns:a16="http://schemas.microsoft.com/office/drawing/2014/main" id="{36CBCDCC-4C5C-A7C6-7C46-9664F610AC32}"/>
              </a:ext>
            </a:extLst>
          </p:cNvPr>
          <p:cNvSpPr/>
          <p:nvPr/>
        </p:nvSpPr>
        <p:spPr>
          <a:xfrm>
            <a:off x="2547537" y="3537523"/>
            <a:ext cx="3610708" cy="175846"/>
          </a:xfrm>
          <a:custGeom>
            <a:avLst/>
            <a:gdLst>
              <a:gd name="connsiteX0" fmla="*/ 0 w 363416"/>
              <a:gd name="connsiteY0" fmla="*/ 0 h 199293"/>
              <a:gd name="connsiteX1" fmla="*/ 0 w 363416"/>
              <a:gd name="connsiteY1" fmla="*/ 199293 h 199293"/>
              <a:gd name="connsiteX2" fmla="*/ 363416 w 363416"/>
              <a:gd name="connsiteY2" fmla="*/ 199293 h 19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416" h="199293">
                <a:moveTo>
                  <a:pt x="0" y="0"/>
                </a:moveTo>
                <a:lnTo>
                  <a:pt x="0" y="199293"/>
                </a:lnTo>
                <a:lnTo>
                  <a:pt x="363416" y="199293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103809F-7E78-EE78-9FF0-24113005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59" y="4157172"/>
            <a:ext cx="8488973" cy="1243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3F487A-F1CA-F929-82A6-19F9F998EFCA}"/>
              </a:ext>
            </a:extLst>
          </p:cNvPr>
          <p:cNvSpPr txBox="1"/>
          <p:nvPr/>
        </p:nvSpPr>
        <p:spPr>
          <a:xfrm>
            <a:off x="4130151" y="4537286"/>
            <a:ext cx="5568461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rgbClr val="FF0000"/>
                </a:solidFill>
              </a:rPr>
              <a:t>일단 코드가 실행되었으므로 첫 번째 </a:t>
            </a:r>
            <a:r>
              <a:rPr lang="en-US" altLang="ko-KR" sz="1400" dirty="0">
                <a:solidFill>
                  <a:srgbClr val="FF0000"/>
                </a:solidFill>
              </a:rPr>
              <a:t>console.log() </a:t>
            </a:r>
            <a:r>
              <a:rPr lang="ko-KR" altLang="en-US" sz="1400" dirty="0">
                <a:solidFill>
                  <a:srgbClr val="FF0000"/>
                </a:solidFill>
              </a:rPr>
              <a:t>메소드는 실행됨</a:t>
            </a:r>
          </a:p>
        </p:txBody>
      </p:sp>
      <p:cxnSp>
        <p:nvCxnSpPr>
          <p:cNvPr id="9" name="Straight Arrow Connector 10">
            <a:extLst>
              <a:ext uri="{FF2B5EF4-FFF2-40B4-BE49-F238E27FC236}">
                <a16:creationId xmlns:a16="http://schemas.microsoft.com/office/drawing/2014/main" id="{2E9783CC-566F-6A1F-6D5B-B49D2E8119AF}"/>
              </a:ext>
            </a:extLst>
          </p:cNvPr>
          <p:cNvCxnSpPr/>
          <p:nvPr/>
        </p:nvCxnSpPr>
        <p:spPr>
          <a:xfrm>
            <a:off x="4130151" y="4675788"/>
            <a:ext cx="32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50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예외 처리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45980B70-5E63-0D1A-0F4E-46E322DA9D00}"/>
              </a:ext>
            </a:extLst>
          </p:cNvPr>
          <p:cNvSpPr txBox="1">
            <a:spLocks/>
          </p:cNvSpPr>
          <p:nvPr/>
        </p:nvSpPr>
        <p:spPr>
          <a:xfrm>
            <a:off x="397161" y="1222753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기본 예외 처리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querySelector()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메소드로 추출된 문서 객체가 없는 경우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8-1-1.html)</a:t>
            </a: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15A0245-CE29-D8BA-F89C-FD441A447640}"/>
              </a:ext>
            </a:extLst>
          </p:cNvPr>
          <p:cNvGraphicFramePr>
            <a:graphicFrameLocks noGrp="1"/>
          </p:cNvGraphicFramePr>
          <p:nvPr/>
        </p:nvGraphicFramePr>
        <p:xfrm>
          <a:off x="1434146" y="2133399"/>
          <a:ext cx="546295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&lt;/body&gt;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const h1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h1.textContent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4" name="Picture 5">
            <a:extLst>
              <a:ext uri="{FF2B5EF4-FFF2-40B4-BE49-F238E27FC236}">
                <a16:creationId xmlns:a16="http://schemas.microsoft.com/office/drawing/2014/main" id="{50CAD091-13F5-01D0-E4B8-786FFCD5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46" y="4653681"/>
            <a:ext cx="7160968" cy="13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7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예외 처리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991C27FF-250B-AC47-C715-8D4100B9CBAC}"/>
              </a:ext>
            </a:extLst>
          </p:cNvPr>
          <p:cNvSpPr txBox="1">
            <a:spLocks/>
          </p:cNvSpPr>
          <p:nvPr/>
        </p:nvSpPr>
        <p:spPr>
          <a:xfrm>
            <a:off x="413018" y="1121569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기본 예외 처리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기본 예외 처리 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8-1-2.html)</a:t>
            </a: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6C9F7B1-F0F7-83A5-1BA9-49DA4E7ECC27}"/>
              </a:ext>
            </a:extLst>
          </p:cNvPr>
          <p:cNvGraphicFramePr>
            <a:graphicFrameLocks noGrp="1"/>
          </p:cNvGraphicFramePr>
          <p:nvPr/>
        </p:nvGraphicFramePr>
        <p:xfrm>
          <a:off x="1450003" y="1983869"/>
          <a:ext cx="546295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&lt;/body&gt;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document.addEventListener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DOMContentLoaded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() =&gt;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const h1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document.querySelector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('h1')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if (h1)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h1.textContent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’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  console.log('h1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태그를 추출할 수 없습니다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   })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A36951-7281-9936-810F-51911D59DD05}"/>
              </a:ext>
            </a:extLst>
          </p:cNvPr>
          <p:cNvSpPr txBox="1"/>
          <p:nvPr/>
        </p:nvSpPr>
        <p:spPr>
          <a:xfrm>
            <a:off x="5044103" y="3473823"/>
            <a:ext cx="5257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h1</a:t>
            </a:r>
            <a:r>
              <a:rPr lang="ko-KR" altLang="en-US" sz="1400" b="0" dirty="0">
                <a:solidFill>
                  <a:srgbClr val="FF0000"/>
                </a:solidFill>
              </a:rPr>
              <a:t>이 존재하면 </a:t>
            </a:r>
            <a:r>
              <a:rPr lang="en-US" altLang="ko-KR" sz="1400" b="0" dirty="0">
                <a:solidFill>
                  <a:srgbClr val="FF0000"/>
                </a:solidFill>
              </a:rPr>
              <a:t>true</a:t>
            </a:r>
            <a:r>
              <a:rPr lang="ko-KR" altLang="en-US" sz="1400" b="0" dirty="0">
                <a:solidFill>
                  <a:srgbClr val="FF0000"/>
                </a:solidFill>
              </a:rPr>
              <a:t>로 변환되고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존재하지 않으면 </a:t>
            </a:r>
            <a:r>
              <a:rPr lang="en-US" altLang="ko-KR" sz="1400" b="0" dirty="0">
                <a:solidFill>
                  <a:srgbClr val="FF0000"/>
                </a:solidFill>
              </a:rPr>
              <a:t>false</a:t>
            </a:r>
            <a:r>
              <a:rPr lang="ko-KR" altLang="en-US" sz="1400" b="0" dirty="0">
                <a:solidFill>
                  <a:srgbClr val="FF0000"/>
                </a:solidFill>
              </a:rPr>
              <a:t>로 변환됨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id="{EC18C9E9-8894-4608-827C-5EFFAC1D8E40}"/>
              </a:ext>
            </a:extLst>
          </p:cNvPr>
          <p:cNvCxnSpPr/>
          <p:nvPr/>
        </p:nvCxnSpPr>
        <p:spPr>
          <a:xfrm>
            <a:off x="2745403" y="3614549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11">
            <a:extLst>
              <a:ext uri="{FF2B5EF4-FFF2-40B4-BE49-F238E27FC236}">
                <a16:creationId xmlns:a16="http://schemas.microsoft.com/office/drawing/2014/main" id="{6A7AA9B0-3B28-0105-0D3F-00C87882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97" y="4013511"/>
            <a:ext cx="3740150" cy="109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7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Final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2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고급 예외 처리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E3405986-E718-47C3-4466-71C73859D795}"/>
              </a:ext>
            </a:extLst>
          </p:cNvPr>
          <p:cNvSpPr txBox="1">
            <a:spLocks/>
          </p:cNvSpPr>
          <p:nvPr/>
        </p:nvSpPr>
        <p:spPr>
          <a:xfrm>
            <a:off x="455474" y="1116283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고급 예외 처리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try catch finally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구문을 사용해서 예외를 처리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try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구문 안에서 예외가 발생하면 더 이상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try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구문을 진행하지 않고 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catch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구문을 실행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EB5D45E-B4CF-87DB-3D68-C80551725794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07402"/>
          <a:ext cx="3810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예외가 발생할 가능성이 있는 코드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예외가 발생했을 때 실행할 코드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finally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 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무조건 실행할 코드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458A50-4EE2-C1D2-DF56-5B742BD80AEB}"/>
              </a:ext>
            </a:extLst>
          </p:cNvPr>
          <p:cNvSpPr txBox="1"/>
          <p:nvPr/>
        </p:nvSpPr>
        <p:spPr>
          <a:xfrm>
            <a:off x="5302459" y="3248446"/>
            <a:ext cx="332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finally </a:t>
            </a:r>
            <a:r>
              <a:rPr lang="ko-KR" altLang="en-US" sz="1400" b="0" dirty="0">
                <a:solidFill>
                  <a:srgbClr val="FF0000"/>
                </a:solidFill>
              </a:rPr>
              <a:t>구문은 필요한 경우에만 사용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id="{FA6575F8-F7B3-788F-65CC-8A4B9B6D9125}"/>
              </a:ext>
            </a:extLst>
          </p:cNvPr>
          <p:cNvCxnSpPr>
            <a:cxnSpLocks/>
          </p:cNvCxnSpPr>
          <p:nvPr/>
        </p:nvCxnSpPr>
        <p:spPr>
          <a:xfrm>
            <a:off x="4551572" y="3389172"/>
            <a:ext cx="73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ight Bracket 2">
            <a:extLst>
              <a:ext uri="{FF2B5EF4-FFF2-40B4-BE49-F238E27FC236}">
                <a16:creationId xmlns:a16="http://schemas.microsoft.com/office/drawing/2014/main" id="{4D5C90DE-3116-1BCB-1967-F2F887E995BE}"/>
              </a:ext>
            </a:extLst>
          </p:cNvPr>
          <p:cNvSpPr/>
          <p:nvPr/>
        </p:nvSpPr>
        <p:spPr>
          <a:xfrm>
            <a:off x="4337259" y="3120034"/>
            <a:ext cx="228154" cy="524761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10E89E7-C8D6-96FA-BBD5-C6053E1B5C36}"/>
              </a:ext>
            </a:extLst>
          </p:cNvPr>
          <p:cNvGraphicFramePr>
            <a:graphicFrameLocks noGrp="1"/>
          </p:cNvGraphicFramePr>
          <p:nvPr/>
        </p:nvGraphicFramePr>
        <p:xfrm>
          <a:off x="1466613" y="4553990"/>
          <a:ext cx="3810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willExcept.byeBye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8D4CAF-87B3-D160-B292-78F414A54F11}"/>
              </a:ext>
            </a:extLst>
          </p:cNvPr>
          <p:cNvSpPr txBox="1"/>
          <p:nvPr/>
        </p:nvSpPr>
        <p:spPr>
          <a:xfrm>
            <a:off x="4172159" y="5073960"/>
            <a:ext cx="332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예외를 발생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14">
            <a:extLst>
              <a:ext uri="{FF2B5EF4-FFF2-40B4-BE49-F238E27FC236}">
                <a16:creationId xmlns:a16="http://schemas.microsoft.com/office/drawing/2014/main" id="{3374FAF5-E4BA-8A8D-AE30-050DCC1AE976}"/>
              </a:ext>
            </a:extLst>
          </p:cNvPr>
          <p:cNvCxnSpPr>
            <a:cxnSpLocks/>
          </p:cNvCxnSpPr>
          <p:nvPr/>
        </p:nvCxnSpPr>
        <p:spPr>
          <a:xfrm>
            <a:off x="3421272" y="5214686"/>
            <a:ext cx="73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4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2E1218-3F7A-9A65-9CEF-A96204210FF2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고급 예외 처리</a:t>
            </a:r>
          </a:p>
        </p:txBody>
      </p:sp>
      <p:sp>
        <p:nvSpPr>
          <p:cNvPr id="2" name="텍스트 개체 틀 8">
            <a:extLst>
              <a:ext uri="{FF2B5EF4-FFF2-40B4-BE49-F238E27FC236}">
                <a16:creationId xmlns:a16="http://schemas.microsoft.com/office/drawing/2014/main" id="{038DCD8E-8B1B-CC4D-9198-BCE4EE2D3B60}"/>
              </a:ext>
            </a:extLst>
          </p:cNvPr>
          <p:cNvSpPr txBox="1">
            <a:spLocks/>
          </p:cNvSpPr>
          <p:nvPr/>
        </p:nvSpPr>
        <p:spPr>
          <a:xfrm>
            <a:off x="455474" y="1110998"/>
            <a:ext cx="11281052" cy="5316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000000"/>
                </a:solidFill>
                <a:latin typeface="+mn-ea"/>
                <a:ea typeface="+mn-ea"/>
              </a:rPr>
              <a:t>고급 예외 처리</a:t>
            </a:r>
            <a:endParaRPr lang="en-US" altLang="ko-KR" sz="18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try catch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구문의 사용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>
                <a:solidFill>
                  <a:srgbClr val="000000"/>
                </a:solidFill>
                <a:latin typeface="+mn-ea"/>
                <a:ea typeface="+mn-ea"/>
              </a:rPr>
              <a:t>8-1-3.html)</a:t>
            </a: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7E0E1E2-42DD-FE9F-BCEF-94812CC5300B}"/>
              </a:ext>
            </a:extLst>
          </p:cNvPr>
          <p:cNvGraphicFramePr>
            <a:graphicFrameLocks noGrp="1"/>
          </p:cNvGraphicFramePr>
          <p:nvPr/>
        </p:nvGraphicFramePr>
        <p:xfrm>
          <a:off x="1492459" y="2002117"/>
          <a:ext cx="438633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33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4888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try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willExcept.byeBye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console.log("try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 catch (exception)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console.log("catch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구문의 마지막 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&lt;/script&gt;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617DD46-EB39-C172-427A-9F4B122F50B8}"/>
              </a:ext>
            </a:extLst>
          </p:cNvPr>
          <p:cNvSpPr txBox="1"/>
          <p:nvPr/>
        </p:nvSpPr>
        <p:spPr>
          <a:xfrm>
            <a:off x="6096000" y="2653865"/>
            <a:ext cx="3327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위에서 예외가 발생하므로</a:t>
            </a:r>
            <a:r>
              <a:rPr lang="en-US" altLang="ko-KR" sz="1400" b="0" dirty="0">
                <a:solidFill>
                  <a:srgbClr val="FF0000"/>
                </a:solidFill>
              </a:rPr>
              <a:t>, </a:t>
            </a:r>
            <a:r>
              <a:rPr lang="ko-KR" altLang="en-US" sz="1400" b="0" dirty="0">
                <a:solidFill>
                  <a:srgbClr val="FF0000"/>
                </a:solidFill>
              </a:rPr>
              <a:t>실행되지 않고</a:t>
            </a:r>
            <a:r>
              <a:rPr lang="en-US" altLang="ko-KR" sz="1400" b="0" dirty="0">
                <a:solidFill>
                  <a:srgbClr val="FF0000"/>
                </a:solidFill>
              </a:rPr>
              <a:t>catch </a:t>
            </a:r>
            <a:r>
              <a:rPr lang="ko-KR" altLang="en-US" sz="1400" b="0" dirty="0">
                <a:solidFill>
                  <a:srgbClr val="FF0000"/>
                </a:solidFill>
              </a:rPr>
              <a:t>구문으로 이동</a:t>
            </a:r>
            <a:endParaRPr lang="en-US" altLang="ko-KR" sz="1400" b="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14">
            <a:extLst>
              <a:ext uri="{FF2B5EF4-FFF2-40B4-BE49-F238E27FC236}">
                <a16:creationId xmlns:a16="http://schemas.microsoft.com/office/drawing/2014/main" id="{971A6E96-ED46-449D-6F3E-42FB0971ECD7}"/>
              </a:ext>
            </a:extLst>
          </p:cNvPr>
          <p:cNvCxnSpPr>
            <a:cxnSpLocks/>
          </p:cNvCxnSpPr>
          <p:nvPr/>
        </p:nvCxnSpPr>
        <p:spPr>
          <a:xfrm>
            <a:off x="5326272" y="2885301"/>
            <a:ext cx="73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7E0933A-E75E-48EE-D616-6FB9DB27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365" y="3626653"/>
            <a:ext cx="40100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4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1978</Words>
  <Application>Microsoft Office PowerPoint</Application>
  <PresentationFormat>와이드스크린</PresentationFormat>
  <Paragraphs>498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KoPubWorld돋움체 Bold</vt:lpstr>
      <vt:lpstr>YoonV YoonMyungjo100Std_OTF</vt:lpstr>
      <vt:lpstr>맑은 고딕</vt:lpstr>
      <vt:lpstr>시스템 서체</vt:lpstr>
      <vt:lpstr>Arial</vt:lpstr>
      <vt:lpstr>Office 테마</vt:lpstr>
      <vt:lpstr>PowerPoint 프레젠테이션</vt:lpstr>
      <vt:lpstr>01[HTML+CSS+ JAVASCRIPT] 오류의종류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Final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예외객체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확인문제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2023-05-20T11:02:08Z</dcterms:created>
  <dcterms:modified xsi:type="dcterms:W3CDTF">2023-05-26T05:14:27Z</dcterms:modified>
</cp:coreProperties>
</file>