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343" r:id="rId3"/>
    <p:sldId id="23146" r:id="rId4"/>
    <p:sldId id="23148" r:id="rId5"/>
    <p:sldId id="23209" r:id="rId6"/>
    <p:sldId id="23207" r:id="rId7"/>
    <p:sldId id="23208" r:id="rId8"/>
    <p:sldId id="23149" r:id="rId9"/>
    <p:sldId id="23150" r:id="rId10"/>
    <p:sldId id="23151" r:id="rId11"/>
    <p:sldId id="23210" r:id="rId12"/>
    <p:sldId id="23152" r:id="rId13"/>
    <p:sldId id="23153" r:id="rId14"/>
    <p:sldId id="23154" r:id="rId15"/>
    <p:sldId id="23155" r:id="rId16"/>
    <p:sldId id="23211" r:id="rId17"/>
    <p:sldId id="23157" r:id="rId18"/>
    <p:sldId id="231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25EB-AF40-7F66-9A1C-C93806E91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23B8F-8550-FA60-BF49-66965AF5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62FC6-7BCC-5ECA-2C38-A60034A3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866CF-FAC8-6416-76FE-79F7CACF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0D643-E8CD-C7D2-46CA-066B3643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5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1EEE2-F46E-8109-05D6-BC937120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F71055-0510-A6F2-A135-30074925A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A47A0-7134-1F1E-8057-2728413B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2C857-7053-BC98-0C23-EEA2C240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4C9BC-BF6A-1810-1022-270183C7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2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53B991-2282-A04B-2D44-69110D015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A2D72-BF9A-57B1-0967-05094CAC7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FDFEB-D555-AE89-4713-820D6531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4719C-CD1C-3673-805A-29127FEC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AF547-A664-33AE-B55D-CF0EF178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6C22E-69ED-2ACE-1F22-9FAB6331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77BAD-14FD-D8C3-CF64-3B479BBE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07D04-396B-CAC5-F1EA-C97A6136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DFA07-35FC-894A-7C40-022E99EB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B63F1-57AC-DFB8-6B8C-ACDB76A5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1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E38CC-4EC5-CEE7-7DD9-1747C9A1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3748F-E86D-72D7-1956-823AB446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E568B-5DD5-1F18-7C72-707A70C1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BB42E-171A-463A-C7ED-6246846C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1F082-5F63-F0C8-35DE-8E411125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1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D76D8-F058-99C2-1DEF-E55BB237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DE317-9693-540C-DD54-E6EB8349C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B8358-4F01-822D-768E-437BD107C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35202-ED32-C2D7-B7A2-C401ABE8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FDE13-AE1E-BADD-13A3-549F6DCD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201FE-B54F-E944-9EDF-565F486A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6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4E31E-3A78-954D-49C3-E91343F3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74067-3CF1-1795-3765-A6EDCD725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546C4-FE89-A09A-D675-67ABF3C25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4E0E27-10F4-76CB-1AD9-166BCF0E6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D4419-F073-2E1F-37CD-F8A72329C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F4887D-C7D2-D5F0-8F0B-E4BF45B4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CD0BA6-2E3A-0067-B0F1-AC521D99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C59CBF-0B7B-6D69-5D98-2F22CF83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0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238-1E61-170A-1290-F0B83055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A80F54-BE7E-7DC4-9B9F-E658817B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28C3A0-1D5E-D5DA-C193-E3D9441D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B6127A-EC0C-3D9B-5C18-BD20F51A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1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141253-C11B-5469-86BD-223F9458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DDCF7A-AE02-2E18-2574-68771F9A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92EDD-F79A-BDCF-BE71-900B762C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9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AB818-3EBF-435B-170F-400403F2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71FB0-8D9B-2C43-A01D-51303B3D2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056D1-3872-B1B5-2916-1E0F2FDD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E3E60-2825-CCE7-4129-168338EB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CAFD4-9261-FB27-E5FA-3483D5CD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EE3C6-4591-2EBB-8ED0-4CF902DE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0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F98DD-5D67-7697-71B1-05453B11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D02BBF-FD14-65EE-9569-AE7BC9E70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C3AEC-4C74-A0DB-516A-F8ADA7D2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40F0F-D878-398D-581F-687497F8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88700-127C-E16E-8DDD-7D407D08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D2BDD-EE4E-FDB4-C3A3-0DF4AB99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2DE2D1-7B51-B280-BDA5-97663F72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578D0-FE19-CF2A-F59F-0C43E0D2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896A4-8F8E-9323-690F-5F7EB13B1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D7D2-BC6E-496C-96C2-F70DCBFA4A7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3494E-73BB-0192-4696-C0F60DDDA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2E140-09D0-6841-3000-0A2C93782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7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312.HTTP 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통신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667910-5518-C524-5524-EE58FAFF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93" y="1609708"/>
            <a:ext cx="6741614" cy="4904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742BA-F8C3-11CD-EB73-08A4D9BDCD5C}"/>
              </a:ext>
            </a:extLst>
          </p:cNvPr>
          <p:cNvSpPr txBox="1"/>
          <p:nvPr/>
        </p:nvSpPr>
        <p:spPr>
          <a:xfrm>
            <a:off x="1079862" y="417063"/>
            <a:ext cx="985810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응답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탭을 클릭하면 서버에서 클라이언트로 응답 헤더와 함께 넘어온 실제 내용이 나타난다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우리가 알고 있는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HTML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문서 형태인데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 내용이 웹 브라우저에 표시된다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D3F17-3405-7219-B228-1D0234F1B2DA}"/>
              </a:ext>
            </a:extLst>
          </p:cNvPr>
          <p:cNvSpPr/>
          <p:nvPr/>
        </p:nvSpPr>
        <p:spPr>
          <a:xfrm>
            <a:off x="4502331" y="2711341"/>
            <a:ext cx="487680" cy="3282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HTTP </a:t>
            </a:r>
            <a:r>
              <a:rPr lang="ko-KR" altLang="en-US" sz="5000" dirty="0">
                <a:solidFill>
                  <a:schemeClr val="bg1"/>
                </a:solidFill>
              </a:rPr>
              <a:t>메서드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5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770852" y="1163156"/>
            <a:ext cx="7846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 헤더에 있는 여러 정보 중에서 주의해서 볼 것은 요청 방식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6C797-B28E-8D3F-3A5A-B06D20D6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86" y="1671954"/>
            <a:ext cx="7237928" cy="46983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8D70C-0B36-4475-4598-2E912062B034}"/>
              </a:ext>
            </a:extLst>
          </p:cNvPr>
          <p:cNvSpPr/>
          <p:nvPr/>
        </p:nvSpPr>
        <p:spPr>
          <a:xfrm>
            <a:off x="3378926" y="2081349"/>
            <a:ext cx="853440" cy="1654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214D-CE50-BB7C-D1A5-279C805B3958}"/>
              </a:ext>
            </a:extLst>
          </p:cNvPr>
          <p:cNvSpPr txBox="1"/>
          <p:nvPr/>
        </p:nvSpPr>
        <p:spPr>
          <a:xfrm>
            <a:off x="306647" y="319086"/>
            <a:ext cx="6034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요청방식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GET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POST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41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838200" y="1412252"/>
            <a:ext cx="99538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파이어폭스 웹 브라우저의 네트워크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창에는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GET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POST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같은 요청 방식이 함께 표시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FA511A-5034-A9FC-9075-5CE5D765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2492510"/>
            <a:ext cx="8095064" cy="37689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F66A41-0B18-D0CA-AAB8-26B8E11D7361}"/>
              </a:ext>
            </a:extLst>
          </p:cNvPr>
          <p:cNvSpPr/>
          <p:nvPr/>
        </p:nvSpPr>
        <p:spPr>
          <a:xfrm>
            <a:off x="1384663" y="2856411"/>
            <a:ext cx="618308" cy="3466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D4A5F-9E19-F88B-6948-E048FC2BF3F5}"/>
              </a:ext>
            </a:extLst>
          </p:cNvPr>
          <p:cNvSpPr txBox="1"/>
          <p:nvPr/>
        </p:nvSpPr>
        <p:spPr>
          <a:xfrm>
            <a:off x="306647" y="319086"/>
            <a:ext cx="6034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요청방식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GET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POST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50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838200" y="1412252"/>
            <a:ext cx="9953899" cy="254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서버에 자료를 요청할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사이트 주소 뒤에 자료를 붙여서 보내는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GET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사용하면 웹 브라우저의 주소 표시줄에 요청 메시지가 함께 표시되고 따로 요청 본문은 사용하지 않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는다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서버로 사이트 주소를 보내면서 요청 자료도 함께 공개되기 때문에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이렇게 요청 자료가 무엇인지 공개되더라도 문제가 없을 경우 사용하는 방식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effectLst/>
              </a:rPr>
              <a:t>     예</a:t>
            </a:r>
            <a:r>
              <a:rPr lang="en-US" altLang="ko-KR" sz="1400" dirty="0">
                <a:solidFill>
                  <a:schemeClr val="accent1"/>
                </a:solidFill>
                <a:effectLst/>
              </a:rPr>
              <a:t>)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구글 사이트에서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검색한다면 웹 브라우저에서 서버로 보내는 요청 헤더에 </a:t>
            </a:r>
            <a:b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     GET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메서드를 사용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r>
              <a:rPr lang="ko-KR" altLang="ko-KR" sz="14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4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83FCC5-D497-D3B2-4BCC-5F2E2123F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218"/>
          <a:stretch/>
        </p:blipFill>
        <p:spPr bwMode="auto">
          <a:xfrm>
            <a:off x="1070195" y="4465036"/>
            <a:ext cx="9489907" cy="202783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BF4A3A-2504-7D22-F875-37CC775E5E3D}"/>
              </a:ext>
            </a:extLst>
          </p:cNvPr>
          <p:cNvSpPr/>
          <p:nvPr/>
        </p:nvSpPr>
        <p:spPr>
          <a:xfrm>
            <a:off x="1846217" y="4746171"/>
            <a:ext cx="2290354" cy="3396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B3A9B-5D72-0245-8F6D-09B44683AB6A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55146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838200" y="1412252"/>
            <a:ext cx="10515600" cy="1066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POST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사용하면 요청 내용이 겉으로 드러나지 않고 요청 본문</a:t>
            </a:r>
            <a:r>
              <a:rPr lang="en-US" altLang="ko-KR" sz="1600" kern="0" baseline="300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request body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 따로 담아서 보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낸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</a:rPr>
              <a:t>   </a:t>
            </a:r>
            <a:r>
              <a:rPr lang="ko-KR" altLang="en-US" sz="1400" dirty="0">
                <a:solidFill>
                  <a:schemeClr val="accent1"/>
                </a:solidFill>
                <a:effectLst/>
              </a:rPr>
              <a:t>  예</a:t>
            </a:r>
            <a:r>
              <a:rPr lang="en-US" altLang="ko-KR" sz="1400" dirty="0">
                <a:solidFill>
                  <a:schemeClr val="accent1"/>
                </a:solidFill>
                <a:effectLst/>
              </a:rPr>
              <a:t>)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로그인 창에 아이디와 비밀번호를 입력한 후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로그인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버튼을 클릭하면 </a:t>
            </a:r>
            <a:b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사용자가 입력한 아이디나 비밀번호는 네트워크 외부에서 알아볼 수 없도록 요청 본문에 담아서 서버로 넘겨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진다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4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49497-3E3C-F558-C686-6B31C7A6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43" y="2672923"/>
            <a:ext cx="6076390" cy="40550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2E94F3-AA1F-1C7E-7FFC-2B1E6D0903A7}"/>
              </a:ext>
            </a:extLst>
          </p:cNvPr>
          <p:cNvSpPr/>
          <p:nvPr/>
        </p:nvSpPr>
        <p:spPr>
          <a:xfrm>
            <a:off x="2029097" y="5852160"/>
            <a:ext cx="1227908" cy="243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260F2-D487-B619-430A-6231A7842F19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POST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53019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응답상태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8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2F1748-AB01-9188-BFC2-2552885B687B}"/>
              </a:ext>
            </a:extLst>
          </p:cNvPr>
          <p:cNvSpPr txBox="1"/>
          <p:nvPr/>
        </p:nvSpPr>
        <p:spPr>
          <a:xfrm>
            <a:off x="487681" y="1323703"/>
            <a:ext cx="560832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클라이언트의 요청을 받은 서버가 필요한 작업을 처리하고 그 결과를 클라이언트로 보낼 때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서버로 요청한 것이 성공적으로 처리되었는지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또는 요청한 파일이 없어서 실패했는지 등을 응답 상태를 </a:t>
            </a:r>
            <a:r>
              <a:rPr lang="en-US" altLang="ko-KR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상태</a:t>
            </a:r>
            <a:r>
              <a:rPr lang="en-US" altLang="ko-KR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’ </a:t>
            </a:r>
            <a:r>
              <a:rPr lang="ko-KR" altLang="en-US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칼럼에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숫자로 표시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50" charset="-127"/>
              </a:rPr>
              <a:t>서버에서</a:t>
            </a:r>
            <a:r>
              <a:rPr lang="en-US" altLang="ko-KR" sz="1600" kern="0" dirty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</a:rPr>
              <a:t>자료를</a:t>
            </a:r>
            <a:r>
              <a:rPr lang="en-US" altLang="ko-KR" sz="1600" kern="0" dirty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</a:rPr>
              <a:t>받아</a:t>
            </a:r>
            <a:r>
              <a:rPr lang="en-US" altLang="ko-KR" sz="1600" kern="0" dirty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</a:rPr>
              <a:t>프로그래밍할 때는 응답 상태를 확인한 후 진행한다</a:t>
            </a:r>
            <a:r>
              <a:rPr lang="en-US" altLang="ko-KR" sz="1600" kern="0" dirty="0">
                <a:ea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93EC92-862B-9BA6-0806-A5ECC2C19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20"/>
          <a:stretch/>
        </p:blipFill>
        <p:spPr bwMode="auto">
          <a:xfrm>
            <a:off x="6925263" y="1406914"/>
            <a:ext cx="4047537" cy="5130503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A3C572E-37F8-8A72-BAE0-B6688D5E9D9E}"/>
              </a:ext>
            </a:extLst>
          </p:cNvPr>
          <p:cNvSpPr/>
          <p:nvPr/>
        </p:nvSpPr>
        <p:spPr>
          <a:xfrm>
            <a:off x="9196252" y="2804160"/>
            <a:ext cx="984068" cy="35242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8D7DC-4A60-10DA-1587-E0417B0472E9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응답상태</a:t>
            </a:r>
          </a:p>
        </p:txBody>
      </p:sp>
    </p:spTree>
    <p:extLst>
      <p:ext uri="{BB962C8B-B14F-4D97-AF65-F5344CB8AC3E}">
        <p14:creationId xmlns:p14="http://schemas.microsoft.com/office/powerpoint/2010/main" val="32704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735F291B-4E4F-1111-793F-5CDA09851070}"/>
              </a:ext>
            </a:extLst>
          </p:cNvPr>
          <p:cNvGraphicFramePr>
            <a:graphicFrameLocks noGrp="1"/>
          </p:cNvGraphicFramePr>
          <p:nvPr/>
        </p:nvGraphicFramePr>
        <p:xfrm>
          <a:off x="522514" y="298088"/>
          <a:ext cx="9450444" cy="5580770"/>
        </p:xfrm>
        <a:graphic>
          <a:graphicData uri="http://schemas.openxmlformats.org/drawingml/2006/table">
            <a:tbl>
              <a:tblPr firstRow="1" bandRow="1"/>
              <a:tblGrid>
                <a:gridCol w="235268">
                  <a:extLst>
                    <a:ext uri="{9D8B030D-6E8A-4147-A177-3AD203B41FA5}">
                      <a16:colId xmlns:a16="http://schemas.microsoft.com/office/drawing/2014/main" val="3930866522"/>
                    </a:ext>
                  </a:extLst>
                </a:gridCol>
                <a:gridCol w="767861">
                  <a:extLst>
                    <a:ext uri="{9D8B030D-6E8A-4147-A177-3AD203B41FA5}">
                      <a16:colId xmlns:a16="http://schemas.microsoft.com/office/drawing/2014/main" val="4017923387"/>
                    </a:ext>
                  </a:extLst>
                </a:gridCol>
                <a:gridCol w="2264229">
                  <a:extLst>
                    <a:ext uri="{9D8B030D-6E8A-4147-A177-3AD203B41FA5}">
                      <a16:colId xmlns:a16="http://schemas.microsoft.com/office/drawing/2014/main" val="1136982641"/>
                    </a:ext>
                  </a:extLst>
                </a:gridCol>
                <a:gridCol w="6183086">
                  <a:extLst>
                    <a:ext uri="{9D8B030D-6E8A-4147-A177-3AD203B41FA5}">
                      <a16:colId xmlns:a16="http://schemas.microsoft.com/office/drawing/2014/main" val="2095628940"/>
                    </a:ext>
                  </a:extLst>
                </a:gridCol>
              </a:tblGrid>
              <a:tr h="4292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상태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메시지</a:t>
                      </a:r>
                      <a:r>
                        <a:rPr lang="en-US" altLang="ko-KR" sz="1600" b="1" dirty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96324"/>
                  </a:ext>
                </a:extLst>
              </a:tr>
              <a:tr h="4292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2XX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자료 요청을 수락했거나 자료 전송이 성공적으로 끝났습니다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27265"/>
                  </a:ext>
                </a:extLst>
              </a:tr>
              <a:tr h="42929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클라이언트로 성공적으로 전송했습니다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30704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Accepted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 요청을 수락했습니다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710284"/>
                  </a:ext>
                </a:extLst>
              </a:tr>
              <a:tr h="4292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4XX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클라이언트에서 주소를 잘못 입력했거나 요청이 잘못되었습니다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74602"/>
                  </a:ext>
                </a:extLst>
              </a:tr>
              <a:tr h="42929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Bad Request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실패했습니다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60710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Unauthorized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 가능합니다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960754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Forbidden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었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인증을 시도해도 계속 거절됩니다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613092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Found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문서를 찾을 수 없습니다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701232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Request Timeout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시간이 초과되었습니다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735718"/>
                  </a:ext>
                </a:extLst>
              </a:tr>
              <a:tr h="4292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5XX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서버 측의 오류로 처리할 수 없습니다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94478"/>
                  </a:ext>
                </a:extLst>
              </a:tr>
              <a:tr h="42929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Internal Server Error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내부에 오류가 발생했습니다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053569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Service Unavailable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요청한 서비스를 이용할 수 없습니다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816660"/>
                  </a:ext>
                </a:extLst>
              </a:tr>
            </a:tbl>
          </a:graphicData>
        </a:graphic>
      </p:graphicFrame>
      <p:pic>
        <p:nvPicPr>
          <p:cNvPr id="2" name="Picture 2" descr="404 Not Found란? 404 에러/오류란? 404 에러 해결방법">
            <a:extLst>
              <a:ext uri="{FF2B5EF4-FFF2-40B4-BE49-F238E27FC236}">
                <a16:creationId xmlns:a16="http://schemas.microsoft.com/office/drawing/2014/main" id="{2295EEF8-3DF6-9E01-3D69-11CBD838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05" y="3779268"/>
            <a:ext cx="4080464" cy="19509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3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HTTP/HTTPS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094839-F889-BE93-5E5B-71567F448699}"/>
              </a:ext>
            </a:extLst>
          </p:cNvPr>
          <p:cNvSpPr txBox="1"/>
          <p:nvPr/>
        </p:nvSpPr>
        <p:spPr>
          <a:xfrm>
            <a:off x="631885" y="1163156"/>
            <a:ext cx="1051559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클라이언트와 서버 간에 자료를 주고받으려면 미리 약속된 규칙이 필요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이것을 프로토콜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protocol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이라고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웹에서는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en-US" altLang="ko-KR" sz="1600" baseline="300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HyperText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Transfer Protocol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라는 프로토콜을 사용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클라이언트에서 서버로 자료 요청하는 것은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서버에서 응답해서 클라이언트로 자료를 보내는 것은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응답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response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이라고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29103-D2BA-7C95-5502-362434B78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" y="2905125"/>
            <a:ext cx="7339338" cy="32823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8033B-8431-0498-AACA-A3D7533BCF6E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HTTP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180635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CE66-9B7C-6B47-BF5B-F4882FC6BEBD}"/>
              </a:ext>
            </a:extLst>
          </p:cNvPr>
          <p:cNvSpPr txBox="1"/>
          <p:nvPr/>
        </p:nvSpPr>
        <p:spPr>
          <a:xfrm>
            <a:off x="613792" y="1336624"/>
            <a:ext cx="106592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(</a:t>
            </a:r>
            <a:r>
              <a:rPr lang="ko-KR" altLang="ko-KR" sz="1600"/>
              <a:t>예</a:t>
            </a:r>
            <a:r>
              <a:rPr lang="en-US" altLang="ko-KR" sz="1600" dirty="0"/>
              <a:t>) </a:t>
            </a:r>
            <a:r>
              <a:rPr lang="ko-KR" altLang="ko-KR" sz="1600" dirty="0"/>
              <a:t>웹 브라우저에서 구글 검색 사이트를 </a:t>
            </a:r>
            <a:r>
              <a:rPr lang="ko-KR" altLang="ko-KR" sz="1600"/>
              <a:t>찾아가려면 </a:t>
            </a:r>
            <a:r>
              <a:rPr lang="en-US" altLang="ko-KR" sz="1600" dirty="0"/>
              <a:t>‘https://www.google.com’</a:t>
            </a:r>
            <a:r>
              <a:rPr lang="ko-KR" altLang="ko-KR" sz="1600" dirty="0"/>
              <a:t>을 입력</a:t>
            </a:r>
            <a:r>
              <a:rPr lang="ko-KR" altLang="en-US" sz="1600" dirty="0"/>
              <a:t>한</a:t>
            </a:r>
            <a:r>
              <a:rPr lang="ko-KR" altLang="ko-KR" sz="1600" dirty="0"/>
              <a:t>다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2E25E-D9A6-1190-D8DE-3E1BE3E3A0A3}"/>
              </a:ext>
            </a:extLst>
          </p:cNvPr>
          <p:cNvSpPr txBox="1"/>
          <p:nvPr/>
        </p:nvSpPr>
        <p:spPr>
          <a:xfrm>
            <a:off x="853278" y="1752183"/>
            <a:ext cx="10180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/>
              <a:t>사이트 주소의 맨 앞에 붙는 </a:t>
            </a:r>
            <a:r>
              <a:rPr lang="en-US" altLang="ko-KR" sz="1600" dirty="0"/>
              <a:t>http </a:t>
            </a:r>
            <a:r>
              <a:rPr lang="ko-KR" altLang="ko-KR" sz="1600" dirty="0"/>
              <a:t>또는 </a:t>
            </a:r>
            <a:r>
              <a:rPr lang="en-US" altLang="ko-KR" sz="1600" dirty="0"/>
              <a:t>https</a:t>
            </a:r>
            <a:r>
              <a:rPr lang="ko-KR" altLang="ko-KR" sz="1600" dirty="0"/>
              <a:t>가 현재 문서의  프로토콜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5FCE-DF37-80EF-F127-42D642D2A7B5}"/>
              </a:ext>
            </a:extLst>
          </p:cNvPr>
          <p:cNvSpPr txBox="1"/>
          <p:nvPr/>
        </p:nvSpPr>
        <p:spPr>
          <a:xfrm>
            <a:off x="753129" y="4061178"/>
            <a:ext cx="917012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최근 크롬 웹 브라우저에서는 보안을 위해 </a:t>
            </a:r>
            <a:r>
              <a:rPr lang="en-US" altLang="ko-KR" sz="1400" dirty="0"/>
              <a:t>https </a:t>
            </a:r>
            <a:r>
              <a:rPr lang="ko-KR" altLang="ko-KR" sz="1400" dirty="0"/>
              <a:t>프로토콜을 사용할 것을 권장하고 있고</a:t>
            </a:r>
            <a:br>
              <a:rPr lang="en-US" altLang="ko-KR" sz="1400" dirty="0"/>
            </a:br>
            <a:r>
              <a:rPr lang="ko-KR" altLang="ko-KR" sz="1400" dirty="0"/>
              <a:t>아직 </a:t>
            </a:r>
            <a:r>
              <a:rPr lang="en-US" altLang="ko-KR" sz="1400" dirty="0"/>
              <a:t>http</a:t>
            </a:r>
            <a:r>
              <a:rPr lang="ko-KR" altLang="ko-KR" sz="1400" dirty="0"/>
              <a:t>를 사용하는 사이트에서는 </a:t>
            </a:r>
            <a:r>
              <a:rPr lang="en-US" altLang="ko-KR" sz="1400" dirty="0"/>
              <a:t>'</a:t>
            </a:r>
            <a:r>
              <a:rPr lang="ko-KR" altLang="ko-KR" sz="1400" dirty="0"/>
              <a:t>주의 요함</a:t>
            </a:r>
            <a:r>
              <a:rPr lang="en-US" altLang="ko-KR" sz="1400" dirty="0"/>
              <a:t>'</a:t>
            </a:r>
            <a:r>
              <a:rPr lang="ko-KR" altLang="ko-KR" sz="1400" dirty="0"/>
              <a:t>이라는 경고 메시지가 표시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FC30AF-1C0F-0201-3664-C428473E6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94"/>
          <a:stretch/>
        </p:blipFill>
        <p:spPr>
          <a:xfrm>
            <a:off x="853278" y="4922624"/>
            <a:ext cx="5975441" cy="14475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D0C1AD-0F8B-C5EB-283E-D9F8CC35A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57"/>
          <a:stretch/>
        </p:blipFill>
        <p:spPr>
          <a:xfrm>
            <a:off x="853278" y="2366267"/>
            <a:ext cx="5645285" cy="12094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B8C9CB-D3AC-1BED-B464-8D3C35405F7D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HTTP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196767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요청과 </a:t>
            </a:r>
            <a:r>
              <a:rPr lang="ko-KR" altLang="en-US" sz="5000" dirty="0" err="1">
                <a:solidFill>
                  <a:schemeClr val="bg1"/>
                </a:solidFill>
              </a:rPr>
              <a:t>해더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9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B22D42-D194-95CC-27BC-6C60C072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7" y="1812028"/>
            <a:ext cx="5417449" cy="427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E446F-4260-E581-DCD3-50749D95F044}"/>
              </a:ext>
            </a:extLst>
          </p:cNvPr>
          <p:cNvSpPr txBox="1"/>
          <p:nvPr/>
        </p:nvSpPr>
        <p:spPr>
          <a:xfrm>
            <a:off x="5701454" y="1932970"/>
            <a:ext cx="6096000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클라이언트에서 사이트 주소를 입력하고 </a:t>
            </a:r>
            <a:r>
              <a:rPr lang="en-US" altLang="ko-KR" sz="1600" b="1" dirty="0"/>
              <a:t>[Enter]</a:t>
            </a:r>
            <a:r>
              <a:rPr lang="ko-KR" altLang="en-US" sz="1600" b="1" dirty="0"/>
              <a:t>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누를 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사이트 </a:t>
            </a:r>
            <a:r>
              <a:rPr lang="ko-KR" altLang="en-US" sz="1600" dirty="0" err="1"/>
              <a:t>주소뿐만</a:t>
            </a:r>
            <a:r>
              <a:rPr lang="ko-KR" altLang="en-US" sz="1600" dirty="0"/>
              <a:t> 아니라 사용 중인 시스템 정보와 웹 브라우저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사용한 언어 등 다른 정보까지 함께 전송된다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서버로 요청할 때 보내는 헤더를 ‘요청 헤더</a:t>
            </a:r>
            <a:r>
              <a:rPr lang="en-US" altLang="ko-KR" sz="1600" dirty="0"/>
              <a:t>(request header)’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D597A-696C-7930-98A5-A1CB35FB6873}"/>
              </a:ext>
            </a:extLst>
          </p:cNvPr>
          <p:cNvSpPr txBox="1"/>
          <p:nvPr/>
        </p:nvSpPr>
        <p:spPr>
          <a:xfrm>
            <a:off x="5613906" y="3825465"/>
            <a:ext cx="609600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서버에서 입력한 사이트를 찾아서 클라이언트로 보낼 때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응답 메시지를 보내는 시간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메시지를 클라이언트에 어떻게 표시할지 등의 정보는 ‘응답 헤더</a:t>
            </a:r>
            <a:r>
              <a:rPr lang="en-US" altLang="ko-KR" sz="1600" dirty="0"/>
              <a:t>(response header)’</a:t>
            </a:r>
            <a:r>
              <a:rPr lang="ko-KR" altLang="en-US" sz="1600" dirty="0"/>
              <a:t>에 담기고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이미지나 텍스트 같은 실제 사이트 내용은 ‘응답 본문</a:t>
            </a:r>
            <a:r>
              <a:rPr lang="en-US" altLang="ko-KR" sz="1600" dirty="0"/>
              <a:t>(response body)’</a:t>
            </a:r>
            <a:r>
              <a:rPr lang="ko-KR" altLang="en-US" sz="1600" dirty="0"/>
              <a:t>에 담겨서 전달된다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4762F-25B5-18AC-DEFF-7585A0BFCECD}"/>
              </a:ext>
            </a:extLst>
          </p:cNvPr>
          <p:cNvSpPr txBox="1"/>
          <p:nvPr/>
        </p:nvSpPr>
        <p:spPr>
          <a:xfrm>
            <a:off x="306647" y="319086"/>
            <a:ext cx="50160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요청헤더와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응답헤더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67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B22D42-D194-95CC-27BC-6C60C072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7" y="1812028"/>
            <a:ext cx="5417449" cy="427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E446F-4260-E581-DCD3-50749D95F044}"/>
              </a:ext>
            </a:extLst>
          </p:cNvPr>
          <p:cNvSpPr txBox="1"/>
          <p:nvPr/>
        </p:nvSpPr>
        <p:spPr>
          <a:xfrm>
            <a:off x="5701454" y="1932970"/>
            <a:ext cx="6096000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클라이언트에서 사이트 주소를 입력하고 </a:t>
            </a:r>
            <a:r>
              <a:rPr lang="en-US" altLang="ko-KR" sz="1600" b="1" dirty="0"/>
              <a:t>[Enter]</a:t>
            </a:r>
            <a:r>
              <a:rPr lang="ko-KR" altLang="en-US" sz="1600" b="1" dirty="0"/>
              <a:t>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누를 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사이트 </a:t>
            </a:r>
            <a:r>
              <a:rPr lang="ko-KR" altLang="en-US" sz="1600" dirty="0" err="1"/>
              <a:t>주소뿐만</a:t>
            </a:r>
            <a:r>
              <a:rPr lang="ko-KR" altLang="en-US" sz="1600" dirty="0"/>
              <a:t> 아니라 사용 중인 시스템 정보와 웹 브라우저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사용한 언어 등 다른 정보까지 함께 전송된다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서버로 요청할 때 보내는 헤더를 ‘요청 헤더</a:t>
            </a:r>
            <a:r>
              <a:rPr lang="en-US" altLang="ko-KR" sz="1600" dirty="0"/>
              <a:t>(request header)’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D597A-696C-7930-98A5-A1CB35FB6873}"/>
              </a:ext>
            </a:extLst>
          </p:cNvPr>
          <p:cNvSpPr txBox="1"/>
          <p:nvPr/>
        </p:nvSpPr>
        <p:spPr>
          <a:xfrm>
            <a:off x="5613906" y="3825465"/>
            <a:ext cx="609600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서버에서 입력한 사이트를 찾아서 클라이언트로 보낼 때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응답 메시지를 보내는 시간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메시지를 클라이언트에 어떻게 표시할지 등의 정보는 ‘응답 헤더</a:t>
            </a:r>
            <a:r>
              <a:rPr lang="en-US" altLang="ko-KR" sz="1600" dirty="0"/>
              <a:t>(response header)’</a:t>
            </a:r>
            <a:r>
              <a:rPr lang="ko-KR" altLang="en-US" sz="1600" dirty="0"/>
              <a:t>에 담기고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이미지나 텍스트 같은 실제 사이트 내용은 ‘응답 본문</a:t>
            </a:r>
            <a:r>
              <a:rPr lang="en-US" altLang="ko-KR" sz="1600" dirty="0"/>
              <a:t>(response body)’</a:t>
            </a:r>
            <a:r>
              <a:rPr lang="ko-KR" altLang="en-US" sz="1600" dirty="0"/>
              <a:t>에 담겨서 전달된다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85F4D-A5F0-B45B-CBAB-E115B0FB535A}"/>
              </a:ext>
            </a:extLst>
          </p:cNvPr>
          <p:cNvSpPr txBox="1"/>
          <p:nvPr/>
        </p:nvSpPr>
        <p:spPr>
          <a:xfrm>
            <a:off x="306647" y="319086"/>
            <a:ext cx="6034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크롬에서 네트워크 확인하기</a:t>
            </a:r>
          </a:p>
        </p:txBody>
      </p:sp>
    </p:spTree>
    <p:extLst>
      <p:ext uri="{BB962C8B-B14F-4D97-AF65-F5344CB8AC3E}">
        <p14:creationId xmlns:p14="http://schemas.microsoft.com/office/powerpoint/2010/main" val="287506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742BA-F8C3-11CD-EB73-08A4D9BDCD5C}"/>
              </a:ext>
            </a:extLst>
          </p:cNvPr>
          <p:cNvSpPr txBox="1"/>
          <p:nvPr/>
        </p:nvSpPr>
        <p:spPr>
          <a:xfrm>
            <a:off x="539930" y="417063"/>
            <a:ext cx="10868298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브라우저에서 구글 사이트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(www.google.com)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접속해서 웹 개발자 도구 창을 열고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네트워크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탭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클릭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kern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[F5]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누르거나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새로 고침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아이콘을 클릭해서 현재 사이트를 다시 불러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온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클라이언트에서 구글 사이트를 보여 달라고 했기 때문에 구글 사이트에서 사용한 텍스트와 아이콘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이미지 등 여러 요소들을 서버에서 다운로드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33365-0DE8-0216-FD5C-0B226BCAF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226"/>
          <a:stretch/>
        </p:blipFill>
        <p:spPr>
          <a:xfrm>
            <a:off x="721361" y="2032325"/>
            <a:ext cx="7429862" cy="47054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929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742BA-F8C3-11CD-EB73-08A4D9BDCD5C}"/>
              </a:ext>
            </a:extLst>
          </p:cNvPr>
          <p:cNvSpPr txBox="1"/>
          <p:nvPr/>
        </p:nvSpPr>
        <p:spPr>
          <a:xfrm>
            <a:off x="1079862" y="417063"/>
            <a:ext cx="894370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왼쪽의 이름 목록에서 맨 위에 있는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www.google.com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클릭하면 오른쪽에 창이 열리면서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www.google.com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문서에서 무엇을 주고받았는지 나타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503E71-B9E6-A3A1-82F7-5A5AD5F3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76" y="1741715"/>
            <a:ext cx="7784932" cy="50536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81F41-9308-0A74-6FDD-4521DF97632D}"/>
              </a:ext>
            </a:extLst>
          </p:cNvPr>
          <p:cNvSpPr txBox="1"/>
          <p:nvPr/>
        </p:nvSpPr>
        <p:spPr>
          <a:xfrm>
            <a:off x="7036526" y="2366945"/>
            <a:ext cx="497259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전체적인 네트워크 상태를 요약한 것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FBE64-0938-1721-1E77-21944F36C594}"/>
              </a:ext>
            </a:extLst>
          </p:cNvPr>
          <p:cNvSpPr txBox="1"/>
          <p:nvPr/>
        </p:nvSpPr>
        <p:spPr>
          <a:xfrm>
            <a:off x="7036526" y="3601252"/>
            <a:ext cx="52164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서버에서 구글 사이트 정보를 보내면서 함께 보내온 것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1C33B-A279-21E3-B551-2CC2BFAA939C}"/>
              </a:ext>
            </a:extLst>
          </p:cNvPr>
          <p:cNvSpPr txBox="1"/>
          <p:nvPr/>
        </p:nvSpPr>
        <p:spPr>
          <a:xfrm>
            <a:off x="6096000" y="6148549"/>
            <a:ext cx="612648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브라우저에 구글 사이트 주소를 입력해서 서버로 보낼 때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b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즉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HTTP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요청을 할 때 함께 넘겨진 정보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D3F17-3405-7219-B228-1D0234F1B2DA}"/>
              </a:ext>
            </a:extLst>
          </p:cNvPr>
          <p:cNvSpPr/>
          <p:nvPr/>
        </p:nvSpPr>
        <p:spPr>
          <a:xfrm>
            <a:off x="3518263" y="1619579"/>
            <a:ext cx="487680" cy="3282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2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795</Words>
  <Application>Microsoft Office PowerPoint</Application>
  <PresentationFormat>와이드스크린</PresentationFormat>
  <Paragraphs>93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D2Coding</vt:lpstr>
      <vt:lpstr>KoPubWorld돋움체 Bold</vt:lpstr>
      <vt:lpstr>맑은 고딕</vt:lpstr>
      <vt:lpstr>Arial</vt:lpstr>
      <vt:lpstr>Office 테마</vt:lpstr>
      <vt:lpstr>PowerPoint 프레젠테이션</vt:lpstr>
      <vt:lpstr>01[HTML+CSS+ JAVASCRIPT] HTTP/HTTPS</vt:lpstr>
      <vt:lpstr>PowerPoint 프레젠테이션</vt:lpstr>
      <vt:lpstr>PowerPoint 프레젠테이션</vt:lpstr>
      <vt:lpstr>02[HTML+CSS+ JAVASCRIPT] 요청과 해더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HTTP 메서드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응답상태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2023-05-21T06:41:53Z</dcterms:created>
  <dcterms:modified xsi:type="dcterms:W3CDTF">2023-05-29T05:55:13Z</dcterms:modified>
</cp:coreProperties>
</file>