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3062" r:id="rId2"/>
    <p:sldId id="23270" r:id="rId3"/>
    <p:sldId id="23180" r:id="rId4"/>
    <p:sldId id="293" r:id="rId5"/>
    <p:sldId id="23179" r:id="rId6"/>
    <p:sldId id="23272" r:id="rId7"/>
    <p:sldId id="23271"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67"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1111D1-4521-CD52-C3CA-7A5DCBF4732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223FE45-C6AB-A767-85F9-AA6BC0CE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6B1DA63-166D-3672-FB4F-AE969AB57D47}"/>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2BE7F21C-7A62-A242-E43B-6DFD768666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847232-6BFD-8236-0591-D8E55F415AD1}"/>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31372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2A75D6-E7CF-C624-3709-CF1A9FBCF18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1C4F84D-A120-D16B-C56C-B4279116D01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3D6D33E-689E-E06B-4108-157C133EC62E}"/>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52ECF794-035A-141A-39F5-A5C8F3ADAC7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25B980-B26D-524A-D4DA-5CC3912B249A}"/>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341975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F012204-6E89-A65A-F562-53D41A10CDE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AA16EA4-2E44-163A-DE1C-F6950DA0BCC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14D9A99-76A2-5320-114D-7DAF1EE502F6}"/>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E25A461C-8DD9-64ED-74F5-5899C6459CC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371E3F-253C-AC71-6D1F-DEFE2BA600A6}"/>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289241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9ED730-8B09-476C-150C-BB1E19F9F81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0190FCB-8674-194F-5A44-D4E9DFFA60A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4C54DB3-7763-DF9F-D116-C4627AE4C98E}"/>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832BFE93-96CD-5F60-15B4-80B9EF038EE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451388-8901-C88A-6A9F-EBE010332216}"/>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307375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CDC4-5207-1FE1-EF1A-50461BB7A4E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4331759-5EA9-4E65-9E71-260880F4C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E1A07DF-D6FC-406F-7403-19A7DF2C152F}"/>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818543A0-5CE4-D4B8-0ACC-DC79EC5951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7BCE72-62BC-7942-DF14-8D586873CD47}"/>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19860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0A5284-08E0-C4DB-8B5B-0B3A1D365E2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E6039C1-27A7-DD60-326F-147B88405AD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669D796-3583-37C9-36EB-D86B9FD275C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FF9AAC2-1CAE-A1A7-0858-EFE8913CAA25}"/>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6" name="바닥글 개체 틀 5">
            <a:extLst>
              <a:ext uri="{FF2B5EF4-FFF2-40B4-BE49-F238E27FC236}">
                <a16:creationId xmlns:a16="http://schemas.microsoft.com/office/drawing/2014/main" id="{587DC9BD-C6BC-7799-6541-3F9525614F0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39114E4-FD47-BAE0-9EA0-8E7DAA3417B2}"/>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406443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E9E2A5-3985-4BFB-E0E6-AEEB1AB1BDE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215A75E-11E8-BFCD-02BC-6329A4831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B4ADF41-C793-21A8-DD3B-366F9AAC371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B6C12EE-719C-0322-0779-D48ABAE45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087D47D-0B96-F7E6-78FE-75C7C656FA6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91F35E5-1E13-F60F-A5CB-E468E59298A8}"/>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8" name="바닥글 개체 틀 7">
            <a:extLst>
              <a:ext uri="{FF2B5EF4-FFF2-40B4-BE49-F238E27FC236}">
                <a16:creationId xmlns:a16="http://schemas.microsoft.com/office/drawing/2014/main" id="{F79BC09F-D126-53FD-778A-F081AC1B75C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368103B-BEED-37FA-6A5B-5A33FC341B35}"/>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25282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0C77B-9B07-7AC1-8574-6F1D7CE00C7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A27CC40-6B55-416E-E2EA-1F072FCFD761}"/>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4" name="바닥글 개체 틀 3">
            <a:extLst>
              <a:ext uri="{FF2B5EF4-FFF2-40B4-BE49-F238E27FC236}">
                <a16:creationId xmlns:a16="http://schemas.microsoft.com/office/drawing/2014/main" id="{A3633963-3CED-4332-48B9-1B6DF522CC8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1422277-DDA7-1C58-7AEA-CA4FF8704C8D}"/>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285262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F40F28A-75D1-F2F4-3812-AC0B1E298491}"/>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3" name="바닥글 개체 틀 2">
            <a:extLst>
              <a:ext uri="{FF2B5EF4-FFF2-40B4-BE49-F238E27FC236}">
                <a16:creationId xmlns:a16="http://schemas.microsoft.com/office/drawing/2014/main" id="{86D99C11-312E-A816-B7B6-FEA9C3B9BE4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A59D8F5-78FE-550C-28F3-4DE68CFB0930}"/>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2409603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4773F8-D0A7-F8E7-1D1B-B2253C50687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83B1FBB-91C7-DC62-93B4-8D1E0F129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618874E-BF64-01C0-7C08-6C045C417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A8A734E-52AF-CFA6-7055-24C4B8A489A8}"/>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6" name="바닥글 개체 틀 5">
            <a:extLst>
              <a:ext uri="{FF2B5EF4-FFF2-40B4-BE49-F238E27FC236}">
                <a16:creationId xmlns:a16="http://schemas.microsoft.com/office/drawing/2014/main" id="{CB5A4B68-19ED-9B0F-C672-C93CD5E9AC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996D1B1-02CD-3AAB-89C1-D280CB026476}"/>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329926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CDEE7-CC24-EFE8-6396-78A4053267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96E09F3-C6BF-7B65-2A7A-59F851BA0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424211A-0CAA-323A-3777-B3A19E423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EA07E0-4CA0-5EA0-2467-7D104CEDEF60}"/>
              </a:ext>
            </a:extLst>
          </p:cNvPr>
          <p:cNvSpPr>
            <a:spLocks noGrp="1"/>
          </p:cNvSpPr>
          <p:nvPr>
            <p:ph type="dt" sz="half" idx="10"/>
          </p:nvPr>
        </p:nvSpPr>
        <p:spPr/>
        <p:txBody>
          <a:bodyPr/>
          <a:lstStyle/>
          <a:p>
            <a:fld id="{EBE45626-275F-4463-B964-2913D836FD14}" type="datetimeFigureOut">
              <a:rPr lang="ko-KR" altLang="en-US" smtClean="0"/>
              <a:t>2023-05-29</a:t>
            </a:fld>
            <a:endParaRPr lang="ko-KR" altLang="en-US"/>
          </a:p>
        </p:txBody>
      </p:sp>
      <p:sp>
        <p:nvSpPr>
          <p:cNvPr id="6" name="바닥글 개체 틀 5">
            <a:extLst>
              <a:ext uri="{FF2B5EF4-FFF2-40B4-BE49-F238E27FC236}">
                <a16:creationId xmlns:a16="http://schemas.microsoft.com/office/drawing/2014/main" id="{2219C34A-A95B-8D73-8FEA-9E46A3BD991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56B978-13BB-3476-83A8-F4EB35258295}"/>
              </a:ext>
            </a:extLst>
          </p:cNvPr>
          <p:cNvSpPr>
            <a:spLocks noGrp="1"/>
          </p:cNvSpPr>
          <p:nvPr>
            <p:ph type="sldNum" sz="quarter" idx="12"/>
          </p:nvPr>
        </p:nvSpPr>
        <p:spPr/>
        <p:txBody>
          <a:body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5192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BE67E42-452B-77DE-D666-ABCD4D161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428733F-A4F0-6924-C6FC-A5371DF27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43DDA05-BE42-3FD3-D7E1-F4068BE20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45626-275F-4463-B964-2913D836FD14}" type="datetimeFigureOut">
              <a:rPr lang="ko-KR" altLang="en-US" smtClean="0"/>
              <a:t>2023-05-29</a:t>
            </a:fld>
            <a:endParaRPr lang="ko-KR" altLang="en-US"/>
          </a:p>
        </p:txBody>
      </p:sp>
      <p:sp>
        <p:nvSpPr>
          <p:cNvPr id="5" name="바닥글 개체 틀 4">
            <a:extLst>
              <a:ext uri="{FF2B5EF4-FFF2-40B4-BE49-F238E27FC236}">
                <a16:creationId xmlns:a16="http://schemas.microsoft.com/office/drawing/2014/main" id="{88A1D1D1-062E-88CC-2972-EFADF31FC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A417A3B-CB75-8620-F603-8F5CE237C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AF225-8982-44D2-8A10-251055230159}" type="slidenum">
              <a:rPr lang="ko-KR" altLang="en-US" smtClean="0"/>
              <a:t>‹#›</a:t>
            </a:fld>
            <a:endParaRPr lang="ko-KR" altLang="en-US"/>
          </a:p>
        </p:txBody>
      </p:sp>
    </p:spTree>
    <p:extLst>
      <p:ext uri="{BB962C8B-B14F-4D97-AF65-F5344CB8AC3E}">
        <p14:creationId xmlns:p14="http://schemas.microsoft.com/office/powerpoint/2010/main" val="166898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9D3D52E-794C-B718-10B7-A6611ABB5AFA}"/>
              </a:ext>
            </a:extLst>
          </p:cNvPr>
          <p:cNvSpPr/>
          <p:nvPr/>
        </p:nvSpPr>
        <p:spPr>
          <a:xfrm>
            <a:off x="0" y="0"/>
            <a:ext cx="12192000" cy="6858000"/>
          </a:xfrm>
          <a:prstGeom prst="rect">
            <a:avLst/>
          </a:prstGeom>
          <a:solidFill>
            <a:srgbClr val="45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8F241CE-C79E-92A4-4E90-BF891438E40D}"/>
              </a:ext>
            </a:extLst>
          </p:cNvPr>
          <p:cNvSpPr txBox="1"/>
          <p:nvPr/>
        </p:nvSpPr>
        <p:spPr>
          <a:xfrm>
            <a:off x="571500" y="611478"/>
            <a:ext cx="9149443" cy="769441"/>
          </a:xfrm>
          <a:prstGeom prst="rect">
            <a:avLst/>
          </a:prstGeom>
          <a:noFill/>
        </p:spPr>
        <p:txBody>
          <a:bodyPr wrap="square" rtlCol="0">
            <a:spAutoFit/>
          </a:bodyPr>
          <a:lstStyle/>
          <a:p>
            <a:r>
              <a:rPr lang="ko-KR" altLang="en-US" sz="4400" dirty="0">
                <a:solidFill>
                  <a:schemeClr val="bg1"/>
                </a:solidFill>
              </a:rPr>
              <a:t>웹페이지 구축을 위한</a:t>
            </a:r>
            <a:endParaRPr lang="en-US" altLang="ko-KR" sz="4400" dirty="0">
              <a:solidFill>
                <a:schemeClr val="bg1"/>
              </a:solidFill>
            </a:endParaRPr>
          </a:p>
        </p:txBody>
      </p:sp>
      <p:sp>
        <p:nvSpPr>
          <p:cNvPr id="7" name="TextBox 6">
            <a:extLst>
              <a:ext uri="{FF2B5EF4-FFF2-40B4-BE49-F238E27FC236}">
                <a16:creationId xmlns:a16="http://schemas.microsoft.com/office/drawing/2014/main" id="{02FFB648-2FB9-2796-2AF3-5114BBCDBE13}"/>
              </a:ext>
            </a:extLst>
          </p:cNvPr>
          <p:cNvSpPr txBox="1"/>
          <p:nvPr/>
        </p:nvSpPr>
        <p:spPr>
          <a:xfrm>
            <a:off x="571500" y="1094364"/>
            <a:ext cx="6096000" cy="1569660"/>
          </a:xfrm>
          <a:prstGeom prst="rect">
            <a:avLst/>
          </a:prstGeom>
          <a:noFill/>
        </p:spPr>
        <p:txBody>
          <a:bodyPr wrap="square">
            <a:spAutoFit/>
          </a:bodyPr>
          <a:lstStyle/>
          <a:p>
            <a:r>
              <a:rPr lang="en-US" altLang="ko-KR" sz="9600" b="1" dirty="0" err="1">
                <a:solidFill>
                  <a:schemeClr val="bg1"/>
                </a:solidFill>
              </a:rPr>
              <a:t>Javascript</a:t>
            </a:r>
            <a:endParaRPr lang="ko-KR" altLang="en-US" sz="9600" b="1" dirty="0">
              <a:solidFill>
                <a:schemeClr val="bg1"/>
              </a:solidFill>
            </a:endParaRPr>
          </a:p>
        </p:txBody>
      </p:sp>
      <p:sp>
        <p:nvSpPr>
          <p:cNvPr id="10" name="TextBox 9">
            <a:extLst>
              <a:ext uri="{FF2B5EF4-FFF2-40B4-BE49-F238E27FC236}">
                <a16:creationId xmlns:a16="http://schemas.microsoft.com/office/drawing/2014/main" id="{A3EB230C-A910-8E0D-9B3D-9E5F098DE686}"/>
              </a:ext>
            </a:extLst>
          </p:cNvPr>
          <p:cNvSpPr txBox="1"/>
          <p:nvPr/>
        </p:nvSpPr>
        <p:spPr>
          <a:xfrm>
            <a:off x="9949543" y="6341320"/>
            <a:ext cx="2002971" cy="369332"/>
          </a:xfrm>
          <a:prstGeom prst="rect">
            <a:avLst/>
          </a:prstGeom>
          <a:noFill/>
        </p:spPr>
        <p:txBody>
          <a:bodyPr wrap="square" rtlCol="0">
            <a:spAutoFit/>
          </a:bodyPr>
          <a:lstStyle/>
          <a:p>
            <a:pPr algn="r"/>
            <a:r>
              <a:rPr lang="ko-KR" altLang="en-US" dirty="0">
                <a:solidFill>
                  <a:schemeClr val="bg1"/>
                </a:solidFill>
              </a:rPr>
              <a:t>이호진</a:t>
            </a:r>
          </a:p>
        </p:txBody>
      </p:sp>
      <p:cxnSp>
        <p:nvCxnSpPr>
          <p:cNvPr id="12" name="직선 연결선 11">
            <a:extLst>
              <a:ext uri="{FF2B5EF4-FFF2-40B4-BE49-F238E27FC236}">
                <a16:creationId xmlns:a16="http://schemas.microsoft.com/office/drawing/2014/main" id="{A8581AD1-CEE6-1FE6-A60B-E3ED23992466}"/>
              </a:ext>
            </a:extLst>
          </p:cNvPr>
          <p:cNvCxnSpPr>
            <a:cxnSpLocks/>
          </p:cNvCxnSpPr>
          <p:nvPr/>
        </p:nvCxnSpPr>
        <p:spPr>
          <a:xfrm>
            <a:off x="48986" y="6193971"/>
            <a:ext cx="120015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B009D7-FAAE-543F-4829-4ABFE1D71F4D}"/>
              </a:ext>
            </a:extLst>
          </p:cNvPr>
          <p:cNvSpPr txBox="1"/>
          <p:nvPr/>
        </p:nvSpPr>
        <p:spPr>
          <a:xfrm>
            <a:off x="620485" y="2804598"/>
            <a:ext cx="6096000" cy="584775"/>
          </a:xfrm>
          <a:prstGeom prst="rect">
            <a:avLst/>
          </a:prstGeom>
          <a:noFill/>
        </p:spPr>
        <p:txBody>
          <a:bodyPr wrap="square">
            <a:spAutoFit/>
          </a:bodyPr>
          <a:lstStyle/>
          <a:p>
            <a:pPr>
              <a:lnSpc>
                <a:spcPct val="100000"/>
              </a:lnSpc>
              <a:tabLst>
                <a:tab pos="1471295" algn="l"/>
              </a:tabLst>
            </a:pPr>
            <a:r>
              <a:rPr lang="en-US" altLang="ko-KR" sz="3200" spc="-225"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331-3.ajax</a:t>
            </a:r>
            <a:endParaRPr lang="ko-KR" altLang="en-US" sz="3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303047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1" y="2571749"/>
            <a:ext cx="4591623"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44" baseline="-2222" dirty="0">
                <a:solidFill>
                  <a:schemeClr val="bg1"/>
                </a:solidFill>
              </a:rPr>
              <a:t>1</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lang="ko-KR" altLang="en-US" sz="5000" dirty="0">
                <a:solidFill>
                  <a:schemeClr val="bg1"/>
                </a:solidFill>
              </a:rPr>
              <a:t>비동기통신</a:t>
            </a:r>
            <a:endParaRPr sz="5000" dirty="0">
              <a:solidFill>
                <a:schemeClr val="bg1"/>
              </a:solidFill>
            </a:endParaRPr>
          </a:p>
        </p:txBody>
      </p:sp>
    </p:spTree>
    <p:extLst>
      <p:ext uri="{BB962C8B-B14F-4D97-AF65-F5344CB8AC3E}">
        <p14:creationId xmlns:p14="http://schemas.microsoft.com/office/powerpoint/2010/main" val="155859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7ED3FB-D86C-31AD-5D02-7E2109D6ABA9}"/>
              </a:ext>
            </a:extLst>
          </p:cNvPr>
          <p:cNvSpPr txBox="1"/>
          <p:nvPr/>
        </p:nvSpPr>
        <p:spPr>
          <a:xfrm>
            <a:off x="631885" y="1163156"/>
            <a:ext cx="10689258" cy="1891352"/>
          </a:xfrm>
          <a:prstGeom prst="rect">
            <a:avLst/>
          </a:prstGeom>
          <a:noFill/>
        </p:spPr>
        <p:txBody>
          <a:bodyPr wrap="square">
            <a:spAutoFit/>
          </a:bodyPr>
          <a:lstStyle/>
          <a:p>
            <a:pPr marL="342900" indent="-342900">
              <a:lnSpc>
                <a:spcPct val="150000"/>
              </a:lnSpc>
              <a:buAutoNum type="arabicParenR"/>
            </a:pP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웹 브라우저 화면에 </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‘www.daum.net’</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을 입력하고 </a:t>
            </a:r>
            <a:r>
              <a:rPr lang="en-US" altLang="ko-KR" sz="1600" dirty="0">
                <a:solidFill>
                  <a:srgbClr val="000000"/>
                </a:solidFill>
                <a:effectLst/>
                <a:latin typeface="D2Coding" panose="020B0609020101020101" pitchFamily="49" charset="-127"/>
                <a:ea typeface="D2Coding" panose="020B0609020101020101" pitchFamily="49" charset="-127"/>
                <a:cs typeface="D2Coding" panose="020B0609020101020101" pitchFamily="49" charset="-127"/>
              </a:rPr>
              <a:t>[Enter]</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를 누르면 인터넷 회선을 통해 서버 컴퓨터로 접속</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한</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다</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 </a:t>
            </a:r>
          </a:p>
          <a:p>
            <a:pPr marL="342900" indent="-342900">
              <a:lnSpc>
                <a:spcPct val="150000"/>
              </a:lnSpc>
              <a:buAutoNum type="arabicParenR"/>
            </a:pP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서버 컴퓨터에서 해당 페이지를 찾아낸 후 내용을 다운로드해서 웹 브라우저 화면에 보여</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준다</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t>
            </a:r>
          </a:p>
          <a:p>
            <a:pPr marL="342900" indent="-342900">
              <a:lnSpc>
                <a:spcPct val="150000"/>
              </a:lnSpc>
              <a:buAutoNum type="arabicParenR"/>
            </a:pP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메뉴 중에서 </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게임</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을 클릭하면 현재 화면이 완전히 사라지고 게임과 관련된 페이지로 이동</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한다</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t>
            </a:r>
          </a:p>
          <a:p>
            <a:pPr>
              <a:lnSpc>
                <a:spcPct val="150000"/>
              </a:lnSpc>
            </a:pPr>
            <a:endPar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endParaRPr>
          </a:p>
          <a:p>
            <a:pPr>
              <a:lnSpc>
                <a:spcPct val="150000"/>
              </a:lnSpc>
            </a:pP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메뉴</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나 링크를 클릭하면</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 </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현재 페이지를 완전히 지우고 </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새로운 화면을 가져</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와 보여주는 방식</a:t>
            </a:r>
            <a:endPar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endParaRPr>
          </a:p>
        </p:txBody>
      </p:sp>
      <p:sp>
        <p:nvSpPr>
          <p:cNvPr id="3" name="제목 1">
            <a:extLst>
              <a:ext uri="{FF2B5EF4-FFF2-40B4-BE49-F238E27FC236}">
                <a16:creationId xmlns:a16="http://schemas.microsoft.com/office/drawing/2014/main" id="{CAB8FCD1-E21B-5758-8397-C66CAFAD8307}"/>
              </a:ext>
            </a:extLst>
          </p:cNvPr>
          <p:cNvSpPr txBox="1">
            <a:spLocks/>
          </p:cNvSpPr>
          <p:nvPr/>
        </p:nvSpPr>
        <p:spPr>
          <a:xfrm>
            <a:off x="631885" y="3542755"/>
            <a:ext cx="8909649" cy="84257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3600" b="1" kern="1200">
                <a:solidFill>
                  <a:schemeClr val="tx1"/>
                </a:solidFill>
                <a:latin typeface="+mj-lt"/>
                <a:ea typeface="+mj-ea"/>
                <a:cs typeface="+mj-cs"/>
              </a:defRPr>
            </a:lvl1pPr>
          </a:lstStyle>
          <a:p>
            <a:r>
              <a:rPr lang="ko-KR" altLang="en-US"/>
              <a:t>비동기적으로 통신한다면</a:t>
            </a:r>
            <a:endParaRPr lang="ko-KR" altLang="en-US" dirty="0"/>
          </a:p>
        </p:txBody>
      </p:sp>
      <p:sp>
        <p:nvSpPr>
          <p:cNvPr id="5" name="TextBox 4">
            <a:extLst>
              <a:ext uri="{FF2B5EF4-FFF2-40B4-BE49-F238E27FC236}">
                <a16:creationId xmlns:a16="http://schemas.microsoft.com/office/drawing/2014/main" id="{F01EFDA3-0025-C4CB-87ED-F9C7207D8C90}"/>
              </a:ext>
            </a:extLst>
          </p:cNvPr>
          <p:cNvSpPr txBox="1"/>
          <p:nvPr/>
        </p:nvSpPr>
        <p:spPr>
          <a:xfrm>
            <a:off x="731520" y="4550049"/>
            <a:ext cx="9039498" cy="783356"/>
          </a:xfrm>
          <a:prstGeom prst="rect">
            <a:avLst/>
          </a:prstGeom>
          <a:noFill/>
        </p:spPr>
        <p:txBody>
          <a:bodyPr wrap="square">
            <a:spAutoFit/>
          </a:bodyPr>
          <a:lstStyle/>
          <a:p>
            <a:pPr>
              <a:lnSpc>
                <a:spcPct val="150000"/>
              </a:lnSpc>
            </a:pPr>
            <a:r>
              <a:rPr lang="ko-KR" altLang="ko-KR" sz="1600" kern="0" dirty="0">
                <a:effectLst/>
                <a:ea typeface="맑은 고딕" panose="020B0503020000020004" pitchFamily="50" charset="-127"/>
                <a:cs typeface="맑은 고딕" panose="020B0503020000020004" pitchFamily="50" charset="-127"/>
              </a:rPr>
              <a:t>페이스북이나 트위터 같은 </a:t>
            </a:r>
            <a:r>
              <a:rPr lang="en-US" altLang="ko-KR" sz="1600" kern="0" dirty="0">
                <a:effectLst/>
                <a:ea typeface="맑은 고딕" panose="020B0503020000020004" pitchFamily="50" charset="-127"/>
                <a:cs typeface="맑은 고딕" panose="020B0503020000020004" pitchFamily="50" charset="-127"/>
              </a:rPr>
              <a:t>SNS </a:t>
            </a:r>
            <a:r>
              <a:rPr lang="ko-KR" altLang="ko-KR" sz="1600" kern="0" dirty="0">
                <a:effectLst/>
                <a:ea typeface="맑은 고딕" panose="020B0503020000020004" pitchFamily="50" charset="-127"/>
                <a:cs typeface="맑은 고딕" panose="020B0503020000020004" pitchFamily="50" charset="-127"/>
              </a:rPr>
              <a:t>사이트를 사용할 때에도 화면을 스크롤하면 사이트 전체가 새로 로딩되는 것이 아니라 기존 내용은 그대로 둔 상태에서 다음 내용만 가져와서 보여</a:t>
            </a:r>
            <a:r>
              <a:rPr lang="ko-KR" altLang="en-US" sz="1600" kern="0" dirty="0">
                <a:effectLst/>
                <a:ea typeface="맑은 고딕" panose="020B0503020000020004" pitchFamily="50" charset="-127"/>
                <a:cs typeface="맑은 고딕" panose="020B0503020000020004" pitchFamily="50" charset="-127"/>
              </a:rPr>
              <a:t>준다</a:t>
            </a:r>
            <a:r>
              <a:rPr lang="en-US" altLang="ko-KR" sz="1600" kern="0" dirty="0">
                <a:effectLst/>
                <a:ea typeface="맑은 고딕" panose="020B0503020000020004" pitchFamily="50" charset="-127"/>
                <a:cs typeface="맑은 고딕" panose="020B0503020000020004" pitchFamily="50" charset="-127"/>
              </a:rPr>
              <a:t>.. </a:t>
            </a:r>
            <a:endParaRPr lang="ko-KR" altLang="en-US" sz="1600" dirty="0"/>
          </a:p>
        </p:txBody>
      </p:sp>
      <p:sp>
        <p:nvSpPr>
          <p:cNvPr id="6" name="TextBox 5">
            <a:extLst>
              <a:ext uri="{FF2B5EF4-FFF2-40B4-BE49-F238E27FC236}">
                <a16:creationId xmlns:a16="http://schemas.microsoft.com/office/drawing/2014/main" id="{49471549-B918-BA84-C54D-75EA9F7104D4}"/>
              </a:ext>
            </a:extLst>
          </p:cNvPr>
          <p:cNvSpPr txBox="1"/>
          <p:nvPr/>
        </p:nvSpPr>
        <p:spPr>
          <a:xfrm>
            <a:off x="731520" y="5616918"/>
            <a:ext cx="8395063" cy="783356"/>
          </a:xfrm>
          <a:prstGeom prst="rect">
            <a:avLst/>
          </a:prstGeom>
          <a:noFill/>
        </p:spPr>
        <p:txBody>
          <a:bodyPr wrap="square">
            <a:spAutoFit/>
          </a:bodyPr>
          <a:lstStyle/>
          <a:p>
            <a:pPr>
              <a:lnSpc>
                <a:spcPct val="150000"/>
              </a:lnSpc>
            </a:pP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이렇게 웹 문서 전체를 다시 불러오지 않고 일부분만 가져와 실행</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할 수 있는 것은 </a:t>
            </a:r>
            <a:r>
              <a:rPr lang="en-US" altLang="ko-KR" sz="1600" b="1" dirty="0">
                <a:effectLst/>
                <a:latin typeface="맑은 고딕" panose="020B0503020000020004" pitchFamily="50" charset="-127"/>
                <a:ea typeface="맑은 고딕" panose="020B0503020000020004" pitchFamily="50" charset="-127"/>
                <a:cs typeface="맑은 고딕" panose="020B0503020000020004" pitchFamily="50" charset="-127"/>
              </a:rPr>
              <a:t>AJAX(Asynchronous </a:t>
            </a:r>
            <a:r>
              <a:rPr lang="en-US" altLang="ko-KR" sz="1600" b="1" dirty="0" err="1">
                <a:effectLst/>
                <a:latin typeface="맑은 고딕" panose="020B0503020000020004" pitchFamily="50" charset="-127"/>
                <a:ea typeface="맑은 고딕" panose="020B0503020000020004" pitchFamily="50" charset="-127"/>
                <a:cs typeface="맑은 고딕" panose="020B0503020000020004" pitchFamily="50" charset="-127"/>
              </a:rPr>
              <a:t>Javascript</a:t>
            </a:r>
            <a:r>
              <a:rPr lang="en-US" altLang="ko-KR" sz="1600" b="1" dirty="0">
                <a:effectLst/>
                <a:latin typeface="맑은 고딕" panose="020B0503020000020004" pitchFamily="50" charset="-127"/>
                <a:ea typeface="맑은 고딕" panose="020B0503020000020004" pitchFamily="50" charset="-127"/>
                <a:cs typeface="맑은 고딕" panose="020B0503020000020004" pitchFamily="50" charset="-127"/>
              </a:rPr>
              <a:t> And XML)</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기능 때문</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 </a:t>
            </a:r>
            <a:endPar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endParaRPr>
          </a:p>
        </p:txBody>
      </p:sp>
      <p:sp>
        <p:nvSpPr>
          <p:cNvPr id="7" name="TextBox 6">
            <a:extLst>
              <a:ext uri="{FF2B5EF4-FFF2-40B4-BE49-F238E27FC236}">
                <a16:creationId xmlns:a16="http://schemas.microsoft.com/office/drawing/2014/main" id="{F042AD43-15A6-9832-CFA3-277612EE9437}"/>
              </a:ext>
            </a:extLst>
          </p:cNvPr>
          <p:cNvSpPr txBox="1"/>
          <p:nvPr/>
        </p:nvSpPr>
        <p:spPr>
          <a:xfrm>
            <a:off x="306647" y="319086"/>
            <a:ext cx="8205981"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일반적인 서버와 클라이언트의 통신</a:t>
            </a:r>
          </a:p>
        </p:txBody>
      </p:sp>
    </p:spTree>
    <p:extLst>
      <p:ext uri="{BB962C8B-B14F-4D97-AF65-F5344CB8AC3E}">
        <p14:creationId xmlns:p14="http://schemas.microsoft.com/office/powerpoint/2010/main" val="22214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554937" y="2473732"/>
            <a:ext cx="9139432" cy="2539444"/>
            <a:chOff x="30937" y="2204864"/>
            <a:chExt cx="9139432" cy="2539444"/>
          </a:xfrm>
        </p:grpSpPr>
        <p:pic>
          <p:nvPicPr>
            <p:cNvPr id="2" name="그림 1"/>
            <p:cNvPicPr>
              <a:picLocks noChangeAspect="1"/>
            </p:cNvPicPr>
            <p:nvPr/>
          </p:nvPicPr>
          <p:blipFill>
            <a:blip r:embed="rId2"/>
            <a:stretch>
              <a:fillRect/>
            </a:stretch>
          </p:blipFill>
          <p:spPr>
            <a:xfrm>
              <a:off x="1243428" y="2204864"/>
              <a:ext cx="6657143" cy="1676190"/>
            </a:xfrm>
            <a:prstGeom prst="rect">
              <a:avLst/>
            </a:prstGeom>
          </p:spPr>
        </p:pic>
        <p:sp>
          <p:nvSpPr>
            <p:cNvPr id="3" name="직사각형 2"/>
            <p:cNvSpPr/>
            <p:nvPr/>
          </p:nvSpPr>
          <p:spPr>
            <a:xfrm>
              <a:off x="30937" y="4221088"/>
              <a:ext cx="9139432" cy="523220"/>
            </a:xfrm>
            <a:prstGeom prst="rect">
              <a:avLst/>
            </a:prstGeom>
          </p:spPr>
          <p:txBody>
            <a:bodyPr wrap="square">
              <a:spAutoFit/>
            </a:bodyPr>
            <a:lstStyle/>
            <a:p>
              <a:pPr algn="ctr"/>
              <a:r>
                <a:rPr lang="en-US" altLang="ko-KR" sz="2800" dirty="0">
                  <a:solidFill>
                    <a:srgbClr val="231815"/>
                  </a:solidFill>
                  <a:latin typeface="Tmon몬소리OTF Black" panose="02000A03000000000000" pitchFamily="50" charset="-127"/>
                  <a:ea typeface="Tmon몬소리OTF Black" panose="02000A03000000000000" pitchFamily="50" charset="-127"/>
                </a:rPr>
                <a:t>Ajax</a:t>
              </a:r>
              <a:r>
                <a:rPr lang="ko-KR" altLang="en-US" sz="2800" dirty="0">
                  <a:solidFill>
                    <a:srgbClr val="231815"/>
                  </a:solidFill>
                  <a:latin typeface="Tmon몬소리OTF Black" panose="02000A03000000000000" pitchFamily="50" charset="-127"/>
                  <a:ea typeface="Tmon몬소리OTF Black" panose="02000A03000000000000" pitchFamily="50" charset="-127"/>
                </a:rPr>
                <a:t>를 테스트하려면 </a:t>
              </a:r>
              <a:r>
                <a:rPr lang="ko-KR" altLang="en-US" sz="2800" dirty="0">
                  <a:solidFill>
                    <a:srgbClr val="00B050"/>
                  </a:solidFill>
                  <a:latin typeface="Tmon몬소리OTF Black" panose="02000A03000000000000" pitchFamily="50" charset="-127"/>
                  <a:ea typeface="Tmon몬소리OTF Black" panose="02000A03000000000000" pitchFamily="50" charset="-127"/>
                </a:rPr>
                <a:t>웹 서버</a:t>
              </a:r>
              <a:r>
                <a:rPr lang="en-US" altLang="ko-KR" sz="2800" dirty="0">
                  <a:solidFill>
                    <a:srgbClr val="00B050"/>
                  </a:solidFill>
                  <a:latin typeface="Tmon몬소리OTF Black" panose="02000A03000000000000" pitchFamily="50" charset="-127"/>
                  <a:ea typeface="Tmon몬소리OTF Black" panose="02000A03000000000000" pitchFamily="50" charset="-127"/>
                </a:rPr>
                <a:t>(Web Server)</a:t>
              </a:r>
              <a:r>
                <a:rPr lang="ko-KR" altLang="en-US" sz="2800" dirty="0">
                  <a:solidFill>
                    <a:srgbClr val="00B050"/>
                  </a:solidFill>
                  <a:latin typeface="Tmon몬소리OTF Black" panose="02000A03000000000000" pitchFamily="50" charset="-127"/>
                  <a:ea typeface="Tmon몬소리OTF Black" panose="02000A03000000000000" pitchFamily="50" charset="-127"/>
                </a:rPr>
                <a:t> </a:t>
              </a:r>
              <a:r>
                <a:rPr lang="ko-KR" altLang="en-US" sz="2800" dirty="0">
                  <a:solidFill>
                    <a:srgbClr val="231815"/>
                  </a:solidFill>
                  <a:latin typeface="Tmon몬소리OTF Black" panose="02000A03000000000000" pitchFamily="50" charset="-127"/>
                  <a:ea typeface="Tmon몬소리OTF Black" panose="02000A03000000000000" pitchFamily="50" charset="-127"/>
                </a:rPr>
                <a:t>필요</a:t>
              </a:r>
              <a:endParaRPr lang="ko-KR" altLang="en-US" sz="2800" dirty="0">
                <a:latin typeface="Tmon몬소리OTF Black" panose="02000A03000000000000" pitchFamily="50" charset="-127"/>
                <a:ea typeface="Tmon몬소리OTF Black" panose="02000A03000000000000" pitchFamily="50" charset="-127"/>
              </a:endParaRPr>
            </a:p>
          </p:txBody>
        </p:sp>
      </p:grpSp>
      <p:sp>
        <p:nvSpPr>
          <p:cNvPr id="4" name="TextBox 3">
            <a:extLst>
              <a:ext uri="{FF2B5EF4-FFF2-40B4-BE49-F238E27FC236}">
                <a16:creationId xmlns:a16="http://schemas.microsoft.com/office/drawing/2014/main" id="{41857676-F0DD-D193-D409-FCA399C8B5EA}"/>
              </a:ext>
            </a:extLst>
          </p:cNvPr>
          <p:cNvSpPr txBox="1"/>
          <p:nvPr/>
        </p:nvSpPr>
        <p:spPr>
          <a:xfrm>
            <a:off x="306647" y="319086"/>
            <a:ext cx="5691381"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Ajax</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란</a:t>
            </a:r>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endPar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131251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058F0-C0E0-D842-E5BA-49F8C07F721A}"/>
              </a:ext>
            </a:extLst>
          </p:cNvPr>
          <p:cNvSpPr txBox="1"/>
          <p:nvPr/>
        </p:nvSpPr>
        <p:spPr>
          <a:xfrm>
            <a:off x="716188" y="1350699"/>
            <a:ext cx="8151223" cy="338554"/>
          </a:xfrm>
          <a:prstGeom prst="rect">
            <a:avLst/>
          </a:prstGeom>
          <a:noFill/>
        </p:spPr>
        <p:txBody>
          <a:bodyPr wrap="square" rtlCol="0">
            <a:spAutoFit/>
          </a:bodyPr>
          <a:lstStyle/>
          <a:p>
            <a:r>
              <a:rPr lang="ko-KR" altLang="en-US" sz="1600" dirty="0"/>
              <a:t>서버와의 비동기 통신을 위한 방법</a:t>
            </a:r>
          </a:p>
        </p:txBody>
      </p:sp>
      <p:pic>
        <p:nvPicPr>
          <p:cNvPr id="4" name="그림 3">
            <a:extLst>
              <a:ext uri="{FF2B5EF4-FFF2-40B4-BE49-F238E27FC236}">
                <a16:creationId xmlns:a16="http://schemas.microsoft.com/office/drawing/2014/main" id="{DEF8C55F-DF0F-C59F-D306-7BC09FA60BFC}"/>
              </a:ext>
            </a:extLst>
          </p:cNvPr>
          <p:cNvPicPr>
            <a:picLocks noChangeAspect="1"/>
          </p:cNvPicPr>
          <p:nvPr/>
        </p:nvPicPr>
        <p:blipFill>
          <a:blip r:embed="rId2"/>
          <a:stretch>
            <a:fillRect/>
          </a:stretch>
        </p:blipFill>
        <p:spPr>
          <a:xfrm>
            <a:off x="716188" y="1651389"/>
            <a:ext cx="4953091" cy="3555222"/>
          </a:xfrm>
          <a:prstGeom prst="rect">
            <a:avLst/>
          </a:prstGeom>
        </p:spPr>
      </p:pic>
      <p:sp>
        <p:nvSpPr>
          <p:cNvPr id="5" name="TextBox 4">
            <a:extLst>
              <a:ext uri="{FF2B5EF4-FFF2-40B4-BE49-F238E27FC236}">
                <a16:creationId xmlns:a16="http://schemas.microsoft.com/office/drawing/2014/main" id="{D1DA83A8-7DEF-6369-8915-9E969910C0ED}"/>
              </a:ext>
            </a:extLst>
          </p:cNvPr>
          <p:cNvSpPr txBox="1"/>
          <p:nvPr/>
        </p:nvSpPr>
        <p:spPr>
          <a:xfrm>
            <a:off x="5529943" y="2163108"/>
            <a:ext cx="6026331" cy="11526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AJAX</a:t>
            </a:r>
            <a:r>
              <a:rPr lang="ko-KR"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란</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 </a:t>
            </a:r>
            <a:r>
              <a:rPr lang="ko-KR" altLang="en-US" sz="1600" dirty="0">
                <a:solidFill>
                  <a:srgbClr val="C00000"/>
                </a:solidFill>
                <a:effectLst/>
                <a:latin typeface="맑은 고딕" panose="020B0503020000020004" pitchFamily="50" charset="-127"/>
                <a:ea typeface="맑은 고딕" panose="020B0503020000020004" pitchFamily="50" charset="-127"/>
                <a:cs typeface="맑은 고딕" panose="020B0503020000020004" pitchFamily="50" charset="-127"/>
              </a:rPr>
              <a:t>서버에 요청하는 것과 서버의 응답이 한꺼번에 일어나지 않는 것을 말합니다</a:t>
            </a:r>
            <a:r>
              <a:rPr lang="en-US" altLang="ko-KR" sz="1600" dirty="0">
                <a:solidFill>
                  <a:srgbClr val="C00000"/>
                </a:solidFill>
                <a:effectLst/>
                <a:latin typeface="맑은 고딕" panose="020B0503020000020004" pitchFamily="50" charset="-127"/>
                <a:ea typeface="맑은 고딕" panose="020B0503020000020004" pitchFamily="50" charset="-127"/>
                <a:cs typeface="맑은 고딕" panose="020B0503020000020004" pitchFamily="50" charset="-127"/>
              </a:rPr>
              <a:t>. </a:t>
            </a:r>
            <a:r>
              <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rPr>
              <a:t>(</a:t>
            </a:r>
            <a:r>
              <a:rPr lang="ko-KR" altLang="en-US" sz="1600" dirty="0">
                <a:effectLst/>
                <a:latin typeface="맑은 고딕" panose="020B0503020000020004" pitchFamily="50" charset="-127"/>
                <a:ea typeface="맑은 고딕" panose="020B0503020000020004" pitchFamily="50" charset="-127"/>
                <a:cs typeface="맑은 고딕" panose="020B0503020000020004" pitchFamily="50" charset="-127"/>
              </a:rPr>
              <a:t>요청한 후 응답을 기다리는 동안 다른 </a:t>
            </a:r>
            <a:r>
              <a:rPr lang="ko-KR" altLang="en-US" sz="1600" dirty="0">
                <a:latin typeface="맑은 고딕" panose="020B0503020000020004" pitchFamily="50" charset="-127"/>
                <a:ea typeface="맑은 고딕" panose="020B0503020000020004" pitchFamily="50" charset="-127"/>
                <a:cs typeface="맑은 고딕" panose="020B0503020000020004" pitchFamily="50" charset="-127"/>
              </a:rPr>
              <a:t>요청을 할 수 있습니다</a:t>
            </a:r>
            <a:r>
              <a:rPr lang="en-US" altLang="ko-KR" sz="1600" dirty="0">
                <a:latin typeface="맑은 고딕" panose="020B0503020000020004" pitchFamily="50" charset="-127"/>
                <a:ea typeface="맑은 고딕" panose="020B0503020000020004" pitchFamily="50" charset="-127"/>
                <a:cs typeface="맑은 고딕" panose="020B0503020000020004" pitchFamily="50" charset="-127"/>
              </a:rPr>
              <a:t>.)</a:t>
            </a:r>
            <a:endParaRPr lang="en-US" altLang="ko-KR" sz="1600" dirty="0">
              <a:effectLst/>
              <a:latin typeface="맑은 고딕" panose="020B0503020000020004" pitchFamily="50" charset="-127"/>
              <a:ea typeface="맑은 고딕" panose="020B0503020000020004" pitchFamily="50" charset="-127"/>
              <a:cs typeface="맑은 고딕" panose="020B0503020000020004" pitchFamily="50" charset="-127"/>
            </a:endParaRPr>
          </a:p>
        </p:txBody>
      </p:sp>
      <p:sp>
        <p:nvSpPr>
          <p:cNvPr id="8" name="TextBox 7">
            <a:extLst>
              <a:ext uri="{FF2B5EF4-FFF2-40B4-BE49-F238E27FC236}">
                <a16:creationId xmlns:a16="http://schemas.microsoft.com/office/drawing/2014/main" id="{2F0D9CD3-D12F-25A8-4D17-F57D2E7D6827}"/>
              </a:ext>
            </a:extLst>
          </p:cNvPr>
          <p:cNvSpPr txBox="1"/>
          <p:nvPr/>
        </p:nvSpPr>
        <p:spPr>
          <a:xfrm>
            <a:off x="306647" y="319086"/>
            <a:ext cx="8205981"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AJAX</a:t>
            </a:r>
            <a:endPar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TextBox 5">
            <a:extLst>
              <a:ext uri="{FF2B5EF4-FFF2-40B4-BE49-F238E27FC236}">
                <a16:creationId xmlns:a16="http://schemas.microsoft.com/office/drawing/2014/main" id="{9729011D-A849-BAF2-1DE8-41777DFD891B}"/>
              </a:ext>
            </a:extLst>
          </p:cNvPr>
          <p:cNvSpPr txBox="1"/>
          <p:nvPr/>
        </p:nvSpPr>
        <p:spPr>
          <a:xfrm>
            <a:off x="506185" y="5338585"/>
            <a:ext cx="11050089" cy="1200329"/>
          </a:xfrm>
          <a:prstGeom prst="rect">
            <a:avLst/>
          </a:prstGeom>
          <a:noFill/>
        </p:spPr>
        <p:txBody>
          <a:bodyPr wrap="square">
            <a:spAutoFit/>
          </a:bodyPr>
          <a:lstStyle/>
          <a:p>
            <a:r>
              <a:rPr lang="ko-KR" altLang="en-US" dirty="0" err="1"/>
              <a:t>Ajax란</a:t>
            </a:r>
            <a:r>
              <a:rPr lang="ko-KR" altLang="en-US" dirty="0"/>
              <a:t> (</a:t>
            </a:r>
            <a:r>
              <a:rPr lang="ko-KR" altLang="en-US" dirty="0" err="1"/>
              <a:t>asynchronous</a:t>
            </a:r>
            <a:r>
              <a:rPr lang="ko-KR" altLang="en-US" dirty="0"/>
              <a:t> </a:t>
            </a:r>
            <a:r>
              <a:rPr lang="ko-KR" altLang="en-US" dirty="0" err="1"/>
              <a:t>Javascript</a:t>
            </a:r>
            <a:r>
              <a:rPr lang="ko-KR" altLang="en-US" dirty="0"/>
              <a:t> and XML)의 줄임말 입니다. 자바스크립트를 이용하여 비동기 식으로 서버와 통신을 합니다. 비동기통신이기 때문에 서버에 요청이 가더라도 화면의 깜빡 거림이나 화면이 이동 된다는 느낌을 주지 않고 상당히 자연스럽고 빠르게 클라이언트의 화면을 변화 시켜줍니다. 최근에는 </a:t>
            </a:r>
            <a:r>
              <a:rPr lang="ko-KR" altLang="en-US" dirty="0" err="1"/>
              <a:t>XML형식이</a:t>
            </a:r>
            <a:r>
              <a:rPr lang="ko-KR" altLang="en-US" dirty="0"/>
              <a:t> 아닌 </a:t>
            </a:r>
            <a:r>
              <a:rPr lang="ko-KR" altLang="en-US" dirty="0" err="1"/>
              <a:t>JSON형식을</a:t>
            </a:r>
            <a:r>
              <a:rPr lang="ko-KR" altLang="en-US" dirty="0"/>
              <a:t> 더 많이 사용하고 있습니다.</a:t>
            </a:r>
          </a:p>
        </p:txBody>
      </p:sp>
    </p:spTree>
    <p:extLst>
      <p:ext uri="{BB962C8B-B14F-4D97-AF65-F5344CB8AC3E}">
        <p14:creationId xmlns:p14="http://schemas.microsoft.com/office/powerpoint/2010/main" val="8828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BCDC1B-8246-5B91-022A-7D54BA291D1C}"/>
              </a:ext>
            </a:extLst>
          </p:cNvPr>
          <p:cNvSpPr txBox="1"/>
          <p:nvPr/>
        </p:nvSpPr>
        <p:spPr>
          <a:xfrm>
            <a:off x="457200" y="1676043"/>
            <a:ext cx="5372100" cy="2585323"/>
          </a:xfrm>
          <a:prstGeom prst="rect">
            <a:avLst/>
          </a:prstGeom>
          <a:noFill/>
        </p:spPr>
        <p:txBody>
          <a:bodyPr wrap="square">
            <a:spAutoFit/>
          </a:bodyPr>
          <a:lstStyle/>
          <a:p>
            <a:r>
              <a:rPr lang="ko-KR" altLang="en-US" dirty="0"/>
              <a:t>♣장점</a:t>
            </a:r>
          </a:p>
          <a:p>
            <a:r>
              <a:rPr lang="ko-KR" altLang="en-US" dirty="0"/>
              <a:t>● 서버에서 처리가 </a:t>
            </a:r>
            <a:r>
              <a:rPr lang="ko-KR" altLang="en-US" dirty="0" err="1"/>
              <a:t>완료될때까지</a:t>
            </a:r>
            <a:r>
              <a:rPr lang="ko-KR" altLang="en-US" dirty="0"/>
              <a:t> 기다리지 않고 다른 프로세스를 진행할 수 있다.</a:t>
            </a:r>
          </a:p>
          <a:p>
            <a:endParaRPr lang="ko-KR" altLang="en-US" dirty="0"/>
          </a:p>
          <a:p>
            <a:r>
              <a:rPr lang="ko-KR" altLang="en-US" dirty="0"/>
              <a:t>● 비동기 방식이기 때문에 동기 방식과 다르게 </a:t>
            </a:r>
            <a:r>
              <a:rPr lang="ko-KR" altLang="en-US" dirty="0" err="1"/>
              <a:t>UI를</a:t>
            </a:r>
            <a:r>
              <a:rPr lang="ko-KR" altLang="en-US" dirty="0"/>
              <a:t> 변경할 수 있어서 장점이 된다.</a:t>
            </a:r>
          </a:p>
          <a:p>
            <a:endParaRPr lang="ko-KR" altLang="en-US" dirty="0"/>
          </a:p>
          <a:p>
            <a:r>
              <a:rPr lang="ko-KR" altLang="en-US" dirty="0"/>
              <a:t>● 웹페이지 속도향상.</a:t>
            </a:r>
          </a:p>
          <a:p>
            <a:endParaRPr lang="ko-KR" altLang="en-US" dirty="0"/>
          </a:p>
        </p:txBody>
      </p:sp>
      <p:sp>
        <p:nvSpPr>
          <p:cNvPr id="5" name="TextBox 4">
            <a:extLst>
              <a:ext uri="{FF2B5EF4-FFF2-40B4-BE49-F238E27FC236}">
                <a16:creationId xmlns:a16="http://schemas.microsoft.com/office/drawing/2014/main" id="{A46A8D68-27C4-A326-82DD-B2F4F453E696}"/>
              </a:ext>
            </a:extLst>
          </p:cNvPr>
          <p:cNvSpPr txBox="1"/>
          <p:nvPr/>
        </p:nvSpPr>
        <p:spPr>
          <a:xfrm>
            <a:off x="306647" y="319086"/>
            <a:ext cx="8205981"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AJAX</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의 장단점</a:t>
            </a:r>
          </a:p>
        </p:txBody>
      </p:sp>
      <p:sp>
        <p:nvSpPr>
          <p:cNvPr id="7" name="TextBox 6">
            <a:extLst>
              <a:ext uri="{FF2B5EF4-FFF2-40B4-BE49-F238E27FC236}">
                <a16:creationId xmlns:a16="http://schemas.microsoft.com/office/drawing/2014/main" id="{4D6B83AC-BDBF-B254-1418-E9E1C96278CD}"/>
              </a:ext>
            </a:extLst>
          </p:cNvPr>
          <p:cNvSpPr txBox="1"/>
          <p:nvPr/>
        </p:nvSpPr>
        <p:spPr>
          <a:xfrm>
            <a:off x="6139542" y="1676042"/>
            <a:ext cx="5595257" cy="2031325"/>
          </a:xfrm>
          <a:prstGeom prst="rect">
            <a:avLst/>
          </a:prstGeom>
          <a:noFill/>
        </p:spPr>
        <p:txBody>
          <a:bodyPr wrap="square">
            <a:spAutoFit/>
          </a:bodyPr>
          <a:lstStyle/>
          <a:p>
            <a:r>
              <a:rPr lang="ko-KR" altLang="en-US" dirty="0"/>
              <a:t>♣단점</a:t>
            </a:r>
          </a:p>
          <a:p>
            <a:r>
              <a:rPr lang="ko-KR" altLang="en-US" dirty="0"/>
              <a:t>● 연속으로 데이터를 요청하면 서버 부하가 증가할 수 있다.</a:t>
            </a:r>
          </a:p>
          <a:p>
            <a:endParaRPr lang="ko-KR" altLang="en-US" dirty="0"/>
          </a:p>
          <a:p>
            <a:r>
              <a:rPr lang="ko-KR" altLang="en-US" dirty="0"/>
              <a:t>● 히스토리 관리가 안되므로 보안에 좀 취약하다.</a:t>
            </a:r>
          </a:p>
          <a:p>
            <a:endParaRPr lang="ko-KR" altLang="en-US" dirty="0"/>
          </a:p>
          <a:p>
            <a:r>
              <a:rPr lang="ko-KR" altLang="en-US" dirty="0"/>
              <a:t>● HTTP 클라이언트의 기능이 한정되어 있다.</a:t>
            </a:r>
          </a:p>
        </p:txBody>
      </p:sp>
    </p:spTree>
    <p:extLst>
      <p:ext uri="{BB962C8B-B14F-4D97-AF65-F5344CB8AC3E}">
        <p14:creationId xmlns:p14="http://schemas.microsoft.com/office/powerpoint/2010/main" val="267221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DEB1A9-9087-3390-E2BB-C357971F6FD5}"/>
              </a:ext>
            </a:extLst>
          </p:cNvPr>
          <p:cNvSpPr txBox="1"/>
          <p:nvPr/>
        </p:nvSpPr>
        <p:spPr>
          <a:xfrm>
            <a:off x="306647" y="319086"/>
            <a:ext cx="8205981"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AJAX</a:t>
            </a:r>
            <a:endPar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 name="TextBox 4">
            <a:extLst>
              <a:ext uri="{FF2B5EF4-FFF2-40B4-BE49-F238E27FC236}">
                <a16:creationId xmlns:a16="http://schemas.microsoft.com/office/drawing/2014/main" id="{06201E9A-B831-3232-E5E0-DC8C65FCBFD1}"/>
              </a:ext>
            </a:extLst>
          </p:cNvPr>
          <p:cNvSpPr txBox="1"/>
          <p:nvPr/>
        </p:nvSpPr>
        <p:spPr>
          <a:xfrm>
            <a:off x="680357" y="2116885"/>
            <a:ext cx="4294414" cy="12852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ko-KR" altLang="ko-KR" sz="1800" dirty="0" err="1">
                <a:effectLst/>
                <a:latin typeface="맑은 고딕" panose="020B0503020000020004" pitchFamily="50" charset="-127"/>
                <a:ea typeface="맑은 고딕" panose="020B0503020000020004" pitchFamily="50" charset="-127"/>
                <a:cs typeface="맑은 고딕" panose="020B0503020000020004" pitchFamily="50" charset="-127"/>
              </a:rPr>
              <a:t>비동기적인</a:t>
            </a:r>
            <a:r>
              <a:rPr lang="ko-KR"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 통신을 위해 서버와 클라이언트 사이에 주고받은 통신 </a:t>
            </a:r>
            <a:r>
              <a:rPr lang="ko-KR" altLang="en-US" sz="1800" dirty="0">
                <a:latin typeface="맑은 고딕" panose="020B0503020000020004" pitchFamily="50" charset="-127"/>
                <a:ea typeface="맑은 고딕" panose="020B0503020000020004" pitchFamily="50" charset="-127"/>
                <a:cs typeface="맑은 고딕" panose="020B0503020000020004" pitchFamily="50" charset="-127"/>
              </a:rPr>
              <a:t>방</a:t>
            </a:r>
            <a:r>
              <a:rPr lang="ko-KR"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법이</a:t>
            </a:r>
            <a:r>
              <a:rPr lang="en-US"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 </a:t>
            </a:r>
            <a:r>
              <a:rPr lang="en-US" altLang="ko-KR" sz="1800" b="1" dirty="0" err="1">
                <a:solidFill>
                  <a:srgbClr val="C00000"/>
                </a:solidFill>
                <a:effectLst/>
                <a:latin typeface="맑은 고딕" panose="020B0503020000020004" pitchFamily="50" charset="-127"/>
                <a:ea typeface="맑은 고딕" panose="020B0503020000020004" pitchFamily="50" charset="-127"/>
                <a:cs typeface="맑은 고딕" panose="020B0503020000020004" pitchFamily="50" charset="-127"/>
              </a:rPr>
              <a:t>XMLHttpRequest</a:t>
            </a:r>
            <a:r>
              <a:rPr lang="ko-KR"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입니다</a:t>
            </a:r>
            <a:r>
              <a:rPr lang="en-US"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a:t>
            </a:r>
          </a:p>
        </p:txBody>
      </p:sp>
      <p:sp>
        <p:nvSpPr>
          <p:cNvPr id="7" name="TextBox 6">
            <a:extLst>
              <a:ext uri="{FF2B5EF4-FFF2-40B4-BE49-F238E27FC236}">
                <a16:creationId xmlns:a16="http://schemas.microsoft.com/office/drawing/2014/main" id="{5A92EE20-2FC9-1AA0-8C64-3F2C25F82276}"/>
              </a:ext>
            </a:extLst>
          </p:cNvPr>
          <p:cNvSpPr txBox="1"/>
          <p:nvPr/>
        </p:nvSpPr>
        <p:spPr>
          <a:xfrm>
            <a:off x="6253844" y="2116885"/>
            <a:ext cx="5121728" cy="4542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ES6 </a:t>
            </a:r>
            <a:r>
              <a:rPr lang="ko-KR" altLang="en-US" sz="1800" dirty="0">
                <a:effectLst/>
                <a:latin typeface="맑은 고딕" panose="020B0503020000020004" pitchFamily="50" charset="-127"/>
                <a:ea typeface="맑은 고딕" panose="020B0503020000020004" pitchFamily="50" charset="-127"/>
                <a:cs typeface="맑은 고딕" panose="020B0503020000020004" pitchFamily="50" charset="-127"/>
              </a:rPr>
              <a:t>이후에는 </a:t>
            </a:r>
            <a:r>
              <a:rPr lang="en-US" altLang="ko-KR" sz="1800" b="1" dirty="0">
                <a:solidFill>
                  <a:srgbClr val="C00000"/>
                </a:solidFill>
                <a:effectLst/>
                <a:latin typeface="맑은 고딕" panose="020B0503020000020004" pitchFamily="50" charset="-127"/>
                <a:ea typeface="맑은 고딕" panose="020B0503020000020004" pitchFamily="50" charset="-127"/>
                <a:cs typeface="맑은 고딕" panose="020B0503020000020004" pitchFamily="50" charset="-127"/>
              </a:rPr>
              <a:t>fetch</a:t>
            </a:r>
            <a:r>
              <a:rPr lang="ko-KR" altLang="en-US" sz="1800" dirty="0">
                <a:effectLst/>
                <a:latin typeface="맑은 고딕" panose="020B0503020000020004" pitchFamily="50" charset="-127"/>
                <a:ea typeface="맑은 고딕" panose="020B0503020000020004" pitchFamily="50" charset="-127"/>
                <a:cs typeface="맑은 고딕" panose="020B0503020000020004" pitchFamily="50" charset="-127"/>
              </a:rPr>
              <a:t>를 사용하고 있습니다</a:t>
            </a:r>
            <a:r>
              <a:rPr lang="en-US" altLang="ko-KR" sz="1800" dirty="0">
                <a:effectLst/>
                <a:latin typeface="맑은 고딕" panose="020B0503020000020004" pitchFamily="50" charset="-127"/>
                <a:ea typeface="맑은 고딕" panose="020B0503020000020004" pitchFamily="50" charset="-127"/>
                <a:cs typeface="맑은 고딕" panose="020B0503020000020004" pitchFamily="50" charset="-127"/>
              </a:rPr>
              <a:t>.</a:t>
            </a:r>
            <a:endParaRPr lang="ko-KR" altLang="ko-KR" sz="1800" dirty="0">
              <a:effectLst/>
              <a:latin typeface="맑은 고딕" panose="020B0503020000020004" pitchFamily="50" charset="-127"/>
              <a:ea typeface="맑은 고딕" panose="020B0503020000020004" pitchFamily="50" charset="-127"/>
              <a:cs typeface="맑은 고딕" panose="020B0503020000020004" pitchFamily="50" charset="-127"/>
            </a:endParaRPr>
          </a:p>
        </p:txBody>
      </p:sp>
    </p:spTree>
    <p:extLst>
      <p:ext uri="{BB962C8B-B14F-4D97-AF65-F5344CB8AC3E}">
        <p14:creationId xmlns:p14="http://schemas.microsoft.com/office/powerpoint/2010/main" val="85650732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317</Words>
  <Application>Microsoft Office PowerPoint</Application>
  <PresentationFormat>와이드스크린</PresentationFormat>
  <Paragraphs>37</Paragraphs>
  <Slides>7</Slides>
  <Notes>0</Notes>
  <HiddenSlides>1</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D2Coding</vt:lpstr>
      <vt:lpstr>KoPubWorld돋움체 Bold</vt:lpstr>
      <vt:lpstr>Tmon몬소리OTF Black</vt:lpstr>
      <vt:lpstr>맑은 고딕</vt:lpstr>
      <vt:lpstr>Arial</vt:lpstr>
      <vt:lpstr>Office 테마</vt:lpstr>
      <vt:lpstr>PowerPoint 프레젠테이션</vt:lpstr>
      <vt:lpstr>01[HTML+CSS+ JAVASCRIPT] 비동기통신</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호진</dc:creator>
  <cp:lastModifiedBy>이 호진</cp:lastModifiedBy>
  <cp:revision>5</cp:revision>
  <dcterms:created xsi:type="dcterms:W3CDTF">2023-05-29T05:58:47Z</dcterms:created>
  <dcterms:modified xsi:type="dcterms:W3CDTF">2023-05-29T07:38:56Z</dcterms:modified>
</cp:coreProperties>
</file>