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343" r:id="rId3"/>
    <p:sldId id="293" r:id="rId4"/>
    <p:sldId id="294" r:id="rId5"/>
    <p:sldId id="266" r:id="rId6"/>
    <p:sldId id="259" r:id="rId7"/>
    <p:sldId id="22620" r:id="rId8"/>
    <p:sldId id="22830" r:id="rId9"/>
    <p:sldId id="22645" r:id="rId10"/>
    <p:sldId id="291" r:id="rId11"/>
    <p:sldId id="292" r:id="rId12"/>
    <p:sldId id="22810" r:id="rId13"/>
    <p:sldId id="22811" r:id="rId14"/>
    <p:sldId id="22812" r:id="rId15"/>
    <p:sldId id="22623" r:id="rId16"/>
    <p:sldId id="22624" r:id="rId17"/>
    <p:sldId id="22912" r:id="rId18"/>
    <p:sldId id="22815" r:id="rId19"/>
    <p:sldId id="22816" r:id="rId20"/>
    <p:sldId id="22817" r:id="rId21"/>
    <p:sldId id="22818" r:id="rId22"/>
    <p:sldId id="22819" r:id="rId23"/>
    <p:sldId id="22820" r:id="rId24"/>
    <p:sldId id="22821" r:id="rId25"/>
    <p:sldId id="22822" r:id="rId26"/>
    <p:sldId id="22823" r:id="rId27"/>
    <p:sldId id="22646" r:id="rId28"/>
    <p:sldId id="310" r:id="rId29"/>
    <p:sldId id="311" r:id="rId30"/>
    <p:sldId id="22626" r:id="rId31"/>
    <p:sldId id="22627" r:id="rId32"/>
    <p:sldId id="22765" r:id="rId33"/>
    <p:sldId id="22635" r:id="rId34"/>
    <p:sldId id="22629" r:id="rId35"/>
    <p:sldId id="22813" r:id="rId36"/>
    <p:sldId id="22814" r:id="rId37"/>
    <p:sldId id="22647" r:id="rId38"/>
    <p:sldId id="312" r:id="rId39"/>
    <p:sldId id="22630" r:id="rId40"/>
    <p:sldId id="22766" r:id="rId41"/>
    <p:sldId id="22638" r:id="rId42"/>
    <p:sldId id="22910" r:id="rId43"/>
    <p:sldId id="22747" r:id="rId44"/>
    <p:sldId id="22748" r:id="rId45"/>
    <p:sldId id="22750" r:id="rId46"/>
    <p:sldId id="22824" r:id="rId47"/>
    <p:sldId id="22911" r:id="rId48"/>
    <p:sldId id="22825" r:id="rId49"/>
    <p:sldId id="22826" r:id="rId50"/>
    <p:sldId id="22827" r:id="rId51"/>
    <p:sldId id="22828" r:id="rId52"/>
    <p:sldId id="22829" r:id="rId53"/>
    <p:sldId id="22648" r:id="rId54"/>
    <p:sldId id="313" r:id="rId55"/>
    <p:sldId id="290" r:id="rId56"/>
    <p:sldId id="314" r:id="rId57"/>
    <p:sldId id="315" r:id="rId58"/>
    <p:sldId id="316" r:id="rId59"/>
    <p:sldId id="22913" r:id="rId60"/>
    <p:sldId id="22639" r:id="rId61"/>
    <p:sldId id="22641" r:id="rId62"/>
    <p:sldId id="22642" r:id="rId63"/>
    <p:sldId id="22644" r:id="rId64"/>
    <p:sldId id="22831" r:id="rId65"/>
    <p:sldId id="22832" r:id="rId66"/>
    <p:sldId id="22833" r:id="rId67"/>
    <p:sldId id="22834" r:id="rId68"/>
    <p:sldId id="22914" r:id="rId69"/>
    <p:sldId id="22854" r:id="rId70"/>
    <p:sldId id="22855" r:id="rId71"/>
    <p:sldId id="22856" r:id="rId7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B39F9-24EE-4FB4-AEB2-4491C12D7E0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71BA2-890B-4231-8B07-447A781CF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1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767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174C4-8C42-0A20-2970-E23A6CF66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F10B26-6EA3-481D-AEE1-FD093EA09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C4667-5499-E1E6-F422-77ABAD5B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26D-FED5-4ECA-8BF9-FF38484773C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BE62E-8CE9-F7BF-9969-ADCCA2D2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8FE84-1BD0-BB09-6F48-7198A727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E685-24F3-4195-B702-E5F2CA82F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1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04B5F-6B59-D212-CADE-DDFC8A31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4C5D4-B16B-0E09-B28A-3D782C97F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F6FBBE-C418-D60A-6E10-405349DCD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26D-FED5-4ECA-8BF9-FF38484773C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0D4424-9189-C9F8-1E2A-3348E9FA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42483-E219-0E06-7D64-CC37279F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E685-24F3-4195-B702-E5F2CA82F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63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FFD987-2B57-0879-58AB-12978A877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27232C-D97B-1049-9240-D7C24C025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FD427-EBB1-5718-169A-2D037CDA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26D-FED5-4ECA-8BF9-FF38484773C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28E60-B34B-E9E0-CD36-9E0EAA31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4AA03C-DDC6-A17A-0BEF-5E2C783A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E685-24F3-4195-B702-E5F2CA82F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4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BC71C-2B83-2476-528A-1E383F7B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D7D72-A8E0-C1C6-F0F5-91001E202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8E1DC-DFA4-0AE0-F013-D3CFD1A1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26D-FED5-4ECA-8BF9-FF38484773C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B172EE-8629-510B-29F6-F459711D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7826D-9DEB-CCCD-151D-391851E5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E685-24F3-4195-B702-E5F2CA82F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55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23F5D-0E7F-6510-C481-E460DA01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F3C95F-B5CB-9AFD-EEAE-6790AB34E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65FCA-C35D-506C-E504-36681FC9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26D-FED5-4ECA-8BF9-FF38484773C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FF979-F625-74DB-31E1-ACB10B98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9DF4E-2117-B1A9-860F-0189A10D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E685-24F3-4195-B702-E5F2CA82F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15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FC39E-FDF7-59F3-7AD7-669130B7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4CDBD-D7C0-8898-F381-2C39BDE1D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D7D88D-96F9-2C19-4543-A1A00FEF2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BFD78C-3A20-64FE-BF41-794D7337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26D-FED5-4ECA-8BF9-FF38484773C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A81DA6-E6E8-8718-7323-8B7F2E68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719404-2148-58D7-BB71-64EB41AB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E685-24F3-4195-B702-E5F2CA82F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86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9D5B2-7225-842E-6050-B0C50107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D78175-D22B-138A-9C39-B2512622F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5373DF-D071-4F46-8FB1-095F75B8B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E5E3F7-EDE4-60AE-D991-26A1DAFA3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5D77F8-88FF-50C1-DFEE-46051E1FF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5F79AF-2713-0BC6-6B3A-0A103881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26D-FED5-4ECA-8BF9-FF38484773C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37453A-05AA-4261-2982-5691D716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B2CAA1-F6BC-1295-A611-B6BE7B29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E685-24F3-4195-B702-E5F2CA82F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3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75C17-2537-BCA8-7FCC-9D418BC5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C1D51F-E5CA-2F10-F3C0-4526237E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26D-FED5-4ECA-8BF9-FF38484773C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8699D0-AE83-4BBC-6901-6D8F8B67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E5E60E-A961-C460-BD60-487C031C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E685-24F3-4195-B702-E5F2CA82F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58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8A760F-6AC9-07BC-FAC4-CF93A690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26D-FED5-4ECA-8BF9-FF38484773C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979FBA-87C6-9233-C25A-66853D8B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7CDA41-E8B9-53CA-B50D-68A6516E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E685-24F3-4195-B702-E5F2CA82F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4B7FF-82BD-1EA5-D9B1-FD0E8C41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CBFBC2-8B87-A132-F170-5367471C7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1D4EF7-12C2-F930-9BD1-9808C08E2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402BCE-80D1-CD21-5739-B37DF279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26D-FED5-4ECA-8BF9-FF38484773C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E46765-2A9F-A6FB-EEC7-FA5A7449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A6D157-2DA3-279E-F167-5B400DA7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E685-24F3-4195-B702-E5F2CA82F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4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56294-6132-4A8C-EA93-F517507A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14C5D-61B7-5EEF-C97F-2DED9B686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EBD9C9-F14D-34F4-08C3-99D59C8A5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F4DF4F-47F9-AFB2-858C-9796371AA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26D-FED5-4ECA-8BF9-FF38484773C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4A345-CD36-EAAC-0030-1B214E04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A00BFC-02E2-9B67-FDD7-5DAE904C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E685-24F3-4195-B702-E5F2CA82F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6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D8A496-BE3C-0C51-8C86-2458F942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FDF64E-C865-13D2-6EBA-1DD7D9799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898B6-1609-BA3F-AFF1-1C124A5C9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0E26D-FED5-4ECA-8BF9-FF38484773C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8E4E9E-E694-0761-BB62-119E70FD0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362CCE-CEE1-43BD-785F-0DF05D9B0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2E685-24F3-4195-B702-E5F2CA82F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jp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304-1.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함수와 선언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3590" y="957034"/>
            <a:ext cx="34848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0" dirty="0" err="1">
                <a:solidFill>
                  <a:srgbClr val="00AFEF"/>
                </a:solidFill>
                <a:latin typeface="나눔고딕 ExtraBold"/>
                <a:cs typeface="나눔고딕 ExtraBold"/>
              </a:rPr>
              <a:t>자바스크립트의</a:t>
            </a:r>
            <a:r>
              <a:rPr sz="2400" b="1" spc="-12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핵심</a:t>
            </a:r>
            <a:r>
              <a:rPr sz="2400" b="1" spc="-13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3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요소</a:t>
            </a:r>
            <a:endParaRPr sz="2400" dirty="0">
              <a:latin typeface="나눔고딕 ExtraBold"/>
              <a:cs typeface="나눔고딕 ExtraBold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4988" y="1682496"/>
            <a:ext cx="5337810" cy="4828540"/>
            <a:chOff x="284988" y="1682496"/>
            <a:chExt cx="5337810" cy="4828540"/>
          </a:xfrm>
        </p:grpSpPr>
        <p:sp>
          <p:nvSpPr>
            <p:cNvPr id="5" name="object 5"/>
            <p:cNvSpPr/>
            <p:nvPr/>
          </p:nvSpPr>
          <p:spPr>
            <a:xfrm>
              <a:off x="598931" y="1973579"/>
              <a:ext cx="1259205" cy="1259205"/>
            </a:xfrm>
            <a:custGeom>
              <a:avLst/>
              <a:gdLst/>
              <a:ahLst/>
              <a:cxnLst/>
              <a:rect l="l" t="t" r="r" b="b"/>
              <a:pathLst>
                <a:path w="1259205" h="1259205">
                  <a:moveTo>
                    <a:pt x="629412" y="0"/>
                  </a:moveTo>
                  <a:lnTo>
                    <a:pt x="582438" y="1726"/>
                  </a:lnTo>
                  <a:lnTo>
                    <a:pt x="536402" y="6824"/>
                  </a:lnTo>
                  <a:lnTo>
                    <a:pt x="491426" y="15172"/>
                  </a:lnTo>
                  <a:lnTo>
                    <a:pt x="447630" y="26648"/>
                  </a:lnTo>
                  <a:lnTo>
                    <a:pt x="405137" y="41131"/>
                  </a:lnTo>
                  <a:lnTo>
                    <a:pt x="364069" y="58499"/>
                  </a:lnTo>
                  <a:lnTo>
                    <a:pt x="324546" y="78630"/>
                  </a:lnTo>
                  <a:lnTo>
                    <a:pt x="286691" y="101402"/>
                  </a:lnTo>
                  <a:lnTo>
                    <a:pt x="250626" y="126695"/>
                  </a:lnTo>
                  <a:lnTo>
                    <a:pt x="216472" y="154385"/>
                  </a:lnTo>
                  <a:lnTo>
                    <a:pt x="184351" y="184351"/>
                  </a:lnTo>
                  <a:lnTo>
                    <a:pt x="154385" y="216472"/>
                  </a:lnTo>
                  <a:lnTo>
                    <a:pt x="126695" y="250626"/>
                  </a:lnTo>
                  <a:lnTo>
                    <a:pt x="101402" y="286691"/>
                  </a:lnTo>
                  <a:lnTo>
                    <a:pt x="78630" y="324546"/>
                  </a:lnTo>
                  <a:lnTo>
                    <a:pt x="58499" y="364069"/>
                  </a:lnTo>
                  <a:lnTo>
                    <a:pt x="41131" y="405137"/>
                  </a:lnTo>
                  <a:lnTo>
                    <a:pt x="26648" y="447630"/>
                  </a:lnTo>
                  <a:lnTo>
                    <a:pt x="15172" y="491426"/>
                  </a:lnTo>
                  <a:lnTo>
                    <a:pt x="6824" y="536402"/>
                  </a:lnTo>
                  <a:lnTo>
                    <a:pt x="1726" y="582438"/>
                  </a:lnTo>
                  <a:lnTo>
                    <a:pt x="0" y="629412"/>
                  </a:lnTo>
                  <a:lnTo>
                    <a:pt x="1726" y="676385"/>
                  </a:lnTo>
                  <a:lnTo>
                    <a:pt x="6824" y="722421"/>
                  </a:lnTo>
                  <a:lnTo>
                    <a:pt x="15172" y="767397"/>
                  </a:lnTo>
                  <a:lnTo>
                    <a:pt x="26648" y="811193"/>
                  </a:lnTo>
                  <a:lnTo>
                    <a:pt x="41131" y="853686"/>
                  </a:lnTo>
                  <a:lnTo>
                    <a:pt x="58499" y="894754"/>
                  </a:lnTo>
                  <a:lnTo>
                    <a:pt x="78630" y="934277"/>
                  </a:lnTo>
                  <a:lnTo>
                    <a:pt x="101402" y="972132"/>
                  </a:lnTo>
                  <a:lnTo>
                    <a:pt x="126695" y="1008197"/>
                  </a:lnTo>
                  <a:lnTo>
                    <a:pt x="154385" y="1042351"/>
                  </a:lnTo>
                  <a:lnTo>
                    <a:pt x="184351" y="1074472"/>
                  </a:lnTo>
                  <a:lnTo>
                    <a:pt x="216472" y="1104438"/>
                  </a:lnTo>
                  <a:lnTo>
                    <a:pt x="250626" y="1132128"/>
                  </a:lnTo>
                  <a:lnTo>
                    <a:pt x="286691" y="1157421"/>
                  </a:lnTo>
                  <a:lnTo>
                    <a:pt x="324546" y="1180193"/>
                  </a:lnTo>
                  <a:lnTo>
                    <a:pt x="364069" y="1200324"/>
                  </a:lnTo>
                  <a:lnTo>
                    <a:pt x="405137" y="1217692"/>
                  </a:lnTo>
                  <a:lnTo>
                    <a:pt x="447630" y="1232175"/>
                  </a:lnTo>
                  <a:lnTo>
                    <a:pt x="491426" y="1243651"/>
                  </a:lnTo>
                  <a:lnTo>
                    <a:pt x="536402" y="1251999"/>
                  </a:lnTo>
                  <a:lnTo>
                    <a:pt x="582438" y="1257097"/>
                  </a:lnTo>
                  <a:lnTo>
                    <a:pt x="629412" y="1258824"/>
                  </a:lnTo>
                  <a:lnTo>
                    <a:pt x="676385" y="1257097"/>
                  </a:lnTo>
                  <a:lnTo>
                    <a:pt x="722421" y="1251999"/>
                  </a:lnTo>
                  <a:lnTo>
                    <a:pt x="767397" y="1243651"/>
                  </a:lnTo>
                  <a:lnTo>
                    <a:pt x="811193" y="1232175"/>
                  </a:lnTo>
                  <a:lnTo>
                    <a:pt x="853686" y="1217692"/>
                  </a:lnTo>
                  <a:lnTo>
                    <a:pt x="894754" y="1200324"/>
                  </a:lnTo>
                  <a:lnTo>
                    <a:pt x="934277" y="1180193"/>
                  </a:lnTo>
                  <a:lnTo>
                    <a:pt x="972132" y="1157421"/>
                  </a:lnTo>
                  <a:lnTo>
                    <a:pt x="1008197" y="1132128"/>
                  </a:lnTo>
                  <a:lnTo>
                    <a:pt x="1042351" y="1104438"/>
                  </a:lnTo>
                  <a:lnTo>
                    <a:pt x="1074472" y="1074472"/>
                  </a:lnTo>
                  <a:lnTo>
                    <a:pt x="1104438" y="1042351"/>
                  </a:lnTo>
                  <a:lnTo>
                    <a:pt x="1132128" y="1008197"/>
                  </a:lnTo>
                  <a:lnTo>
                    <a:pt x="1157421" y="972132"/>
                  </a:lnTo>
                  <a:lnTo>
                    <a:pt x="1180193" y="934277"/>
                  </a:lnTo>
                  <a:lnTo>
                    <a:pt x="1200324" y="894754"/>
                  </a:lnTo>
                  <a:lnTo>
                    <a:pt x="1217692" y="853686"/>
                  </a:lnTo>
                  <a:lnTo>
                    <a:pt x="1232175" y="811193"/>
                  </a:lnTo>
                  <a:lnTo>
                    <a:pt x="1243651" y="767397"/>
                  </a:lnTo>
                  <a:lnTo>
                    <a:pt x="1251999" y="722421"/>
                  </a:lnTo>
                  <a:lnTo>
                    <a:pt x="1257097" y="676385"/>
                  </a:lnTo>
                  <a:lnTo>
                    <a:pt x="1258824" y="629412"/>
                  </a:lnTo>
                  <a:lnTo>
                    <a:pt x="1257097" y="582438"/>
                  </a:lnTo>
                  <a:lnTo>
                    <a:pt x="1251999" y="536402"/>
                  </a:lnTo>
                  <a:lnTo>
                    <a:pt x="1243651" y="491426"/>
                  </a:lnTo>
                  <a:lnTo>
                    <a:pt x="1232175" y="447630"/>
                  </a:lnTo>
                  <a:lnTo>
                    <a:pt x="1217692" y="405137"/>
                  </a:lnTo>
                  <a:lnTo>
                    <a:pt x="1200324" y="364069"/>
                  </a:lnTo>
                  <a:lnTo>
                    <a:pt x="1180193" y="324546"/>
                  </a:lnTo>
                  <a:lnTo>
                    <a:pt x="1157421" y="286691"/>
                  </a:lnTo>
                  <a:lnTo>
                    <a:pt x="1132128" y="250626"/>
                  </a:lnTo>
                  <a:lnTo>
                    <a:pt x="1104438" y="216472"/>
                  </a:lnTo>
                  <a:lnTo>
                    <a:pt x="1074472" y="184351"/>
                  </a:lnTo>
                  <a:lnTo>
                    <a:pt x="1042351" y="154385"/>
                  </a:lnTo>
                  <a:lnTo>
                    <a:pt x="1008197" y="126695"/>
                  </a:lnTo>
                  <a:lnTo>
                    <a:pt x="972132" y="101402"/>
                  </a:lnTo>
                  <a:lnTo>
                    <a:pt x="934277" y="78630"/>
                  </a:lnTo>
                  <a:lnTo>
                    <a:pt x="894754" y="58499"/>
                  </a:lnTo>
                  <a:lnTo>
                    <a:pt x="853686" y="41131"/>
                  </a:lnTo>
                  <a:lnTo>
                    <a:pt x="811193" y="26648"/>
                  </a:lnTo>
                  <a:lnTo>
                    <a:pt x="767397" y="15172"/>
                  </a:lnTo>
                  <a:lnTo>
                    <a:pt x="722421" y="6824"/>
                  </a:lnTo>
                  <a:lnTo>
                    <a:pt x="676385" y="1726"/>
                  </a:lnTo>
                  <a:lnTo>
                    <a:pt x="629412" y="0"/>
                  </a:lnTo>
                  <a:close/>
                </a:path>
              </a:pathLst>
            </a:custGeom>
            <a:solidFill>
              <a:srgbClr val="5055D7">
                <a:alpha val="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4988" y="1941575"/>
              <a:ext cx="711835" cy="748665"/>
            </a:xfrm>
            <a:custGeom>
              <a:avLst/>
              <a:gdLst/>
              <a:ahLst/>
              <a:cxnLst/>
              <a:rect l="l" t="t" r="r" b="b"/>
              <a:pathLst>
                <a:path w="711835" h="748664">
                  <a:moveTo>
                    <a:pt x="355854" y="0"/>
                  </a:moveTo>
                  <a:lnTo>
                    <a:pt x="307566" y="3415"/>
                  </a:lnTo>
                  <a:lnTo>
                    <a:pt x="261253" y="13364"/>
                  </a:lnTo>
                  <a:lnTo>
                    <a:pt x="217339" y="29402"/>
                  </a:lnTo>
                  <a:lnTo>
                    <a:pt x="176247" y="51082"/>
                  </a:lnTo>
                  <a:lnTo>
                    <a:pt x="138402" y="77958"/>
                  </a:lnTo>
                  <a:lnTo>
                    <a:pt x="104227" y="109585"/>
                  </a:lnTo>
                  <a:lnTo>
                    <a:pt x="74146" y="145516"/>
                  </a:lnTo>
                  <a:lnTo>
                    <a:pt x="48584" y="185307"/>
                  </a:lnTo>
                  <a:lnTo>
                    <a:pt x="27964" y="228510"/>
                  </a:lnTo>
                  <a:lnTo>
                    <a:pt x="12711" y="274681"/>
                  </a:lnTo>
                  <a:lnTo>
                    <a:pt x="3248" y="323373"/>
                  </a:lnTo>
                  <a:lnTo>
                    <a:pt x="0" y="374141"/>
                  </a:lnTo>
                  <a:lnTo>
                    <a:pt x="3248" y="424910"/>
                  </a:lnTo>
                  <a:lnTo>
                    <a:pt x="12711" y="473602"/>
                  </a:lnTo>
                  <a:lnTo>
                    <a:pt x="27964" y="519773"/>
                  </a:lnTo>
                  <a:lnTo>
                    <a:pt x="48584" y="562976"/>
                  </a:lnTo>
                  <a:lnTo>
                    <a:pt x="74146" y="602767"/>
                  </a:lnTo>
                  <a:lnTo>
                    <a:pt x="104227" y="638698"/>
                  </a:lnTo>
                  <a:lnTo>
                    <a:pt x="138402" y="670325"/>
                  </a:lnTo>
                  <a:lnTo>
                    <a:pt x="176247" y="697201"/>
                  </a:lnTo>
                  <a:lnTo>
                    <a:pt x="217339" y="718881"/>
                  </a:lnTo>
                  <a:lnTo>
                    <a:pt x="261253" y="734919"/>
                  </a:lnTo>
                  <a:lnTo>
                    <a:pt x="307566" y="744868"/>
                  </a:lnTo>
                  <a:lnTo>
                    <a:pt x="355854" y="748283"/>
                  </a:lnTo>
                  <a:lnTo>
                    <a:pt x="404141" y="744868"/>
                  </a:lnTo>
                  <a:lnTo>
                    <a:pt x="450454" y="734919"/>
                  </a:lnTo>
                  <a:lnTo>
                    <a:pt x="494368" y="718881"/>
                  </a:lnTo>
                  <a:lnTo>
                    <a:pt x="535460" y="697201"/>
                  </a:lnTo>
                  <a:lnTo>
                    <a:pt x="573305" y="670325"/>
                  </a:lnTo>
                  <a:lnTo>
                    <a:pt x="607480" y="638698"/>
                  </a:lnTo>
                  <a:lnTo>
                    <a:pt x="637561" y="602767"/>
                  </a:lnTo>
                  <a:lnTo>
                    <a:pt x="663123" y="562976"/>
                  </a:lnTo>
                  <a:lnTo>
                    <a:pt x="683743" y="519773"/>
                  </a:lnTo>
                  <a:lnTo>
                    <a:pt x="698996" y="473602"/>
                  </a:lnTo>
                  <a:lnTo>
                    <a:pt x="708459" y="424910"/>
                  </a:lnTo>
                  <a:lnTo>
                    <a:pt x="711708" y="374141"/>
                  </a:lnTo>
                  <a:lnTo>
                    <a:pt x="708459" y="323373"/>
                  </a:lnTo>
                  <a:lnTo>
                    <a:pt x="698996" y="274681"/>
                  </a:lnTo>
                  <a:lnTo>
                    <a:pt x="683743" y="228510"/>
                  </a:lnTo>
                  <a:lnTo>
                    <a:pt x="663123" y="185307"/>
                  </a:lnTo>
                  <a:lnTo>
                    <a:pt x="637561" y="145516"/>
                  </a:lnTo>
                  <a:lnTo>
                    <a:pt x="607480" y="109585"/>
                  </a:lnTo>
                  <a:lnTo>
                    <a:pt x="573305" y="77958"/>
                  </a:lnTo>
                  <a:lnTo>
                    <a:pt x="535460" y="51082"/>
                  </a:lnTo>
                  <a:lnTo>
                    <a:pt x="494368" y="29402"/>
                  </a:lnTo>
                  <a:lnTo>
                    <a:pt x="450454" y="13364"/>
                  </a:lnTo>
                  <a:lnTo>
                    <a:pt x="404141" y="3415"/>
                  </a:lnTo>
                  <a:lnTo>
                    <a:pt x="355854" y="0"/>
                  </a:lnTo>
                  <a:close/>
                </a:path>
              </a:pathLst>
            </a:custGeom>
            <a:solidFill>
              <a:srgbClr val="587AF8">
                <a:alpha val="1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682496"/>
              <a:ext cx="4822100" cy="4827913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89287" y="1562369"/>
            <a:ext cx="3314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220" dirty="0">
                <a:solidFill>
                  <a:srgbClr val="3B4368"/>
                </a:solidFill>
                <a:latin typeface="나눔고딕 ExtraBold"/>
                <a:cs typeface="나눔고딕 ExtraBold"/>
              </a:rPr>
              <a:t>함수(function)</a:t>
            </a:r>
            <a:endParaRPr sz="4400">
              <a:latin typeface="나눔고딕 ExtraBold"/>
              <a:cs typeface="나눔고딕 ExtraBol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8388" y="1621536"/>
            <a:ext cx="599440" cy="599440"/>
          </a:xfrm>
          <a:custGeom>
            <a:avLst/>
            <a:gdLst/>
            <a:ahLst/>
            <a:cxnLst/>
            <a:rect l="l" t="t" r="r" b="b"/>
            <a:pathLst>
              <a:path w="599440" h="599439">
                <a:moveTo>
                  <a:pt x="299466" y="0"/>
                </a:moveTo>
                <a:lnTo>
                  <a:pt x="250890" y="3919"/>
                </a:lnTo>
                <a:lnTo>
                  <a:pt x="204810" y="15266"/>
                </a:lnTo>
                <a:lnTo>
                  <a:pt x="161843" y="33425"/>
                </a:lnTo>
                <a:lnTo>
                  <a:pt x="122604" y="57779"/>
                </a:lnTo>
                <a:lnTo>
                  <a:pt x="87710" y="87710"/>
                </a:lnTo>
                <a:lnTo>
                  <a:pt x="57779" y="122604"/>
                </a:lnTo>
                <a:lnTo>
                  <a:pt x="33425" y="161843"/>
                </a:lnTo>
                <a:lnTo>
                  <a:pt x="15266" y="204810"/>
                </a:lnTo>
                <a:lnTo>
                  <a:pt x="3919" y="250890"/>
                </a:lnTo>
                <a:lnTo>
                  <a:pt x="0" y="299465"/>
                </a:lnTo>
                <a:lnTo>
                  <a:pt x="3919" y="348041"/>
                </a:lnTo>
                <a:lnTo>
                  <a:pt x="15266" y="394121"/>
                </a:lnTo>
                <a:lnTo>
                  <a:pt x="33425" y="437088"/>
                </a:lnTo>
                <a:lnTo>
                  <a:pt x="57779" y="476327"/>
                </a:lnTo>
                <a:lnTo>
                  <a:pt x="87710" y="511221"/>
                </a:lnTo>
                <a:lnTo>
                  <a:pt x="122604" y="541152"/>
                </a:lnTo>
                <a:lnTo>
                  <a:pt x="161843" y="565506"/>
                </a:lnTo>
                <a:lnTo>
                  <a:pt x="204810" y="583665"/>
                </a:lnTo>
                <a:lnTo>
                  <a:pt x="250890" y="595012"/>
                </a:lnTo>
                <a:lnTo>
                  <a:pt x="299466" y="598931"/>
                </a:lnTo>
                <a:lnTo>
                  <a:pt x="348041" y="595012"/>
                </a:lnTo>
                <a:lnTo>
                  <a:pt x="394121" y="583665"/>
                </a:lnTo>
                <a:lnTo>
                  <a:pt x="437088" y="565506"/>
                </a:lnTo>
                <a:lnTo>
                  <a:pt x="476327" y="541152"/>
                </a:lnTo>
                <a:lnTo>
                  <a:pt x="511221" y="511221"/>
                </a:lnTo>
                <a:lnTo>
                  <a:pt x="541152" y="476327"/>
                </a:lnTo>
                <a:lnTo>
                  <a:pt x="565506" y="437088"/>
                </a:lnTo>
                <a:lnTo>
                  <a:pt x="583665" y="394121"/>
                </a:lnTo>
                <a:lnTo>
                  <a:pt x="595012" y="348041"/>
                </a:lnTo>
                <a:lnTo>
                  <a:pt x="598932" y="299465"/>
                </a:lnTo>
                <a:lnTo>
                  <a:pt x="595012" y="250890"/>
                </a:lnTo>
                <a:lnTo>
                  <a:pt x="583665" y="204810"/>
                </a:lnTo>
                <a:lnTo>
                  <a:pt x="565506" y="161843"/>
                </a:lnTo>
                <a:lnTo>
                  <a:pt x="541152" y="122604"/>
                </a:lnTo>
                <a:lnTo>
                  <a:pt x="511221" y="87710"/>
                </a:lnTo>
                <a:lnTo>
                  <a:pt x="476327" y="57779"/>
                </a:lnTo>
                <a:lnTo>
                  <a:pt x="437088" y="33425"/>
                </a:lnTo>
                <a:lnTo>
                  <a:pt x="394121" y="15266"/>
                </a:lnTo>
                <a:lnTo>
                  <a:pt x="348041" y="3919"/>
                </a:lnTo>
                <a:lnTo>
                  <a:pt x="299466" y="0"/>
                </a:lnTo>
                <a:close/>
              </a:path>
            </a:pathLst>
          </a:custGeom>
          <a:solidFill>
            <a:srgbClr val="3B43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8132" y="1632334"/>
            <a:ext cx="203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805" dirty="0">
                <a:solidFill>
                  <a:srgbClr val="FFFFFF"/>
                </a:solidFill>
                <a:latin typeface="함초롬바탕"/>
                <a:cs typeface="함초롬바탕"/>
              </a:rPr>
              <a:t>1</a:t>
            </a:r>
            <a:endParaRPr sz="4000">
              <a:latin typeface="함초롬바탕"/>
              <a:cs typeface="함초롬바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9637" y="2414488"/>
            <a:ext cx="10081260" cy="3835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890">
              <a:lnSpc>
                <a:spcPct val="99800"/>
              </a:lnSpc>
              <a:spcBef>
                <a:spcPts val="105"/>
              </a:spcBef>
            </a:pPr>
            <a:r>
              <a:rPr sz="2400" spc="835" dirty="0">
                <a:latin typeface="휴먼아미체"/>
                <a:cs typeface="휴먼아미체"/>
              </a:rPr>
              <a:t>자바스크립트에서는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675" dirty="0">
                <a:latin typeface="휴먼아미체"/>
                <a:cs typeface="휴먼아미체"/>
              </a:rPr>
              <a:t>계산식이나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명령들을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715" dirty="0">
                <a:latin typeface="휴먼아미체"/>
                <a:cs typeface="휴먼아미체"/>
              </a:rPr>
              <a:t>단위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별로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1030" dirty="0">
                <a:latin typeface="휴먼아미체"/>
                <a:cs typeface="휴먼아미체"/>
              </a:rPr>
              <a:t>묶을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1035" dirty="0">
                <a:latin typeface="휴먼아미체"/>
                <a:cs typeface="휴먼아미체"/>
              </a:rPr>
              <a:t>수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475" dirty="0">
                <a:latin typeface="휴먼아미체"/>
                <a:cs typeface="휴먼아미체"/>
              </a:rPr>
              <a:t>있다</a:t>
            </a:r>
            <a:r>
              <a:rPr sz="2400" spc="475" dirty="0">
                <a:latin typeface="한컴산뜻돋움"/>
                <a:cs typeface="한컴산뜻돋움"/>
              </a:rPr>
              <a:t>.</a:t>
            </a:r>
            <a:r>
              <a:rPr sz="2400" spc="-90" dirty="0">
                <a:latin typeface="한컴산뜻돋움"/>
                <a:cs typeface="한컴산뜻돋움"/>
              </a:rPr>
              <a:t> </a:t>
            </a:r>
            <a:r>
              <a:rPr sz="2400" spc="515" dirty="0">
                <a:latin typeface="휴먼아미체"/>
                <a:cs typeface="휴먼아미체"/>
              </a:rPr>
              <a:t>새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75" dirty="0">
                <a:latin typeface="휴먼아미체"/>
                <a:cs typeface="휴먼아미체"/>
              </a:rPr>
              <a:t>브라우저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19" dirty="0">
                <a:latin typeface="휴먼아미체"/>
                <a:cs typeface="휴먼아미체"/>
              </a:rPr>
              <a:t>창을 </a:t>
            </a:r>
            <a:r>
              <a:rPr sz="2400" spc="900" dirty="0">
                <a:latin typeface="휴먼아미체"/>
                <a:cs typeface="휴먼아미체"/>
              </a:rPr>
              <a:t>여는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55" dirty="0">
                <a:latin typeface="휴먼아미체"/>
                <a:cs typeface="휴먼아미체"/>
              </a:rPr>
              <a:t>명령들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70" dirty="0">
                <a:latin typeface="휴먼아미체"/>
                <a:cs typeface="휴먼아미체"/>
              </a:rPr>
              <a:t>중에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날짜를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645" dirty="0">
                <a:latin typeface="휴먼아미체"/>
                <a:cs typeface="휴먼아미체"/>
              </a:rPr>
              <a:t>화면에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960" dirty="0">
                <a:latin typeface="휴먼아미체"/>
                <a:cs typeface="휴먼아미체"/>
              </a:rPr>
              <a:t>보여주는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940" dirty="0">
                <a:latin typeface="휴먼아미체"/>
                <a:cs typeface="휴먼아미체"/>
              </a:rPr>
              <a:t>부분이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730" dirty="0">
                <a:latin typeface="휴먼아미체"/>
                <a:cs typeface="휴먼아미체"/>
              </a:rPr>
              <a:t>있다면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미리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19" dirty="0">
                <a:latin typeface="휴먼아미체"/>
                <a:cs typeface="휴먼아미체"/>
              </a:rPr>
              <a:t>만들어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1030" dirty="0">
                <a:latin typeface="휴먼아미체"/>
                <a:cs typeface="휴먼아미체"/>
              </a:rPr>
              <a:t>놓은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30" dirty="0">
                <a:latin typeface="휴먼아미체"/>
                <a:cs typeface="휴먼아미체"/>
              </a:rPr>
              <a:t>명령들 </a:t>
            </a:r>
            <a:r>
              <a:rPr sz="2400" spc="1030" dirty="0">
                <a:latin typeface="휴먼아미체"/>
                <a:cs typeface="휴먼아미체"/>
              </a:rPr>
              <a:t>묶음을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695" dirty="0">
                <a:latin typeface="휴먼아미체"/>
                <a:cs typeface="휴먼아미체"/>
              </a:rPr>
              <a:t>가져다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775" dirty="0">
                <a:latin typeface="휴먼아미체"/>
                <a:cs typeface="휴먼아미체"/>
              </a:rPr>
              <a:t>사용하면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475" dirty="0">
                <a:latin typeface="휴먼아미체"/>
                <a:cs typeface="휴먼아미체"/>
              </a:rPr>
              <a:t>된다</a:t>
            </a:r>
            <a:r>
              <a:rPr sz="2400" spc="475" dirty="0">
                <a:latin typeface="한컴산뜻돋움"/>
                <a:cs typeface="한컴산뜻돋움"/>
              </a:rPr>
              <a:t>.</a:t>
            </a:r>
            <a:r>
              <a:rPr sz="2400" spc="-90" dirty="0">
                <a:latin typeface="한컴산뜻돋움"/>
                <a:cs typeface="한컴산뜻돋움"/>
              </a:rPr>
              <a:t> </a:t>
            </a:r>
            <a:r>
              <a:rPr sz="2400" spc="685" dirty="0">
                <a:latin typeface="휴먼아미체"/>
                <a:cs typeface="휴먼아미체"/>
              </a:rPr>
              <a:t>이렇게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960" dirty="0">
                <a:latin typeface="휴먼아미체"/>
                <a:cs typeface="휴먼아미체"/>
              </a:rPr>
              <a:t>묶어놓은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775" dirty="0">
                <a:latin typeface="휴먼아미체"/>
                <a:cs typeface="휴먼아미체"/>
              </a:rPr>
              <a:t>명령의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19" dirty="0">
                <a:latin typeface="휴먼아미체"/>
                <a:cs typeface="휴먼아미체"/>
              </a:rPr>
              <a:t>단위를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3200" b="1" spc="-20" dirty="0">
                <a:solidFill>
                  <a:srgbClr val="00359E"/>
                </a:solidFill>
                <a:latin typeface="나눔고딕 ExtraBold"/>
                <a:cs typeface="나눔고딕 ExtraBold"/>
              </a:rPr>
              <a:t>함수</a:t>
            </a:r>
            <a:r>
              <a:rPr sz="3200" b="1" spc="-20" dirty="0">
                <a:solidFill>
                  <a:srgbClr val="00359E"/>
                </a:solidFill>
                <a:latin typeface="한컴산뜻돋움"/>
                <a:cs typeface="한컴산뜻돋움"/>
              </a:rPr>
              <a:t>(function) </a:t>
            </a:r>
            <a:r>
              <a:rPr sz="2400" spc="844" dirty="0">
                <a:latin typeface="휴먼아미체"/>
                <a:cs typeface="휴먼아미체"/>
              </a:rPr>
              <a:t>라고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400" dirty="0">
                <a:latin typeface="휴먼아미체"/>
                <a:cs typeface="휴먼아미체"/>
              </a:rPr>
              <a:t>한다</a:t>
            </a:r>
            <a:r>
              <a:rPr sz="2400" spc="400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  <a:p>
            <a:pPr marL="12700" marR="127635">
              <a:lnSpc>
                <a:spcPct val="100000"/>
              </a:lnSpc>
              <a:spcBef>
                <a:spcPts val="1440"/>
              </a:spcBef>
            </a:pPr>
            <a:r>
              <a:rPr sz="2400" spc="835" dirty="0">
                <a:latin typeface="휴먼아미체"/>
                <a:cs typeface="휴먼아미체"/>
              </a:rPr>
              <a:t>자바스크립트에서는</a:t>
            </a:r>
            <a:r>
              <a:rPr sz="2400" spc="-425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미리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810" dirty="0">
                <a:latin typeface="휴먼아미체"/>
                <a:cs typeface="휴먼아미체"/>
              </a:rPr>
              <a:t>만들어져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있는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함수를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775" dirty="0">
                <a:latin typeface="휴먼아미체"/>
                <a:cs typeface="휴먼아미체"/>
              </a:rPr>
              <a:t>불러다가</a:t>
            </a:r>
            <a:r>
              <a:rPr sz="2400" spc="-425" dirty="0">
                <a:latin typeface="휴먼아미체"/>
                <a:cs typeface="휴먼아미체"/>
              </a:rPr>
              <a:t> </a:t>
            </a:r>
            <a:r>
              <a:rPr sz="2400" spc="825" dirty="0">
                <a:latin typeface="휴먼아미체"/>
                <a:cs typeface="휴먼아미체"/>
              </a:rPr>
              <a:t>사용하기도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535" dirty="0">
                <a:latin typeface="휴먼아미체"/>
                <a:cs typeface="휴먼아미체"/>
              </a:rPr>
              <a:t>하고</a:t>
            </a:r>
            <a:r>
              <a:rPr sz="2400" spc="535" dirty="0">
                <a:latin typeface="한컴산뜻돋움"/>
                <a:cs typeface="한컴산뜻돋움"/>
              </a:rPr>
              <a:t>, </a:t>
            </a:r>
            <a:r>
              <a:rPr sz="2400" spc="740" dirty="0">
                <a:latin typeface="휴먼아미체"/>
                <a:cs typeface="휴먼아미체"/>
              </a:rPr>
              <a:t>사용자가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690" dirty="0">
                <a:latin typeface="휴먼아미체"/>
                <a:cs typeface="휴먼아미체"/>
              </a:rPr>
              <a:t>새롭게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함수를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819" dirty="0">
                <a:latin typeface="휴먼아미체"/>
                <a:cs typeface="휴먼아미체"/>
              </a:rPr>
              <a:t>만들어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825" dirty="0">
                <a:latin typeface="휴먼아미체"/>
                <a:cs typeface="휴먼아미체"/>
              </a:rPr>
              <a:t>사용하기도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425" dirty="0">
                <a:latin typeface="휴먼아미체"/>
                <a:cs typeface="휴먼아미체"/>
              </a:rPr>
              <a:t>한다</a:t>
            </a:r>
            <a:r>
              <a:rPr sz="2400" spc="425" dirty="0">
                <a:latin typeface="한컴산뜻돋움"/>
                <a:cs typeface="한컴산뜻돋움"/>
              </a:rPr>
              <a:t>.</a:t>
            </a:r>
            <a:r>
              <a:rPr sz="2400" spc="-80" dirty="0">
                <a:latin typeface="한컴산뜻돋움"/>
                <a:cs typeface="한컴산뜻돋움"/>
              </a:rPr>
              <a:t> </a:t>
            </a:r>
            <a:r>
              <a:rPr sz="2400" spc="940" dirty="0">
                <a:latin typeface="휴먼아미체"/>
                <a:cs typeface="휴먼아미체"/>
              </a:rPr>
              <a:t>그리고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715" dirty="0">
                <a:latin typeface="휴먼아미체"/>
                <a:cs typeface="휴먼아미체"/>
              </a:rPr>
              <a:t>사실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855" dirty="0">
                <a:latin typeface="휴먼아미체"/>
                <a:cs typeface="휴먼아미체"/>
              </a:rPr>
              <a:t>자바스크립트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1005" dirty="0">
                <a:latin typeface="휴먼아미체"/>
                <a:cs typeface="휴먼아미체"/>
              </a:rPr>
              <a:t>소스는 </a:t>
            </a:r>
            <a:r>
              <a:rPr sz="2400" spc="780" dirty="0">
                <a:latin typeface="휴먼아미체"/>
                <a:cs typeface="휴먼아미체"/>
              </a:rPr>
              <a:t>이런</a:t>
            </a:r>
            <a:r>
              <a:rPr sz="2400" spc="-450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함수를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여러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515" dirty="0">
                <a:latin typeface="휴먼아미체"/>
                <a:cs typeface="휴먼아미체"/>
              </a:rPr>
              <a:t>개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940" dirty="0">
                <a:latin typeface="휴먼아미체"/>
                <a:cs typeface="휴먼아미체"/>
              </a:rPr>
              <a:t>모아놓은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10" dirty="0">
                <a:latin typeface="휴먼아미체"/>
                <a:cs typeface="휴먼아미체"/>
              </a:rPr>
              <a:t>것이라고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1035" dirty="0">
                <a:latin typeface="휴먼아미체"/>
                <a:cs typeface="휴먼아미체"/>
              </a:rPr>
              <a:t>볼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1035" dirty="0">
                <a:latin typeface="휴먼아미체"/>
                <a:cs typeface="휴먼아미체"/>
              </a:rPr>
              <a:t>수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450" dirty="0">
                <a:latin typeface="휴먼아미체"/>
                <a:cs typeface="휴먼아미체"/>
              </a:rPr>
              <a:t>있다</a:t>
            </a:r>
            <a:r>
              <a:rPr sz="2400" spc="450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  <a:p>
            <a:pPr marL="12700" marR="5080">
              <a:lnSpc>
                <a:spcPct val="100000"/>
              </a:lnSpc>
              <a:spcBef>
                <a:spcPts val="1680"/>
              </a:spcBef>
            </a:pPr>
            <a:r>
              <a:rPr sz="2400" spc="819" dirty="0">
                <a:latin typeface="휴먼아미체"/>
                <a:cs typeface="휴먼아미체"/>
              </a:rPr>
              <a:t>함수의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모양은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645" dirty="0">
                <a:latin typeface="휴먼아미체"/>
                <a:cs typeface="휴먼아미체"/>
              </a:rPr>
              <a:t>항상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500" dirty="0">
                <a:latin typeface="한컴산뜻돋움"/>
                <a:cs typeface="한컴산뜻돋움"/>
              </a:rPr>
              <a:t>‘</a:t>
            </a:r>
            <a:r>
              <a:rPr sz="2400" spc="500" dirty="0">
                <a:latin typeface="휴먼아미체"/>
                <a:cs typeface="휴먼아미체"/>
              </a:rPr>
              <a:t>함수명</a:t>
            </a:r>
            <a:r>
              <a:rPr sz="2400" spc="500" dirty="0">
                <a:latin typeface="한컴산뜻돋움"/>
                <a:cs typeface="한컴산뜻돋움"/>
              </a:rPr>
              <a:t>()’</a:t>
            </a:r>
            <a:r>
              <a:rPr sz="2400" spc="500" dirty="0">
                <a:latin typeface="휴먼아미체"/>
                <a:cs typeface="휴먼아미체"/>
              </a:rPr>
              <a:t>으로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675" dirty="0">
                <a:latin typeface="휴먼아미체"/>
                <a:cs typeface="휴먼아미체"/>
              </a:rPr>
              <a:t>표현되며</a:t>
            </a:r>
            <a:r>
              <a:rPr sz="2400" spc="675" dirty="0">
                <a:latin typeface="한컴산뜻돋움"/>
                <a:cs typeface="한컴산뜻돋움"/>
              </a:rPr>
              <a:t>,</a:t>
            </a:r>
            <a:r>
              <a:rPr sz="2400" spc="-95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(</a:t>
            </a:r>
            <a:r>
              <a:rPr sz="2400" spc="-75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)</a:t>
            </a:r>
            <a:r>
              <a:rPr sz="2400" spc="-95" dirty="0">
                <a:latin typeface="한컴산뜻돋움"/>
                <a:cs typeface="한컴산뜻돋움"/>
              </a:rPr>
              <a:t> </a:t>
            </a:r>
            <a:r>
              <a:rPr sz="2400" spc="735" dirty="0">
                <a:latin typeface="휴먼아미체"/>
                <a:cs typeface="휴먼아미체"/>
              </a:rPr>
              <a:t>안에는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어떤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값을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넣는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940" dirty="0">
                <a:latin typeface="휴먼아미체"/>
                <a:cs typeface="휴먼아미체"/>
              </a:rPr>
              <a:t>경우도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75" dirty="0">
                <a:latin typeface="휴먼아미체"/>
                <a:cs typeface="휴먼아미체"/>
              </a:rPr>
              <a:t>있고 아무것도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넣지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않는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940" dirty="0">
                <a:latin typeface="휴먼아미체"/>
                <a:cs typeface="휴먼아미체"/>
              </a:rPr>
              <a:t>경우도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475" dirty="0">
                <a:latin typeface="휴먼아미체"/>
                <a:cs typeface="휴먼아미체"/>
              </a:rPr>
              <a:t>있다</a:t>
            </a:r>
            <a:r>
              <a:rPr sz="2400" spc="475" dirty="0">
                <a:latin typeface="한컴산뜻돋움"/>
                <a:cs typeface="한컴산뜻돋움"/>
              </a:rPr>
              <a:t>.</a:t>
            </a:r>
            <a:r>
              <a:rPr sz="2400" spc="-95" dirty="0">
                <a:latin typeface="한컴산뜻돋움"/>
                <a:cs typeface="한컴산뜻돋움"/>
              </a:rPr>
              <a:t> </a:t>
            </a:r>
            <a:r>
              <a:rPr sz="2400" spc="819" dirty="0">
                <a:latin typeface="휴먼아미체"/>
                <a:cs typeface="휴먼아미체"/>
              </a:rPr>
              <a:t>함수의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기본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55" dirty="0">
                <a:latin typeface="휴먼아미체"/>
                <a:cs typeface="휴먼아미체"/>
              </a:rPr>
              <a:t>형식은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다음과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400" dirty="0">
                <a:latin typeface="휴먼아미체"/>
                <a:cs typeface="휴먼아미체"/>
              </a:rPr>
              <a:t>같다</a:t>
            </a:r>
            <a:r>
              <a:rPr sz="2400" spc="400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6CE85B-AE66-6334-21D7-7ECB26E9CADB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자바스크립트 선언 방법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4592" y="3636264"/>
            <a:ext cx="11050905" cy="3221990"/>
            <a:chOff x="164592" y="3636264"/>
            <a:chExt cx="11050905" cy="32219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3807" y="6470904"/>
              <a:ext cx="4924043" cy="3626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039" y="5233416"/>
              <a:ext cx="5497957" cy="16245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8304" y="5817108"/>
              <a:ext cx="4565903" cy="2719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07719" y="3931925"/>
              <a:ext cx="4666615" cy="1900555"/>
            </a:xfrm>
            <a:custGeom>
              <a:avLst/>
              <a:gdLst/>
              <a:ahLst/>
              <a:cxnLst/>
              <a:rect l="l" t="t" r="r" b="b"/>
              <a:pathLst>
                <a:path w="4666615" h="1900554">
                  <a:moveTo>
                    <a:pt x="4500435" y="0"/>
                  </a:moveTo>
                  <a:lnTo>
                    <a:pt x="166052" y="0"/>
                  </a:lnTo>
                  <a:lnTo>
                    <a:pt x="121909" y="5931"/>
                  </a:lnTo>
                  <a:lnTo>
                    <a:pt x="82243" y="22671"/>
                  </a:lnTo>
                  <a:lnTo>
                    <a:pt x="48636" y="48636"/>
                  </a:lnTo>
                  <a:lnTo>
                    <a:pt x="22671" y="82243"/>
                  </a:lnTo>
                  <a:lnTo>
                    <a:pt x="5931" y="121909"/>
                  </a:lnTo>
                  <a:lnTo>
                    <a:pt x="0" y="166052"/>
                  </a:lnTo>
                  <a:lnTo>
                    <a:pt x="0" y="1734362"/>
                  </a:lnTo>
                  <a:lnTo>
                    <a:pt x="5931" y="1778510"/>
                  </a:lnTo>
                  <a:lnTo>
                    <a:pt x="22671" y="1818180"/>
                  </a:lnTo>
                  <a:lnTo>
                    <a:pt x="48636" y="1851790"/>
                  </a:lnTo>
                  <a:lnTo>
                    <a:pt x="82243" y="1877756"/>
                  </a:lnTo>
                  <a:lnTo>
                    <a:pt x="121909" y="1894496"/>
                  </a:lnTo>
                  <a:lnTo>
                    <a:pt x="166052" y="1900427"/>
                  </a:lnTo>
                  <a:lnTo>
                    <a:pt x="4500435" y="1900427"/>
                  </a:lnTo>
                  <a:lnTo>
                    <a:pt x="4544578" y="1894496"/>
                  </a:lnTo>
                  <a:lnTo>
                    <a:pt x="4584244" y="1877756"/>
                  </a:lnTo>
                  <a:lnTo>
                    <a:pt x="4617851" y="1851790"/>
                  </a:lnTo>
                  <a:lnTo>
                    <a:pt x="4643816" y="1818180"/>
                  </a:lnTo>
                  <a:lnTo>
                    <a:pt x="4660556" y="1778510"/>
                  </a:lnTo>
                  <a:lnTo>
                    <a:pt x="4666488" y="1734362"/>
                  </a:lnTo>
                  <a:lnTo>
                    <a:pt x="4666488" y="166052"/>
                  </a:lnTo>
                  <a:lnTo>
                    <a:pt x="4660556" y="121909"/>
                  </a:lnTo>
                  <a:lnTo>
                    <a:pt x="4643816" y="82243"/>
                  </a:lnTo>
                  <a:lnTo>
                    <a:pt x="4617851" y="48636"/>
                  </a:lnTo>
                  <a:lnTo>
                    <a:pt x="4584244" y="22671"/>
                  </a:lnTo>
                  <a:lnTo>
                    <a:pt x="4544578" y="5931"/>
                  </a:lnTo>
                  <a:lnTo>
                    <a:pt x="45004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7719" y="3931925"/>
              <a:ext cx="4666615" cy="1900555"/>
            </a:xfrm>
            <a:custGeom>
              <a:avLst/>
              <a:gdLst/>
              <a:ahLst/>
              <a:cxnLst/>
              <a:rect l="l" t="t" r="r" b="b"/>
              <a:pathLst>
                <a:path w="4666615" h="1900554">
                  <a:moveTo>
                    <a:pt x="0" y="166052"/>
                  </a:moveTo>
                  <a:lnTo>
                    <a:pt x="5931" y="121909"/>
                  </a:lnTo>
                  <a:lnTo>
                    <a:pt x="22671" y="82243"/>
                  </a:lnTo>
                  <a:lnTo>
                    <a:pt x="48636" y="48636"/>
                  </a:lnTo>
                  <a:lnTo>
                    <a:pt x="82243" y="22671"/>
                  </a:lnTo>
                  <a:lnTo>
                    <a:pt x="121909" y="5931"/>
                  </a:lnTo>
                  <a:lnTo>
                    <a:pt x="166052" y="0"/>
                  </a:lnTo>
                  <a:lnTo>
                    <a:pt x="4500435" y="0"/>
                  </a:lnTo>
                  <a:lnTo>
                    <a:pt x="4544578" y="5931"/>
                  </a:lnTo>
                  <a:lnTo>
                    <a:pt x="4584244" y="22671"/>
                  </a:lnTo>
                  <a:lnTo>
                    <a:pt x="4617851" y="48636"/>
                  </a:lnTo>
                  <a:lnTo>
                    <a:pt x="4643816" y="82243"/>
                  </a:lnTo>
                  <a:lnTo>
                    <a:pt x="4660556" y="121909"/>
                  </a:lnTo>
                  <a:lnTo>
                    <a:pt x="4666488" y="166052"/>
                  </a:lnTo>
                  <a:lnTo>
                    <a:pt x="4666488" y="1734362"/>
                  </a:lnTo>
                  <a:lnTo>
                    <a:pt x="4660556" y="1778510"/>
                  </a:lnTo>
                  <a:lnTo>
                    <a:pt x="4643816" y="1818180"/>
                  </a:lnTo>
                  <a:lnTo>
                    <a:pt x="4617851" y="1851790"/>
                  </a:lnTo>
                  <a:lnTo>
                    <a:pt x="4584244" y="1877756"/>
                  </a:lnTo>
                  <a:lnTo>
                    <a:pt x="4544578" y="1894496"/>
                  </a:lnTo>
                  <a:lnTo>
                    <a:pt x="4500435" y="1900427"/>
                  </a:lnTo>
                  <a:lnTo>
                    <a:pt x="166052" y="1900427"/>
                  </a:lnTo>
                  <a:lnTo>
                    <a:pt x="121909" y="1894496"/>
                  </a:lnTo>
                  <a:lnTo>
                    <a:pt x="82243" y="1877756"/>
                  </a:lnTo>
                  <a:lnTo>
                    <a:pt x="48636" y="1851790"/>
                  </a:lnTo>
                  <a:lnTo>
                    <a:pt x="22671" y="1818180"/>
                  </a:lnTo>
                  <a:lnTo>
                    <a:pt x="5931" y="1778510"/>
                  </a:lnTo>
                  <a:lnTo>
                    <a:pt x="0" y="1734362"/>
                  </a:lnTo>
                  <a:lnTo>
                    <a:pt x="0" y="166052"/>
                  </a:lnTo>
                  <a:close/>
                </a:path>
              </a:pathLst>
            </a:custGeom>
            <a:ln w="12191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0015" y="4020308"/>
              <a:ext cx="4502150" cy="1734820"/>
            </a:xfrm>
            <a:custGeom>
              <a:avLst/>
              <a:gdLst/>
              <a:ahLst/>
              <a:cxnLst/>
              <a:rect l="l" t="t" r="r" b="b"/>
              <a:pathLst>
                <a:path w="4502150" h="1734820">
                  <a:moveTo>
                    <a:pt x="4370311" y="0"/>
                  </a:moveTo>
                  <a:lnTo>
                    <a:pt x="131584" y="0"/>
                  </a:lnTo>
                  <a:lnTo>
                    <a:pt x="89994" y="6708"/>
                  </a:lnTo>
                  <a:lnTo>
                    <a:pt x="53873" y="25389"/>
                  </a:lnTo>
                  <a:lnTo>
                    <a:pt x="25389" y="53873"/>
                  </a:lnTo>
                  <a:lnTo>
                    <a:pt x="6708" y="89994"/>
                  </a:lnTo>
                  <a:lnTo>
                    <a:pt x="0" y="131584"/>
                  </a:lnTo>
                  <a:lnTo>
                    <a:pt x="0" y="1602739"/>
                  </a:lnTo>
                  <a:lnTo>
                    <a:pt x="6708" y="1644328"/>
                  </a:lnTo>
                  <a:lnTo>
                    <a:pt x="25389" y="1680446"/>
                  </a:lnTo>
                  <a:lnTo>
                    <a:pt x="53873" y="1708927"/>
                  </a:lnTo>
                  <a:lnTo>
                    <a:pt x="89994" y="1727604"/>
                  </a:lnTo>
                  <a:lnTo>
                    <a:pt x="131584" y="1734312"/>
                  </a:lnTo>
                  <a:lnTo>
                    <a:pt x="4370311" y="1734312"/>
                  </a:lnTo>
                  <a:lnTo>
                    <a:pt x="4411901" y="1727604"/>
                  </a:lnTo>
                  <a:lnTo>
                    <a:pt x="4448022" y="1708927"/>
                  </a:lnTo>
                  <a:lnTo>
                    <a:pt x="4476506" y="1680446"/>
                  </a:lnTo>
                  <a:lnTo>
                    <a:pt x="4495187" y="1644328"/>
                  </a:lnTo>
                  <a:lnTo>
                    <a:pt x="4501896" y="1602739"/>
                  </a:lnTo>
                  <a:lnTo>
                    <a:pt x="4501896" y="131584"/>
                  </a:lnTo>
                  <a:lnTo>
                    <a:pt x="4495187" y="89994"/>
                  </a:lnTo>
                  <a:lnTo>
                    <a:pt x="4476506" y="53873"/>
                  </a:lnTo>
                  <a:lnTo>
                    <a:pt x="4448022" y="25389"/>
                  </a:lnTo>
                  <a:lnTo>
                    <a:pt x="4411901" y="6708"/>
                  </a:lnTo>
                  <a:lnTo>
                    <a:pt x="4370311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240" y="4259592"/>
              <a:ext cx="1895855" cy="7894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3703" y="4259592"/>
              <a:ext cx="1420367" cy="7894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54680" y="4259592"/>
              <a:ext cx="627887" cy="7894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13175" y="4259592"/>
              <a:ext cx="1737359" cy="7894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81144" y="4259580"/>
              <a:ext cx="949451" cy="7894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7240" y="4643640"/>
              <a:ext cx="627887" cy="7894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5736" y="4643640"/>
              <a:ext cx="1420355" cy="7894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86712" y="4643628"/>
              <a:ext cx="708659" cy="78943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7240" y="5027688"/>
              <a:ext cx="627887" cy="7894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65631" y="3636264"/>
              <a:ext cx="2575860" cy="30601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4592" y="3706380"/>
              <a:ext cx="3101695" cy="23606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0623" y="3829812"/>
              <a:ext cx="1153667" cy="4800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8640" y="3797820"/>
              <a:ext cx="935735" cy="6796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896356" y="3941064"/>
              <a:ext cx="5299323" cy="256878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886450" y="3931158"/>
              <a:ext cx="5318760" cy="2588260"/>
            </a:xfrm>
            <a:custGeom>
              <a:avLst/>
              <a:gdLst/>
              <a:ahLst/>
              <a:cxnLst/>
              <a:rect l="l" t="t" r="r" b="b"/>
              <a:pathLst>
                <a:path w="5318759" h="2588259">
                  <a:moveTo>
                    <a:pt x="0" y="0"/>
                  </a:moveTo>
                  <a:lnTo>
                    <a:pt x="5318759" y="0"/>
                  </a:lnTo>
                  <a:lnTo>
                    <a:pt x="5318759" y="2587752"/>
                  </a:lnTo>
                  <a:lnTo>
                    <a:pt x="0" y="2587752"/>
                  </a:lnTo>
                  <a:lnTo>
                    <a:pt x="0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8739" y="22838"/>
            <a:ext cx="404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70" dirty="0">
                <a:solidFill>
                  <a:srgbClr val="FFFFFF"/>
                </a:solidFill>
                <a:latin typeface="나눔고딕"/>
                <a:cs typeface="나눔고딕"/>
              </a:rPr>
              <a:t>02.</a:t>
            </a:r>
            <a:r>
              <a:rPr sz="2800" b="1" spc="-8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105" dirty="0">
                <a:solidFill>
                  <a:srgbClr val="FFFFFF"/>
                </a:solidFill>
                <a:latin typeface="나눔고딕"/>
                <a:cs typeface="나눔고딕"/>
              </a:rPr>
              <a:t>자바스크립트</a:t>
            </a:r>
            <a:r>
              <a:rPr sz="2800" b="1" spc="-110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95" dirty="0">
                <a:solidFill>
                  <a:srgbClr val="FFFFFF"/>
                </a:solidFill>
                <a:latin typeface="나눔고딕"/>
                <a:cs typeface="나눔고딕"/>
              </a:rPr>
              <a:t>선언</a:t>
            </a:r>
            <a:r>
              <a:rPr sz="2800" b="1" spc="-8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나눔고딕"/>
                <a:cs typeface="나눔고딕"/>
              </a:rPr>
              <a:t>방법</a:t>
            </a:r>
            <a:endParaRPr sz="2800">
              <a:latin typeface="나눔고딕"/>
              <a:cs typeface="나눔고딕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8601" y="987802"/>
            <a:ext cx="34848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0" dirty="0" err="1">
                <a:solidFill>
                  <a:srgbClr val="00AFEF"/>
                </a:solidFill>
                <a:latin typeface="나눔고딕 ExtraBold"/>
                <a:cs typeface="나눔고딕 ExtraBold"/>
              </a:rPr>
              <a:t>자바스크립트의</a:t>
            </a:r>
            <a:r>
              <a:rPr sz="2400" b="1" spc="-12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핵심</a:t>
            </a:r>
            <a:r>
              <a:rPr sz="2400" b="1" spc="-13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3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요소</a:t>
            </a:r>
            <a:endParaRPr sz="2400" dirty="0">
              <a:latin typeface="나눔고딕 ExtraBold"/>
              <a:cs typeface="나눔고딕 ExtraBold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84988" y="1682496"/>
            <a:ext cx="5337810" cy="1550035"/>
            <a:chOff x="284988" y="1682496"/>
            <a:chExt cx="5337810" cy="1550035"/>
          </a:xfrm>
        </p:grpSpPr>
        <p:sp>
          <p:nvSpPr>
            <p:cNvPr id="27" name="object 27"/>
            <p:cNvSpPr/>
            <p:nvPr/>
          </p:nvSpPr>
          <p:spPr>
            <a:xfrm>
              <a:off x="598931" y="1973579"/>
              <a:ext cx="1259205" cy="1259205"/>
            </a:xfrm>
            <a:custGeom>
              <a:avLst/>
              <a:gdLst/>
              <a:ahLst/>
              <a:cxnLst/>
              <a:rect l="l" t="t" r="r" b="b"/>
              <a:pathLst>
                <a:path w="1259205" h="1259205">
                  <a:moveTo>
                    <a:pt x="629412" y="0"/>
                  </a:moveTo>
                  <a:lnTo>
                    <a:pt x="582438" y="1726"/>
                  </a:lnTo>
                  <a:lnTo>
                    <a:pt x="536402" y="6824"/>
                  </a:lnTo>
                  <a:lnTo>
                    <a:pt x="491426" y="15172"/>
                  </a:lnTo>
                  <a:lnTo>
                    <a:pt x="447630" y="26648"/>
                  </a:lnTo>
                  <a:lnTo>
                    <a:pt x="405137" y="41131"/>
                  </a:lnTo>
                  <a:lnTo>
                    <a:pt x="364069" y="58499"/>
                  </a:lnTo>
                  <a:lnTo>
                    <a:pt x="324546" y="78630"/>
                  </a:lnTo>
                  <a:lnTo>
                    <a:pt x="286691" y="101402"/>
                  </a:lnTo>
                  <a:lnTo>
                    <a:pt x="250626" y="126695"/>
                  </a:lnTo>
                  <a:lnTo>
                    <a:pt x="216472" y="154385"/>
                  </a:lnTo>
                  <a:lnTo>
                    <a:pt x="184351" y="184351"/>
                  </a:lnTo>
                  <a:lnTo>
                    <a:pt x="154385" y="216472"/>
                  </a:lnTo>
                  <a:lnTo>
                    <a:pt x="126695" y="250626"/>
                  </a:lnTo>
                  <a:lnTo>
                    <a:pt x="101402" y="286691"/>
                  </a:lnTo>
                  <a:lnTo>
                    <a:pt x="78630" y="324546"/>
                  </a:lnTo>
                  <a:lnTo>
                    <a:pt x="58499" y="364069"/>
                  </a:lnTo>
                  <a:lnTo>
                    <a:pt x="41131" y="405137"/>
                  </a:lnTo>
                  <a:lnTo>
                    <a:pt x="26648" y="447630"/>
                  </a:lnTo>
                  <a:lnTo>
                    <a:pt x="15172" y="491426"/>
                  </a:lnTo>
                  <a:lnTo>
                    <a:pt x="6824" y="536402"/>
                  </a:lnTo>
                  <a:lnTo>
                    <a:pt x="1726" y="582438"/>
                  </a:lnTo>
                  <a:lnTo>
                    <a:pt x="0" y="629412"/>
                  </a:lnTo>
                  <a:lnTo>
                    <a:pt x="1726" y="676385"/>
                  </a:lnTo>
                  <a:lnTo>
                    <a:pt x="6824" y="722421"/>
                  </a:lnTo>
                  <a:lnTo>
                    <a:pt x="15172" y="767397"/>
                  </a:lnTo>
                  <a:lnTo>
                    <a:pt x="26648" y="811193"/>
                  </a:lnTo>
                  <a:lnTo>
                    <a:pt x="41131" y="853686"/>
                  </a:lnTo>
                  <a:lnTo>
                    <a:pt x="58499" y="894754"/>
                  </a:lnTo>
                  <a:lnTo>
                    <a:pt x="78630" y="934277"/>
                  </a:lnTo>
                  <a:lnTo>
                    <a:pt x="101402" y="972132"/>
                  </a:lnTo>
                  <a:lnTo>
                    <a:pt x="126695" y="1008197"/>
                  </a:lnTo>
                  <a:lnTo>
                    <a:pt x="154385" y="1042351"/>
                  </a:lnTo>
                  <a:lnTo>
                    <a:pt x="184351" y="1074472"/>
                  </a:lnTo>
                  <a:lnTo>
                    <a:pt x="216472" y="1104438"/>
                  </a:lnTo>
                  <a:lnTo>
                    <a:pt x="250626" y="1132128"/>
                  </a:lnTo>
                  <a:lnTo>
                    <a:pt x="286691" y="1157421"/>
                  </a:lnTo>
                  <a:lnTo>
                    <a:pt x="324546" y="1180193"/>
                  </a:lnTo>
                  <a:lnTo>
                    <a:pt x="364069" y="1200324"/>
                  </a:lnTo>
                  <a:lnTo>
                    <a:pt x="405137" y="1217692"/>
                  </a:lnTo>
                  <a:lnTo>
                    <a:pt x="447630" y="1232175"/>
                  </a:lnTo>
                  <a:lnTo>
                    <a:pt x="491426" y="1243651"/>
                  </a:lnTo>
                  <a:lnTo>
                    <a:pt x="536402" y="1251999"/>
                  </a:lnTo>
                  <a:lnTo>
                    <a:pt x="582438" y="1257097"/>
                  </a:lnTo>
                  <a:lnTo>
                    <a:pt x="629412" y="1258824"/>
                  </a:lnTo>
                  <a:lnTo>
                    <a:pt x="676385" y="1257097"/>
                  </a:lnTo>
                  <a:lnTo>
                    <a:pt x="722421" y="1251999"/>
                  </a:lnTo>
                  <a:lnTo>
                    <a:pt x="767397" y="1243651"/>
                  </a:lnTo>
                  <a:lnTo>
                    <a:pt x="811193" y="1232175"/>
                  </a:lnTo>
                  <a:lnTo>
                    <a:pt x="853686" y="1217692"/>
                  </a:lnTo>
                  <a:lnTo>
                    <a:pt x="894754" y="1200324"/>
                  </a:lnTo>
                  <a:lnTo>
                    <a:pt x="934277" y="1180193"/>
                  </a:lnTo>
                  <a:lnTo>
                    <a:pt x="972132" y="1157421"/>
                  </a:lnTo>
                  <a:lnTo>
                    <a:pt x="1008197" y="1132128"/>
                  </a:lnTo>
                  <a:lnTo>
                    <a:pt x="1042351" y="1104438"/>
                  </a:lnTo>
                  <a:lnTo>
                    <a:pt x="1074472" y="1074472"/>
                  </a:lnTo>
                  <a:lnTo>
                    <a:pt x="1104438" y="1042351"/>
                  </a:lnTo>
                  <a:lnTo>
                    <a:pt x="1132128" y="1008197"/>
                  </a:lnTo>
                  <a:lnTo>
                    <a:pt x="1157421" y="972132"/>
                  </a:lnTo>
                  <a:lnTo>
                    <a:pt x="1180193" y="934277"/>
                  </a:lnTo>
                  <a:lnTo>
                    <a:pt x="1200324" y="894754"/>
                  </a:lnTo>
                  <a:lnTo>
                    <a:pt x="1217692" y="853686"/>
                  </a:lnTo>
                  <a:lnTo>
                    <a:pt x="1232175" y="811193"/>
                  </a:lnTo>
                  <a:lnTo>
                    <a:pt x="1243651" y="767397"/>
                  </a:lnTo>
                  <a:lnTo>
                    <a:pt x="1251999" y="722421"/>
                  </a:lnTo>
                  <a:lnTo>
                    <a:pt x="1257097" y="676385"/>
                  </a:lnTo>
                  <a:lnTo>
                    <a:pt x="1258824" y="629412"/>
                  </a:lnTo>
                  <a:lnTo>
                    <a:pt x="1257097" y="582438"/>
                  </a:lnTo>
                  <a:lnTo>
                    <a:pt x="1251999" y="536402"/>
                  </a:lnTo>
                  <a:lnTo>
                    <a:pt x="1243651" y="491426"/>
                  </a:lnTo>
                  <a:lnTo>
                    <a:pt x="1232175" y="447630"/>
                  </a:lnTo>
                  <a:lnTo>
                    <a:pt x="1217692" y="405137"/>
                  </a:lnTo>
                  <a:lnTo>
                    <a:pt x="1200324" y="364069"/>
                  </a:lnTo>
                  <a:lnTo>
                    <a:pt x="1180193" y="324546"/>
                  </a:lnTo>
                  <a:lnTo>
                    <a:pt x="1157421" y="286691"/>
                  </a:lnTo>
                  <a:lnTo>
                    <a:pt x="1132128" y="250626"/>
                  </a:lnTo>
                  <a:lnTo>
                    <a:pt x="1104438" y="216472"/>
                  </a:lnTo>
                  <a:lnTo>
                    <a:pt x="1074472" y="184351"/>
                  </a:lnTo>
                  <a:lnTo>
                    <a:pt x="1042351" y="154385"/>
                  </a:lnTo>
                  <a:lnTo>
                    <a:pt x="1008197" y="126695"/>
                  </a:lnTo>
                  <a:lnTo>
                    <a:pt x="972132" y="101402"/>
                  </a:lnTo>
                  <a:lnTo>
                    <a:pt x="934277" y="78630"/>
                  </a:lnTo>
                  <a:lnTo>
                    <a:pt x="894754" y="58499"/>
                  </a:lnTo>
                  <a:lnTo>
                    <a:pt x="853686" y="41131"/>
                  </a:lnTo>
                  <a:lnTo>
                    <a:pt x="811193" y="26648"/>
                  </a:lnTo>
                  <a:lnTo>
                    <a:pt x="767397" y="15172"/>
                  </a:lnTo>
                  <a:lnTo>
                    <a:pt x="722421" y="6824"/>
                  </a:lnTo>
                  <a:lnTo>
                    <a:pt x="676385" y="1726"/>
                  </a:lnTo>
                  <a:lnTo>
                    <a:pt x="629412" y="0"/>
                  </a:lnTo>
                  <a:close/>
                </a:path>
              </a:pathLst>
            </a:custGeom>
            <a:solidFill>
              <a:srgbClr val="5055D7">
                <a:alpha val="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4988" y="1941575"/>
              <a:ext cx="711835" cy="748665"/>
            </a:xfrm>
            <a:custGeom>
              <a:avLst/>
              <a:gdLst/>
              <a:ahLst/>
              <a:cxnLst/>
              <a:rect l="l" t="t" r="r" b="b"/>
              <a:pathLst>
                <a:path w="711835" h="748664">
                  <a:moveTo>
                    <a:pt x="355854" y="0"/>
                  </a:moveTo>
                  <a:lnTo>
                    <a:pt x="307566" y="3415"/>
                  </a:lnTo>
                  <a:lnTo>
                    <a:pt x="261253" y="13364"/>
                  </a:lnTo>
                  <a:lnTo>
                    <a:pt x="217339" y="29402"/>
                  </a:lnTo>
                  <a:lnTo>
                    <a:pt x="176247" y="51082"/>
                  </a:lnTo>
                  <a:lnTo>
                    <a:pt x="138402" y="77958"/>
                  </a:lnTo>
                  <a:lnTo>
                    <a:pt x="104227" y="109585"/>
                  </a:lnTo>
                  <a:lnTo>
                    <a:pt x="74146" y="145516"/>
                  </a:lnTo>
                  <a:lnTo>
                    <a:pt x="48584" y="185307"/>
                  </a:lnTo>
                  <a:lnTo>
                    <a:pt x="27964" y="228510"/>
                  </a:lnTo>
                  <a:lnTo>
                    <a:pt x="12711" y="274681"/>
                  </a:lnTo>
                  <a:lnTo>
                    <a:pt x="3248" y="323373"/>
                  </a:lnTo>
                  <a:lnTo>
                    <a:pt x="0" y="374141"/>
                  </a:lnTo>
                  <a:lnTo>
                    <a:pt x="3248" y="424910"/>
                  </a:lnTo>
                  <a:lnTo>
                    <a:pt x="12711" y="473602"/>
                  </a:lnTo>
                  <a:lnTo>
                    <a:pt x="27964" y="519773"/>
                  </a:lnTo>
                  <a:lnTo>
                    <a:pt x="48584" y="562976"/>
                  </a:lnTo>
                  <a:lnTo>
                    <a:pt x="74146" y="602767"/>
                  </a:lnTo>
                  <a:lnTo>
                    <a:pt x="104227" y="638698"/>
                  </a:lnTo>
                  <a:lnTo>
                    <a:pt x="138402" y="670325"/>
                  </a:lnTo>
                  <a:lnTo>
                    <a:pt x="176247" y="697201"/>
                  </a:lnTo>
                  <a:lnTo>
                    <a:pt x="217339" y="718881"/>
                  </a:lnTo>
                  <a:lnTo>
                    <a:pt x="261253" y="734919"/>
                  </a:lnTo>
                  <a:lnTo>
                    <a:pt x="307566" y="744868"/>
                  </a:lnTo>
                  <a:lnTo>
                    <a:pt x="355854" y="748283"/>
                  </a:lnTo>
                  <a:lnTo>
                    <a:pt x="404141" y="744868"/>
                  </a:lnTo>
                  <a:lnTo>
                    <a:pt x="450454" y="734919"/>
                  </a:lnTo>
                  <a:lnTo>
                    <a:pt x="494368" y="718881"/>
                  </a:lnTo>
                  <a:lnTo>
                    <a:pt x="535460" y="697201"/>
                  </a:lnTo>
                  <a:lnTo>
                    <a:pt x="573305" y="670325"/>
                  </a:lnTo>
                  <a:lnTo>
                    <a:pt x="607480" y="638698"/>
                  </a:lnTo>
                  <a:lnTo>
                    <a:pt x="637561" y="602767"/>
                  </a:lnTo>
                  <a:lnTo>
                    <a:pt x="663123" y="562976"/>
                  </a:lnTo>
                  <a:lnTo>
                    <a:pt x="683743" y="519773"/>
                  </a:lnTo>
                  <a:lnTo>
                    <a:pt x="698996" y="473602"/>
                  </a:lnTo>
                  <a:lnTo>
                    <a:pt x="708459" y="424910"/>
                  </a:lnTo>
                  <a:lnTo>
                    <a:pt x="711708" y="374141"/>
                  </a:lnTo>
                  <a:lnTo>
                    <a:pt x="708459" y="323373"/>
                  </a:lnTo>
                  <a:lnTo>
                    <a:pt x="698996" y="274681"/>
                  </a:lnTo>
                  <a:lnTo>
                    <a:pt x="683743" y="228510"/>
                  </a:lnTo>
                  <a:lnTo>
                    <a:pt x="663123" y="185307"/>
                  </a:lnTo>
                  <a:lnTo>
                    <a:pt x="637561" y="145516"/>
                  </a:lnTo>
                  <a:lnTo>
                    <a:pt x="607480" y="109585"/>
                  </a:lnTo>
                  <a:lnTo>
                    <a:pt x="573305" y="77958"/>
                  </a:lnTo>
                  <a:lnTo>
                    <a:pt x="535460" y="51082"/>
                  </a:lnTo>
                  <a:lnTo>
                    <a:pt x="494368" y="29402"/>
                  </a:lnTo>
                  <a:lnTo>
                    <a:pt x="450454" y="13364"/>
                  </a:lnTo>
                  <a:lnTo>
                    <a:pt x="404141" y="3415"/>
                  </a:lnTo>
                  <a:lnTo>
                    <a:pt x="355854" y="0"/>
                  </a:lnTo>
                  <a:close/>
                </a:path>
              </a:pathLst>
            </a:custGeom>
            <a:solidFill>
              <a:srgbClr val="587AF8">
                <a:alpha val="1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04671" y="1682496"/>
              <a:ext cx="4817528" cy="580643"/>
            </a:xfrm>
            <a:prstGeom prst="rect">
              <a:avLst/>
            </a:prstGeom>
          </p:spPr>
        </p:pic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489287" y="1562369"/>
            <a:ext cx="3314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220" dirty="0">
                <a:solidFill>
                  <a:srgbClr val="3B4368"/>
                </a:solidFill>
                <a:latin typeface="나눔고딕 ExtraBold"/>
                <a:cs typeface="나눔고딕 ExtraBold"/>
              </a:rPr>
              <a:t>함수(function)</a:t>
            </a:r>
            <a:endParaRPr sz="4400">
              <a:latin typeface="나눔고딕 ExtraBold"/>
              <a:cs typeface="나눔고딕 ExtraBold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18388" y="1621536"/>
            <a:ext cx="599440" cy="599440"/>
          </a:xfrm>
          <a:custGeom>
            <a:avLst/>
            <a:gdLst/>
            <a:ahLst/>
            <a:cxnLst/>
            <a:rect l="l" t="t" r="r" b="b"/>
            <a:pathLst>
              <a:path w="599440" h="599439">
                <a:moveTo>
                  <a:pt x="299466" y="0"/>
                </a:moveTo>
                <a:lnTo>
                  <a:pt x="250890" y="3919"/>
                </a:lnTo>
                <a:lnTo>
                  <a:pt x="204810" y="15266"/>
                </a:lnTo>
                <a:lnTo>
                  <a:pt x="161843" y="33425"/>
                </a:lnTo>
                <a:lnTo>
                  <a:pt x="122604" y="57779"/>
                </a:lnTo>
                <a:lnTo>
                  <a:pt x="87710" y="87710"/>
                </a:lnTo>
                <a:lnTo>
                  <a:pt x="57779" y="122604"/>
                </a:lnTo>
                <a:lnTo>
                  <a:pt x="33425" y="161843"/>
                </a:lnTo>
                <a:lnTo>
                  <a:pt x="15266" y="204810"/>
                </a:lnTo>
                <a:lnTo>
                  <a:pt x="3919" y="250890"/>
                </a:lnTo>
                <a:lnTo>
                  <a:pt x="0" y="299465"/>
                </a:lnTo>
                <a:lnTo>
                  <a:pt x="3919" y="348041"/>
                </a:lnTo>
                <a:lnTo>
                  <a:pt x="15266" y="394121"/>
                </a:lnTo>
                <a:lnTo>
                  <a:pt x="33425" y="437088"/>
                </a:lnTo>
                <a:lnTo>
                  <a:pt x="57779" y="476327"/>
                </a:lnTo>
                <a:lnTo>
                  <a:pt x="87710" y="511221"/>
                </a:lnTo>
                <a:lnTo>
                  <a:pt x="122604" y="541152"/>
                </a:lnTo>
                <a:lnTo>
                  <a:pt x="161843" y="565506"/>
                </a:lnTo>
                <a:lnTo>
                  <a:pt x="204810" y="583665"/>
                </a:lnTo>
                <a:lnTo>
                  <a:pt x="250890" y="595012"/>
                </a:lnTo>
                <a:lnTo>
                  <a:pt x="299466" y="598931"/>
                </a:lnTo>
                <a:lnTo>
                  <a:pt x="348041" y="595012"/>
                </a:lnTo>
                <a:lnTo>
                  <a:pt x="394121" y="583665"/>
                </a:lnTo>
                <a:lnTo>
                  <a:pt x="437088" y="565506"/>
                </a:lnTo>
                <a:lnTo>
                  <a:pt x="476327" y="541152"/>
                </a:lnTo>
                <a:lnTo>
                  <a:pt x="511221" y="511221"/>
                </a:lnTo>
                <a:lnTo>
                  <a:pt x="541152" y="476327"/>
                </a:lnTo>
                <a:lnTo>
                  <a:pt x="565506" y="437088"/>
                </a:lnTo>
                <a:lnTo>
                  <a:pt x="583665" y="394121"/>
                </a:lnTo>
                <a:lnTo>
                  <a:pt x="595012" y="348041"/>
                </a:lnTo>
                <a:lnTo>
                  <a:pt x="598932" y="299465"/>
                </a:lnTo>
                <a:lnTo>
                  <a:pt x="595012" y="250890"/>
                </a:lnTo>
                <a:lnTo>
                  <a:pt x="583665" y="204810"/>
                </a:lnTo>
                <a:lnTo>
                  <a:pt x="565506" y="161843"/>
                </a:lnTo>
                <a:lnTo>
                  <a:pt x="541152" y="122604"/>
                </a:lnTo>
                <a:lnTo>
                  <a:pt x="511221" y="87710"/>
                </a:lnTo>
                <a:lnTo>
                  <a:pt x="476327" y="57779"/>
                </a:lnTo>
                <a:lnTo>
                  <a:pt x="437088" y="33425"/>
                </a:lnTo>
                <a:lnTo>
                  <a:pt x="394121" y="15266"/>
                </a:lnTo>
                <a:lnTo>
                  <a:pt x="348041" y="3919"/>
                </a:lnTo>
                <a:lnTo>
                  <a:pt x="299466" y="0"/>
                </a:lnTo>
                <a:close/>
              </a:path>
            </a:pathLst>
          </a:custGeom>
          <a:solidFill>
            <a:srgbClr val="3B43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58132" y="1632334"/>
            <a:ext cx="203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805" dirty="0">
                <a:solidFill>
                  <a:srgbClr val="FFFFFF"/>
                </a:solidFill>
                <a:latin typeface="함초롬바탕"/>
                <a:cs typeface="함초롬바탕"/>
              </a:rPr>
              <a:t>1</a:t>
            </a:r>
            <a:endParaRPr sz="4000">
              <a:latin typeface="함초롬바탕"/>
              <a:cs typeface="함초롬바탕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18616" y="2630423"/>
            <a:ext cx="233172" cy="233172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726231" y="2533159"/>
            <a:ext cx="11209020" cy="300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5645" marR="5080">
              <a:lnSpc>
                <a:spcPct val="100000"/>
              </a:lnSpc>
              <a:spcBef>
                <a:spcPts val="100"/>
              </a:spcBef>
            </a:pPr>
            <a:r>
              <a:rPr sz="2400" spc="900" dirty="0">
                <a:latin typeface="휴먼아미체"/>
                <a:cs typeface="휴먼아미체"/>
              </a:rPr>
              <a:t>함수를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30" dirty="0">
                <a:latin typeface="휴먼아미체"/>
                <a:cs typeface="휴먼아미체"/>
              </a:rPr>
              <a:t>정의할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690" dirty="0">
                <a:latin typeface="휴먼아미체"/>
                <a:cs typeface="휴먼아미체"/>
              </a:rPr>
              <a:t>때에는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585" dirty="0">
                <a:latin typeface="휴먼아미체"/>
                <a:cs typeface="휴먼아미체"/>
              </a:rPr>
              <a:t>앞에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함수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선언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75" dirty="0">
                <a:latin typeface="휴먼아미체"/>
                <a:cs typeface="휴먼아미체"/>
              </a:rPr>
              <a:t>명령인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110" dirty="0">
                <a:latin typeface="한컴산뜻돋움"/>
                <a:cs typeface="한컴산뜻돋움"/>
              </a:rPr>
              <a:t>function</a:t>
            </a:r>
            <a:r>
              <a:rPr sz="2400" spc="110" dirty="0">
                <a:latin typeface="휴먼아미체"/>
                <a:cs typeface="휴먼아미체"/>
              </a:rPr>
              <a:t>을</a:t>
            </a:r>
            <a:r>
              <a:rPr sz="2400" spc="-405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적고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함수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940" dirty="0">
                <a:latin typeface="휴먼아미체"/>
                <a:cs typeface="휴먼아미체"/>
              </a:rPr>
              <a:t>이름을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55" dirty="0">
                <a:latin typeface="휴먼아미체"/>
                <a:cs typeface="휴먼아미체"/>
              </a:rPr>
              <a:t>써주면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450" dirty="0">
                <a:latin typeface="휴먼아미체"/>
                <a:cs typeface="휴먼아미체"/>
              </a:rPr>
              <a:t>된다</a:t>
            </a:r>
            <a:r>
              <a:rPr sz="2400" spc="450" dirty="0">
                <a:latin typeface="한컴산뜻돋움"/>
                <a:cs typeface="한컴산뜻돋움"/>
              </a:rPr>
              <a:t>. </a:t>
            </a:r>
            <a:r>
              <a:rPr sz="2400" spc="940" dirty="0">
                <a:latin typeface="휴먼아미체"/>
                <a:cs typeface="휴먼아미체"/>
              </a:rPr>
              <a:t>그리고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19" dirty="0">
                <a:latin typeface="휴먼아미체"/>
                <a:cs typeface="휴먼아미체"/>
              </a:rPr>
              <a:t>함수의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60" dirty="0">
                <a:latin typeface="휴먼아미체"/>
                <a:cs typeface="휴먼아미체"/>
              </a:rPr>
              <a:t>내용을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여러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1030" dirty="0">
                <a:latin typeface="휴먼아미체"/>
                <a:cs typeface="휴먼아미체"/>
              </a:rPr>
              <a:t>줄로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30" dirty="0">
                <a:latin typeface="휴먼아미체"/>
                <a:cs typeface="휴먼아미체"/>
              </a:rPr>
              <a:t>입력할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경우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540" dirty="0">
                <a:latin typeface="휴먼아미체"/>
                <a:cs typeface="휴먼아미체"/>
              </a:rPr>
              <a:t>중괄호</a:t>
            </a:r>
            <a:r>
              <a:rPr sz="2400" spc="540" dirty="0">
                <a:latin typeface="한컴산뜻돋움"/>
                <a:cs typeface="한컴산뜻돋움"/>
              </a:rPr>
              <a:t>({</a:t>
            </a:r>
            <a:r>
              <a:rPr sz="2400" spc="-80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})</a:t>
            </a:r>
            <a:r>
              <a:rPr sz="2400" spc="-80" dirty="0">
                <a:latin typeface="한컴산뜻돋움"/>
                <a:cs typeface="한컴산뜻돋움"/>
              </a:rPr>
              <a:t> </a:t>
            </a:r>
            <a:r>
              <a:rPr sz="2400" spc="585" dirty="0">
                <a:latin typeface="휴먼아미체"/>
                <a:cs typeface="휴먼아미체"/>
              </a:rPr>
              <a:t>안에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560" dirty="0">
                <a:latin typeface="휴먼아미체"/>
                <a:cs typeface="휴먼아미체"/>
              </a:rPr>
              <a:t>입력한다</a:t>
            </a:r>
            <a:r>
              <a:rPr sz="2400" spc="560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  <a:p>
            <a:pPr marL="715645">
              <a:lnSpc>
                <a:spcPct val="100000"/>
              </a:lnSpc>
            </a:pPr>
            <a:r>
              <a:rPr sz="2400" spc="900" dirty="0">
                <a:latin typeface="휴먼아미체"/>
                <a:cs typeface="휴먼아미체"/>
              </a:rPr>
              <a:t>함수를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645" dirty="0">
                <a:latin typeface="휴먼아미체"/>
                <a:cs typeface="휴먼아미체"/>
              </a:rPr>
              <a:t>실행할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690" dirty="0">
                <a:latin typeface="휴먼아미체"/>
                <a:cs typeface="휴먼아미체"/>
              </a:rPr>
              <a:t>때에는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함수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19" dirty="0">
                <a:latin typeface="휴먼아미체"/>
                <a:cs typeface="휴먼아미체"/>
              </a:rPr>
              <a:t>이름만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55" dirty="0">
                <a:latin typeface="휴먼아미체"/>
                <a:cs typeface="휴먼아미체"/>
              </a:rPr>
              <a:t>써주면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450" dirty="0">
                <a:latin typeface="휴먼아미체"/>
                <a:cs typeface="휴먼아미체"/>
              </a:rPr>
              <a:t>된다</a:t>
            </a:r>
            <a:r>
              <a:rPr sz="2400" spc="450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  <a:p>
            <a:pPr marR="787400" algn="r">
              <a:lnSpc>
                <a:spcPct val="100000"/>
              </a:lnSpc>
              <a:spcBef>
                <a:spcPts val="635"/>
              </a:spcBef>
            </a:pPr>
            <a:r>
              <a:rPr sz="1050" spc="260" dirty="0">
                <a:solidFill>
                  <a:srgbClr val="585858"/>
                </a:solidFill>
                <a:latin typeface="한컴산뜻돋움"/>
                <a:cs typeface="한컴산뜻돋움"/>
              </a:rPr>
              <a:t>[</a:t>
            </a:r>
            <a:r>
              <a:rPr sz="1050" spc="260" dirty="0">
                <a:solidFill>
                  <a:srgbClr val="585858"/>
                </a:solidFill>
                <a:latin typeface="휴먼아미체"/>
                <a:cs typeface="휴먼아미체"/>
              </a:rPr>
              <a:t>이미지</a:t>
            </a:r>
            <a:r>
              <a:rPr sz="1050" spc="-225" dirty="0">
                <a:solidFill>
                  <a:srgbClr val="585858"/>
                </a:solidFill>
                <a:latin typeface="휴먼아미체"/>
                <a:cs typeface="휴먼아미체"/>
              </a:rPr>
              <a:t> </a:t>
            </a:r>
            <a:r>
              <a:rPr sz="1050" dirty="0">
                <a:solidFill>
                  <a:srgbClr val="585858"/>
                </a:solidFill>
                <a:latin typeface="한컴산뜻돋움"/>
                <a:cs typeface="한컴산뜻돋움"/>
              </a:rPr>
              <a:t>&amp;</a:t>
            </a:r>
            <a:r>
              <a:rPr sz="1050" spc="-40" dirty="0">
                <a:solidFill>
                  <a:srgbClr val="585858"/>
                </a:solidFill>
                <a:latin typeface="한컴산뜻돋움"/>
                <a:cs typeface="한컴산뜻돋움"/>
              </a:rPr>
              <a:t> </a:t>
            </a:r>
            <a:r>
              <a:rPr sz="1050" spc="270" dirty="0">
                <a:solidFill>
                  <a:srgbClr val="585858"/>
                </a:solidFill>
                <a:latin typeface="휴먼아미체"/>
                <a:cs typeface="휴먼아미체"/>
              </a:rPr>
              <a:t>어문</a:t>
            </a:r>
            <a:r>
              <a:rPr sz="1050" spc="270" dirty="0">
                <a:solidFill>
                  <a:srgbClr val="585858"/>
                </a:solidFill>
                <a:latin typeface="한컴산뜻돋움"/>
                <a:cs typeface="한컴산뜻돋움"/>
              </a:rPr>
              <a:t>]</a:t>
            </a:r>
            <a:r>
              <a:rPr sz="1050" spc="-75" dirty="0">
                <a:solidFill>
                  <a:srgbClr val="585858"/>
                </a:solidFill>
                <a:latin typeface="한컴산뜻돋움"/>
                <a:cs typeface="한컴산뜻돋움"/>
              </a:rPr>
              <a:t> </a:t>
            </a:r>
            <a:r>
              <a:rPr sz="1050" spc="405" dirty="0">
                <a:solidFill>
                  <a:srgbClr val="585858"/>
                </a:solidFill>
                <a:latin typeface="휴먼아미체"/>
                <a:cs typeface="휴먼아미체"/>
              </a:rPr>
              <a:t>교수자</a:t>
            </a:r>
            <a:r>
              <a:rPr sz="1050" spc="-220" dirty="0">
                <a:solidFill>
                  <a:srgbClr val="585858"/>
                </a:solidFill>
                <a:latin typeface="휴먼아미체"/>
                <a:cs typeface="휴먼아미체"/>
              </a:rPr>
              <a:t> </a:t>
            </a:r>
            <a:r>
              <a:rPr sz="1050" spc="245" dirty="0">
                <a:solidFill>
                  <a:srgbClr val="585858"/>
                </a:solidFill>
                <a:latin typeface="휴먼아미체"/>
                <a:cs typeface="휴먼아미체"/>
              </a:rPr>
              <a:t>자체제작</a:t>
            </a:r>
            <a:endParaRPr sz="1050">
              <a:latin typeface="휴먼아미체"/>
              <a:cs typeface="휴먼아미체"/>
            </a:endParaRPr>
          </a:p>
          <a:p>
            <a:pPr marL="12700">
              <a:lnSpc>
                <a:spcPct val="100000"/>
              </a:lnSpc>
            </a:pPr>
            <a:r>
              <a:rPr sz="2400" b="1" spc="-280" dirty="0">
                <a:solidFill>
                  <a:srgbClr val="FFFFFF"/>
                </a:solidFill>
                <a:latin typeface="함초롬바탕"/>
                <a:cs typeface="함초롬바탕"/>
              </a:rPr>
              <a:t>형식</a:t>
            </a:r>
            <a:endParaRPr sz="2400">
              <a:latin typeface="함초롬바탕"/>
              <a:cs typeface="함초롬바탕"/>
            </a:endParaRPr>
          </a:p>
          <a:p>
            <a:pPr marL="272415" marR="6723380">
              <a:lnSpc>
                <a:spcPts val="3020"/>
              </a:lnSpc>
              <a:spcBef>
                <a:spcPts val="1055"/>
              </a:spcBef>
            </a:pPr>
            <a:r>
              <a:rPr sz="2800" b="1" spc="-10" dirty="0">
                <a:solidFill>
                  <a:srgbClr val="FFFFFF"/>
                </a:solidFill>
                <a:latin typeface="한컴산뜻돋움"/>
                <a:cs typeface="한컴산뜻돋움"/>
              </a:rPr>
              <a:t>function</a:t>
            </a:r>
            <a:r>
              <a:rPr sz="2800" b="1" spc="-70" dirty="0">
                <a:solidFill>
                  <a:srgbClr val="FFFFFF"/>
                </a:solidFill>
                <a:latin typeface="한컴산뜻돋움"/>
                <a:cs typeface="한컴산뜻돋움"/>
              </a:rPr>
              <a:t> </a:t>
            </a:r>
            <a:r>
              <a:rPr sz="2800" b="1" spc="-135" dirty="0">
                <a:solidFill>
                  <a:srgbClr val="FFFFFF"/>
                </a:solidFill>
                <a:latin typeface="나눔고딕 ExtraBold"/>
                <a:cs typeface="나눔고딕 ExtraBold"/>
              </a:rPr>
              <a:t>함수명</a:t>
            </a:r>
            <a:r>
              <a:rPr sz="2800" b="1" spc="-135" dirty="0">
                <a:solidFill>
                  <a:srgbClr val="FFFFFF"/>
                </a:solidFill>
                <a:latin typeface="한컴산뜻돋움"/>
                <a:cs typeface="한컴산뜻돋움"/>
              </a:rPr>
              <a:t>(</a:t>
            </a:r>
            <a:r>
              <a:rPr sz="2800" b="1" spc="-135" dirty="0">
                <a:solidFill>
                  <a:srgbClr val="FFFFFF"/>
                </a:solidFill>
                <a:latin typeface="나눔고딕 ExtraBold"/>
                <a:cs typeface="나눔고딕 ExtraBold"/>
              </a:rPr>
              <a:t>매개변수</a:t>
            </a:r>
            <a:r>
              <a:rPr sz="2800" b="1" spc="-135" dirty="0">
                <a:solidFill>
                  <a:srgbClr val="FFFFFF"/>
                </a:solidFill>
                <a:latin typeface="한컴산뜻돋움"/>
                <a:cs typeface="한컴산뜻돋움"/>
              </a:rPr>
              <a:t>)</a:t>
            </a:r>
            <a:r>
              <a:rPr sz="2800" b="1" spc="-65" dirty="0">
                <a:solidFill>
                  <a:srgbClr val="FFFFFF"/>
                </a:solidFill>
                <a:latin typeface="한컴산뜻돋움"/>
                <a:cs typeface="한컴산뜻돋움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한컴산뜻돋움"/>
                <a:cs typeface="한컴산뜻돋움"/>
              </a:rPr>
              <a:t>{ </a:t>
            </a:r>
            <a:r>
              <a:rPr sz="2800" b="1" spc="-10" dirty="0">
                <a:solidFill>
                  <a:srgbClr val="FFFFFF"/>
                </a:solidFill>
                <a:latin typeface="한컴산뜻돋움"/>
                <a:cs typeface="한컴산뜻돋움"/>
              </a:rPr>
              <a:t>[</a:t>
            </a:r>
            <a:r>
              <a:rPr sz="2800" b="1" spc="-10" dirty="0">
                <a:solidFill>
                  <a:srgbClr val="FFFFFF"/>
                </a:solidFill>
                <a:latin typeface="나눔고딕 ExtraBold"/>
                <a:cs typeface="나눔고딕 ExtraBold"/>
              </a:rPr>
              <a:t>명령들</a:t>
            </a:r>
            <a:r>
              <a:rPr sz="2800" b="1" spc="-10" dirty="0">
                <a:solidFill>
                  <a:srgbClr val="FFFFFF"/>
                </a:solidFill>
                <a:latin typeface="한컴산뜻돋움"/>
                <a:cs typeface="한컴산뜻돋움"/>
              </a:rPr>
              <a:t>]</a:t>
            </a:r>
            <a:endParaRPr sz="2800">
              <a:latin typeface="한컴산뜻돋움"/>
              <a:cs typeface="한컴산뜻돋움"/>
            </a:endParaRPr>
          </a:p>
          <a:p>
            <a:pPr marL="272415">
              <a:lnSpc>
                <a:spcPts val="2985"/>
              </a:lnSpc>
            </a:pPr>
            <a:r>
              <a:rPr sz="2800" b="1" spc="-5" dirty="0">
                <a:solidFill>
                  <a:srgbClr val="FFFFFF"/>
                </a:solidFill>
                <a:latin typeface="한컴산뜻돋움"/>
                <a:cs typeface="한컴산뜻돋움"/>
              </a:rPr>
              <a:t>}</a:t>
            </a:r>
            <a:endParaRPr sz="2800">
              <a:latin typeface="한컴산뜻돋움"/>
              <a:cs typeface="한컴산뜻돋움"/>
            </a:endParaRPr>
          </a:p>
        </p:txBody>
      </p:sp>
      <p:pic>
        <p:nvPicPr>
          <p:cNvPr id="35" name="object 3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081515" y="3704844"/>
            <a:ext cx="219455" cy="21945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1230C92-1315-2412-D1A4-3F47718A060E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자바스크립트 선언 방법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73E147-2A3A-FA13-A65E-42DBC0DF1938}"/>
              </a:ext>
            </a:extLst>
          </p:cNvPr>
          <p:cNvSpPr txBox="1"/>
          <p:nvPr/>
        </p:nvSpPr>
        <p:spPr>
          <a:xfrm>
            <a:off x="306648" y="319086"/>
            <a:ext cx="8913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선언적 함수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EBCD3AF4-C9F0-53D0-6150-CFB9A3FC2215}"/>
              </a:ext>
            </a:extLst>
          </p:cNvPr>
          <p:cNvSpPr txBox="1">
            <a:spLocks/>
          </p:cNvSpPr>
          <p:nvPr/>
        </p:nvSpPr>
        <p:spPr>
          <a:xfrm>
            <a:off x="455474" y="1185122"/>
            <a:ext cx="11281052" cy="24888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선언적 함수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선언적 함수는 이름을 붙여 생성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F0E2C3-2BB7-E311-920B-204BB1956CAA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002561"/>
          <a:ext cx="296593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9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function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432066-9FD2-E4B1-DB6B-6EE3605F1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712409"/>
              </p:ext>
            </p:extLst>
          </p:nvPr>
        </p:nvGraphicFramePr>
        <p:xfrm>
          <a:off x="971621" y="3974297"/>
          <a:ext cx="296593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9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let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function () { };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85DD21-B802-1FC6-1C97-DD62B496380E}"/>
              </a:ext>
            </a:extLst>
          </p:cNvPr>
          <p:cNvSpPr txBox="1"/>
          <p:nvPr/>
        </p:nvSpPr>
        <p:spPr>
          <a:xfrm>
            <a:off x="827314" y="34363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선언적 함수는 다음 코드와 같은 기능을 수행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130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73E147-2A3A-FA13-A65E-42DBC0DF1938}"/>
              </a:ext>
            </a:extLst>
          </p:cNvPr>
          <p:cNvSpPr txBox="1"/>
          <p:nvPr/>
        </p:nvSpPr>
        <p:spPr>
          <a:xfrm>
            <a:off x="306648" y="319086"/>
            <a:ext cx="8913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선언적 함수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CE3D46DC-EB54-6648-A5EE-13FD59AB5344}"/>
              </a:ext>
            </a:extLst>
          </p:cNvPr>
          <p:cNvSpPr txBox="1">
            <a:spLocks/>
          </p:cNvSpPr>
          <p:nvPr/>
        </p:nvSpPr>
        <p:spPr>
          <a:xfrm>
            <a:off x="455474" y="1141579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선언적 함수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선언적 함수 선언하기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5-1-2.html)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E74FF0-AAFD-EB02-7115-11AA11E4A6A8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959018"/>
          <a:ext cx="5533292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32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함수를 생성합니다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function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console.log('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 내부의 코드입니다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... 1')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console.log('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 내부의 코드입니다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... 2')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console.log('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 내부의 코드입니다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... 3')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console.log('')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함수를 호출합니다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  console.log(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16   console.log(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17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21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73E147-2A3A-FA13-A65E-42DBC0DF1938}"/>
              </a:ext>
            </a:extLst>
          </p:cNvPr>
          <p:cNvSpPr txBox="1"/>
          <p:nvPr/>
        </p:nvSpPr>
        <p:spPr>
          <a:xfrm>
            <a:off x="306648" y="319086"/>
            <a:ext cx="8913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선언적 함수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F62B10B2-BDAC-8E10-2D67-4FDFEB510D5A}"/>
              </a:ext>
            </a:extLst>
          </p:cNvPr>
          <p:cNvSpPr txBox="1">
            <a:spLocks/>
          </p:cNvSpPr>
          <p:nvPr/>
        </p:nvSpPr>
        <p:spPr>
          <a:xfrm>
            <a:off x="455474" y="1092594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선언적 함수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선언적 함수 선언하기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5-1-2.html)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실행 결과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7E9F91C5-EACF-B3AE-3AD7-A511DC8BE964}"/>
              </a:ext>
            </a:extLst>
          </p:cNvPr>
          <p:cNvGrpSpPr/>
          <p:nvPr/>
        </p:nvGrpSpPr>
        <p:grpSpPr>
          <a:xfrm>
            <a:off x="1492459" y="1900395"/>
            <a:ext cx="8696325" cy="4572000"/>
            <a:chOff x="1524000" y="1622809"/>
            <a:chExt cx="8696325" cy="4572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038B45C-9423-509F-7E10-5CE8A4D8D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0" y="1622809"/>
              <a:ext cx="8696325" cy="4572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B22B0F-F388-D1EC-00AC-0E5D56750250}"/>
                </a:ext>
              </a:extLst>
            </p:cNvPr>
            <p:cNvSpPr/>
            <p:nvPr/>
          </p:nvSpPr>
          <p:spPr>
            <a:xfrm>
              <a:off x="2836985" y="4076700"/>
              <a:ext cx="4103077" cy="3311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DB370B4E-C3CB-AB12-F6EE-6188D4407DD9}"/>
                </a:ext>
              </a:extLst>
            </p:cNvPr>
            <p:cNvSpPr/>
            <p:nvPr/>
          </p:nvSpPr>
          <p:spPr>
            <a:xfrm rot="21060915">
              <a:off x="2158699" y="4336646"/>
              <a:ext cx="750277" cy="70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8EE5727F-C652-6250-094F-35C7DE964810}"/>
                </a:ext>
              </a:extLst>
            </p:cNvPr>
            <p:cNvSpPr/>
            <p:nvPr/>
          </p:nvSpPr>
          <p:spPr>
            <a:xfrm>
              <a:off x="1868994" y="4632466"/>
              <a:ext cx="432246" cy="68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Straight Connector 14">
            <a:extLst>
              <a:ext uri="{FF2B5EF4-FFF2-40B4-BE49-F238E27FC236}">
                <a16:creationId xmlns:a16="http://schemas.microsoft.com/office/drawing/2014/main" id="{26E26656-3E71-5E1B-BC39-1EC6130A14DF}"/>
              </a:ext>
            </a:extLst>
          </p:cNvPr>
          <p:cNvCxnSpPr/>
          <p:nvPr/>
        </p:nvCxnSpPr>
        <p:spPr>
          <a:xfrm>
            <a:off x="1871868" y="4944342"/>
            <a:ext cx="3634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Freeform: Shape 15">
            <a:extLst>
              <a:ext uri="{FF2B5EF4-FFF2-40B4-BE49-F238E27FC236}">
                <a16:creationId xmlns:a16="http://schemas.microsoft.com/office/drawing/2014/main" id="{27169CA2-98B4-E5F3-8009-3AAAB28EA8F2}"/>
              </a:ext>
            </a:extLst>
          </p:cNvPr>
          <p:cNvSpPr/>
          <p:nvPr/>
        </p:nvSpPr>
        <p:spPr>
          <a:xfrm>
            <a:off x="2148950" y="4368429"/>
            <a:ext cx="1348154" cy="363925"/>
          </a:xfrm>
          <a:custGeom>
            <a:avLst/>
            <a:gdLst>
              <a:gd name="connsiteX0" fmla="*/ 0 w 1477108"/>
              <a:gd name="connsiteY0" fmla="*/ 318028 h 318028"/>
              <a:gd name="connsiteX1" fmla="*/ 937846 w 1477108"/>
              <a:gd name="connsiteY1" fmla="*/ 13228 h 318028"/>
              <a:gd name="connsiteX2" fmla="*/ 1477108 w 1477108"/>
              <a:gd name="connsiteY2" fmla="*/ 83567 h 318028"/>
              <a:gd name="connsiteX0" fmla="*/ 0 w 1465385"/>
              <a:gd name="connsiteY0" fmla="*/ 347285 h 347285"/>
              <a:gd name="connsiteX1" fmla="*/ 937846 w 1465385"/>
              <a:gd name="connsiteY1" fmla="*/ 42485 h 347285"/>
              <a:gd name="connsiteX2" fmla="*/ 1465385 w 1465385"/>
              <a:gd name="connsiteY2" fmla="*/ 30762 h 347285"/>
              <a:gd name="connsiteX0" fmla="*/ 0 w 1348154"/>
              <a:gd name="connsiteY0" fmla="*/ 363925 h 363925"/>
              <a:gd name="connsiteX1" fmla="*/ 937846 w 1348154"/>
              <a:gd name="connsiteY1" fmla="*/ 59125 h 363925"/>
              <a:gd name="connsiteX2" fmla="*/ 1348154 w 1348154"/>
              <a:gd name="connsiteY2" fmla="*/ 23956 h 36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154" h="363925">
                <a:moveTo>
                  <a:pt x="0" y="363925"/>
                </a:moveTo>
                <a:cubicBezTo>
                  <a:pt x="345830" y="231063"/>
                  <a:pt x="691661" y="98202"/>
                  <a:pt x="937846" y="59125"/>
                </a:cubicBezTo>
                <a:cubicBezTo>
                  <a:pt x="1184031" y="20048"/>
                  <a:pt x="1201615" y="-30752"/>
                  <a:pt x="1348154" y="2395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D72910-CDC3-1586-7296-CD9547B51805}"/>
              </a:ext>
            </a:extLst>
          </p:cNvPr>
          <p:cNvSpPr txBox="1"/>
          <p:nvPr/>
        </p:nvSpPr>
        <p:spPr>
          <a:xfrm>
            <a:off x="3497437" y="4242614"/>
            <a:ext cx="37744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400" b="0" dirty="0">
                <a:solidFill>
                  <a:srgbClr val="FF0000"/>
                </a:solidFill>
              </a:rPr>
              <a:t>이전과 다르게 함수에 이름이 붙어 있음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920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6882AB-BCB6-9A91-8F35-AAD689DD8DFC}"/>
              </a:ext>
            </a:extLst>
          </p:cNvPr>
          <p:cNvSpPr txBox="1"/>
          <p:nvPr/>
        </p:nvSpPr>
        <p:spPr>
          <a:xfrm>
            <a:off x="631885" y="1455608"/>
            <a:ext cx="9468776" cy="1192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함수를 선언할 때에는 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function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이라는 </a:t>
            </a:r>
            <a:r>
              <a:rPr lang="ko-KR" altLang="ko-Kore-KR" sz="1600" kern="0" dirty="0" err="1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예약어를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사용하고</a:t>
            </a:r>
            <a:endParaRPr lang="en-US" altLang="ko-KR" sz="1600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함수 이름을 적은 후 중괄호 안에 실행할 여러 명령들을 묶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는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dirty="0">
                <a:latin typeface="맑은 고딕" panose="020B0503020000020004" pitchFamily="34" charset="-127"/>
                <a:cs typeface="맑은 고딕" panose="020B0503020000020004" pitchFamily="34" charset="-127"/>
              </a:rPr>
              <a:t>함수를 실행</a:t>
            </a:r>
            <a:r>
              <a:rPr lang="en-US" altLang="ko-KR" sz="1600" kern="0" dirty="0">
                <a:latin typeface="맑은 고딕" panose="020B0503020000020004" pitchFamily="34" charset="-127"/>
                <a:cs typeface="맑은 고딕" panose="020B0503020000020004" pitchFamily="34" charset="-127"/>
              </a:rPr>
              <a:t>(</a:t>
            </a:r>
            <a:r>
              <a:rPr lang="ko-KR" altLang="en-US" sz="1600" kern="0" dirty="0">
                <a:latin typeface="맑은 고딕" panose="020B0503020000020004" pitchFamily="34" charset="-127"/>
                <a:cs typeface="맑은 고딕" panose="020B0503020000020004" pitchFamily="34" charset="-127"/>
              </a:rPr>
              <a:t>호출</a:t>
            </a:r>
            <a:r>
              <a:rPr lang="en-US" altLang="ko-KR" sz="1600" kern="0" dirty="0">
                <a:latin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  <a:r>
              <a:rPr lang="ko-KR" altLang="en-US" sz="1600" kern="0" dirty="0">
                <a:latin typeface="맑은 고딕" panose="020B0503020000020004" pitchFamily="34" charset="-127"/>
                <a:cs typeface="맑은 고딕" panose="020B0503020000020004" pitchFamily="34" charset="-127"/>
              </a:rPr>
              <a:t>할 때는 함수 이름 뒤에 중괄호 </a:t>
            </a:r>
            <a:r>
              <a:rPr lang="en-US" altLang="ko-KR" sz="1600" kern="0" dirty="0">
                <a:latin typeface="맑은 고딕" panose="020B0503020000020004" pitchFamily="34" charset="-127"/>
                <a:cs typeface="맑은 고딕" panose="020B0503020000020004" pitchFamily="34" charset="-127"/>
              </a:rPr>
              <a:t>(</a:t>
            </a:r>
            <a:r>
              <a:rPr lang="ko-KR" altLang="en-US" sz="1600" kern="0" dirty="0">
                <a:latin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R" sz="1600" kern="0" dirty="0">
                <a:latin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  <a:r>
              <a:rPr lang="ko-KR" altLang="en-US" sz="1600" kern="0" dirty="0">
                <a:latin typeface="맑은 고딕" panose="020B0503020000020004" pitchFamily="34" charset="-127"/>
                <a:cs typeface="맑은 고딕" panose="020B0503020000020004" pitchFamily="34" charset="-127"/>
              </a:rPr>
              <a:t>를 붙인다</a:t>
            </a:r>
            <a:r>
              <a:rPr lang="en-US" altLang="ko-KR" sz="1600" kern="0" dirty="0">
                <a:latin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endParaRPr lang="ko-Kore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7AE76-51A9-706C-18CA-F8B4288166D2}"/>
              </a:ext>
            </a:extLst>
          </p:cNvPr>
          <p:cNvSpPr txBox="1"/>
          <p:nvPr/>
        </p:nvSpPr>
        <p:spPr>
          <a:xfrm>
            <a:off x="873033" y="3280142"/>
            <a:ext cx="3655381" cy="145020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</a:t>
            </a:r>
            <a:r>
              <a:rPr lang="ko-KR" altLang="ko-Kore-KR" sz="1800" i="1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함수명</a:t>
            </a:r>
            <a:r>
              <a:rPr lang="en-US" altLang="ko-Kore-KR" sz="1800" i="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 {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ore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ko-KR" altLang="ko-Kore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명령</a:t>
            </a:r>
            <a:r>
              <a:rPr lang="en-US" altLang="ko-Kore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ore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들</a:t>
            </a:r>
            <a:r>
              <a:rPr lang="en-US" altLang="ko-Kore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2C2C0-DBA4-9AE5-4C3F-6232885BB6B5}"/>
              </a:ext>
            </a:extLst>
          </p:cNvPr>
          <p:cNvSpPr txBox="1"/>
          <p:nvPr/>
        </p:nvSpPr>
        <p:spPr>
          <a:xfrm>
            <a:off x="873033" y="5361927"/>
            <a:ext cx="365538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함수명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54AE77-7934-63A0-A706-DF45D61F776F}"/>
              </a:ext>
            </a:extLst>
          </p:cNvPr>
          <p:cNvSpPr txBox="1"/>
          <p:nvPr/>
        </p:nvSpPr>
        <p:spPr>
          <a:xfrm>
            <a:off x="873033" y="2838994"/>
            <a:ext cx="2934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함수 선언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A0527-F527-0290-B4A4-57C520CF661A}"/>
              </a:ext>
            </a:extLst>
          </p:cNvPr>
          <p:cNvSpPr txBox="1"/>
          <p:nvPr/>
        </p:nvSpPr>
        <p:spPr>
          <a:xfrm>
            <a:off x="873033" y="4919671"/>
            <a:ext cx="2934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함수 실행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35B31-80CE-6567-9774-37644E3D0C22}"/>
              </a:ext>
            </a:extLst>
          </p:cNvPr>
          <p:cNvSpPr txBox="1"/>
          <p:nvPr/>
        </p:nvSpPr>
        <p:spPr>
          <a:xfrm>
            <a:off x="306648" y="319086"/>
            <a:ext cx="55988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 선언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&amp;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2588301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AEDEFF-EEF2-8D97-2419-43D9D1D08528}"/>
              </a:ext>
            </a:extLst>
          </p:cNvPr>
          <p:cNvSpPr txBox="1"/>
          <p:nvPr/>
        </p:nvSpPr>
        <p:spPr>
          <a:xfrm>
            <a:off x="932091" y="693750"/>
            <a:ext cx="6983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(</a:t>
            </a:r>
            <a:r>
              <a:rPr lang="ko-KR" altLang="en-US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예</a:t>
            </a:r>
            <a:r>
              <a:rPr lang="en-US" altLang="ko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) 1</a:t>
            </a:r>
            <a:r>
              <a:rPr lang="ko-KR" altLang="ko-Kore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부터 </a:t>
            </a:r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10</a:t>
            </a:r>
            <a:r>
              <a:rPr lang="ko-KR" altLang="ko-Kore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까지 더하는 기능을 함수로 </a:t>
            </a:r>
            <a:r>
              <a:rPr lang="ko-KR" altLang="en-US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만들어서 실행하기</a:t>
            </a:r>
            <a:endParaRPr lang="en-US" altLang="ko-KR" sz="1800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0AEE9A-ECE5-D1D7-999B-96D9E99CA8D6}"/>
              </a:ext>
            </a:extLst>
          </p:cNvPr>
          <p:cNvSpPr txBox="1"/>
          <p:nvPr/>
        </p:nvSpPr>
        <p:spPr>
          <a:xfrm>
            <a:off x="2282767" y="1534571"/>
            <a:ext cx="6094520" cy="345511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function calcSum() {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sum = 0;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for(let i = 1; i &lt;= 10; i++) {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sum += i;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console.log(`1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부터 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까지 더하면 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${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sum}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입니다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.`);</a:t>
            </a:r>
          </a:p>
          <a:p>
            <a:pPr>
              <a:lnSpc>
                <a:spcPct val="150000"/>
              </a:lnSpc>
            </a:pP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sz="1600"/>
              <a:t>calcSum();</a:t>
            </a:r>
          </a:p>
        </p:txBody>
      </p:sp>
      <p:sp>
        <p:nvSpPr>
          <p:cNvPr id="9" name="왼쪽 중괄호[L] 8">
            <a:extLst>
              <a:ext uri="{FF2B5EF4-FFF2-40B4-BE49-F238E27FC236}">
                <a16:creationId xmlns:a16="http://schemas.microsoft.com/office/drawing/2014/main" id="{D6377F8E-5B67-19A6-08A4-524DA2033E21}"/>
              </a:ext>
            </a:extLst>
          </p:cNvPr>
          <p:cNvSpPr/>
          <p:nvPr/>
        </p:nvSpPr>
        <p:spPr>
          <a:xfrm>
            <a:off x="1925440" y="1752530"/>
            <a:ext cx="248575" cy="2333247"/>
          </a:xfrm>
          <a:prstGeom prst="leftBrace">
            <a:avLst>
              <a:gd name="adj1" fmla="val 8333"/>
              <a:gd name="adj2" fmla="val 50658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56133E-0AE3-CEA8-F600-7C86A1759CE3}"/>
              </a:ext>
            </a:extLst>
          </p:cNvPr>
          <p:cNvSpPr txBox="1"/>
          <p:nvPr/>
        </p:nvSpPr>
        <p:spPr>
          <a:xfrm>
            <a:off x="561355" y="2749876"/>
            <a:ext cx="116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>
                <a:solidFill>
                  <a:schemeClr val="accent1"/>
                </a:solidFill>
              </a:rPr>
              <a:t>함수</a:t>
            </a:r>
            <a:r>
              <a:rPr kumimoji="1" lang="ko-KR" altLang="en-US" sz="1600">
                <a:solidFill>
                  <a:schemeClr val="accent1"/>
                </a:solidFill>
              </a:rPr>
              <a:t> 선언</a:t>
            </a:r>
            <a:endParaRPr kumimoji="1" lang="ko-Kore-KR" altLang="en-US" sz="160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143F03-EE57-5A67-38CA-AE3FF0A84338}"/>
              </a:ext>
            </a:extLst>
          </p:cNvPr>
          <p:cNvSpPr txBox="1"/>
          <p:nvPr/>
        </p:nvSpPr>
        <p:spPr>
          <a:xfrm>
            <a:off x="639287" y="4568596"/>
            <a:ext cx="116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 dirty="0">
                <a:solidFill>
                  <a:schemeClr val="accent1"/>
                </a:solidFill>
              </a:rPr>
              <a:t>함수</a:t>
            </a:r>
            <a:r>
              <a:rPr kumimoji="1" lang="ko-KR" altLang="en-US" sz="1600">
                <a:solidFill>
                  <a:schemeClr val="accent1"/>
                </a:solidFill>
              </a:rPr>
              <a:t> 실행</a:t>
            </a:r>
            <a:endParaRPr kumimoji="1" lang="ko-Kore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9473C39-B80F-32E1-C7CE-76DBCC1B5855}"/>
              </a:ext>
            </a:extLst>
          </p:cNvPr>
          <p:cNvCxnSpPr>
            <a:cxnSpLocks/>
          </p:cNvCxnSpPr>
          <p:nvPr/>
        </p:nvCxnSpPr>
        <p:spPr>
          <a:xfrm>
            <a:off x="1802262" y="4707792"/>
            <a:ext cx="426129" cy="1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D47ED01-E9D3-24AB-2D6E-8F5D32350A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73" b="31848"/>
          <a:stretch/>
        </p:blipFill>
        <p:spPr bwMode="auto">
          <a:xfrm>
            <a:off x="2228391" y="5348135"/>
            <a:ext cx="5995719" cy="1043956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A2BE3B-7C37-671B-F670-3B73BD038218}"/>
              </a:ext>
            </a:extLst>
          </p:cNvPr>
          <p:cNvSpPr txBox="1"/>
          <p:nvPr/>
        </p:nvSpPr>
        <p:spPr>
          <a:xfrm>
            <a:off x="7454537" y="1801650"/>
            <a:ext cx="4380411" cy="11526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ore-KR" sz="1600" dirty="0">
                <a:solidFill>
                  <a:srgbClr val="0070C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 선언 소스는 어디에 넣어도 상관없다</a:t>
            </a:r>
            <a:r>
              <a:rPr lang="en-US" altLang="ko-Kore-KR" sz="1600" dirty="0">
                <a:solidFill>
                  <a:srgbClr val="0070C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ko-Kore-KR" sz="1600" dirty="0">
                <a:solidFill>
                  <a:srgbClr val="0070C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하지만</a:t>
            </a:r>
            <a:r>
              <a:rPr lang="en-US" altLang="ko-KR" sz="1600" dirty="0">
                <a:solidFill>
                  <a:srgbClr val="0070C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일반적으로 </a:t>
            </a:r>
            <a:r>
              <a:rPr lang="ko-KR" altLang="ko-Kore-KR" sz="1600" dirty="0">
                <a:solidFill>
                  <a:srgbClr val="0070C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함수를 선언하는 소스를 실행 소스보다 앞에 넣</a:t>
            </a:r>
            <a:r>
              <a:rPr lang="ko-KR" altLang="en-US" sz="1600" dirty="0">
                <a:solidFill>
                  <a:srgbClr val="0070C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는다</a:t>
            </a:r>
            <a:r>
              <a:rPr lang="en-US" altLang="ko-KR" sz="1600" dirty="0">
                <a:solidFill>
                  <a:srgbClr val="0070C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endParaRPr lang="ko-Kore-KR" altLang="ko-Kore-KR" sz="1600" dirty="0">
              <a:solidFill>
                <a:srgbClr val="0070C0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282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함수선언</a:t>
            </a:r>
            <a:r>
              <a:rPr lang="en-US" altLang="ko-KR" sz="5000" dirty="0">
                <a:solidFill>
                  <a:schemeClr val="bg1"/>
                </a:solidFill>
              </a:rPr>
              <a:t>(</a:t>
            </a:r>
            <a:r>
              <a:rPr lang="ko-KR" altLang="en-US" sz="5000" dirty="0">
                <a:solidFill>
                  <a:schemeClr val="bg1"/>
                </a:solidFill>
              </a:rPr>
              <a:t>예제</a:t>
            </a:r>
            <a:r>
              <a:rPr lang="en-US" altLang="ko-KR" sz="5000" dirty="0">
                <a:solidFill>
                  <a:schemeClr val="bg1"/>
                </a:solidFill>
              </a:rPr>
              <a:t>)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200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73E147-2A3A-FA13-A65E-42DBC0DF1938}"/>
              </a:ext>
            </a:extLst>
          </p:cNvPr>
          <p:cNvSpPr txBox="1"/>
          <p:nvPr/>
        </p:nvSpPr>
        <p:spPr>
          <a:xfrm>
            <a:off x="306648" y="319086"/>
            <a:ext cx="8913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선언적 </a:t>
            </a:r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예제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1C912D01-93E6-A739-B5B6-3D34DEF446D6}"/>
              </a:ext>
            </a:extLst>
          </p:cNvPr>
          <p:cNvSpPr txBox="1">
            <a:spLocks/>
          </p:cNvSpPr>
          <p:nvPr/>
        </p:nvSpPr>
        <p:spPr>
          <a:xfrm>
            <a:off x="508787" y="1108922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기본적인 함수 예제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윤년을 확인하는 함수 만들기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>
                <a:solidFill>
                  <a:srgbClr val="000000"/>
                </a:solidFill>
                <a:latin typeface="+mn-ea"/>
              </a:rPr>
              <a:t>조건 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1) 4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로 나누어 떨어지는 해는 윤년</a:t>
            </a: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>
                <a:solidFill>
                  <a:srgbClr val="000000"/>
                </a:solidFill>
                <a:latin typeface="+mn-ea"/>
              </a:rPr>
              <a:t>조건 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2) 100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으로 나누어 떨어지는 해는 윤년이 아님</a:t>
            </a: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>
                <a:solidFill>
                  <a:srgbClr val="000000"/>
                </a:solidFill>
                <a:latin typeface="+mn-ea"/>
              </a:rPr>
              <a:t>조건 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3) 400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으로 나누어 떨어지는 해는 윤년</a:t>
            </a: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윤년인지 확인하는 함수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5-1-4.html)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0C44B7-1BB2-6AB1-0DEB-28AD2BF542C6}"/>
              </a:ext>
            </a:extLst>
          </p:cNvPr>
          <p:cNvGraphicFramePr>
            <a:graphicFrameLocks noGrp="1"/>
          </p:cNvGraphicFramePr>
          <p:nvPr/>
        </p:nvGraphicFramePr>
        <p:xfrm>
          <a:off x="1545772" y="3325304"/>
          <a:ext cx="6729046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9046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function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isLeapYear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(year)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return (year % 4 === 0) &amp;&amp; (year % 100 !== 0) || (year % 400 === 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console.log(`2020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년은 윤년일까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? ===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isLeapYear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(2020)}`)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console.log(`2010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년은 윤년일까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? ===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isLeapYear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(2010)}`)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console.log(`2000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년은 윤년일까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? ===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isLeapYear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(2000)}`)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console.log(`1900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년은 윤년일까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? ===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isLeapYear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(1900)}`)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5">
            <a:extLst>
              <a:ext uri="{FF2B5EF4-FFF2-40B4-BE49-F238E27FC236}">
                <a16:creationId xmlns:a16="http://schemas.microsoft.com/office/drawing/2014/main" id="{8618EB22-8C17-2A17-470A-0E2C465B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948" y="3863509"/>
            <a:ext cx="3389549" cy="179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75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8107A7EC-0D34-EC1A-7140-F7411E740BE9}"/>
              </a:ext>
            </a:extLst>
          </p:cNvPr>
          <p:cNvSpPr txBox="1">
            <a:spLocks/>
          </p:cNvSpPr>
          <p:nvPr/>
        </p:nvSpPr>
        <p:spPr>
          <a:xfrm>
            <a:off x="503343" y="1163351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기본적인 함수 예제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A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부터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B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까지 더하는 함수 만들기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en-US" altLang="ko-KR" sz="1400">
                <a:solidFill>
                  <a:srgbClr val="000000"/>
                </a:solidFill>
                <a:latin typeface="+mn-ea"/>
              </a:rPr>
              <a:t>A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부터 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B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까지 더하는 함수 만들기</a:t>
            </a: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a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부터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b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까지 더하는 함수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5-1-5.html)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B25D7C-E956-774A-125E-11A85E3EB220}"/>
              </a:ext>
            </a:extLst>
          </p:cNvPr>
          <p:cNvGraphicFramePr>
            <a:graphicFrameLocks noGrp="1"/>
          </p:cNvGraphicFramePr>
          <p:nvPr/>
        </p:nvGraphicFramePr>
        <p:xfrm>
          <a:off x="1540328" y="2748392"/>
          <a:ext cx="546295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9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function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sumAll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(a, b)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let output = 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for (let i = a; i &lt;= b; i++)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  output += i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return output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console.log(`1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부터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까지의 합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sumAll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(1, 100)}`)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console.log(`1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부터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500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까지의 합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sumAll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(1, 500)}`)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7175C7F-B097-6771-ED66-B61D71F9F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867" y="4425043"/>
            <a:ext cx="2990483" cy="1224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7AC124-4B2A-B7D1-698A-9E515495403C}"/>
              </a:ext>
            </a:extLst>
          </p:cNvPr>
          <p:cNvSpPr txBox="1"/>
          <p:nvPr/>
        </p:nvSpPr>
        <p:spPr>
          <a:xfrm>
            <a:off x="306648" y="319086"/>
            <a:ext cx="8913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선언적 </a:t>
            </a:r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316999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함수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55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04E3969E-655F-818F-19C2-B9A8E34E0E3E}"/>
              </a:ext>
            </a:extLst>
          </p:cNvPr>
          <p:cNvSpPr txBox="1">
            <a:spLocks/>
          </p:cNvSpPr>
          <p:nvPr/>
        </p:nvSpPr>
        <p:spPr>
          <a:xfrm>
            <a:off x="519672" y="1098037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기본적인 함수 예제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최솟값을 구하는 함수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5-1-6.html)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64A56FA-A790-0F18-A9A4-115C191CB819}"/>
              </a:ext>
            </a:extLst>
          </p:cNvPr>
          <p:cNvGraphicFramePr>
            <a:graphicFrameLocks noGrp="1"/>
          </p:cNvGraphicFramePr>
          <p:nvPr/>
        </p:nvGraphicFramePr>
        <p:xfrm>
          <a:off x="1556657" y="1951558"/>
          <a:ext cx="5462954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9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function min(array)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let output = array[0]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for (const item of array)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현재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output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보다 더 작은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item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이 있다면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  if (output &gt; item)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 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output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의 값을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item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으로 변경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    output = item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  return output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testArray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[52, 273, 32, 103, 275, 24, 57]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  console.log(`${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testArray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중에서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16 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최솟값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${min(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testArray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17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5">
            <a:extLst>
              <a:ext uri="{FF2B5EF4-FFF2-40B4-BE49-F238E27FC236}">
                <a16:creationId xmlns:a16="http://schemas.microsoft.com/office/drawing/2014/main" id="{CD211802-817D-3EB0-5ACC-4CB05319D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11" y="4657623"/>
            <a:ext cx="3681046" cy="1255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9FD886-C088-525D-3175-93FD02E327E8}"/>
              </a:ext>
            </a:extLst>
          </p:cNvPr>
          <p:cNvSpPr txBox="1"/>
          <p:nvPr/>
        </p:nvSpPr>
        <p:spPr>
          <a:xfrm>
            <a:off x="306648" y="319086"/>
            <a:ext cx="8913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선언적 </a:t>
            </a:r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733304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BD8F31AE-09A0-1B69-5850-DC63BC2A9960}"/>
              </a:ext>
            </a:extLst>
          </p:cNvPr>
          <p:cNvSpPr txBox="1">
            <a:spLocks/>
          </p:cNvSpPr>
          <p:nvPr/>
        </p:nvSpPr>
        <p:spPr>
          <a:xfrm>
            <a:off x="497901" y="1157908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나머지 매개변수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가변 매개변수 함수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호출할 때 매개변수의 개수가 고정적이지 않은 함수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자바스크립트에서 이러한 함수를 구현할 때는 </a:t>
            </a:r>
            <a:r>
              <a:rPr lang="ko-KR" altLang="en-US" sz="1600">
                <a:solidFill>
                  <a:srgbClr val="FF0000"/>
                </a:solidFill>
                <a:latin typeface="+mn-ea"/>
              </a:rPr>
              <a:t>나머지 매개변수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(rest parameter)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라는 특이한 형태의 문법을 사용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나머지 매개변수를 사용한 배열 만들기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5-1-7.html)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FE661A7-615C-6367-0FC9-3D244E3D10D6}"/>
              </a:ext>
            </a:extLst>
          </p:cNvPr>
          <p:cNvGraphicFramePr>
            <a:graphicFrameLocks noGrp="1"/>
          </p:cNvGraphicFramePr>
          <p:nvPr/>
        </p:nvGraphicFramePr>
        <p:xfrm>
          <a:off x="1534886" y="2285163"/>
          <a:ext cx="546295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9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function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 이름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(...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나머지 매개변수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 }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4CD494-2D98-2281-05B8-A2BD6DEEFD58}"/>
              </a:ext>
            </a:extLst>
          </p:cNvPr>
          <p:cNvGraphicFramePr>
            <a:graphicFrameLocks noGrp="1"/>
          </p:cNvGraphicFramePr>
          <p:nvPr/>
        </p:nvGraphicFramePr>
        <p:xfrm>
          <a:off x="1534886" y="3475893"/>
          <a:ext cx="546295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9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function sample(...items)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console.log(items)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sample(1, 2)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07   sample(1, 2, 3)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08   sample(1, 2, 3, 4)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09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6" name="Picture 4">
            <a:extLst>
              <a:ext uri="{FF2B5EF4-FFF2-40B4-BE49-F238E27FC236}">
                <a16:creationId xmlns:a16="http://schemas.microsoft.com/office/drawing/2014/main" id="{F32BA860-0024-DAD5-92BE-41960C695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126" y="4174184"/>
            <a:ext cx="1849754" cy="1541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3DCD5C-EFED-6289-FF75-24D478495491}"/>
              </a:ext>
            </a:extLst>
          </p:cNvPr>
          <p:cNvSpPr txBox="1"/>
          <p:nvPr/>
        </p:nvSpPr>
        <p:spPr>
          <a:xfrm>
            <a:off x="306648" y="319086"/>
            <a:ext cx="8913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선언적 </a:t>
            </a:r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436130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33F03882-0986-03B3-BE99-ED2BA2C1E4D2}"/>
              </a:ext>
            </a:extLst>
          </p:cNvPr>
          <p:cNvSpPr txBox="1">
            <a:spLocks/>
          </p:cNvSpPr>
          <p:nvPr/>
        </p:nvSpPr>
        <p:spPr>
          <a:xfrm>
            <a:off x="546886" y="1125250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나머지 매개변수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나머지 매개변수를 사용한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min()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함수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5-1-8.html)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D08841-8D53-0B27-7EEE-D48163BABD75}"/>
              </a:ext>
            </a:extLst>
          </p:cNvPr>
          <p:cNvGraphicFramePr>
            <a:graphicFrameLocks noGrp="1"/>
          </p:cNvGraphicFramePr>
          <p:nvPr/>
        </p:nvGraphicFramePr>
        <p:xfrm>
          <a:off x="1583871" y="1983467"/>
          <a:ext cx="5462954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9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나머지 매개변수를 사용한 함수 만들기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function min(...items)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매개변수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items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는 배열처럼 사용합니다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let output = items[0]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for (const item of items)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  if (output &gt; item)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    output = item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10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11     return output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12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14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 호출하기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15   console.log('min(52, 273, 32, 103, 275, 24, 57)')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16   console.log(`= ${min(52, 273, 32, 103, 275, 24, 57)}`)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17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5">
            <a:extLst>
              <a:ext uri="{FF2B5EF4-FFF2-40B4-BE49-F238E27FC236}">
                <a16:creationId xmlns:a16="http://schemas.microsoft.com/office/drawing/2014/main" id="{A505CBDD-49EC-E42E-AE08-11371F63F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531" y="4483657"/>
            <a:ext cx="4036305" cy="1243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B649A2-46E1-ED48-F678-699A9525DC79}"/>
              </a:ext>
            </a:extLst>
          </p:cNvPr>
          <p:cNvSpPr txBox="1"/>
          <p:nvPr/>
        </p:nvSpPr>
        <p:spPr>
          <a:xfrm>
            <a:off x="306648" y="319086"/>
            <a:ext cx="8913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선언적 </a:t>
            </a:r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521547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45C5548A-1FCE-B689-B253-AD07191F80B6}"/>
              </a:ext>
            </a:extLst>
          </p:cNvPr>
          <p:cNvSpPr txBox="1">
            <a:spLocks/>
          </p:cNvSpPr>
          <p:nvPr/>
        </p:nvSpPr>
        <p:spPr>
          <a:xfrm>
            <a:off x="525115" y="1081708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나머지 매개변수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나머지 매개변수와 일반 매개변수 조합하기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나머지 매개변수와 일반 매개변수를 갖는 함수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5-1-9.html)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A752A8-E4B7-973A-C49C-B10A1E727C86}"/>
              </a:ext>
            </a:extLst>
          </p:cNvPr>
          <p:cNvGraphicFramePr>
            <a:graphicFrameLocks noGrp="1"/>
          </p:cNvGraphicFramePr>
          <p:nvPr/>
        </p:nvGraphicFramePr>
        <p:xfrm>
          <a:off x="1562099" y="1939925"/>
          <a:ext cx="575603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6031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function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 이름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매개변수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매개변수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...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나머지 매개변수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 }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7BEDEE-4C31-CA77-F852-225BE4205DA8}"/>
              </a:ext>
            </a:extLst>
          </p:cNvPr>
          <p:cNvGraphicFramePr>
            <a:graphicFrameLocks noGrp="1"/>
          </p:cNvGraphicFramePr>
          <p:nvPr/>
        </p:nvGraphicFramePr>
        <p:xfrm>
          <a:off x="1562099" y="2976915"/>
          <a:ext cx="575603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6031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function sample(a, b, ...c)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console.log(a, b, c)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sample(1, 2)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sample(1, 2, 3)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sample(1, 2, 3, 4)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6" name="Picture 4">
            <a:extLst>
              <a:ext uri="{FF2B5EF4-FFF2-40B4-BE49-F238E27FC236}">
                <a16:creationId xmlns:a16="http://schemas.microsoft.com/office/drawing/2014/main" id="{6954C543-C041-503D-135B-F6EC73806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57" y="3734153"/>
            <a:ext cx="1565550" cy="15287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27280-0C0A-961B-DAB6-0DD8EAED4151}"/>
              </a:ext>
            </a:extLst>
          </p:cNvPr>
          <p:cNvSpPr txBox="1"/>
          <p:nvPr/>
        </p:nvSpPr>
        <p:spPr>
          <a:xfrm>
            <a:off x="306648" y="319086"/>
            <a:ext cx="8913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선언적 </a:t>
            </a:r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2029287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93887F86-3CBC-5184-AADE-D91DB0B5EA3A}"/>
              </a:ext>
            </a:extLst>
          </p:cNvPr>
          <p:cNvSpPr txBox="1">
            <a:spLocks/>
          </p:cNvSpPr>
          <p:nvPr/>
        </p:nvSpPr>
        <p:spPr>
          <a:xfrm>
            <a:off x="508787" y="1026972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나머지 매개변수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Array.isArray()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메소드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>
                <a:solidFill>
                  <a:srgbClr val="000000"/>
                </a:solidFill>
                <a:latin typeface="+mn-ea"/>
              </a:rPr>
              <a:t>매개변수로 들어온 자료형이 배열인지 숫자인지 확인</a:t>
            </a: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매개변수의 자료형에 따라 다르게 작동하는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min()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함수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5-1-10.html)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4B700F-027A-DFEC-3464-648283904CF2}"/>
              </a:ext>
            </a:extLst>
          </p:cNvPr>
          <p:cNvGraphicFramePr>
            <a:graphicFrameLocks noGrp="1"/>
          </p:cNvGraphicFramePr>
          <p:nvPr/>
        </p:nvGraphicFramePr>
        <p:xfrm>
          <a:off x="1535557" y="2536417"/>
          <a:ext cx="575603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6031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02   function min(first, ...rests) {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03     //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</a:rPr>
                        <a:t>변수 선언하기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04     let output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05     let items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07     //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</a:rPr>
                        <a:t>매개변수의 자료형에 따라 조건 분기하기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08     if (</a:t>
                      </a:r>
                      <a:r>
                        <a:rPr lang="en-US" altLang="ko-KR" sz="1000" b="0" dirty="0" err="1">
                          <a:solidFill>
                            <a:srgbClr val="FF0000"/>
                          </a:solidFill>
                        </a:rPr>
                        <a:t>Array.isArray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(first)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09    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</a:rPr>
                        <a:t>   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output = first[0]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10       items = first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11 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} else if (</a:t>
                      </a:r>
                      <a:r>
                        <a:rPr lang="en-US" altLang="ko-KR" sz="10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(first) === 'number') {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12       output = first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13       items = rests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14     }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16 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//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</a:rPr>
                        <a:t>이전 절에서 살펴보았던 최솟값 구하는 공식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17     for (const item of items) {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18       if (output &gt; item) {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19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output = item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    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21     }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22     return output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23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25   console.log(`min(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배열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): ${min([52, 273, 32, 103, 275, 24, 57])}`)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26   console.log(`min(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숫자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...): ${min(52, 273, 32, 103, 275, 24, 57)}`)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27 &lt;/script&gt;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5">
            <a:extLst>
              <a:ext uri="{FF2B5EF4-FFF2-40B4-BE49-F238E27FC236}">
                <a16:creationId xmlns:a16="http://schemas.microsoft.com/office/drawing/2014/main" id="{9CE5CA0A-B994-E3E4-28E8-AE93110B3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434" y="5410982"/>
            <a:ext cx="2855302" cy="12312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4E22D7-6330-5C87-17E8-BD2447D39BFB}"/>
              </a:ext>
            </a:extLst>
          </p:cNvPr>
          <p:cNvSpPr txBox="1"/>
          <p:nvPr/>
        </p:nvSpPr>
        <p:spPr>
          <a:xfrm>
            <a:off x="306648" y="319086"/>
            <a:ext cx="8913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선언적 </a:t>
            </a:r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116363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A1598618-115C-9AD9-7C94-C8850881942F}"/>
              </a:ext>
            </a:extLst>
          </p:cNvPr>
          <p:cNvSpPr txBox="1">
            <a:spLocks/>
          </p:cNvSpPr>
          <p:nvPr/>
        </p:nvSpPr>
        <p:spPr>
          <a:xfrm>
            <a:off x="455474" y="1168794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나머지 매개변수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Array.isArray()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메소드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>
                <a:solidFill>
                  <a:srgbClr val="000000"/>
                </a:solidFill>
                <a:latin typeface="+mn-ea"/>
              </a:rPr>
              <a:t>매개변수로 들어온 자료형이 배열인지 숫자인지 확인</a:t>
            </a: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매개변수의 자료형에 따라 다르게 작동하는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min()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함수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5-1-10.html)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51C677-97E4-0E2E-EE89-D9ADB93E3756}"/>
              </a:ext>
            </a:extLst>
          </p:cNvPr>
          <p:cNvGraphicFramePr>
            <a:graphicFrameLocks noGrp="1"/>
          </p:cNvGraphicFramePr>
          <p:nvPr/>
        </p:nvGraphicFramePr>
        <p:xfrm>
          <a:off x="1482244" y="2678239"/>
          <a:ext cx="5756031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6031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function min(first, ...rests)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변수 선언하기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  let output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     let items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매개변수의 자료형에 따라 조건 분기하기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  if (</a:t>
                      </a:r>
                      <a:r>
                        <a:rPr lang="en-US" altLang="ko-KR" sz="1400" b="0" dirty="0" err="1">
                          <a:solidFill>
                            <a:srgbClr val="FF0000"/>
                          </a:solidFill>
                        </a:rPr>
                        <a:t>Array.isArray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(first)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  output = first[0]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    items = first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25   console.log(`min(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배열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): ${min([52, 273, 32, 103, 275, 24, 57])}`)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26   console.log(`min(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숫자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...): ${min(52, 273, 32, 103, 275, 24, 57)}`)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27 &lt;/script&gt;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5">
            <a:extLst>
              <a:ext uri="{FF2B5EF4-FFF2-40B4-BE49-F238E27FC236}">
                <a16:creationId xmlns:a16="http://schemas.microsoft.com/office/drawing/2014/main" id="{519FD61B-5F77-D37C-B3CA-1C388167D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675" y="5148358"/>
            <a:ext cx="2855302" cy="123125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DEE7EC41-3B3B-45D5-2DF9-1EFD76D6BE2C}"/>
              </a:ext>
            </a:extLst>
          </p:cNvPr>
          <p:cNvSpPr/>
          <p:nvPr/>
        </p:nvSpPr>
        <p:spPr>
          <a:xfrm>
            <a:off x="1492459" y="4946186"/>
            <a:ext cx="3587262" cy="3516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중간 과정 생략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D40AB-442D-1EFC-2114-18D2A110FA6B}"/>
              </a:ext>
            </a:extLst>
          </p:cNvPr>
          <p:cNvSpPr txBox="1"/>
          <p:nvPr/>
        </p:nvSpPr>
        <p:spPr>
          <a:xfrm>
            <a:off x="5601751" y="4121364"/>
            <a:ext cx="41753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Gothic100Std_OTF"/>
              </a:rPr>
              <a:t>어떤 자료가 배열인지 확인할 때는 </a:t>
            </a:r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Helvetica 45 Light"/>
              </a:rPr>
              <a:t>Array</a:t>
            </a:r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YoonV YoonGothic100Std_OTF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Helvetica 45 Light"/>
              </a:rPr>
              <a:t>isArray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YoonV YoonGothic100Std_OTF"/>
              </a:rPr>
              <a:t>()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Gothic100Std_OTF"/>
              </a:rPr>
              <a:t>메소드를 사용</a:t>
            </a:r>
            <a:r>
              <a:rPr lang="en-US" altLang="ko-KR" sz="1400" dirty="0">
                <a:solidFill>
                  <a:srgbClr val="FF0000"/>
                </a:solidFill>
                <a:latin typeface="YoonV YoonGothic100Std_OTF"/>
              </a:rPr>
              <a:t>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YoonV YoonGothic100Std_OTF"/>
              </a:rPr>
              <a:t>(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Gothic100Std_OTF"/>
              </a:rPr>
              <a:t>일반적인 </a:t>
            </a:r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Helvetica 45 Light"/>
              </a:rPr>
              <a:t>typeof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Helvetica 45 Light"/>
              </a:rPr>
              <a:t>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Gothic100Std_OTF"/>
              </a:rPr>
              <a:t>연산자로는 배열을 확인할 수 없음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YoonV YoonGothic100Std_OTF"/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11">
            <a:extLst>
              <a:ext uri="{FF2B5EF4-FFF2-40B4-BE49-F238E27FC236}">
                <a16:creationId xmlns:a16="http://schemas.microsoft.com/office/drawing/2014/main" id="{0DF83B55-A24B-D1BA-D4FE-EC5742FAFB72}"/>
              </a:ext>
            </a:extLst>
          </p:cNvPr>
          <p:cNvCxnSpPr/>
          <p:nvPr/>
        </p:nvCxnSpPr>
        <p:spPr>
          <a:xfrm>
            <a:off x="3766736" y="4388033"/>
            <a:ext cx="1641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B1EF45-FB59-9503-F7F0-908EF5960CF4}"/>
              </a:ext>
            </a:extLst>
          </p:cNvPr>
          <p:cNvSpPr txBox="1"/>
          <p:nvPr/>
        </p:nvSpPr>
        <p:spPr>
          <a:xfrm>
            <a:off x="306648" y="319086"/>
            <a:ext cx="8913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선언적 </a:t>
            </a:r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823772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A7657C75-1489-3B41-F9A4-7EF9069B3F08}"/>
              </a:ext>
            </a:extLst>
          </p:cNvPr>
          <p:cNvSpPr txBox="1">
            <a:spLocks/>
          </p:cNvSpPr>
          <p:nvPr/>
        </p:nvSpPr>
        <p:spPr>
          <a:xfrm>
            <a:off x="455474" y="1152466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나머지 매개변수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전개 연산자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배열을 전개해서 함수의 매개변수로 전달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전개 연산자의 활용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5-1-11.html)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044026-620A-AFC0-D98F-E16260294BC3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392280"/>
          <a:ext cx="5756031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6031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단순하게 매개변수를 모두 출력하는 함수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function sample(...items)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  console.log(items)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전개 연산자 사용 여부 비교하기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array = [1, 2, 3, 4]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console.log('#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전개 연산자를 사용하지 않은 경우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  sample(array)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  console.log('#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전개 연산자를 사용한 경우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  sample(...array)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&lt;/script&gt;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7">
            <a:extLst>
              <a:ext uri="{FF2B5EF4-FFF2-40B4-BE49-F238E27FC236}">
                <a16:creationId xmlns:a16="http://schemas.microsoft.com/office/drawing/2014/main" id="{2F417095-CAAF-4876-FA90-4ED6B71E6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964" y="3338566"/>
            <a:ext cx="5126562" cy="1943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FE1F2C-7FEB-D8EE-FA17-206A448C8873}"/>
              </a:ext>
            </a:extLst>
          </p:cNvPr>
          <p:cNvSpPr txBox="1"/>
          <p:nvPr/>
        </p:nvSpPr>
        <p:spPr>
          <a:xfrm>
            <a:off x="7425609" y="3996756"/>
            <a:ext cx="4084061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4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개의 요소가 있는 배열이 들어옴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693ED-30E8-0A68-0B6C-04AD6C9FCDA7}"/>
              </a:ext>
            </a:extLst>
          </p:cNvPr>
          <p:cNvSpPr txBox="1"/>
          <p:nvPr/>
        </p:nvSpPr>
        <p:spPr>
          <a:xfrm>
            <a:off x="7526273" y="4769438"/>
            <a:ext cx="345015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숫자가 하나하나 들어옴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16">
            <a:extLst>
              <a:ext uri="{FF2B5EF4-FFF2-40B4-BE49-F238E27FC236}">
                <a16:creationId xmlns:a16="http://schemas.microsoft.com/office/drawing/2014/main" id="{560D36DB-316F-B457-25F8-238FC10AD201}"/>
              </a:ext>
            </a:extLst>
          </p:cNvPr>
          <p:cNvCxnSpPr/>
          <p:nvPr/>
        </p:nvCxnSpPr>
        <p:spPr>
          <a:xfrm>
            <a:off x="7400895" y="4159547"/>
            <a:ext cx="624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17">
            <a:extLst>
              <a:ext uri="{FF2B5EF4-FFF2-40B4-BE49-F238E27FC236}">
                <a16:creationId xmlns:a16="http://schemas.microsoft.com/office/drawing/2014/main" id="{C89993DF-91B7-94DC-57B4-D0923A6CBF53}"/>
              </a:ext>
            </a:extLst>
          </p:cNvPr>
          <p:cNvCxnSpPr/>
          <p:nvPr/>
        </p:nvCxnSpPr>
        <p:spPr>
          <a:xfrm>
            <a:off x="7526273" y="4921547"/>
            <a:ext cx="624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168D86-DD9A-0491-D10B-E54A2E7AB08A}"/>
              </a:ext>
            </a:extLst>
          </p:cNvPr>
          <p:cNvSpPr txBox="1"/>
          <p:nvPr/>
        </p:nvSpPr>
        <p:spPr>
          <a:xfrm>
            <a:off x="306648" y="319086"/>
            <a:ext cx="8913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선언적 </a:t>
            </a:r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1787846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매개변수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197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98" y="2564904"/>
            <a:ext cx="7154205" cy="21602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D4D44C-26BB-6CDF-20FE-FED9376B56C7}"/>
              </a:ext>
            </a:extLst>
          </p:cNvPr>
          <p:cNvSpPr txBox="1"/>
          <p:nvPr/>
        </p:nvSpPr>
        <p:spPr>
          <a:xfrm>
            <a:off x="306648" y="319086"/>
            <a:ext cx="72480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매개변수가 있는 함수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정의문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5013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16" y="1324371"/>
            <a:ext cx="11499222" cy="37265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A75241-D153-56E5-F51A-E992C3D07F62}"/>
              </a:ext>
            </a:extLst>
          </p:cNvPr>
          <p:cNvSpPr txBox="1"/>
          <p:nvPr/>
        </p:nvSpPr>
        <p:spPr>
          <a:xfrm>
            <a:off x="306648" y="319086"/>
            <a:ext cx="9065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매개변수 없이 함수에 전달된 값 받아오기</a:t>
            </a:r>
          </a:p>
        </p:txBody>
      </p:sp>
    </p:spTree>
    <p:extLst>
      <p:ext uri="{BB962C8B-B14F-4D97-AF65-F5344CB8AC3E}">
        <p14:creationId xmlns:p14="http://schemas.microsoft.com/office/powerpoint/2010/main" val="277131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192" y="2183643"/>
            <a:ext cx="8647619" cy="29523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5FD3F8-C58A-3457-C9CC-117C93609236}"/>
              </a:ext>
            </a:extLst>
          </p:cNvPr>
          <p:cNvSpPr txBox="1"/>
          <p:nvPr/>
        </p:nvSpPr>
        <p:spPr>
          <a:xfrm>
            <a:off x="306647" y="319086"/>
            <a:ext cx="2583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함수란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12513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B81819-C55C-3150-9888-8F78AEDE7834}"/>
              </a:ext>
            </a:extLst>
          </p:cNvPr>
          <p:cNvSpPr txBox="1"/>
          <p:nvPr/>
        </p:nvSpPr>
        <p:spPr>
          <a:xfrm>
            <a:off x="721902" y="1238577"/>
            <a:ext cx="9647808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앞에서 만들었던 </a:t>
            </a:r>
            <a:r>
              <a:rPr lang="en-US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calcSum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는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몇 번을 실행해도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1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부터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10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까지 더한 값만 보여 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준다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endParaRPr lang="en-US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같은 방법으로 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1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부터 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50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까지 더하려면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?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 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1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부터 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100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까지 더하려면</a:t>
            </a:r>
            <a:endParaRPr lang="en-US" altLang="ko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  <a:sym typeface="Wingdings" pitchFamily="2" charset="2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앞에서 만든 </a:t>
            </a:r>
            <a:r>
              <a:rPr lang="en-US" altLang="ko-KR" sz="16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calcNum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 함수를 재사용할 수 있다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함수를 선언할 때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,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 함수를 실행할 때 변수를 사용하자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!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4A276-C214-67D9-A591-B4CB7B01BA10}"/>
              </a:ext>
            </a:extLst>
          </p:cNvPr>
          <p:cNvSpPr txBox="1"/>
          <p:nvPr/>
        </p:nvSpPr>
        <p:spPr>
          <a:xfrm>
            <a:off x="803365" y="3429000"/>
            <a:ext cx="4591314" cy="26398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&lt;script&gt;    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function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addNumber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(num1, num2) {  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let sum = num1 + num2;      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alert("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결과 값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 sum);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addNumber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(1, 5);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&lt;/script&gt;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6F279F-EB43-2B72-4A81-EA1F905CC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67"/>
          <a:stretch/>
        </p:blipFill>
        <p:spPr>
          <a:xfrm>
            <a:off x="8085654" y="3525258"/>
            <a:ext cx="3795849" cy="2230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A52AA0-B581-9374-8942-DD30599DF3D5}"/>
              </a:ext>
            </a:extLst>
          </p:cNvPr>
          <p:cNvSpPr txBox="1"/>
          <p:nvPr/>
        </p:nvSpPr>
        <p:spPr>
          <a:xfrm>
            <a:off x="3406634" y="5388156"/>
            <a:ext cx="1988045" cy="30777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C00000"/>
                </a:solidFill>
              </a:rPr>
              <a:t>항상 같은 값이 출력됨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C424BB6-8587-D6AE-2E6D-624A6FB4750F}"/>
              </a:ext>
            </a:extLst>
          </p:cNvPr>
          <p:cNvCxnSpPr>
            <a:stCxn id="6" idx="1"/>
          </p:cNvCxnSpPr>
          <p:nvPr/>
        </p:nvCxnSpPr>
        <p:spPr>
          <a:xfrm flipH="1">
            <a:off x="2653639" y="5542045"/>
            <a:ext cx="752995" cy="123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른쪽 10">
            <a:extLst>
              <a:ext uri="{FF2B5EF4-FFF2-40B4-BE49-F238E27FC236}">
                <a16:creationId xmlns:a16="http://schemas.microsoft.com/office/drawing/2014/main" id="{3D5C9486-3660-F2BF-9D81-FB8B3FB5E930}"/>
              </a:ext>
            </a:extLst>
          </p:cNvPr>
          <p:cNvSpPr/>
          <p:nvPr/>
        </p:nvSpPr>
        <p:spPr>
          <a:xfrm>
            <a:off x="5303239" y="4349065"/>
            <a:ext cx="1345359" cy="30777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8DE9CF-8DB8-E4AF-7DF2-8FAD90A1F01C}"/>
              </a:ext>
            </a:extLst>
          </p:cNvPr>
          <p:cNvSpPr txBox="1"/>
          <p:nvPr/>
        </p:nvSpPr>
        <p:spPr>
          <a:xfrm>
            <a:off x="4898886" y="4002573"/>
            <a:ext cx="3118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함수를 여러 번 사용할 수 있게 해보자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B99F36-6D46-0531-FDC7-FE25DB684E50}"/>
              </a:ext>
            </a:extLst>
          </p:cNvPr>
          <p:cNvSpPr txBox="1"/>
          <p:nvPr/>
        </p:nvSpPr>
        <p:spPr>
          <a:xfrm>
            <a:off x="306647" y="319086"/>
            <a:ext cx="41456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매개변수와 인수</a:t>
            </a:r>
          </a:p>
        </p:txBody>
      </p:sp>
    </p:spTree>
    <p:extLst>
      <p:ext uri="{BB962C8B-B14F-4D97-AF65-F5344CB8AC3E}">
        <p14:creationId xmlns:p14="http://schemas.microsoft.com/office/powerpoint/2010/main" val="1090647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B81819-C55C-3150-9888-8F78AEDE7834}"/>
              </a:ext>
            </a:extLst>
          </p:cNvPr>
          <p:cNvSpPr txBox="1"/>
          <p:nvPr/>
        </p:nvSpPr>
        <p:spPr>
          <a:xfrm>
            <a:off x="1047565" y="2348117"/>
            <a:ext cx="9647808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함수를 선언할 때 외부</a:t>
            </a:r>
            <a:r>
              <a:rPr lang="ko-KR" altLang="en-US" sz="1600" dirty="0"/>
              <a:t>에서</a:t>
            </a:r>
            <a:r>
              <a:rPr lang="ko-KR" altLang="ko-Kore-KR" sz="1600" dirty="0"/>
              <a:t> 값을 받는 변수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함수 이름 옆의 괄호 안에 매개변수 이름을 넣어</a:t>
            </a:r>
            <a:r>
              <a:rPr lang="ko-KR" altLang="en-US" sz="1600" dirty="0"/>
              <a:t>준다</a:t>
            </a:r>
            <a:endParaRPr lang="en-US" altLang="ko-Kore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매개변수에 이름을 붙이는 방법은 일반적인 변수 이름을 붙이는 방법과 같다</a:t>
            </a:r>
            <a:r>
              <a:rPr lang="en-US" altLang="ko-Kore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매개변수는 선언된 함수에서만 사용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함수에 여러 개의 매개변수가 필요할 때에는 매개변수 사이에 쉼표</a:t>
            </a:r>
            <a:r>
              <a:rPr lang="en-US" altLang="ko-Kore-KR" sz="1600" dirty="0"/>
              <a:t>(,)</a:t>
            </a:r>
            <a:r>
              <a:rPr lang="ko-KR" altLang="ko-Kore-KR" sz="1600" dirty="0"/>
              <a:t>를 찍으면서 나열</a:t>
            </a:r>
            <a:r>
              <a:rPr lang="ko-KR" altLang="en-US" sz="1600" dirty="0"/>
              <a:t>한</a:t>
            </a:r>
            <a:r>
              <a:rPr lang="ko-KR" altLang="ko-Kore-KR" sz="1600" dirty="0"/>
              <a:t>다</a:t>
            </a:r>
            <a:r>
              <a:rPr lang="en-US" altLang="ko-Kore-KR" sz="1600" dirty="0"/>
              <a:t>. </a:t>
            </a:r>
            <a:endParaRPr lang="ko-Kore-KR" altLang="ko-Kore-KR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87CDE4-E7E3-695B-CD96-9123CA13B205}"/>
              </a:ext>
            </a:extLst>
          </p:cNvPr>
          <p:cNvSpPr txBox="1"/>
          <p:nvPr/>
        </p:nvSpPr>
        <p:spPr>
          <a:xfrm>
            <a:off x="1047565" y="1690688"/>
            <a:ext cx="2299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/>
              <a:t>매개변수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50664-DC29-F1E3-2263-CC249DB33C69}"/>
              </a:ext>
            </a:extLst>
          </p:cNvPr>
          <p:cNvSpPr txBox="1"/>
          <p:nvPr/>
        </p:nvSpPr>
        <p:spPr>
          <a:xfrm>
            <a:off x="1047565" y="4930112"/>
            <a:ext cx="2299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/>
              <a:t>인수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BA262-AE26-A470-759A-6DA75AE86408}"/>
              </a:ext>
            </a:extLst>
          </p:cNvPr>
          <p:cNvSpPr txBox="1"/>
          <p:nvPr/>
        </p:nvSpPr>
        <p:spPr>
          <a:xfrm>
            <a:off x="1138560" y="5454834"/>
            <a:ext cx="7579311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매개변수가 있는 함수를 실행할 때</a:t>
            </a:r>
            <a:r>
              <a:rPr lang="en-US" altLang="ko-KR" sz="1600"/>
              <a:t>,</a:t>
            </a:r>
            <a:r>
              <a:rPr lang="ko-KR" altLang="en-US" sz="1600"/>
              <a:t> 매개변수로 값을 넘겨주는 변수 </a:t>
            </a:r>
            <a:endParaRPr lang="en-US" altLang="ko-KR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D12D2-2A59-C98D-B72F-6BA71CD63A70}"/>
              </a:ext>
            </a:extLst>
          </p:cNvPr>
          <p:cNvSpPr txBox="1"/>
          <p:nvPr/>
        </p:nvSpPr>
        <p:spPr>
          <a:xfrm>
            <a:off x="2415732" y="1752244"/>
            <a:ext cx="4508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 dirty="0">
                <a:solidFill>
                  <a:schemeClr val="accent1"/>
                </a:solidFill>
              </a:rPr>
              <a:t>매개변수와</a:t>
            </a:r>
            <a:r>
              <a:rPr kumimoji="1" lang="ko-KR" altLang="en-US" sz="1600">
                <a:solidFill>
                  <a:schemeClr val="accent1"/>
                </a:solidFill>
              </a:rPr>
              <a:t> 인수를 통틀어서 </a:t>
            </a:r>
            <a:r>
              <a:rPr kumimoji="1" lang="en-US" altLang="ko-KR" sz="1600" dirty="0">
                <a:solidFill>
                  <a:schemeClr val="accent1"/>
                </a:solidFill>
              </a:rPr>
              <a:t>‘</a:t>
            </a:r>
            <a:r>
              <a:rPr kumimoji="1" lang="ko-KR" altLang="en-US" sz="1600" dirty="0">
                <a:solidFill>
                  <a:schemeClr val="accent1"/>
                </a:solidFill>
              </a:rPr>
              <a:t>인자</a:t>
            </a:r>
            <a:r>
              <a:rPr kumimoji="1" lang="en-US" altLang="ko-KR" sz="1600" dirty="0">
                <a:solidFill>
                  <a:schemeClr val="accent1"/>
                </a:solidFill>
              </a:rPr>
              <a:t>’</a:t>
            </a:r>
            <a:r>
              <a:rPr kumimoji="1" lang="ko-KR" altLang="en-US" sz="1600" dirty="0">
                <a:solidFill>
                  <a:schemeClr val="accent1"/>
                </a:solidFill>
              </a:rPr>
              <a:t>라고도 함</a:t>
            </a:r>
            <a:endParaRPr kumimoji="1" lang="ko-Kore-KR" altLang="en-US" sz="16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DF8364-A643-990F-1CFD-BA4E24EAC6C9}"/>
              </a:ext>
            </a:extLst>
          </p:cNvPr>
          <p:cNvSpPr txBox="1"/>
          <p:nvPr/>
        </p:nvSpPr>
        <p:spPr>
          <a:xfrm>
            <a:off x="306647" y="319086"/>
            <a:ext cx="6404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매개변수와 인수</a:t>
            </a:r>
          </a:p>
        </p:txBody>
      </p:sp>
    </p:spTree>
    <p:extLst>
      <p:ext uri="{BB962C8B-B14F-4D97-AF65-F5344CB8AC3E}">
        <p14:creationId xmlns:p14="http://schemas.microsoft.com/office/powerpoint/2010/main" val="3615389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EB3C79-D871-DF48-AB2D-0C74DCC5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0507E-E910-E04D-A886-1C01FFC8741B}"/>
              </a:ext>
            </a:extLst>
          </p:cNvPr>
          <p:cNvSpPr txBox="1"/>
          <p:nvPr/>
        </p:nvSpPr>
        <p:spPr>
          <a:xfrm>
            <a:off x="779970" y="1954172"/>
            <a:ext cx="5994904" cy="1746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/>
              <a:t>매개변수</a:t>
            </a:r>
            <a:r>
              <a:rPr kumimoji="1" lang="en-US" altLang="ko-KR" sz="2000" b="1" dirty="0"/>
              <a:t>(parameter)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함수를 실행하기 위해 필요하다고 지정하는 값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함수를 선언할 때 함수 이름 옆의 괄호 안에 매개변수 이름을 넣음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123C0-FB77-AC47-9A62-C5BF05AA6CC9}"/>
              </a:ext>
            </a:extLst>
          </p:cNvPr>
          <p:cNvSpPr txBox="1"/>
          <p:nvPr/>
        </p:nvSpPr>
        <p:spPr>
          <a:xfrm>
            <a:off x="838200" y="4142318"/>
            <a:ext cx="7118231" cy="1331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/>
              <a:t>인수</a:t>
            </a:r>
            <a:r>
              <a:rPr kumimoji="1" lang="en-US" altLang="ko-KR" sz="2000" b="1" dirty="0"/>
              <a:t>(argument)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함수를 실행하기 위해 필요하다고 지정하는 값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함수를 실행할 때 매개변수로 넘겨주는 값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A1FA700-595D-4CD6-A57B-5C41F4733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248" y="1959404"/>
            <a:ext cx="4275756" cy="174172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C7C0FA0-0920-4D5A-A74E-7EC31F1B5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248" y="4280288"/>
            <a:ext cx="3409604" cy="14968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A5BB67-AAD2-74CB-DD0A-8B4B681CFD21}"/>
              </a:ext>
            </a:extLst>
          </p:cNvPr>
          <p:cNvSpPr txBox="1"/>
          <p:nvPr/>
        </p:nvSpPr>
        <p:spPr>
          <a:xfrm>
            <a:off x="306647" y="319086"/>
            <a:ext cx="85107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여러 번 사용할 수 있는 함수 만들기</a:t>
            </a:r>
          </a:p>
        </p:txBody>
      </p:sp>
    </p:spTree>
    <p:extLst>
      <p:ext uri="{BB962C8B-B14F-4D97-AF65-F5344CB8AC3E}">
        <p14:creationId xmlns:p14="http://schemas.microsoft.com/office/powerpoint/2010/main" val="1698317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90BBD5-7347-BB4A-4EF5-041E185BC3C4}"/>
              </a:ext>
            </a:extLst>
          </p:cNvPr>
          <p:cNvSpPr txBox="1"/>
          <p:nvPr/>
        </p:nvSpPr>
        <p:spPr>
          <a:xfrm>
            <a:off x="4058888" y="1906959"/>
            <a:ext cx="7127472" cy="37888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function calcSum(n) {</a:t>
            </a: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sum = 0;</a:t>
            </a: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for(let i = 1; i &lt;= n; i++) {</a:t>
            </a: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sum += i;</a:t>
            </a: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console.log(`1</a:t>
            </a:r>
            <a:r>
              <a:rPr lang="ko-KR" altLang="en-US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부터</a:t>
            </a: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${n}</a:t>
            </a: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까지 더하면 </a:t>
            </a:r>
            <a:r>
              <a:rPr lang="en-US" altLang="ko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${</a:t>
            </a: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sum}</a:t>
            </a: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입니다</a:t>
            </a:r>
            <a:r>
              <a:rPr lang="en-US" altLang="ko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.`);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dirty="0"/>
              <a:t>calcSum(5);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69DD86-95CE-DF92-2D39-C964DED4C460}"/>
              </a:ext>
            </a:extLst>
          </p:cNvPr>
          <p:cNvSpPr txBox="1"/>
          <p:nvPr/>
        </p:nvSpPr>
        <p:spPr>
          <a:xfrm>
            <a:off x="792902" y="1427571"/>
            <a:ext cx="4044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solidFill>
                  <a:schemeClr val="accent1"/>
                </a:solidFill>
              </a:rPr>
              <a:t>1</a:t>
            </a:r>
            <a:r>
              <a:rPr kumimoji="1" lang="ko-KR" altLang="en-US" sz="1600" dirty="0">
                <a:solidFill>
                  <a:schemeClr val="accent1"/>
                </a:solidFill>
              </a:rPr>
              <a:t>부터 </a:t>
            </a:r>
            <a:r>
              <a:rPr kumimoji="1" lang="en-US" altLang="ko-KR" sz="1600" dirty="0">
                <a:solidFill>
                  <a:schemeClr val="accent1"/>
                </a:solidFill>
              </a:rPr>
              <a:t>n</a:t>
            </a:r>
            <a:r>
              <a:rPr kumimoji="1" lang="ko-KR" altLang="en-US" sz="1600" dirty="0">
                <a:solidFill>
                  <a:schemeClr val="accent1"/>
                </a:solidFill>
              </a:rPr>
              <a:t>까지 더하는 함수 </a:t>
            </a:r>
            <a:r>
              <a:rPr kumimoji="1" lang="en-US" altLang="ko-KR" sz="1600" dirty="0" err="1">
                <a:solidFill>
                  <a:schemeClr val="accent1"/>
                </a:solidFill>
              </a:rPr>
              <a:t>calcSum</a:t>
            </a:r>
            <a:r>
              <a:rPr kumimoji="1" lang="en-US" altLang="ko-KR" sz="1600" dirty="0">
                <a:solidFill>
                  <a:schemeClr val="accent1"/>
                </a:solidFill>
              </a:rPr>
              <a:t>(n) </a:t>
            </a:r>
            <a:r>
              <a:rPr kumimoji="1" lang="ko-KR" altLang="en-US" sz="1600" dirty="0">
                <a:solidFill>
                  <a:schemeClr val="accent1"/>
                </a:solidFill>
              </a:rPr>
              <a:t>선언</a:t>
            </a:r>
            <a:endParaRPr kumimoji="1" lang="ko-Kore-KR" altLang="en-US" sz="16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7C70B4-0FAC-2941-049A-8F15C57A924F}"/>
              </a:ext>
            </a:extLst>
          </p:cNvPr>
          <p:cNvSpPr txBox="1"/>
          <p:nvPr/>
        </p:nvSpPr>
        <p:spPr>
          <a:xfrm>
            <a:off x="596068" y="5261152"/>
            <a:ext cx="2930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solidFill>
                  <a:schemeClr val="accent1"/>
                </a:solidFill>
              </a:rPr>
              <a:t>1</a:t>
            </a:r>
            <a:r>
              <a:rPr kumimoji="1" lang="ko-KR" altLang="en-US" sz="1600" dirty="0">
                <a:solidFill>
                  <a:schemeClr val="accent1"/>
                </a:solidFill>
              </a:rPr>
              <a:t>부터 </a:t>
            </a:r>
            <a:r>
              <a:rPr kumimoji="1" lang="en-US" altLang="ko-KR" sz="1600" dirty="0">
                <a:solidFill>
                  <a:schemeClr val="accent1"/>
                </a:solidFill>
              </a:rPr>
              <a:t>5</a:t>
            </a:r>
            <a:r>
              <a:rPr kumimoji="1" lang="ko-KR" altLang="en-US" sz="1600" dirty="0">
                <a:solidFill>
                  <a:schemeClr val="accent1"/>
                </a:solidFill>
              </a:rPr>
              <a:t>까지 더해라</a:t>
            </a:r>
            <a:r>
              <a:rPr kumimoji="1" lang="en-US" altLang="ko-KR" sz="1600" dirty="0">
                <a:solidFill>
                  <a:schemeClr val="accent1"/>
                </a:solidFill>
              </a:rPr>
              <a:t>.</a:t>
            </a:r>
            <a:r>
              <a:rPr kumimoji="1" lang="ko-KR" altLang="en-US" sz="1600" dirty="0">
                <a:solidFill>
                  <a:schemeClr val="accent1"/>
                </a:solidFill>
              </a:rPr>
              <a:t> </a:t>
            </a:r>
            <a:r>
              <a:rPr kumimoji="1" lang="en-US" altLang="ko-KR" sz="1600" dirty="0" err="1">
                <a:solidFill>
                  <a:schemeClr val="accent1"/>
                </a:solidFill>
              </a:rPr>
              <a:t>calcSum</a:t>
            </a:r>
            <a:r>
              <a:rPr kumimoji="1" lang="en-US" altLang="ko-KR" sz="1600" dirty="0">
                <a:solidFill>
                  <a:schemeClr val="accent1"/>
                </a:solidFill>
              </a:rPr>
              <a:t>(5)</a:t>
            </a:r>
            <a:endParaRPr kumimoji="1" lang="ko-Kore-KR" altLang="en-US" sz="1600" dirty="0">
              <a:solidFill>
                <a:schemeClr val="accent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08BE1A5-FE9A-C686-49E4-D7FF033CB021}"/>
              </a:ext>
            </a:extLst>
          </p:cNvPr>
          <p:cNvSpPr/>
          <p:nvPr/>
        </p:nvSpPr>
        <p:spPr>
          <a:xfrm>
            <a:off x="4991139" y="5327445"/>
            <a:ext cx="286254" cy="286254"/>
          </a:xfrm>
          <a:prstGeom prst="ellipse">
            <a:avLst/>
          </a:prstGeom>
          <a:noFill/>
          <a:ln w="31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7A6D0AF-8C1F-E08E-E0D3-D8CFC46F6092}"/>
              </a:ext>
            </a:extLst>
          </p:cNvPr>
          <p:cNvSpPr/>
          <p:nvPr/>
        </p:nvSpPr>
        <p:spPr>
          <a:xfrm>
            <a:off x="6006360" y="2022709"/>
            <a:ext cx="298643" cy="298643"/>
          </a:xfrm>
          <a:prstGeom prst="ellipse">
            <a:avLst/>
          </a:prstGeom>
          <a:noFill/>
          <a:ln w="31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9">
            <a:extLst>
              <a:ext uri="{FF2B5EF4-FFF2-40B4-BE49-F238E27FC236}">
                <a16:creationId xmlns:a16="http://schemas.microsoft.com/office/drawing/2014/main" id="{D0E91A60-541B-02F1-7970-F54462068AF2}"/>
              </a:ext>
            </a:extLst>
          </p:cNvPr>
          <p:cNvCxnSpPr>
            <a:cxnSpLocks/>
            <a:stCxn id="12" idx="4"/>
            <a:endCxn id="13" idx="4"/>
          </p:cNvCxnSpPr>
          <p:nvPr/>
        </p:nvCxnSpPr>
        <p:spPr>
          <a:xfrm rot="5400000" flipH="1" flipV="1">
            <a:off x="3998800" y="3456818"/>
            <a:ext cx="3292347" cy="1021416"/>
          </a:xfrm>
          <a:prstGeom prst="curvedConnector3">
            <a:avLst>
              <a:gd name="adj1" fmla="val -694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95A85DE-39E2-6A7C-59D4-E40A0ED5CFA6}"/>
              </a:ext>
            </a:extLst>
          </p:cNvPr>
          <p:cNvCxnSpPr/>
          <p:nvPr/>
        </p:nvCxnSpPr>
        <p:spPr>
          <a:xfrm>
            <a:off x="2629989" y="1906959"/>
            <a:ext cx="1428899" cy="358240"/>
          </a:xfrm>
          <a:prstGeom prst="bentConnector3">
            <a:avLst>
              <a:gd name="adj1" fmla="val 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8F046E5-4B85-96E5-A8ED-9A3AA0D4386C}"/>
              </a:ext>
            </a:extLst>
          </p:cNvPr>
          <p:cNvCxnSpPr/>
          <p:nvPr/>
        </p:nvCxnSpPr>
        <p:spPr>
          <a:xfrm>
            <a:off x="3675017" y="5430429"/>
            <a:ext cx="512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172D79E-0B26-CD63-4D72-95CD4480433C}"/>
              </a:ext>
            </a:extLst>
          </p:cNvPr>
          <p:cNvSpPr txBox="1"/>
          <p:nvPr/>
        </p:nvSpPr>
        <p:spPr>
          <a:xfrm>
            <a:off x="306648" y="319086"/>
            <a:ext cx="35414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매개변수와 인수</a:t>
            </a:r>
          </a:p>
        </p:txBody>
      </p:sp>
    </p:spTree>
    <p:extLst>
      <p:ext uri="{BB962C8B-B14F-4D97-AF65-F5344CB8AC3E}">
        <p14:creationId xmlns:p14="http://schemas.microsoft.com/office/powerpoint/2010/main" val="2730972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00AEE9A-ECE5-D1D7-999B-96D9E99CA8D6}"/>
              </a:ext>
            </a:extLst>
          </p:cNvPr>
          <p:cNvSpPr txBox="1"/>
          <p:nvPr/>
        </p:nvSpPr>
        <p:spPr>
          <a:xfrm>
            <a:off x="1216241" y="1907050"/>
            <a:ext cx="6620522" cy="345511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function calcSum(n) {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sum = 0;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for(let i = 1; i &lt;= n; i++) {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sum += i;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console.log(`1</a:t>
            </a:r>
            <a:r>
              <a:rPr lang="ko-KR" altLang="en-US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부터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${n}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까지 더하면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${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sum}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입니다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.`);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sz="1600" dirty="0"/>
              <a:t>calcSum(</a:t>
            </a:r>
            <a:r>
              <a:rPr lang="en-US" altLang="ko-KR" sz="1600" dirty="0"/>
              <a:t>10</a:t>
            </a:r>
            <a:r>
              <a:rPr lang="en" altLang="ko-Kore-KR" sz="1600" dirty="0"/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F9BB1B-4BCC-D108-090A-2D491921A6DC}"/>
              </a:ext>
            </a:extLst>
          </p:cNvPr>
          <p:cNvSpPr txBox="1"/>
          <p:nvPr/>
        </p:nvSpPr>
        <p:spPr>
          <a:xfrm>
            <a:off x="741962" y="4837881"/>
            <a:ext cx="73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(</a:t>
            </a:r>
            <a:r>
              <a:rPr kumimoji="1" lang="en-US" altLang="ko-KR" b="1" dirty="0">
                <a:solidFill>
                  <a:srgbClr val="C00000"/>
                </a:solidFill>
              </a:rPr>
              <a:t>1)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E4C0C89-C5FF-88CF-F1BB-EDDDF7533BCE}"/>
              </a:ext>
            </a:extLst>
          </p:cNvPr>
          <p:cNvCxnSpPr/>
          <p:nvPr/>
        </p:nvCxnSpPr>
        <p:spPr>
          <a:xfrm>
            <a:off x="5131293" y="2503503"/>
            <a:ext cx="0" cy="1171852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DF475-1436-F2E2-28C6-6C20525F1884}"/>
              </a:ext>
            </a:extLst>
          </p:cNvPr>
          <p:cNvSpPr txBox="1"/>
          <p:nvPr/>
        </p:nvSpPr>
        <p:spPr>
          <a:xfrm>
            <a:off x="3417235" y="1468808"/>
            <a:ext cx="15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10</a:t>
            </a:r>
            <a:endParaRPr kumimoji="1"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6A7AF92F-6F82-0A31-FF30-B9222A9C9F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56012" y="1670281"/>
            <a:ext cx="359545" cy="374627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45188B5-78D0-D8F0-73C6-8A4A06D38F05}"/>
              </a:ext>
            </a:extLst>
          </p:cNvPr>
          <p:cNvSpPr txBox="1"/>
          <p:nvPr/>
        </p:nvSpPr>
        <p:spPr>
          <a:xfrm>
            <a:off x="5382087" y="2993540"/>
            <a:ext cx="83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(3)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ACD640-C707-4FFD-BC9E-C577D0440AE9}"/>
              </a:ext>
            </a:extLst>
          </p:cNvPr>
          <p:cNvSpPr txBox="1"/>
          <p:nvPr/>
        </p:nvSpPr>
        <p:spPr>
          <a:xfrm>
            <a:off x="7836762" y="2044908"/>
            <a:ext cx="4044517" cy="323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 </a:t>
            </a: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자바스크립트는 </a:t>
            </a:r>
            <a:r>
              <a:rPr lang="en-US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function</a:t>
            </a: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이라는 </a:t>
            </a:r>
            <a:r>
              <a:rPr lang="ko-KR" altLang="ko-Kore-KR" sz="14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예약어를</a:t>
            </a: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만나면 함수를 선언한다는 것을 알고 일단 메모리 </a:t>
            </a:r>
            <a:r>
              <a:rPr lang="ko-KR" altLang="ko-Kore-KR" sz="14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어딘가에</a:t>
            </a: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ore-KR" sz="14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calcSim</a:t>
            </a:r>
            <a:r>
              <a:rPr lang="en-US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() </a:t>
            </a: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함수의 내용을 </a:t>
            </a:r>
            <a:r>
              <a:rPr lang="ko-KR" altLang="ko-Kore-KR" sz="14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저장해</a:t>
            </a:r>
            <a:r>
              <a:rPr lang="ko-KR" altLang="en-US" sz="14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둔다</a:t>
            </a:r>
            <a:r>
              <a:rPr lang="en-US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  <a:r>
              <a:rPr lang="en-US" altLang="ko-Kore-KR" sz="12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 </a:t>
            </a:r>
          </a:p>
          <a:p>
            <a:pPr>
              <a:lnSpc>
                <a:spcPct val="150000"/>
              </a:lnSpc>
            </a:pPr>
            <a:endParaRPr lang="en-US" altLang="ko-Kore-KR" sz="12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 선언 다음에 오는 </a:t>
            </a:r>
            <a:r>
              <a:rPr lang="en-US" altLang="ko-Kore-KR" sz="14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calcSum</a:t>
            </a:r>
            <a:r>
              <a:rPr lang="en-US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</a:t>
            </a:r>
            <a:r>
              <a:rPr lang="en-US" altLang="ko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10</a:t>
            </a:r>
            <a:r>
              <a:rPr lang="en-US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 </a:t>
            </a: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명령을 만나면 </a:t>
            </a:r>
            <a:r>
              <a:rPr lang="en-US" altLang="ko-Kore-KR" sz="14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caclSum</a:t>
            </a:r>
            <a:r>
              <a:rPr lang="en-US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함수를 실행</a:t>
            </a:r>
            <a:r>
              <a:rPr lang="ko-KR" altLang="en-US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한</a:t>
            </a: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이 때 소괄호 안에 있는 </a:t>
            </a:r>
            <a:r>
              <a:rPr lang="en-US" altLang="ko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num</a:t>
            </a: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은 함수를 선언할 때 지정한 매개변수 </a:t>
            </a:r>
            <a:r>
              <a:rPr lang="en-US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n</a:t>
            </a: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으로 넘겨</a:t>
            </a:r>
            <a:r>
              <a:rPr lang="ko-KR" altLang="en-US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진</a:t>
            </a: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그 값을 사용해서 함수에 있던 명령을 차례대로 실행</a:t>
            </a:r>
            <a:r>
              <a:rPr lang="ko-KR" altLang="en-US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한</a:t>
            </a: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endParaRPr lang="ko-Kore-KR" altLang="ko-Kore-KR" sz="14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B3BD0E-D680-44A9-2D71-6BE0BBF2C418}"/>
              </a:ext>
            </a:extLst>
          </p:cNvPr>
          <p:cNvSpPr txBox="1"/>
          <p:nvPr/>
        </p:nvSpPr>
        <p:spPr>
          <a:xfrm>
            <a:off x="3913086" y="1485615"/>
            <a:ext cx="83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(</a:t>
            </a:r>
            <a:r>
              <a:rPr kumimoji="1" lang="en-US" altLang="ko-KR" b="1" dirty="0">
                <a:solidFill>
                  <a:srgbClr val="C00000"/>
                </a:solidFill>
              </a:rPr>
              <a:t>2</a:t>
            </a:r>
            <a:r>
              <a:rPr kumimoji="1" lang="en-US" altLang="ko-Kore-KR" b="1" dirty="0">
                <a:solidFill>
                  <a:srgbClr val="C00000"/>
                </a:solidFill>
              </a:rPr>
              <a:t>)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04DADB-887C-F24A-D035-DC465AAB7C08}"/>
              </a:ext>
            </a:extLst>
          </p:cNvPr>
          <p:cNvSpPr txBox="1"/>
          <p:nvPr/>
        </p:nvSpPr>
        <p:spPr>
          <a:xfrm>
            <a:off x="306647" y="319086"/>
            <a:ext cx="76344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자바스크립트에서 함수 처리 순서</a:t>
            </a:r>
          </a:p>
        </p:txBody>
      </p:sp>
    </p:spTree>
    <p:extLst>
      <p:ext uri="{BB962C8B-B14F-4D97-AF65-F5344CB8AC3E}">
        <p14:creationId xmlns:p14="http://schemas.microsoft.com/office/powerpoint/2010/main" val="95863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73E147-2A3A-FA13-A65E-42DBC0DF1938}"/>
              </a:ext>
            </a:extLst>
          </p:cNvPr>
          <p:cNvSpPr txBox="1"/>
          <p:nvPr/>
        </p:nvSpPr>
        <p:spPr>
          <a:xfrm>
            <a:off x="306648" y="319086"/>
            <a:ext cx="8913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매개변수와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리턴값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9B2F2C58-7F35-5220-EEFD-A8428D0FEF6E}"/>
              </a:ext>
            </a:extLst>
          </p:cNvPr>
          <p:cNvSpPr txBox="1">
            <a:spLocks/>
          </p:cNvSpPr>
          <p:nvPr/>
        </p:nvSpPr>
        <p:spPr>
          <a:xfrm>
            <a:off x="455474" y="1103479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매개변수와 </a:t>
            </a: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리턴값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prompt()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함수의 매개변수와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리턴값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사용자 정의 함수의 매개변수와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리턴값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매개변수와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리턴값을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갖는 함수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0E112A-EDD5-DA0D-5ACF-BFACD28F8196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916365"/>
          <a:ext cx="5420415" cy="738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041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function prompt(message?: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string,_default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?:string): string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Prompt()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02898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1B2F1A-0BD6-4C94-A6D3-FE67A0CED80C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939085"/>
          <a:ext cx="5420415" cy="738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041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function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함수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():void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함수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02898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89F15FB-484E-F063-1B71-6AD24AD74FB2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4035889"/>
          <a:ext cx="542041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041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function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매개변수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매개변수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매개변수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  문장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  문장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return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리턴값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77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8FE9738F-3D5B-754B-F184-DA0395D6EB8A}"/>
              </a:ext>
            </a:extLst>
          </p:cNvPr>
          <p:cNvSpPr txBox="1">
            <a:spLocks/>
          </p:cNvSpPr>
          <p:nvPr/>
        </p:nvSpPr>
        <p:spPr>
          <a:xfrm>
            <a:off x="525115" y="1163351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매개변수와 리턴값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기본 형태의 함수 만들기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5-1-3.html)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F721BA-560A-4214-BF1C-9382F1D651AC}"/>
              </a:ext>
            </a:extLst>
          </p:cNvPr>
          <p:cNvGraphicFramePr>
            <a:graphicFrameLocks noGrp="1"/>
          </p:cNvGraphicFramePr>
          <p:nvPr/>
        </p:nvGraphicFramePr>
        <p:xfrm>
          <a:off x="1562100" y="1989184"/>
          <a:ext cx="369276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76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함수를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function f(x)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return x * x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함수를 호출합니다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console.log(f(3))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E607331-E033-738D-4AFB-5B1157C21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028" y="3164568"/>
            <a:ext cx="1654722" cy="991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9FC411-235C-C21B-EDD9-D4E5444D5DBE}"/>
              </a:ext>
            </a:extLst>
          </p:cNvPr>
          <p:cNvSpPr txBox="1"/>
          <p:nvPr/>
        </p:nvSpPr>
        <p:spPr>
          <a:xfrm>
            <a:off x="306648" y="319086"/>
            <a:ext cx="8913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매개변수와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리턴값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8965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 err="1">
                <a:solidFill>
                  <a:schemeClr val="bg1"/>
                </a:solidFill>
              </a:rPr>
              <a:t>반환값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487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893" y="1988840"/>
            <a:ext cx="8893647" cy="3312368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1919536" y="3645024"/>
            <a:ext cx="4032448" cy="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708920"/>
            <a:ext cx="936104" cy="9361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C53F00-169C-C0DE-B7AF-C46ADFA5B973}"/>
              </a:ext>
            </a:extLst>
          </p:cNvPr>
          <p:cNvSpPr txBox="1"/>
          <p:nvPr/>
        </p:nvSpPr>
        <p:spPr>
          <a:xfrm>
            <a:off x="306647" y="319086"/>
            <a:ext cx="109382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데이터를 반환하고 강제 종료하는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return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4203980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03E259-C278-800D-E1B3-67A9F2C5C201}"/>
              </a:ext>
            </a:extLst>
          </p:cNvPr>
          <p:cNvSpPr txBox="1"/>
          <p:nvPr/>
        </p:nvSpPr>
        <p:spPr>
          <a:xfrm>
            <a:off x="631885" y="1274080"/>
            <a:ext cx="9016013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</a:t>
            </a:r>
            <a:r>
              <a:rPr lang="ko-Kore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안</a:t>
            </a:r>
            <a:r>
              <a:rPr lang="ko-KR" altLang="ko-Kore-KR" sz="16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에서 실행</a:t>
            </a:r>
            <a:r>
              <a:rPr lang="ko-KR" altLang="en-US" sz="16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하고 그 </a:t>
            </a:r>
            <a:r>
              <a:rPr lang="ko-KR" altLang="ko-Kore-KR" sz="16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결과를 </a:t>
            </a:r>
            <a:r>
              <a:rPr lang="ko-KR" altLang="en-US" sz="16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 밖에서 </a:t>
            </a:r>
            <a:r>
              <a:rPr lang="ko-KR" altLang="ko-Kore-KR" sz="16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받아 처리해야 할 경우도 많다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함수의 실행 결과를 함수를 실행한 시점으로 넘겨주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는 것을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‘</a:t>
            </a:r>
            <a:r>
              <a:rPr lang="ko-KR" altLang="en-US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결괏</a:t>
            </a:r>
            <a:r>
              <a:rPr lang="ko-KR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값을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반환한다</a:t>
            </a:r>
            <a:r>
              <a:rPr lang="en-US" altLang="ko-Kore-KR" sz="1600" baseline="300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return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’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라고 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한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를 실행한 후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결과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를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반환할 때는 </a:t>
            </a:r>
            <a:r>
              <a:rPr lang="ko-KR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예약어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return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다음에 넘겨줄 값이나 변수를 지정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한다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4C969-AB00-90B3-A79F-CBFEBE658E68}"/>
              </a:ext>
            </a:extLst>
          </p:cNvPr>
          <p:cNvSpPr txBox="1"/>
          <p:nvPr/>
        </p:nvSpPr>
        <p:spPr>
          <a:xfrm>
            <a:off x="820657" y="2666577"/>
            <a:ext cx="6966752" cy="39217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calcSum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(n) {  </a:t>
            </a:r>
            <a:r>
              <a:rPr lang="en-US" altLang="ko-Kore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n: </a:t>
            </a:r>
            <a:r>
              <a:rPr lang="ko-KR" altLang="ko-Kore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매개변수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let sum = 0;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for(let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1;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&lt;= n;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++) {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sum +=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return sum;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num =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parseInt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(prompt("</a:t>
            </a:r>
            <a:r>
              <a:rPr lang="ko-KR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몇까지 더할까요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?"));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en-US" altLang="ko-Kore-KR" sz="1600" kern="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 </a:t>
            </a:r>
            <a:r>
              <a:rPr lang="en-US" altLang="ko-Kore-KR" sz="1600" kern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document.write</a:t>
            </a:r>
            <a:r>
              <a:rPr lang="en-US" altLang="ko-Kore-KR" sz="1600" kern="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(`1</a:t>
            </a:r>
            <a:r>
              <a:rPr lang="ko-KR" altLang="ko-Kore-KR" sz="1600" kern="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부터</a:t>
            </a:r>
            <a:r>
              <a:rPr lang="en-US" altLang="ko-Kore-KR" sz="1600" kern="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 ${num}</a:t>
            </a:r>
            <a:r>
              <a:rPr lang="ko-KR" altLang="ko-Kore-KR" sz="1600" kern="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까지 더하면</a:t>
            </a:r>
            <a:r>
              <a:rPr lang="en-US" altLang="ko-Kore-KR" sz="1600" kern="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 ${</a:t>
            </a:r>
            <a:r>
              <a:rPr lang="en-US" altLang="ko-Kore-KR" sz="1600" kern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calcSum</a:t>
            </a:r>
            <a:r>
              <a:rPr lang="en-US" altLang="ko-Kore-KR" sz="1600" kern="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(num)}</a:t>
            </a:r>
            <a:r>
              <a:rPr lang="ko-KR" altLang="ko-Kore-KR" sz="1600" kern="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입니다</a:t>
            </a:r>
            <a:r>
              <a:rPr lang="en-US" altLang="ko-Kore-KR" sz="1600" kern="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.`);</a:t>
            </a:r>
            <a:r>
              <a:rPr lang="ko-Kore-KR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93C5F0-E854-697F-3DED-AE9126003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633"/>
          <a:stretch/>
        </p:blipFill>
        <p:spPr>
          <a:xfrm>
            <a:off x="8313430" y="2544285"/>
            <a:ext cx="3005136" cy="17921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729BFB-A608-CA84-BB26-23E62911F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406" y="4453959"/>
            <a:ext cx="3065961" cy="22951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5EF244-21E7-0286-6DE0-25773FC01A56}"/>
              </a:ext>
            </a:extLst>
          </p:cNvPr>
          <p:cNvSpPr txBox="1"/>
          <p:nvPr/>
        </p:nvSpPr>
        <p:spPr>
          <a:xfrm>
            <a:off x="306647" y="319086"/>
            <a:ext cx="3176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return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52136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907" y="1844824"/>
            <a:ext cx="6578186" cy="41044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486480-434C-7D81-AD1F-98AD5EE52F87}"/>
              </a:ext>
            </a:extLst>
          </p:cNvPr>
          <p:cNvSpPr txBox="1"/>
          <p:nvPr/>
        </p:nvSpPr>
        <p:spPr>
          <a:xfrm>
            <a:off x="306647" y="319086"/>
            <a:ext cx="92510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함수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정의문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─ 정의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11020961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EB3C79-D871-DF48-AB2D-0C74DCC5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1F5605-EDFC-C949-AEA7-98285A4B0F61}"/>
              </a:ext>
            </a:extLst>
          </p:cNvPr>
          <p:cNvSpPr txBox="1"/>
          <p:nvPr/>
        </p:nvSpPr>
        <p:spPr>
          <a:xfrm>
            <a:off x="1093358" y="1390771"/>
            <a:ext cx="7118231" cy="1331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dirty="0"/>
              <a:t>return</a:t>
            </a:r>
            <a:r>
              <a:rPr kumimoji="1" lang="ko-KR" altLang="en-US" sz="2000" b="1" dirty="0"/>
              <a:t> 문</a:t>
            </a:r>
            <a:endParaRPr kumimoji="1" lang="en-US" altLang="ko-KR" sz="20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함수를 실행한 </a:t>
            </a:r>
            <a:r>
              <a:rPr lang="ko-KR" altLang="en-US" dirty="0" err="1"/>
              <a:t>결괏값을</a:t>
            </a:r>
            <a:r>
              <a:rPr lang="ko-KR" altLang="en-US" dirty="0"/>
              <a:t> 함수 밖으로 넘기는 문 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반환된 값은 함수를 실행한 소스 위치로 </a:t>
            </a:r>
            <a:r>
              <a:rPr lang="ko-KR" altLang="en-US" dirty="0" err="1"/>
              <a:t>넘겨짐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0705E6-EADA-4DBA-B50B-735990F41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100" y="3125585"/>
            <a:ext cx="4887900" cy="26984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13384A5-E8F5-48E2-99A0-AF78A4107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892" y="3150523"/>
            <a:ext cx="5034195" cy="259784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CD364B-EE5E-153A-64F1-0925B5A435EC}"/>
              </a:ext>
            </a:extLst>
          </p:cNvPr>
          <p:cNvSpPr txBox="1"/>
          <p:nvPr/>
        </p:nvSpPr>
        <p:spPr>
          <a:xfrm>
            <a:off x="306647" y="319086"/>
            <a:ext cx="79049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여러 번 사용할 수 있는 함수 만들기</a:t>
            </a:r>
          </a:p>
        </p:txBody>
      </p:sp>
    </p:spTree>
    <p:extLst>
      <p:ext uri="{BB962C8B-B14F-4D97-AF65-F5344CB8AC3E}">
        <p14:creationId xmlns:p14="http://schemas.microsoft.com/office/powerpoint/2010/main" val="37214359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02841F-D79C-AB9F-C087-A3239F51D786}"/>
              </a:ext>
            </a:extLst>
          </p:cNvPr>
          <p:cNvSpPr txBox="1"/>
          <p:nvPr/>
        </p:nvSpPr>
        <p:spPr>
          <a:xfrm>
            <a:off x="773837" y="1208217"/>
            <a:ext cx="10644326" cy="785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1600" dirty="0"/>
              <a:t>ES6</a:t>
            </a:r>
            <a:r>
              <a:rPr lang="ko-KR" altLang="ko-Kore-KR" sz="1600" dirty="0"/>
              <a:t>에는 기본 매개변수가 있어서 함수를 정의할 때 매개변수의 기본값을 지정할 수 있다</a:t>
            </a:r>
            <a:r>
              <a:rPr lang="en-US" altLang="ko-Kore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ko-KR" altLang="ko-Kore-KR" sz="1600" dirty="0"/>
              <a:t>함수를 실행할 때 인수가 부족하면 기본값을 사용</a:t>
            </a:r>
            <a:r>
              <a:rPr lang="ko-KR" altLang="en-US" sz="1600" dirty="0"/>
              <a:t>한</a:t>
            </a:r>
            <a:r>
              <a:rPr lang="ko-KR" altLang="ko-Kore-KR" sz="1600" dirty="0"/>
              <a:t>다</a:t>
            </a:r>
            <a:r>
              <a:rPr lang="en-US" altLang="ko-Kore-KR" sz="1600" dirty="0"/>
              <a:t>.</a:t>
            </a:r>
            <a:endParaRPr lang="ko-Kore-KR" altLang="ko-Kore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E5E18F-AA1E-79BA-813F-DA5608DA46B0}"/>
              </a:ext>
            </a:extLst>
          </p:cNvPr>
          <p:cNvSpPr txBox="1"/>
          <p:nvPr/>
        </p:nvSpPr>
        <p:spPr>
          <a:xfrm>
            <a:off x="773837" y="2398393"/>
            <a:ext cx="5322163" cy="26552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multiple(</a:t>
            </a:r>
            <a:r>
              <a:rPr lang="en-US" altLang="ko-Kore-KR" sz="1600"/>
              <a:t>a, b = 5, c = 10</a:t>
            </a:r>
            <a:r>
              <a:rPr lang="ko-Kore-KR" altLang="ko-Kore-KR" sz="1600">
                <a:effectLst/>
              </a:rPr>
              <a:t> 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{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return a * b + c;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multiple(5, 10, 20) 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multiple(10, 20) 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multiple(10);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F56F0-67D4-1452-D657-2175CD9C60DF}"/>
              </a:ext>
            </a:extLst>
          </p:cNvPr>
          <p:cNvSpPr txBox="1"/>
          <p:nvPr/>
        </p:nvSpPr>
        <p:spPr>
          <a:xfrm>
            <a:off x="306648" y="319086"/>
            <a:ext cx="33128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매개변수</a:t>
            </a:r>
          </a:p>
        </p:txBody>
      </p:sp>
    </p:spTree>
    <p:extLst>
      <p:ext uri="{BB962C8B-B14F-4D97-AF65-F5344CB8AC3E}">
        <p14:creationId xmlns:p14="http://schemas.microsoft.com/office/powerpoint/2010/main" val="39806367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전개구문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247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000FA8-40AD-8FE1-5100-E7ECED904F8A}"/>
              </a:ext>
            </a:extLst>
          </p:cNvPr>
          <p:cNvSpPr txBox="1"/>
          <p:nvPr/>
        </p:nvSpPr>
        <p:spPr>
          <a:xfrm>
            <a:off x="748718" y="5379154"/>
            <a:ext cx="9323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문자열이나 배열</a:t>
            </a:r>
            <a:r>
              <a:rPr lang="en-US" altLang="ko-KR" sz="1600"/>
              <a:t>, </a:t>
            </a:r>
            <a:r>
              <a:rPr lang="ko-KR" altLang="en-US" sz="1600"/>
              <a:t>객체처럼 여러 개의 값을 담고 있는 값만 꺼내 사용하려고 할 때 유용함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732F1E-6430-A3AF-1294-2935E45EFA98}"/>
              </a:ext>
            </a:extLst>
          </p:cNvPr>
          <p:cNvSpPr txBox="1"/>
          <p:nvPr/>
        </p:nvSpPr>
        <p:spPr>
          <a:xfrm>
            <a:off x="765989" y="2380275"/>
            <a:ext cx="4814046" cy="7910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fruits = ["apple", "banana", "grape"] 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console.log(fruits) </a:t>
            </a:r>
            <a:endParaRPr lang="en" altLang="ko-Kore-KR" sz="1600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3444DE8-A33E-3FCF-C92E-833FD2908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1015"/>
            <a:ext cx="3670662" cy="13897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D91218-C1AF-637A-40C7-A52278D603F6}"/>
              </a:ext>
            </a:extLst>
          </p:cNvPr>
          <p:cNvSpPr txBox="1"/>
          <p:nvPr/>
        </p:nvSpPr>
        <p:spPr>
          <a:xfrm>
            <a:off x="765989" y="3818943"/>
            <a:ext cx="4814046" cy="7910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fruits = ["apple", "banana", "grape"] 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console.log(...fruits) </a:t>
            </a:r>
            <a:endParaRPr lang="en" altLang="ko-Kore-KR" sz="1600" dirty="0"/>
          </a:p>
        </p:txBody>
      </p:sp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F733E578-29A5-80C4-3A5A-2423C2B9F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74107"/>
            <a:ext cx="3962026" cy="10437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072E23-91A8-3486-0B8A-18605396C368}"/>
              </a:ext>
            </a:extLst>
          </p:cNvPr>
          <p:cNvSpPr txBox="1"/>
          <p:nvPr/>
        </p:nvSpPr>
        <p:spPr>
          <a:xfrm>
            <a:off x="9212865" y="4102432"/>
            <a:ext cx="2526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>
                <a:solidFill>
                  <a:srgbClr val="C00000"/>
                </a:solidFill>
              </a:rPr>
              <a:t>배열에서 값만 꺼내서 보여줌</a:t>
            </a:r>
            <a:endParaRPr kumimoji="1" lang="ko-Kore-KR" altLang="en-US" sz="140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75B721-F669-6D28-A184-D7C1A000DE0E}"/>
              </a:ext>
            </a:extLst>
          </p:cNvPr>
          <p:cNvSpPr txBox="1"/>
          <p:nvPr/>
        </p:nvSpPr>
        <p:spPr>
          <a:xfrm>
            <a:off x="765989" y="1242360"/>
            <a:ext cx="507760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값만 꺼내서 펼쳐주는 구문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마침표 </a:t>
            </a:r>
            <a:r>
              <a:rPr lang="en-US" altLang="ko-KR" sz="1600" dirty="0"/>
              <a:t>3</a:t>
            </a:r>
            <a:r>
              <a:rPr lang="ko-KR" altLang="en-US" sz="1600" dirty="0"/>
              <a:t>개</a:t>
            </a:r>
            <a:r>
              <a:rPr lang="en-US" altLang="ko-KR" sz="1600" dirty="0"/>
              <a:t>(... )</a:t>
            </a:r>
            <a:r>
              <a:rPr lang="ko-KR" altLang="en-US" sz="1600" dirty="0"/>
              <a:t>를 사용해서 표현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6F909E7-18E5-D3A0-39B2-38BED71F77ED}"/>
              </a:ext>
            </a:extLst>
          </p:cNvPr>
          <p:cNvCxnSpPr/>
          <p:nvPr/>
        </p:nvCxnSpPr>
        <p:spPr>
          <a:xfrm flipH="1">
            <a:off x="8874034" y="4254435"/>
            <a:ext cx="322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3E3AD58-CD81-FA83-3A3C-75E53AA2912D}"/>
              </a:ext>
            </a:extLst>
          </p:cNvPr>
          <p:cNvSpPr txBox="1"/>
          <p:nvPr/>
        </p:nvSpPr>
        <p:spPr>
          <a:xfrm>
            <a:off x="306647" y="319086"/>
            <a:ext cx="37918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전개 구문</a:t>
            </a:r>
          </a:p>
        </p:txBody>
      </p:sp>
    </p:spTree>
    <p:extLst>
      <p:ext uri="{BB962C8B-B14F-4D97-AF65-F5344CB8AC3E}">
        <p14:creationId xmlns:p14="http://schemas.microsoft.com/office/powerpoint/2010/main" val="19699242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F4E875-3EB4-1907-3823-0FA6434B6ED4}"/>
              </a:ext>
            </a:extLst>
          </p:cNvPr>
          <p:cNvSpPr txBox="1"/>
          <p:nvPr/>
        </p:nvSpPr>
        <p:spPr>
          <a:xfrm>
            <a:off x="706419" y="1247901"/>
            <a:ext cx="8202706" cy="1154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마침표</a:t>
            </a:r>
            <a:r>
              <a:rPr kumimoji="1" lang="ko-KR" altLang="en-US" sz="1600"/>
              <a:t> </a:t>
            </a:r>
            <a:r>
              <a:rPr kumimoji="1" lang="en-US" altLang="ko-KR" sz="1600" dirty="0"/>
              <a:t>3</a:t>
            </a:r>
            <a:r>
              <a:rPr kumimoji="1" lang="ko-KR" altLang="en-US" sz="1600" dirty="0"/>
              <a:t>개를 사용하는 전개 구문은 함수를 선언할 때도 사용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함수를 선언하면서 나중에 몇 개의 인 수를 받게 될지 알 수 없는 경우에</a:t>
            </a:r>
            <a:r>
              <a:rPr lang="en-US" altLang="ko-KR" sz="1600" dirty="0"/>
              <a:t>,</a:t>
            </a:r>
            <a:r>
              <a:rPr lang="ko-KR" altLang="en-US" sz="1600" dirty="0"/>
              <a:t> 매개변수 자리에 마침표 </a:t>
            </a:r>
            <a:r>
              <a:rPr lang="en-US" altLang="ko-KR" sz="1600" dirty="0"/>
              <a:t>3</a:t>
            </a:r>
            <a:r>
              <a:rPr lang="ko-KR" altLang="en-US" sz="1600" dirty="0"/>
              <a:t>개를 사용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ko-KR" altLang="en-US" sz="1600" dirty="0"/>
              <a:t>나머지 매개변수라고 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E4CCD-6665-DAC7-D60D-DB03AC5ABDA8}"/>
              </a:ext>
            </a:extLst>
          </p:cNvPr>
          <p:cNvSpPr txBox="1"/>
          <p:nvPr/>
        </p:nvSpPr>
        <p:spPr>
          <a:xfrm>
            <a:off x="706419" y="2647664"/>
            <a:ext cx="9661646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/>
              <a:t>(</a:t>
            </a:r>
            <a:r>
              <a:rPr kumimoji="1" lang="ko-KR" altLang="en-US" sz="1600" dirty="0"/>
              <a:t>예</a:t>
            </a:r>
            <a:r>
              <a:rPr kumimoji="1" lang="en-US" altLang="ko-KR" sz="1600" dirty="0"/>
              <a:t>) </a:t>
            </a:r>
            <a:r>
              <a:rPr kumimoji="1" lang="ko-KR" altLang="en-US" sz="1600" dirty="0"/>
              <a:t>함수를 실행할 때 인수를 몇 개 넣더라도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함수에서 그걸 모두 더해주는 프로그램을 짜고 싶다면</a:t>
            </a:r>
            <a:r>
              <a:rPr kumimoji="1"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07292-4D54-EDD0-06C7-67AC1142348B}"/>
              </a:ext>
            </a:extLst>
          </p:cNvPr>
          <p:cNvSpPr txBox="1"/>
          <p:nvPr/>
        </p:nvSpPr>
        <p:spPr>
          <a:xfrm>
            <a:off x="941551" y="3307032"/>
            <a:ext cx="4437528" cy="30944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function addNum</a:t>
            </a:r>
            <a:r>
              <a:rPr lang="en" altLang="ko-Kore-KR" sz="1600"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(...numbers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let sum = 0; </a:t>
            </a:r>
          </a:p>
          <a:p>
            <a:pPr>
              <a:lnSpc>
                <a:spcPct val="150000"/>
              </a:lnSpc>
            </a:pPr>
            <a:endParaRPr lang="en" altLang="ko-Kore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for (let number of numbers) 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sum += number; </a:t>
            </a:r>
          </a:p>
          <a:p>
            <a:pPr>
              <a:lnSpc>
                <a:spcPct val="150000"/>
              </a:lnSpc>
            </a:pPr>
            <a:endParaRPr lang="en" altLang="ko-Kore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return sum; 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endParaRPr lang="en" altLang="ko-Kore-KR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303FF1-9B60-BD61-BD58-8DD103F83F33}"/>
              </a:ext>
            </a:extLst>
          </p:cNvPr>
          <p:cNvSpPr txBox="1"/>
          <p:nvPr/>
        </p:nvSpPr>
        <p:spPr>
          <a:xfrm>
            <a:off x="5757646" y="4210336"/>
            <a:ext cx="4437528" cy="7931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console.log(addNum(1, 3)); 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console.log(addNum(1, 3, 5, 7));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2C98D-F8A8-68B6-30B1-E479092DBB38}"/>
              </a:ext>
            </a:extLst>
          </p:cNvPr>
          <p:cNvSpPr txBox="1"/>
          <p:nvPr/>
        </p:nvSpPr>
        <p:spPr>
          <a:xfrm>
            <a:off x="306647" y="319086"/>
            <a:ext cx="43959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나머지 매개변수</a:t>
            </a:r>
          </a:p>
        </p:txBody>
      </p:sp>
    </p:spTree>
    <p:extLst>
      <p:ext uri="{BB962C8B-B14F-4D97-AF65-F5344CB8AC3E}">
        <p14:creationId xmlns:p14="http://schemas.microsoft.com/office/powerpoint/2010/main" val="18488740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F4E875-3EB4-1907-3823-0FA6434B6ED4}"/>
              </a:ext>
            </a:extLst>
          </p:cNvPr>
          <p:cNvSpPr txBox="1"/>
          <p:nvPr/>
        </p:nvSpPr>
        <p:spPr>
          <a:xfrm>
            <a:off x="723836" y="1357180"/>
            <a:ext cx="1003150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일부만 변수로 받고 나머지는 </a:t>
            </a:r>
            <a:r>
              <a:rPr kumimoji="1" lang="ko-KR" altLang="en-US" sz="1600" dirty="0" err="1"/>
              <a:t>한꺼번에서</a:t>
            </a:r>
            <a:r>
              <a:rPr kumimoji="1" lang="ko-KR" altLang="en-US" sz="1600" dirty="0"/>
              <a:t> 묶어서 받을 수도 있다</a:t>
            </a:r>
            <a:r>
              <a:rPr kumimoji="1" lang="en-US" altLang="ko-KR" sz="1600" dirty="0"/>
              <a:t>.</a:t>
            </a:r>
            <a:endParaRPr kumimoji="1" lang="ko-Kore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38F6F-C240-3C8B-73F5-EF110C13E06B}"/>
              </a:ext>
            </a:extLst>
          </p:cNvPr>
          <p:cNvSpPr txBox="1"/>
          <p:nvPr/>
        </p:nvSpPr>
        <p:spPr>
          <a:xfrm>
            <a:off x="845756" y="2231427"/>
            <a:ext cx="6911787" cy="189904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function displayFavorites(first, </a:t>
            </a:r>
            <a:r>
              <a:rPr lang="en" altLang="ko-Kore-KR" sz="1600" dirty="0">
                <a:effectLst/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...favs</a:t>
            </a: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b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str = `</a:t>
            </a:r>
            <a:r>
              <a:rPr lang="ko-KR" altLang="en-US" sz="1600" dirty="0">
                <a:effectLst/>
                <a:latin typeface="TDc_SSiGothic_120_OTF"/>
              </a:rPr>
              <a:t>가장 좋아하는 과일은 </a:t>
            </a:r>
            <a:r>
              <a:rPr lang="en-US" altLang="ko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"${</a:t>
            </a: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first}"</a:t>
            </a:r>
            <a:r>
              <a:rPr lang="ko-KR" altLang="en-US" sz="1600" dirty="0">
                <a:effectLst/>
                <a:latin typeface="TDc_SSiGothic_120_OTF"/>
              </a:rPr>
              <a:t>군요</a:t>
            </a:r>
            <a:r>
              <a:rPr lang="en-US" altLang="ko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`;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 str; </a:t>
            </a:r>
            <a:endParaRPr lang="en" altLang="ko-Kore-KR" sz="160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b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console.log(displayFavorites("</a:t>
            </a:r>
            <a:r>
              <a:rPr lang="ko-KR" altLang="en-US" sz="1600" dirty="0">
                <a:effectLst/>
                <a:latin typeface="TDc_SSiGothic_120_OTF"/>
              </a:rPr>
              <a:t>사과</a:t>
            </a:r>
            <a:r>
              <a:rPr lang="en-US" altLang="ko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ko-KR" altLang="en-US" sz="1600" dirty="0">
                <a:effectLst/>
                <a:latin typeface="TDc_SSiGothic_120_OTF"/>
              </a:rPr>
              <a:t>포도</a:t>
            </a:r>
            <a:r>
              <a:rPr lang="en-US" altLang="ko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ko-KR" altLang="en-US" sz="1600" dirty="0">
                <a:effectLst/>
                <a:latin typeface="TDc_SSiGothic_120_OTF"/>
              </a:rPr>
              <a:t>토마토</a:t>
            </a:r>
            <a:r>
              <a:rPr lang="en-US" altLang="ko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")); </a:t>
            </a:r>
            <a:endParaRPr lang="ko-KR" altLang="en-US" sz="160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26404-C22B-7413-DC0C-3EC245734B08}"/>
              </a:ext>
            </a:extLst>
          </p:cNvPr>
          <p:cNvSpPr txBox="1"/>
          <p:nvPr/>
        </p:nvSpPr>
        <p:spPr>
          <a:xfrm>
            <a:off x="306648" y="319086"/>
            <a:ext cx="47878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나머지 매개변수</a:t>
            </a:r>
          </a:p>
        </p:txBody>
      </p:sp>
    </p:spTree>
    <p:extLst>
      <p:ext uri="{BB962C8B-B14F-4D97-AF65-F5344CB8AC3E}">
        <p14:creationId xmlns:p14="http://schemas.microsoft.com/office/powerpoint/2010/main" val="26873040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73E147-2A3A-FA13-A65E-42DBC0DF1938}"/>
              </a:ext>
            </a:extLst>
          </p:cNvPr>
          <p:cNvSpPr txBox="1"/>
          <p:nvPr/>
        </p:nvSpPr>
        <p:spPr>
          <a:xfrm>
            <a:off x="306648" y="319086"/>
            <a:ext cx="8913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매개변수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2F09B3B8-FFB8-94B4-EE9C-A4429310215D}"/>
              </a:ext>
            </a:extLst>
          </p:cNvPr>
          <p:cNvSpPr txBox="1">
            <a:spLocks/>
          </p:cNvSpPr>
          <p:nvPr/>
        </p:nvSpPr>
        <p:spPr>
          <a:xfrm>
            <a:off x="455474" y="1152465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기본 매개변수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여러 번 반복 입력되는 매개변수에 기본값을 지정하여 사용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</a:rPr>
              <a:t>기본 매개변수는 오른쪽 매개변수에 사용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매개변수로 시급과 시간을 입력받아 급여를 계산하는 함수 연습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</a:rPr>
              <a:t>함수 이름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: earnings</a:t>
            </a: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</a:rPr>
              <a:t>매개변수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: name(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이름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), wage(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시급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), hours(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시간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)</a:t>
            </a: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</a:rPr>
              <a:t>함수의 역할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이름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시급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시간을 출력하고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시급과 시간을 곱한 최종 급여 출력</a:t>
            </a: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</a:rPr>
              <a:t>만약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wage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와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hours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를 입력하지 않고 실행하면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wage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에 최저 임금이 들어가고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, hours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에 법정근로시간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주일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40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시간이 기본 매개변수로 입력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BB8699-1D49-C21B-4F3B-969CB5635C1A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310218"/>
          <a:ext cx="575603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6031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함수 이름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매개변수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매개변수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=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기본값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매개변수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=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기본값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2455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매개변수</a:t>
            </a:r>
            <a:r>
              <a:rPr lang="en-US" altLang="ko-KR" sz="5000" dirty="0">
                <a:solidFill>
                  <a:schemeClr val="bg1"/>
                </a:solidFill>
              </a:rPr>
              <a:t>(</a:t>
            </a:r>
            <a:r>
              <a:rPr lang="ko-KR" altLang="en-US" sz="5000" dirty="0">
                <a:solidFill>
                  <a:schemeClr val="bg1"/>
                </a:solidFill>
              </a:rPr>
              <a:t>실습</a:t>
            </a:r>
            <a:r>
              <a:rPr lang="en-US" altLang="ko-KR" sz="5000" dirty="0">
                <a:solidFill>
                  <a:schemeClr val="bg1"/>
                </a:solidFill>
              </a:rPr>
              <a:t>)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815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73E147-2A3A-FA13-A65E-42DBC0DF1938}"/>
              </a:ext>
            </a:extLst>
          </p:cNvPr>
          <p:cNvSpPr txBox="1"/>
          <p:nvPr/>
        </p:nvSpPr>
        <p:spPr>
          <a:xfrm>
            <a:off x="306648" y="319086"/>
            <a:ext cx="8913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매개변수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(2)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7BCFDE3C-B8E9-A147-26B7-24C0FDABE0F1}"/>
              </a:ext>
            </a:extLst>
          </p:cNvPr>
          <p:cNvSpPr txBox="1">
            <a:spLocks/>
          </p:cNvSpPr>
          <p:nvPr/>
        </p:nvSpPr>
        <p:spPr>
          <a:xfrm>
            <a:off x="503343" y="1081708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기본 매개변수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기본 매개변수의 활용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5-1-12.html)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46B6BB-2D06-C105-96E1-D69940C1B2A5}"/>
              </a:ext>
            </a:extLst>
          </p:cNvPr>
          <p:cNvGraphicFramePr>
            <a:graphicFrameLocks noGrp="1"/>
          </p:cNvGraphicFramePr>
          <p:nvPr/>
        </p:nvGraphicFramePr>
        <p:xfrm>
          <a:off x="1540329" y="1922938"/>
          <a:ext cx="4687329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732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function earnings (name, wage=8590, hours=40)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console.log(`# ${name}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님의 급여 정보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console.log(`-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시급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${wage}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console.log(`-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근무 시간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${hours}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시간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console.log(`-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급여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${wage * hours}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console.log('')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최저 임금으로 최대한 일하는 경우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11   earnings('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구름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13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시급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만원으로 최대한 일하는 경우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14   earnings('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별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', 10000)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16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시급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만원으로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52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시간 일한 경우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17   earnings('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인성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', 10000, 52)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18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30508CC-B275-BAAA-E52C-09CDDCCDA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315" y="1894376"/>
            <a:ext cx="3324387" cy="441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19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73E147-2A3A-FA13-A65E-42DBC0DF1938}"/>
              </a:ext>
            </a:extLst>
          </p:cNvPr>
          <p:cNvSpPr txBox="1"/>
          <p:nvPr/>
        </p:nvSpPr>
        <p:spPr>
          <a:xfrm>
            <a:off x="306648" y="319086"/>
            <a:ext cx="8913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매개변수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(2)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7F4923B9-01E1-A214-EC30-55D4E10DD1FD}"/>
              </a:ext>
            </a:extLst>
          </p:cNvPr>
          <p:cNvSpPr txBox="1">
            <a:spLocks/>
          </p:cNvSpPr>
          <p:nvPr/>
        </p:nvSpPr>
        <p:spPr>
          <a:xfrm>
            <a:off x="455474" y="1081708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기본 매개변수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기본 매개변수를 추가한 윤년 함수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5-1-13.html)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B151E3-B6C2-D266-8A19-5EE4485075BD}"/>
              </a:ext>
            </a:extLst>
          </p:cNvPr>
          <p:cNvGraphicFramePr>
            <a:graphicFrameLocks noGrp="1"/>
          </p:cNvGraphicFramePr>
          <p:nvPr/>
        </p:nvGraphicFramePr>
        <p:xfrm>
          <a:off x="1492458" y="1922938"/>
          <a:ext cx="608776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776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function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isLeapYear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(year=new Date().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getFullYear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매개변수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year: ${year}`)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return (year % 4 === 0) &amp;&amp; (year % 100 !== 0) ||(year % 400 === 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올해는 윤년일까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? ===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isLeapYear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61AC494B-0D18-1B9C-0963-7DA6CB2E62A7}"/>
              </a:ext>
            </a:extLst>
          </p:cNvPr>
          <p:cNvCxnSpPr/>
          <p:nvPr/>
        </p:nvCxnSpPr>
        <p:spPr>
          <a:xfrm>
            <a:off x="3598178" y="2447192"/>
            <a:ext cx="237978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10">
            <a:extLst>
              <a:ext uri="{FF2B5EF4-FFF2-40B4-BE49-F238E27FC236}">
                <a16:creationId xmlns:a16="http://schemas.microsoft.com/office/drawing/2014/main" id="{AE89554F-680A-79F7-C7A9-86EC771D7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691" y="3634981"/>
            <a:ext cx="2868856" cy="1229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1C037D-54E7-0BB2-1D2E-FFA40F7C7884}"/>
              </a:ext>
            </a:extLst>
          </p:cNvPr>
          <p:cNvSpPr txBox="1"/>
          <p:nvPr/>
        </p:nvSpPr>
        <p:spPr>
          <a:xfrm>
            <a:off x="7372280" y="2447192"/>
            <a:ext cx="2678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기본값을 이렇게 넣을 수도 있음</a:t>
            </a:r>
          </a:p>
        </p:txBody>
      </p:sp>
      <p:sp>
        <p:nvSpPr>
          <p:cNvPr id="8" name="Freeform: Shape 12">
            <a:extLst>
              <a:ext uri="{FF2B5EF4-FFF2-40B4-BE49-F238E27FC236}">
                <a16:creationId xmlns:a16="http://schemas.microsoft.com/office/drawing/2014/main" id="{83626158-27CB-0A1E-DD36-01268B514260}"/>
              </a:ext>
            </a:extLst>
          </p:cNvPr>
          <p:cNvSpPr/>
          <p:nvPr/>
        </p:nvSpPr>
        <p:spPr>
          <a:xfrm>
            <a:off x="4850649" y="2447192"/>
            <a:ext cx="2567354" cy="140677"/>
          </a:xfrm>
          <a:custGeom>
            <a:avLst/>
            <a:gdLst>
              <a:gd name="connsiteX0" fmla="*/ 0 w 2567354"/>
              <a:gd name="connsiteY0" fmla="*/ 0 h 140677"/>
              <a:gd name="connsiteX1" fmla="*/ 0 w 2567354"/>
              <a:gd name="connsiteY1" fmla="*/ 128954 h 140677"/>
              <a:gd name="connsiteX2" fmla="*/ 2567354 w 2567354"/>
              <a:gd name="connsiteY2" fmla="*/ 128954 h 140677"/>
              <a:gd name="connsiteX3" fmla="*/ 2567354 w 2567354"/>
              <a:gd name="connsiteY3" fmla="*/ 140677 h 14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7354" h="140677">
                <a:moveTo>
                  <a:pt x="0" y="0"/>
                </a:moveTo>
                <a:lnTo>
                  <a:pt x="0" y="128954"/>
                </a:lnTo>
                <a:lnTo>
                  <a:pt x="2567354" y="128954"/>
                </a:lnTo>
                <a:lnTo>
                  <a:pt x="2567354" y="140677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13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63B3462-F180-425B-9710-D6F1E9ABA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45" y="1942900"/>
            <a:ext cx="7139434" cy="3872236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9855EA-3EA9-4993-B216-8AAB09B83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DE4CA-E60B-DAAF-53E8-D521992D1B37}"/>
              </a:ext>
            </a:extLst>
          </p:cNvPr>
          <p:cNvSpPr txBox="1"/>
          <p:nvPr/>
        </p:nvSpPr>
        <p:spPr>
          <a:xfrm>
            <a:off x="306647" y="319086"/>
            <a:ext cx="84345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여러 동작을 묶은 덩어리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892577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73E147-2A3A-FA13-A65E-42DBC0DF1938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 버전 자바스크립트에서 가변 매개변수 함수 구현하기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3C7A0BE4-080A-15CA-6176-BF8ABBBB4222}"/>
              </a:ext>
            </a:extLst>
          </p:cNvPr>
          <p:cNvSpPr txBox="1">
            <a:spLocks/>
          </p:cNvSpPr>
          <p:nvPr/>
        </p:nvSpPr>
        <p:spPr>
          <a:xfrm>
            <a:off x="503343" y="1174237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구 버전의 자바스크립트에서 가변 매개변수 함수를 구현할 때는 배열 내부에서 사용할 수 있는 특수한 변수인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arguments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를 활용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arguments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를 사용한 가변 매개변수 함수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5-1-14.html)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4F9F08-D19A-1918-F685-3A63C7300545}"/>
              </a:ext>
            </a:extLst>
          </p:cNvPr>
          <p:cNvGraphicFramePr>
            <a:graphicFrameLocks noGrp="1"/>
          </p:cNvGraphicFramePr>
          <p:nvPr/>
        </p:nvGraphicFramePr>
        <p:xfrm>
          <a:off x="1540328" y="2287216"/>
          <a:ext cx="4572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function sample()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console.log(arguments)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for (let i = 0; i &lt;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arguments.length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; i++)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  console.log(`${i}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요소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${arguments[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]}`)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sample(1, 2)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sample(1, 2, 3)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sample(1, 2, 3, 4)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5D1BD67-D6FC-C5CD-3314-5972D4029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080" y="2546400"/>
            <a:ext cx="5943233" cy="346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919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761D6CCF-FD14-24A6-5FAB-74995E166D28}"/>
              </a:ext>
            </a:extLst>
          </p:cNvPr>
          <p:cNvSpPr txBox="1">
            <a:spLocks/>
          </p:cNvSpPr>
          <p:nvPr/>
        </p:nvSpPr>
        <p:spPr>
          <a:xfrm>
            <a:off x="503344" y="1228665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전개 연산자는 최신 버전의 자바스크립트에 추가된 기능</a:t>
            </a:r>
            <a:br>
              <a:rPr lang="en-US" altLang="ko-KR" sz="1600">
                <a:solidFill>
                  <a:srgbClr val="000000"/>
                </a:solidFill>
                <a:latin typeface="+mn-ea"/>
              </a:rPr>
            </a:br>
            <a:r>
              <a:rPr lang="ko-KR" altLang="en-US" sz="1600">
                <a:solidFill>
                  <a:srgbClr val="000000"/>
                </a:solidFill>
                <a:latin typeface="+mn-ea"/>
              </a:rPr>
              <a:t>구 버전의 자바스크립트에서는 다음과 같이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apply()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함수를 사용한 굉장히 특이한 패턴의 코드를 사용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전개 연산자가 없던 구 버전에서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apply()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함수 사용하기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5-1-15.html)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FF158A-94B1-F5FB-0460-2E9435FE6965}"/>
              </a:ext>
            </a:extLst>
          </p:cNvPr>
          <p:cNvGraphicFramePr>
            <a:graphicFrameLocks noGrp="1"/>
          </p:cNvGraphicFramePr>
          <p:nvPr/>
        </p:nvGraphicFramePr>
        <p:xfrm>
          <a:off x="1540329" y="2341644"/>
          <a:ext cx="45720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단순하게 매개변수를 모두 출력하는 함수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function sample(...items)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console.log(items)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전개 연산자 사용 여부 비교하기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array = [1, 2, 3, 4]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console.log(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sample.apply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(null, array))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5">
            <a:extLst>
              <a:ext uri="{FF2B5EF4-FFF2-40B4-BE49-F238E27FC236}">
                <a16:creationId xmlns:a16="http://schemas.microsoft.com/office/drawing/2014/main" id="{DCE6024E-7656-3605-48E0-0EA8D5563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314" y="3728484"/>
            <a:ext cx="2024795" cy="9823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97EE67-49A5-0E9D-DE4E-4DCC37D317DB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 버전 자바스크립트에서 가변 매개변수 함수 구현하기</a:t>
            </a:r>
          </a:p>
        </p:txBody>
      </p:sp>
    </p:spTree>
    <p:extLst>
      <p:ext uri="{BB962C8B-B14F-4D97-AF65-F5344CB8AC3E}">
        <p14:creationId xmlns:p14="http://schemas.microsoft.com/office/powerpoint/2010/main" val="7870650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3F4C7-E4C1-23DA-5A9A-327E381847C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 버전 자바스크립트에서 가변 매개변수 함수 구현하기</a:t>
            </a:r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504AD0D7-8361-58D8-AF47-9F98CD910167}"/>
              </a:ext>
            </a:extLst>
          </p:cNvPr>
          <p:cNvSpPr txBox="1">
            <a:spLocks/>
          </p:cNvSpPr>
          <p:nvPr/>
        </p:nvSpPr>
        <p:spPr>
          <a:xfrm>
            <a:off x="503344" y="1261322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함수의 매개변수에 바로 값을 입력하는 기본 매개변수는 최신 자바스크립트에서 추가된 기능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구 버전의 자바스크립트에서는 일반적으로 다음과 같은 코드를 사용해서 기본 매개변수를 구현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매개변수로 들어오는 값이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false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또는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false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로 변환되는 값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(0,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빈 문자열 등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이 아니라는 게 확실하다면 다음과 같이 짧은 조건문을 사용해서 기본 매개변수를 구현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671CC4-7330-8D83-21B0-64503834492A}"/>
              </a:ext>
            </a:extLst>
          </p:cNvPr>
          <p:cNvGraphicFramePr>
            <a:graphicFrameLocks noGrp="1"/>
          </p:cNvGraphicFramePr>
          <p:nvPr/>
        </p:nvGraphicFramePr>
        <p:xfrm>
          <a:off x="1540329" y="2034132"/>
          <a:ext cx="45720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function earnings (wage, hours)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wage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(wage) != undefined ? wage : 8590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hours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(hours) != undefined ? hours : 52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return wage * hours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0CC3673-A00C-04B9-12DE-79436AF411D8}"/>
              </a:ext>
            </a:extLst>
          </p:cNvPr>
          <p:cNvGraphicFramePr>
            <a:graphicFrameLocks noGrp="1"/>
          </p:cNvGraphicFramePr>
          <p:nvPr/>
        </p:nvGraphicFramePr>
        <p:xfrm>
          <a:off x="1540329" y="4405856"/>
          <a:ext cx="45720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function earnings (wage, hours)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wage = wage || 8590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hours = hours || 52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return wage * hours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0823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재귀호출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5332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2420888"/>
            <a:ext cx="4388640" cy="24727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2A35F1-5AAD-45A9-8BBC-89CE9B68BB04}"/>
              </a:ext>
            </a:extLst>
          </p:cNvPr>
          <p:cNvSpPr txBox="1"/>
          <p:nvPr/>
        </p:nvSpPr>
        <p:spPr>
          <a:xfrm>
            <a:off x="306648" y="319086"/>
            <a:ext cx="46844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재귀 함수 호출</a:t>
            </a:r>
          </a:p>
        </p:txBody>
      </p:sp>
    </p:spTree>
    <p:extLst>
      <p:ext uri="{BB962C8B-B14F-4D97-AF65-F5344CB8AC3E}">
        <p14:creationId xmlns:p14="http://schemas.microsoft.com/office/powerpoint/2010/main" val="29821873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0" y="301350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05-3</a:t>
            </a:r>
            <a:r>
              <a:rPr lang="ko-KR" altLang="en-US" sz="48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함수 </a:t>
            </a:r>
            <a:r>
              <a:rPr lang="ko-KR" altLang="en-US" sz="4800" dirty="0" err="1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스코프</a:t>
            </a:r>
            <a:r>
              <a:rPr lang="ko-KR" altLang="en-US" sz="48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개념 이해</a:t>
            </a:r>
          </a:p>
        </p:txBody>
      </p:sp>
    </p:spTree>
    <p:extLst>
      <p:ext uri="{BB962C8B-B14F-4D97-AF65-F5344CB8AC3E}">
        <p14:creationId xmlns:p14="http://schemas.microsoft.com/office/powerpoint/2010/main" val="12635664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468" y="1556792"/>
            <a:ext cx="5767067" cy="44995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754E54-CD5F-5873-EC8B-3DB2F1103D40}"/>
              </a:ext>
            </a:extLst>
          </p:cNvPr>
          <p:cNvSpPr txBox="1"/>
          <p:nvPr/>
        </p:nvSpPr>
        <p:spPr>
          <a:xfrm>
            <a:off x="306647" y="319086"/>
            <a:ext cx="45919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스코프란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6722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926" y="2276872"/>
            <a:ext cx="5678151" cy="30817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C9F884-2D6D-FB9F-30E1-A362A96D248A}"/>
              </a:ext>
            </a:extLst>
          </p:cNvPr>
          <p:cNvSpPr txBox="1"/>
          <p:nvPr/>
        </p:nvSpPr>
        <p:spPr>
          <a:xfrm>
            <a:off x="306648" y="319086"/>
            <a:ext cx="75800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전역 변수와 지역 변수의 개념과 차이</a:t>
            </a:r>
          </a:p>
        </p:txBody>
      </p:sp>
    </p:spTree>
    <p:extLst>
      <p:ext uri="{BB962C8B-B14F-4D97-AF65-F5344CB8AC3E}">
        <p14:creationId xmlns:p14="http://schemas.microsoft.com/office/powerpoint/2010/main" val="12183948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192" y="1700809"/>
            <a:ext cx="5247619" cy="40285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1B71A9-B439-C225-DDBF-A614445B4667}"/>
              </a:ext>
            </a:extLst>
          </p:cNvPr>
          <p:cNvSpPr txBox="1"/>
          <p:nvPr/>
        </p:nvSpPr>
        <p:spPr>
          <a:xfrm>
            <a:off x="306647" y="319086"/>
            <a:ext cx="77270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전역 함수와 지역 함수의 차이</a:t>
            </a:r>
          </a:p>
        </p:txBody>
      </p:sp>
    </p:spTree>
    <p:extLst>
      <p:ext uri="{BB962C8B-B14F-4D97-AF65-F5344CB8AC3E}">
        <p14:creationId xmlns:p14="http://schemas.microsoft.com/office/powerpoint/2010/main" val="23106323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실습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66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625C9E-365B-3243-97B6-EB025E45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247AF-0D03-B64F-AD03-55F924A42D56}"/>
              </a:ext>
            </a:extLst>
          </p:cNvPr>
          <p:cNvSpPr txBox="1"/>
          <p:nvPr/>
        </p:nvSpPr>
        <p:spPr>
          <a:xfrm>
            <a:off x="970489" y="1651344"/>
            <a:ext cx="10251021" cy="1331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/>
              <a:t>함수</a:t>
            </a:r>
            <a:r>
              <a:rPr kumimoji="1" lang="en-US" altLang="ko-KR" sz="2000" b="1" dirty="0"/>
              <a:t>(function)</a:t>
            </a:r>
            <a:r>
              <a:rPr kumimoji="1" lang="ko-KR" altLang="en-US" sz="2000" b="1" dirty="0"/>
              <a:t>를 사용하면 무엇이 좋을까</a:t>
            </a:r>
            <a:r>
              <a:rPr kumimoji="1" lang="en-US" altLang="ko-KR" sz="2000" b="1" dirty="0"/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각 명령의 시작과 끝을 명확하게 구별할 수 있다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함수에 별도의 이름을 붙이면 같은 기능이 필요할 때마다 해당 함수를 실행할 수 있다</a:t>
            </a:r>
            <a:r>
              <a:rPr lang="en-US" altLang="ko-KR" dirty="0"/>
              <a:t>. 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31A61-DFF9-CE40-A3AD-D8165E6063DE}"/>
              </a:ext>
            </a:extLst>
          </p:cNvPr>
          <p:cNvSpPr txBox="1"/>
          <p:nvPr/>
        </p:nvSpPr>
        <p:spPr>
          <a:xfrm>
            <a:off x="970489" y="3364567"/>
            <a:ext cx="9211236" cy="1334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/>
              <a:t>함수 선언 </a:t>
            </a:r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함수 정의</a:t>
            </a:r>
            <a:r>
              <a:rPr kumimoji="1" lang="en-US" altLang="ko-KR" sz="2000" b="1" dirty="0"/>
              <a:t>)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함수가 어떤 명령을 처리해야 할지 미리 알려주는 것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dirty="0"/>
              <a:t>function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예약어를</a:t>
            </a:r>
            <a:r>
              <a:rPr kumimoji="1" lang="ko-KR" altLang="en-US" dirty="0"/>
              <a:t> 사용하고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{</a:t>
            </a:r>
            <a:r>
              <a:rPr kumimoji="1" lang="ko-KR" altLang="en-US" dirty="0"/>
              <a:t> </a:t>
            </a:r>
            <a:r>
              <a:rPr kumimoji="1" lang="en-US" altLang="ko-KR" dirty="0"/>
              <a:t>}</a:t>
            </a:r>
            <a:r>
              <a:rPr kumimoji="1" lang="ko-KR" altLang="en-US" dirty="0"/>
              <a:t> 안에 실행할 명령을 작성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E640A3-B576-EA40-8381-23B141B22935}"/>
              </a:ext>
            </a:extLst>
          </p:cNvPr>
          <p:cNvSpPr txBox="1"/>
          <p:nvPr/>
        </p:nvSpPr>
        <p:spPr>
          <a:xfrm>
            <a:off x="970489" y="5093805"/>
            <a:ext cx="9211236" cy="91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/>
              <a:t>함수 호출 </a:t>
            </a:r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함수 실행</a:t>
            </a:r>
            <a:r>
              <a:rPr kumimoji="1" lang="en-US" altLang="ko-KR" sz="2000" b="1" dirty="0"/>
              <a:t>)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함수 이름을 사용해 함수 실행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6CF52A2-8E12-4A06-A536-E2410CA9E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902" y="3332298"/>
            <a:ext cx="3197513" cy="14345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A626BF-E0DB-48AA-9388-1A1FF0AAC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902" y="5095613"/>
            <a:ext cx="2488075" cy="912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F8129D-3C62-6F09-FFE0-8C6E6DECB8DF}"/>
              </a:ext>
            </a:extLst>
          </p:cNvPr>
          <p:cNvSpPr txBox="1"/>
          <p:nvPr/>
        </p:nvSpPr>
        <p:spPr>
          <a:xfrm>
            <a:off x="306648" y="319086"/>
            <a:ext cx="73242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여러 동작을 묶은 덩어리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42611335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98650F-5A47-9EE9-A144-04574B328DF2}"/>
              </a:ext>
            </a:extLst>
          </p:cNvPr>
          <p:cNvSpPr txBox="1"/>
          <p:nvPr/>
        </p:nvSpPr>
        <p:spPr>
          <a:xfrm>
            <a:off x="631885" y="1279238"/>
            <a:ext cx="965002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600" b="1" dirty="0"/>
              <a:t>디버깅</a:t>
            </a:r>
            <a:r>
              <a:rPr kumimoji="1" lang="en-US" altLang="ko-Kore-KR" sz="1600" b="1" dirty="0"/>
              <a:t>(</a:t>
            </a:r>
            <a:r>
              <a:rPr kumimoji="1" lang="en-US" altLang="ko-KR" sz="1600" b="1" dirty="0"/>
              <a:t>debugging) </a:t>
            </a:r>
            <a:r>
              <a:rPr kumimoji="1" lang="en-US" altLang="ko-KR" sz="1600" dirty="0"/>
              <a:t>: </a:t>
            </a:r>
            <a:r>
              <a:rPr lang="ko-KR" altLang="ko-Kore-KR" sz="1600" dirty="0"/>
              <a:t>프로그램의 결과가 예상했던 것과 다르게 나왔을 때 순서대로 하나씩 진행해 보면서 오류를 찾아</a:t>
            </a:r>
            <a:r>
              <a:rPr lang="ko-KR" altLang="en-US" sz="1600" dirty="0"/>
              <a:t>내는 과정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버그를 찾는 과정</a:t>
            </a:r>
            <a:r>
              <a:rPr lang="en-US" altLang="ko-KR" sz="1600" dirty="0"/>
              <a:t>)</a:t>
            </a:r>
            <a:endParaRPr kumimoji="1" lang="ko-Kore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BB4AB8-7989-07C7-20FF-22136D82EFDB}"/>
              </a:ext>
            </a:extLst>
          </p:cNvPr>
          <p:cNvSpPr txBox="1"/>
          <p:nvPr/>
        </p:nvSpPr>
        <p:spPr>
          <a:xfrm>
            <a:off x="631885" y="2308221"/>
            <a:ext cx="835388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600" dirty="0"/>
              <a:t>웹</a:t>
            </a:r>
            <a:r>
              <a:rPr kumimoji="1" lang="ko-KR" altLang="en-US" sz="1600"/>
              <a:t> 개발자 도구 창에는 </a:t>
            </a:r>
            <a:r>
              <a:rPr kumimoji="1" lang="en-US" altLang="ko-KR" sz="1600" dirty="0"/>
              <a:t>‘</a:t>
            </a:r>
            <a:r>
              <a:rPr kumimoji="1" lang="ko-KR" altLang="en-US" sz="1600" dirty="0"/>
              <a:t>디버깅</a:t>
            </a:r>
            <a:r>
              <a:rPr kumimoji="1" lang="en-US" altLang="ko-KR" sz="1600" dirty="0"/>
              <a:t>’</a:t>
            </a:r>
            <a:r>
              <a:rPr kumimoji="1" lang="ko-KR" altLang="en-US" sz="1600" dirty="0"/>
              <a:t> 기능이 포함되어 있어서 프로그램을 만들면서 오류가 발생했을 때 어디에서 문제가 발생했는지 찾아볼 수 있다</a:t>
            </a:r>
            <a:r>
              <a:rPr kumimoji="1" lang="en-US" altLang="ko-KR" sz="1600" dirty="0"/>
              <a:t>.</a:t>
            </a:r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AFECB-2953-2D45-B6AF-289BF7F8AD76}"/>
              </a:ext>
            </a:extLst>
          </p:cNvPr>
          <p:cNvSpPr txBox="1"/>
          <p:nvPr/>
        </p:nvSpPr>
        <p:spPr>
          <a:xfrm>
            <a:off x="692262" y="3337204"/>
            <a:ext cx="8788893" cy="790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600" dirty="0">
                <a:solidFill>
                  <a:srgbClr val="C00000"/>
                </a:solidFill>
              </a:rPr>
              <a:t>개발자</a:t>
            </a:r>
            <a:r>
              <a:rPr kumimoji="1" lang="ko-KR" altLang="en-US" sz="1600">
                <a:solidFill>
                  <a:srgbClr val="C00000"/>
                </a:solidFill>
              </a:rPr>
              <a:t> 도구 창의 디버깅 기능을 사용해서</a:t>
            </a:r>
            <a:r>
              <a:rPr kumimoji="1" lang="en-US" altLang="ko-KR" sz="1600" dirty="0">
                <a:solidFill>
                  <a:srgbClr val="C00000"/>
                </a:solidFill>
              </a:rPr>
              <a:t>,</a:t>
            </a:r>
            <a:r>
              <a:rPr kumimoji="1" lang="ko-KR" altLang="en-US" sz="1600" dirty="0">
                <a:solidFill>
                  <a:srgbClr val="C00000"/>
                </a:solidFill>
              </a:rPr>
              <a:t> 프로그램 안에서 소스가 어떻게 동작하는지</a:t>
            </a:r>
            <a:r>
              <a:rPr kumimoji="1" lang="en-US" altLang="ko-KR" sz="1600" dirty="0">
                <a:solidFill>
                  <a:srgbClr val="C00000"/>
                </a:solidFill>
              </a:rPr>
              <a:t>,</a:t>
            </a:r>
            <a:r>
              <a:rPr kumimoji="1" lang="ko-KR" altLang="en-US" sz="1600" dirty="0">
                <a:solidFill>
                  <a:srgbClr val="C00000"/>
                </a:solidFill>
              </a:rPr>
              <a:t> 변수에 값이 제대로 할당되는지 등을 눈으로 확인하고 오류를 찾아낼 수 있다</a:t>
            </a:r>
            <a:r>
              <a:rPr kumimoji="1" lang="en-US" altLang="ko-KR" sz="1600" dirty="0">
                <a:solidFill>
                  <a:srgbClr val="C00000"/>
                </a:solidFill>
              </a:rPr>
              <a:t>.</a:t>
            </a:r>
            <a:r>
              <a:rPr kumimoji="1" lang="ko-KR" altLang="en-US" sz="1600" dirty="0">
                <a:solidFill>
                  <a:srgbClr val="C00000"/>
                </a:solidFill>
              </a:rPr>
              <a:t> </a:t>
            </a:r>
            <a:endParaRPr kumimoji="1" lang="ko-Kore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FB9A29-3BCC-F85E-F0E3-C298BA624958}"/>
              </a:ext>
            </a:extLst>
          </p:cNvPr>
          <p:cNvSpPr txBox="1"/>
          <p:nvPr/>
        </p:nvSpPr>
        <p:spPr>
          <a:xfrm>
            <a:off x="306648" y="319086"/>
            <a:ext cx="8102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개발자 도구창의 디버깅 기능 </a:t>
            </a:r>
          </a:p>
        </p:txBody>
      </p:sp>
    </p:spTree>
    <p:extLst>
      <p:ext uri="{BB962C8B-B14F-4D97-AF65-F5344CB8AC3E}">
        <p14:creationId xmlns:p14="http://schemas.microsoft.com/office/powerpoint/2010/main" val="3370782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98650F-5A47-9EE9-A144-04574B328DF2}"/>
              </a:ext>
            </a:extLst>
          </p:cNvPr>
          <p:cNvSpPr txBox="1"/>
          <p:nvPr/>
        </p:nvSpPr>
        <p:spPr>
          <a:xfrm>
            <a:off x="733887" y="1352872"/>
            <a:ext cx="11231690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kumimoji="1" lang="en" altLang="ko-Kore-KR" sz="1600" dirty="0"/>
              <a:t>VS Code</a:t>
            </a:r>
            <a:r>
              <a:rPr kumimoji="1" lang="ko-KR" altLang="en-US" sz="1600" dirty="0"/>
              <a:t>에서 </a:t>
            </a:r>
            <a:r>
              <a:rPr kumimoji="1" lang="en-US" altLang="ko-KR" sz="1600" dirty="0"/>
              <a:t>04\</a:t>
            </a:r>
            <a:r>
              <a:rPr kumimoji="1" lang="en" altLang="ko-Kore-KR" sz="1600" dirty="0"/>
              <a:t>add-2.html </a:t>
            </a:r>
            <a:r>
              <a:rPr kumimoji="1" lang="ko-KR" altLang="en-US" sz="1600" dirty="0"/>
              <a:t>파일을 열고 마우스 오른쪽 버튼을 클릭한 후 </a:t>
            </a:r>
            <a:r>
              <a:rPr kumimoji="1" lang="en-US" altLang="ko-KR" sz="1600" dirty="0"/>
              <a:t>[</a:t>
            </a:r>
            <a:r>
              <a:rPr kumimoji="1" lang="en" altLang="ko-Kore-KR" sz="1600" dirty="0"/>
              <a:t>Open with live server]</a:t>
            </a:r>
            <a:r>
              <a:rPr kumimoji="1" lang="ko-KR" altLang="en-US" sz="1600" dirty="0"/>
              <a:t> 선택</a:t>
            </a:r>
            <a:endParaRPr kumimoji="1" lang="en-US" altLang="ko-KR" sz="1600" dirty="0"/>
          </a:p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ko-KR" altLang="ko-Kore-KR" sz="1600" dirty="0"/>
              <a:t>개발자 도구 창에서 </a:t>
            </a:r>
            <a:r>
              <a:rPr lang="en-US" altLang="ko-Kore-KR" sz="1600" dirty="0"/>
              <a:t>[</a:t>
            </a:r>
            <a:r>
              <a:rPr lang="ko-KR" altLang="ko-Kore-KR" sz="1600" dirty="0"/>
              <a:t>소스</a:t>
            </a:r>
            <a:r>
              <a:rPr lang="en-US" altLang="ko-Kore-KR" sz="1600" dirty="0"/>
              <a:t>] </a:t>
            </a:r>
            <a:r>
              <a:rPr lang="ko-KR" altLang="ko-Kore-KR" sz="1600" dirty="0"/>
              <a:t>탭을 클릭</a:t>
            </a:r>
            <a:r>
              <a:rPr lang="ko-KR" altLang="en-US" sz="1600" dirty="0"/>
              <a:t>한 후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j</a:t>
            </a:r>
            <a:r>
              <a:rPr lang="en-US" altLang="ko-Kore-KR" sz="1600" dirty="0" err="1"/>
              <a:t>s</a:t>
            </a:r>
            <a:r>
              <a:rPr lang="en-US" altLang="ko-Kore-KR" sz="1600" dirty="0"/>
              <a:t> </a:t>
            </a:r>
            <a:r>
              <a:rPr lang="ko-KR" altLang="ko-Kore-KR" sz="1600" dirty="0"/>
              <a:t>폴더 앞에 있는 </a:t>
            </a:r>
            <a:r>
              <a:rPr lang="en-US" altLang="ko-Kore-KR" sz="1600" dirty="0"/>
              <a:t>▶︎</a:t>
            </a:r>
            <a:r>
              <a:rPr lang="ko-KR" altLang="ko-Kore-KR" sz="1600" dirty="0"/>
              <a:t>를 클릭하고</a:t>
            </a:r>
            <a:r>
              <a:rPr lang="en-US" altLang="ko-Kore-KR" sz="1600" dirty="0"/>
              <a:t>, add-2.js</a:t>
            </a:r>
            <a:r>
              <a:rPr lang="ko-KR" altLang="ko-Kore-KR" sz="1600" dirty="0"/>
              <a:t> </a:t>
            </a:r>
            <a:r>
              <a:rPr lang="ko-KR" altLang="en-US" sz="1600" dirty="0"/>
              <a:t>선택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ko-KR" altLang="ko-Kore-KR" sz="1600" dirty="0"/>
              <a:t>소스에서 중간 실행 </a:t>
            </a:r>
            <a:r>
              <a:rPr lang="ko-KR" altLang="ko-Kore-KR" sz="1600" dirty="0" err="1"/>
              <a:t>결괏값이나</a:t>
            </a:r>
            <a:r>
              <a:rPr lang="ko-KR" altLang="ko-Kore-KR" sz="1600" dirty="0"/>
              <a:t> </a:t>
            </a:r>
            <a:r>
              <a:rPr lang="ko-KR" altLang="ko-Kore-KR" sz="1600" dirty="0" err="1"/>
              <a:t>변숫값을</a:t>
            </a:r>
            <a:r>
              <a:rPr lang="ko-KR" altLang="ko-Kore-KR" sz="1600" dirty="0"/>
              <a:t> 확인하려면 </a:t>
            </a:r>
            <a:r>
              <a:rPr lang="ko-KR" altLang="en-US" sz="1600" dirty="0"/>
              <a:t>그 위</a:t>
            </a:r>
            <a:r>
              <a:rPr lang="ko-KR" altLang="ko-Kore-KR" sz="1600" dirty="0"/>
              <a:t>치</a:t>
            </a:r>
            <a:r>
              <a:rPr lang="ko-KR" altLang="en-US" sz="1600" dirty="0"/>
              <a:t>에</a:t>
            </a:r>
            <a:r>
              <a:rPr lang="ko-KR" altLang="ko-Kore-KR" sz="1600" dirty="0"/>
              <a:t> 표시</a:t>
            </a:r>
            <a:r>
              <a:rPr lang="ko-KR" altLang="en-US" sz="1600" dirty="0"/>
              <a:t>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브레이크포인트 또는 중단점이라고 한다</a:t>
            </a:r>
            <a:r>
              <a:rPr lang="en-US" altLang="ko-KR" sz="1600" dirty="0">
                <a:sym typeface="Wingdings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ym typeface="Wingdings" pitchFamily="2" charset="2"/>
              </a:rPr>
              <a:t>4)</a:t>
            </a:r>
            <a:r>
              <a:rPr kumimoji="1" lang="ko-KR" altLang="en-US" sz="1600" dirty="0">
                <a:sym typeface="Wingdings" pitchFamily="2" charset="2"/>
              </a:rPr>
              <a:t> 여기에서는 </a:t>
            </a:r>
            <a:r>
              <a:rPr kumimoji="1" lang="en-US" altLang="ko-KR" sz="1600" dirty="0" err="1">
                <a:sym typeface="Wingdings" pitchFamily="2" charset="2"/>
              </a:rPr>
              <a:t>calcSum</a:t>
            </a:r>
            <a:r>
              <a:rPr kumimoji="1" lang="en-US" altLang="ko-KR" sz="1600" dirty="0">
                <a:sym typeface="Wingdings" pitchFamily="2" charset="2"/>
              </a:rPr>
              <a:t>(10) </a:t>
            </a:r>
            <a:r>
              <a:rPr kumimoji="1" lang="ko-KR" altLang="en-US" sz="1600" dirty="0">
                <a:sym typeface="Wingdings" pitchFamily="2" charset="2"/>
              </a:rPr>
              <a:t>명령 왼쪽의 </a:t>
            </a:r>
            <a:r>
              <a:rPr kumimoji="1" lang="ko-KR" altLang="en-US" sz="1600" dirty="0" err="1">
                <a:sym typeface="Wingdings" pitchFamily="2" charset="2"/>
              </a:rPr>
              <a:t>줄번호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‘9’</a:t>
            </a:r>
            <a:r>
              <a:rPr kumimoji="1" lang="ko-KR" altLang="en-US" sz="1600" dirty="0">
                <a:sym typeface="Wingdings" pitchFamily="2" charset="2"/>
              </a:rPr>
              <a:t> 클릭해서 중단점 만든다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endParaRPr kumimoji="1"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F2DD54-5CAC-649E-5E61-2FABFAD90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13" b="33779"/>
          <a:stretch/>
        </p:blipFill>
        <p:spPr bwMode="auto">
          <a:xfrm>
            <a:off x="1171978" y="3129513"/>
            <a:ext cx="6935704" cy="2375615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0844D5-15D5-EFD0-6C0D-B18E67691062}"/>
              </a:ext>
            </a:extLst>
          </p:cNvPr>
          <p:cNvSpPr txBox="1"/>
          <p:nvPr/>
        </p:nvSpPr>
        <p:spPr>
          <a:xfrm>
            <a:off x="306648" y="319086"/>
            <a:ext cx="8293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개발자 도구창의 디버깅 기능 </a:t>
            </a:r>
          </a:p>
        </p:txBody>
      </p:sp>
    </p:spTree>
    <p:extLst>
      <p:ext uri="{BB962C8B-B14F-4D97-AF65-F5344CB8AC3E}">
        <p14:creationId xmlns:p14="http://schemas.microsoft.com/office/powerpoint/2010/main" val="7009197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98650F-5A47-9EE9-A144-04574B328DF2}"/>
              </a:ext>
            </a:extLst>
          </p:cNvPr>
          <p:cNvSpPr txBox="1"/>
          <p:nvPr/>
        </p:nvSpPr>
        <p:spPr>
          <a:xfrm>
            <a:off x="733887" y="407054"/>
            <a:ext cx="9650028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/>
              <a:t>5)</a:t>
            </a:r>
            <a:r>
              <a:rPr kumimoji="1" lang="ko-KR" altLang="en-US" sz="1600" dirty="0"/>
              <a:t> </a:t>
            </a:r>
            <a:r>
              <a:rPr lang="ko-KR" altLang="ko-Kore-KR" sz="1600" dirty="0"/>
              <a:t>브레이크포인트를 지정한 후에는 소스를 다시 실행해야 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  <a:r>
              <a:rPr lang="ko-KR" altLang="en-US" sz="1600" dirty="0"/>
              <a:t> 브라우저 </a:t>
            </a:r>
            <a:r>
              <a:rPr lang="ko-KR" altLang="en-US" sz="1600" dirty="0" err="1"/>
              <a:t>새로고침</a:t>
            </a:r>
            <a:r>
              <a:rPr lang="ko-KR" altLang="en-US" sz="1600" dirty="0"/>
              <a:t> 클릭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6)</a:t>
            </a:r>
            <a:r>
              <a:rPr lang="ko-KR" altLang="en-US" sz="1600" dirty="0"/>
              <a:t> </a:t>
            </a:r>
            <a:r>
              <a:rPr lang="en-US" altLang="ko-Kore-KR" sz="1600" dirty="0"/>
              <a:t>'</a:t>
            </a:r>
            <a:r>
              <a:rPr lang="ko-KR" altLang="ko-Kore-KR" sz="1600" dirty="0" err="1"/>
              <a:t>디버거에서</a:t>
            </a:r>
            <a:r>
              <a:rPr lang="ko-KR" altLang="ko-Kore-KR" sz="1600" dirty="0"/>
              <a:t> 일시중지됨</a:t>
            </a:r>
            <a:r>
              <a:rPr lang="en-US" altLang="ko-Kore-KR" sz="1600" dirty="0"/>
              <a:t>'</a:t>
            </a:r>
            <a:r>
              <a:rPr lang="ko-KR" altLang="ko-Kore-KR" sz="1600" dirty="0"/>
              <a:t>이라는 메시지와 함께 디버깅을 시작할 준비 </a:t>
            </a:r>
            <a:r>
              <a:rPr lang="ko-KR" altLang="en-US" sz="1600" dirty="0"/>
              <a:t>끝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7) </a:t>
            </a:r>
            <a:r>
              <a:rPr kumimoji="1" lang="ko-KR" altLang="en-US" sz="1600" dirty="0"/>
              <a:t>      클릭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8)</a:t>
            </a:r>
            <a:r>
              <a:rPr lang="ko-KR" altLang="en-US" sz="1600" dirty="0"/>
              <a:t> </a:t>
            </a:r>
            <a:r>
              <a:rPr lang="en-US" altLang="ko-Kore-KR" sz="1600" dirty="0" err="1"/>
              <a:t>calcSum</a:t>
            </a:r>
            <a:r>
              <a:rPr lang="en-US" altLang="ko-Kore-KR" sz="1600" dirty="0"/>
              <a:t> </a:t>
            </a:r>
            <a:r>
              <a:rPr lang="ko-KR" altLang="ko-Kore-KR" sz="1600" dirty="0"/>
              <a:t>함수로 넘어가면서 </a:t>
            </a:r>
            <a:r>
              <a:rPr lang="en-US" altLang="ko-Kore-KR" sz="1600" dirty="0"/>
              <a:t>n</a:t>
            </a:r>
            <a:r>
              <a:rPr lang="ko-KR" altLang="ko-Kore-KR" sz="1600" dirty="0"/>
              <a:t>에 </a:t>
            </a:r>
            <a:r>
              <a:rPr lang="en-US" altLang="ko-Kore-KR" sz="1600" dirty="0"/>
              <a:t>10</a:t>
            </a:r>
            <a:r>
              <a:rPr lang="ko-KR" altLang="ko-Kore-KR" sz="1600" dirty="0"/>
              <a:t>이라는 인수를 넘겨</a:t>
            </a:r>
            <a:r>
              <a:rPr lang="ko-KR" altLang="en-US" sz="1600" dirty="0"/>
              <a:t>준</a:t>
            </a:r>
            <a:r>
              <a:rPr lang="ko-KR" altLang="ko-Kore-KR" sz="1600" dirty="0"/>
              <a:t>다</a:t>
            </a:r>
            <a:r>
              <a:rPr lang="ko-Kore-KR" altLang="ko-Kore-KR" sz="1600" dirty="0">
                <a:effectLst/>
              </a:rPr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3F0F91-D0CD-4028-DF28-9A5F302B8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66" b="54342"/>
          <a:stretch/>
        </p:blipFill>
        <p:spPr bwMode="auto">
          <a:xfrm>
            <a:off x="733887" y="2136441"/>
            <a:ext cx="6937840" cy="1997475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553820-98F4-71CF-AB20-8FCFC7D9A3FF}"/>
              </a:ext>
            </a:extLst>
          </p:cNvPr>
          <p:cNvSpPr txBox="1"/>
          <p:nvPr/>
        </p:nvSpPr>
        <p:spPr>
          <a:xfrm>
            <a:off x="6809423" y="2692917"/>
            <a:ext cx="234711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ore-KR" altLang="en-US" sz="1400">
                <a:solidFill>
                  <a:schemeClr val="accent1"/>
                </a:solidFill>
              </a:rPr>
              <a:t>함수</a:t>
            </a:r>
            <a:r>
              <a:rPr kumimoji="1" lang="ko-KR" altLang="en-US" sz="1400">
                <a:solidFill>
                  <a:schemeClr val="accent1"/>
                </a:solidFill>
              </a:rPr>
              <a:t> 선언 내부까지 디버깅</a:t>
            </a:r>
            <a:endParaRPr kumimoji="1" lang="ko-Kore-KR" altLang="en-US" sz="140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3C07FD-322E-CB4C-B7FD-4400159AB321}"/>
              </a:ext>
            </a:extLst>
          </p:cNvPr>
          <p:cNvSpPr txBox="1"/>
          <p:nvPr/>
        </p:nvSpPr>
        <p:spPr>
          <a:xfrm>
            <a:off x="3085257" y="2733464"/>
            <a:ext cx="252665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ore-KR" altLang="en-US" sz="1400" dirty="0">
                <a:solidFill>
                  <a:schemeClr val="accent1"/>
                </a:solidFill>
              </a:rPr>
              <a:t>함수</a:t>
            </a:r>
            <a:r>
              <a:rPr kumimoji="1" lang="ko-KR" altLang="en-US" sz="1400">
                <a:solidFill>
                  <a:schemeClr val="accent1"/>
                </a:solidFill>
              </a:rPr>
              <a:t> 선언은 건너뛰고 디버깅</a:t>
            </a:r>
            <a:endParaRPr kumimoji="1" lang="ko-Kore-KR" altLang="en-US" sz="1400" dirty="0">
              <a:solidFill>
                <a:schemeClr val="accent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24BCC8-24D1-15DE-03C1-13F0E1AFE006}"/>
              </a:ext>
            </a:extLst>
          </p:cNvPr>
          <p:cNvSpPr/>
          <p:nvPr/>
        </p:nvSpPr>
        <p:spPr>
          <a:xfrm>
            <a:off x="6052839" y="3426070"/>
            <a:ext cx="168676" cy="22341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E441DC-02D6-294F-7195-671C3760750C}"/>
              </a:ext>
            </a:extLst>
          </p:cNvPr>
          <p:cNvSpPr/>
          <p:nvPr/>
        </p:nvSpPr>
        <p:spPr>
          <a:xfrm>
            <a:off x="6267385" y="3427544"/>
            <a:ext cx="168676" cy="22341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AE86A037-38FF-4317-E288-52F6605E7944}"/>
              </a:ext>
            </a:extLst>
          </p:cNvPr>
          <p:cNvCxnSpPr/>
          <p:nvPr/>
        </p:nvCxnSpPr>
        <p:spPr>
          <a:xfrm rot="16200000" flipH="1">
            <a:off x="5673318" y="2962211"/>
            <a:ext cx="532660" cy="395058"/>
          </a:xfrm>
          <a:prstGeom prst="bentConnector3">
            <a:avLst>
              <a:gd name="adj1" fmla="val 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061F15EC-AEA9-A29E-4F44-7019990B966A}"/>
              </a:ext>
            </a:extLst>
          </p:cNvPr>
          <p:cNvCxnSpPr>
            <a:endCxn id="21" idx="0"/>
          </p:cNvCxnSpPr>
          <p:nvPr/>
        </p:nvCxnSpPr>
        <p:spPr>
          <a:xfrm rot="5400000">
            <a:off x="6300609" y="2938468"/>
            <a:ext cx="540191" cy="437961"/>
          </a:xfrm>
          <a:prstGeom prst="bentConnector3">
            <a:avLst>
              <a:gd name="adj1" fmla="val 2341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AC4D5A0-EDB3-8F06-A835-2C4A2A3E7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374" y="1243827"/>
            <a:ext cx="227965" cy="2178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58A0301-564C-96F2-60E5-F9DEAD8160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597" b="36771"/>
          <a:stretch/>
        </p:blipFill>
        <p:spPr bwMode="auto">
          <a:xfrm>
            <a:off x="733887" y="4427463"/>
            <a:ext cx="6937840" cy="1898219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5C54C2F-080A-6045-1D81-55CFA08C0224}"/>
              </a:ext>
            </a:extLst>
          </p:cNvPr>
          <p:cNvSpPr/>
          <p:nvPr/>
        </p:nvSpPr>
        <p:spPr>
          <a:xfrm>
            <a:off x="5835336" y="6025740"/>
            <a:ext cx="772357" cy="1775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E91E89-3FFF-140D-5480-0027235F0BF2}"/>
              </a:ext>
            </a:extLst>
          </p:cNvPr>
          <p:cNvSpPr/>
          <p:nvPr/>
        </p:nvSpPr>
        <p:spPr>
          <a:xfrm>
            <a:off x="6244215" y="4599394"/>
            <a:ext cx="239697" cy="2663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21505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98650F-5A47-9EE9-A144-04574B328DF2}"/>
              </a:ext>
            </a:extLst>
          </p:cNvPr>
          <p:cNvSpPr txBox="1"/>
          <p:nvPr/>
        </p:nvSpPr>
        <p:spPr>
          <a:xfrm>
            <a:off x="777429" y="569101"/>
            <a:ext cx="10031767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/>
              <a:t>9) </a:t>
            </a:r>
            <a:r>
              <a:rPr kumimoji="1" lang="ko-KR" altLang="en-US" sz="1600" dirty="0"/>
              <a:t>다시 한번      클릭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10)</a:t>
            </a:r>
            <a:r>
              <a:rPr lang="ko-KR" altLang="en-US" sz="1600" dirty="0"/>
              <a:t> </a:t>
            </a:r>
            <a:r>
              <a:rPr lang="en-US" altLang="ko-Kore-KR" sz="1600" dirty="0"/>
              <a:t>sum </a:t>
            </a:r>
            <a:r>
              <a:rPr lang="ko-KR" altLang="ko-Kore-KR" sz="1600" dirty="0"/>
              <a:t>변수에 값이 할당되면서 드디어 </a:t>
            </a:r>
            <a:r>
              <a:rPr lang="en-US" altLang="ko-Kore-KR" sz="1600" dirty="0"/>
              <a:t>for</a:t>
            </a:r>
            <a:r>
              <a:rPr lang="ko-KR" altLang="ko-Kore-KR" sz="1600" dirty="0"/>
              <a:t>문으로 들어</a:t>
            </a:r>
            <a:r>
              <a:rPr lang="ko-KR" altLang="en-US" sz="1600" dirty="0"/>
              <a:t>간</a:t>
            </a:r>
            <a:r>
              <a:rPr lang="ko-KR" altLang="ko-Kore-KR" sz="1600" dirty="0"/>
              <a:t>다</a:t>
            </a:r>
            <a:r>
              <a:rPr lang="en-US" altLang="ko-Kore-KR" sz="1600" dirty="0"/>
              <a:t>.</a:t>
            </a:r>
            <a:r>
              <a:rPr lang="ko-Kore-KR" altLang="ko-Kore-KR" sz="1600" dirty="0">
                <a:effectLst/>
              </a:rPr>
              <a:t> </a:t>
            </a:r>
            <a:endParaRPr lang="en-US" altLang="ko-Kore-KR" sz="160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11)</a:t>
            </a:r>
            <a:r>
              <a:rPr lang="ko-KR" altLang="en-US" sz="1600" dirty="0"/>
              <a:t>       를 클릭할 때마다 소스가 한 </a:t>
            </a:r>
            <a:r>
              <a:rPr lang="ko-KR" altLang="en-US" sz="1600" dirty="0" err="1"/>
              <a:t>줄씩</a:t>
            </a:r>
            <a:r>
              <a:rPr lang="ko-KR" altLang="en-US" sz="1600" dirty="0"/>
              <a:t> 처리되고</a:t>
            </a:r>
            <a:r>
              <a:rPr lang="en-US" altLang="ko-KR" sz="1600" dirty="0"/>
              <a:t>,</a:t>
            </a:r>
            <a:r>
              <a:rPr lang="ko-KR" altLang="en-US" sz="1600" dirty="0"/>
              <a:t> 화면 오른쪽에 변수들의 값이 바뀌어 나타난다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      </a:t>
            </a:r>
            <a:r>
              <a:rPr lang="en-US" altLang="ko-KR" sz="1600" dirty="0" err="1"/>
              <a:t>i</a:t>
            </a:r>
            <a:r>
              <a:rPr lang="en-US" altLang="ko-Kore-KR" sz="1600" dirty="0"/>
              <a:t> </a:t>
            </a:r>
            <a:r>
              <a:rPr lang="ko-KR" altLang="ko-Kore-KR" sz="1600" dirty="0"/>
              <a:t>값을 </a:t>
            </a:r>
            <a:r>
              <a:rPr lang="en-US" altLang="ko-Kore-KR" sz="1600" dirty="0"/>
              <a:t>1 </a:t>
            </a:r>
            <a:r>
              <a:rPr lang="ko-KR" altLang="ko-Kore-KR" sz="1600" dirty="0"/>
              <a:t>증가시킨 후 조건을 비교하는 과정을 하나하나 눈으로 확인할 수 있습니다</a:t>
            </a:r>
            <a:r>
              <a:rPr lang="en-US" altLang="ko-Kore-KR" sz="1600" dirty="0"/>
              <a:t>. 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E1D65D-BD20-7864-ABA8-828366C3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589" y="702115"/>
            <a:ext cx="227965" cy="2178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C32477B-546B-2015-5209-73350AC39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804" y="1433424"/>
            <a:ext cx="227965" cy="2178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526D3E-6A98-1B4C-3C41-9516FC7EBF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21" b="30517"/>
          <a:stretch/>
        </p:blipFill>
        <p:spPr bwMode="auto">
          <a:xfrm>
            <a:off x="982210" y="2224135"/>
            <a:ext cx="5627595" cy="18432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F2D106-59A9-674D-AD4B-151B5802F54F}"/>
              </a:ext>
            </a:extLst>
          </p:cNvPr>
          <p:cNvSpPr txBox="1"/>
          <p:nvPr/>
        </p:nvSpPr>
        <p:spPr>
          <a:xfrm>
            <a:off x="847098" y="4375202"/>
            <a:ext cx="1066563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/>
              <a:t>12) </a:t>
            </a:r>
            <a:r>
              <a:rPr lang="ko-KR" altLang="ko-Kore-KR" sz="1600" dirty="0"/>
              <a:t>마지막에 </a:t>
            </a:r>
            <a:r>
              <a:rPr lang="en-US" altLang="ko-Kore-KR" sz="1600" dirty="0" err="1"/>
              <a:t>i</a:t>
            </a:r>
            <a:r>
              <a:rPr lang="en-US" altLang="ko-Kore-KR" sz="1600" dirty="0"/>
              <a:t> </a:t>
            </a:r>
            <a:r>
              <a:rPr lang="ko-KR" altLang="ko-Kore-KR" sz="1600" dirty="0"/>
              <a:t>값이 </a:t>
            </a:r>
            <a:r>
              <a:rPr lang="en-US" altLang="ko-Kore-KR" sz="1600" dirty="0"/>
              <a:t>11</a:t>
            </a:r>
            <a:r>
              <a:rPr lang="ko-KR" altLang="ko-Kore-KR" sz="1600" dirty="0"/>
              <a:t>이 되면 </a:t>
            </a:r>
            <a:r>
              <a:rPr lang="en-US" altLang="ko-Kore-KR" sz="1600" dirty="0" err="1"/>
              <a:t>i</a:t>
            </a:r>
            <a:r>
              <a:rPr lang="en-US" altLang="ko-Kore-KR" sz="1600" dirty="0"/>
              <a:t> &lt;= 10 </a:t>
            </a:r>
            <a:r>
              <a:rPr lang="ko-KR" altLang="ko-Kore-KR" sz="1600" dirty="0"/>
              <a:t>조건에 맞지 않으므로 </a:t>
            </a:r>
            <a:r>
              <a:rPr lang="en-US" altLang="ko-Kore-KR" sz="1600" dirty="0"/>
              <a:t>for</a:t>
            </a:r>
            <a:r>
              <a:rPr lang="ko-KR" altLang="ko-Kore-KR" sz="1600" dirty="0"/>
              <a:t>문을 빠져나오고 콘솔 창에 결과를 표시</a:t>
            </a:r>
            <a:r>
              <a:rPr lang="ko-KR" altLang="en-US" sz="1600" dirty="0"/>
              <a:t>한다</a:t>
            </a:r>
            <a:r>
              <a:rPr lang="en-US" altLang="ko-Kore-KR" sz="1600" dirty="0"/>
              <a:t>.</a:t>
            </a:r>
            <a:r>
              <a:rPr lang="ko-Kore-KR" altLang="ko-Kore-KR" sz="1600" dirty="0">
                <a:effectLst/>
              </a:rPr>
              <a:t> </a:t>
            </a:r>
            <a:endParaRPr lang="en-US" altLang="ko-Kore-KR" sz="1600" dirty="0">
              <a:effectLst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BFA43EA-6FE7-69B2-CA17-30FDD2B805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728" b="35219"/>
          <a:stretch/>
        </p:blipFill>
        <p:spPr bwMode="auto">
          <a:xfrm>
            <a:off x="982210" y="4996278"/>
            <a:ext cx="5627595" cy="1604411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661922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3F4C7-E4C1-23DA-5A9A-327E381847C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함수의 기본</a:t>
            </a: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46712331-DB6F-A4BB-A8A9-CE36CA70FDC3}"/>
              </a:ext>
            </a:extLst>
          </p:cNvPr>
          <p:cNvSpPr txBox="1">
            <a:spLocks/>
          </p:cNvSpPr>
          <p:nvPr/>
        </p:nvSpPr>
        <p:spPr>
          <a:xfrm>
            <a:off x="455474" y="1147023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A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부터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B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까지 범위를 지정했을 때 범위 안의 숫자를 모두 곱하는 함수를 만들어보기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F12112-3C98-1416-043F-640A600BDA75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295753"/>
          <a:ext cx="4736123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612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multiplyAll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(1, 2))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multiplyAll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(1, 3))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8346127F-B993-8001-12BF-70E3F0D2C426}"/>
              </a:ext>
            </a:extLst>
          </p:cNvPr>
          <p:cNvSpPr/>
          <p:nvPr/>
        </p:nvSpPr>
        <p:spPr>
          <a:xfrm>
            <a:off x="1681928" y="2681378"/>
            <a:ext cx="4260945" cy="867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FF32C17E-5C1B-A19D-867E-3493941D2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459" y="2280696"/>
            <a:ext cx="4060214" cy="1808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346145-1D6B-2447-328C-00E4028BE7C7}"/>
              </a:ext>
            </a:extLst>
          </p:cNvPr>
          <p:cNvSpPr txBox="1"/>
          <p:nvPr/>
        </p:nvSpPr>
        <p:spPr>
          <a:xfrm>
            <a:off x="7200583" y="2837685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</a:p>
          <a:p>
            <a:endParaRPr lang="en-US" altLang="ko-KR" dirty="0"/>
          </a:p>
          <a:p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68135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3F4C7-E4C1-23DA-5A9A-327E381847C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함수의 기본</a:t>
            </a: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BC87C441-0E79-5889-EF64-3297CC53C294}"/>
              </a:ext>
            </a:extLst>
          </p:cNvPr>
          <p:cNvSpPr txBox="1">
            <a:spLocks/>
          </p:cNvSpPr>
          <p:nvPr/>
        </p:nvSpPr>
        <p:spPr>
          <a:xfrm>
            <a:off x="574101" y="1250437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다음 과정에 따라 최대값을 찾는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max()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함수를 만들어보기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매개변수로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max([1, 2, 3, 4])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와 같은 배열을 받는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max()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함수 만들기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ADBA1D-7472-A47D-465D-E76F4C878B2F}"/>
              </a:ext>
            </a:extLst>
          </p:cNvPr>
          <p:cNvGraphicFramePr>
            <a:graphicFrameLocks noGrp="1"/>
          </p:cNvGraphicFramePr>
          <p:nvPr/>
        </p:nvGraphicFramePr>
        <p:xfrm>
          <a:off x="1611086" y="2399167"/>
          <a:ext cx="4736123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612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max =                                       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let output = array[0]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return output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console.log(max([1, 2, 3, 4]))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Rectangle 8">
            <a:extLst>
              <a:ext uri="{FF2B5EF4-FFF2-40B4-BE49-F238E27FC236}">
                <a16:creationId xmlns:a16="http://schemas.microsoft.com/office/drawing/2014/main" id="{8707DA9F-C5FD-AA2D-9110-841977E940FC}"/>
              </a:ext>
            </a:extLst>
          </p:cNvPr>
          <p:cNvSpPr/>
          <p:nvPr/>
        </p:nvSpPr>
        <p:spPr>
          <a:xfrm>
            <a:off x="2813555" y="2740479"/>
            <a:ext cx="1771650" cy="1714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E696D89C-075F-7280-819E-10A5DD1936A2}"/>
              </a:ext>
            </a:extLst>
          </p:cNvPr>
          <p:cNvSpPr/>
          <p:nvPr/>
        </p:nvSpPr>
        <p:spPr>
          <a:xfrm>
            <a:off x="1889098" y="3253241"/>
            <a:ext cx="3432621" cy="6111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70CA3-F08F-B772-CA4F-BD86AEA42194}"/>
              </a:ext>
            </a:extLst>
          </p:cNvPr>
          <p:cNvSpPr txBox="1"/>
          <p:nvPr/>
        </p:nvSpPr>
        <p:spPr>
          <a:xfrm>
            <a:off x="1001486" y="22145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11961182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3F4C7-E4C1-23DA-5A9A-327E381847C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함수의 기본</a:t>
            </a: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F4BC231E-2ABD-BB70-B3F4-5E75D632229A}"/>
              </a:ext>
            </a:extLst>
          </p:cNvPr>
          <p:cNvSpPr txBox="1">
            <a:spLocks/>
          </p:cNvSpPr>
          <p:nvPr/>
        </p:nvSpPr>
        <p:spPr>
          <a:xfrm>
            <a:off x="503343" y="1141579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다음 과정에 따라 최대값을 찾는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max()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함수를 만들어보기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매개변수로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max(1, 2, 3, 4)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와 같이 숫자를 배열을 받는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max()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함수 만들기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F7119C6-AEF6-C63A-4C76-C9C7649D7D13}"/>
              </a:ext>
            </a:extLst>
          </p:cNvPr>
          <p:cNvGraphicFramePr>
            <a:graphicFrameLocks noGrp="1"/>
          </p:cNvGraphicFramePr>
          <p:nvPr/>
        </p:nvGraphicFramePr>
        <p:xfrm>
          <a:off x="1540328" y="2290309"/>
          <a:ext cx="4736123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612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max =                                        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let output = array[0]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return output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console.log(max(1, 2, 3, 4))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Rectangle 8">
            <a:extLst>
              <a:ext uri="{FF2B5EF4-FFF2-40B4-BE49-F238E27FC236}">
                <a16:creationId xmlns:a16="http://schemas.microsoft.com/office/drawing/2014/main" id="{9BA4E7C1-5DE5-665D-BBBC-11DEFEC8C4DB}"/>
              </a:ext>
            </a:extLst>
          </p:cNvPr>
          <p:cNvSpPr/>
          <p:nvPr/>
        </p:nvSpPr>
        <p:spPr>
          <a:xfrm>
            <a:off x="2758005" y="2625882"/>
            <a:ext cx="1771650" cy="1714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4DE8E17-20D3-6B0B-185C-FF27E3ED477D}"/>
              </a:ext>
            </a:extLst>
          </p:cNvPr>
          <p:cNvSpPr/>
          <p:nvPr/>
        </p:nvSpPr>
        <p:spPr>
          <a:xfrm>
            <a:off x="1825803" y="3140110"/>
            <a:ext cx="3432621" cy="863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0CCD4-5E66-F5B3-F82A-B40FF8DFF338}"/>
              </a:ext>
            </a:extLst>
          </p:cNvPr>
          <p:cNvSpPr txBox="1"/>
          <p:nvPr/>
        </p:nvSpPr>
        <p:spPr>
          <a:xfrm>
            <a:off x="930728" y="21056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2645671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3F4C7-E4C1-23DA-5A9A-327E381847C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함수의 기본</a:t>
            </a: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09EF2325-EBFF-F168-60A3-6DC38B316819}"/>
              </a:ext>
            </a:extLst>
          </p:cNvPr>
          <p:cNvSpPr txBox="1">
            <a:spLocks/>
          </p:cNvSpPr>
          <p:nvPr/>
        </p:nvSpPr>
        <p:spPr>
          <a:xfrm>
            <a:off x="455474" y="1217780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다음 과정에 따라 최대값을 찾는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max()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함수를 만들어보기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max([1, 2, 3, 4])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형태와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max(1, 2, 3, 4)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형태를 모두 입력할 수 있는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max()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함수 만들기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FE2737-2F64-0F8B-0D54-6775E463B465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366510"/>
          <a:ext cx="4736123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612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max =                                          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let output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let items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return output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console.log(`max(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): ${max([1,2,3,4])}`)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console.log(`max(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숫자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...): ${max(1,2,3,4)}`)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Rectangle 8">
            <a:extLst>
              <a:ext uri="{FF2B5EF4-FFF2-40B4-BE49-F238E27FC236}">
                <a16:creationId xmlns:a16="http://schemas.microsoft.com/office/drawing/2014/main" id="{9904EF8D-89AB-7CA6-0BD3-0E1F7C05CA01}"/>
              </a:ext>
            </a:extLst>
          </p:cNvPr>
          <p:cNvSpPr/>
          <p:nvPr/>
        </p:nvSpPr>
        <p:spPr>
          <a:xfrm>
            <a:off x="2753543" y="2698175"/>
            <a:ext cx="1771650" cy="1714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9CAF606-7F05-B7C1-D946-E045B36A434A}"/>
              </a:ext>
            </a:extLst>
          </p:cNvPr>
          <p:cNvSpPr/>
          <p:nvPr/>
        </p:nvSpPr>
        <p:spPr>
          <a:xfrm>
            <a:off x="1779202" y="3399972"/>
            <a:ext cx="3432621" cy="13939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2E4DBD-DE7C-2745-F43E-5EA4FC7304D1}"/>
              </a:ext>
            </a:extLst>
          </p:cNvPr>
          <p:cNvSpPr txBox="1"/>
          <p:nvPr/>
        </p:nvSpPr>
        <p:spPr>
          <a:xfrm>
            <a:off x="882859" y="21818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9510650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정리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317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3F4C7-E4C1-23DA-5A9A-327E381847C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0010EDB5-438C-CC86-C87F-368279291F8D}"/>
              </a:ext>
            </a:extLst>
          </p:cNvPr>
          <p:cNvSpPr txBox="1">
            <a:spLocks/>
          </p:cNvSpPr>
          <p:nvPr/>
        </p:nvSpPr>
        <p:spPr>
          <a:xfrm>
            <a:off x="455474" y="1375623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4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콜백 함수란 매개변수로 전달하는 함수를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화살표 함수란 익명 함수를 간단하게 사용하기 위한 목적으로 만들어진 함수 생성 문법</a:t>
            </a:r>
            <a:b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</a:b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() =&gt; { }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형태로 함수를 만들고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리턴값만을 가지는 함수라면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() =&gt;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값 형태로 사용할 수 있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음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즉시 호출 함수란 변수의 이름 충돌을 막기 위해서 코드를 안전하게 사용하는 방법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자바스크립트의 문법 오류를 더 발생시키는 엄격 모드는 실수를 줄일 수 있는 방법</a:t>
            </a:r>
            <a:b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</a:b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‘use strict'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라는 문자열을 블록 가장 위쪽에 배치해서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276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2A9269-1ED3-CC6A-D30F-CAD7116E3228}"/>
              </a:ext>
            </a:extLst>
          </p:cNvPr>
          <p:cNvSpPr txBox="1"/>
          <p:nvPr/>
        </p:nvSpPr>
        <p:spPr>
          <a:xfrm>
            <a:off x="773271" y="1405101"/>
            <a:ext cx="8626876" cy="156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프로그래밍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에서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가장 중요한 것은 문제를 분석하는 것</a:t>
            </a:r>
            <a:endParaRPr lang="en-US" altLang="ko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주어진 문제를 여러 개의 작은 문제로 나눈 후 </a:t>
            </a:r>
            <a:b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</a:b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작은 문제를 하나씩 해결하면서 최종적으로 주어진 문제를 끝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낸다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ore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가장</a:t>
            </a:r>
            <a:r>
              <a:rPr lang="ko-KR" altLang="en-US" sz="160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작은 단위로 나눈 것을 함수로 작성한다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endParaRPr lang="en-US" altLang="ko-Kore-KR" sz="1600" dirty="0"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850F6F-867B-B629-2954-38D606D132A7}"/>
              </a:ext>
            </a:extLst>
          </p:cNvPr>
          <p:cNvSpPr txBox="1"/>
          <p:nvPr/>
        </p:nvSpPr>
        <p:spPr>
          <a:xfrm>
            <a:off x="512877" y="3429000"/>
            <a:ext cx="29400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예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투두리스트</a:t>
            </a:r>
            <a:endParaRPr lang="en-US" altLang="ko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72AFB1-5457-284E-601E-66DDCC016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764" y="2063493"/>
            <a:ext cx="2213544" cy="18077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E5624F-97D5-8837-3986-A64A5B4BAEE3}"/>
              </a:ext>
            </a:extLst>
          </p:cNvPr>
          <p:cNvSpPr txBox="1"/>
          <p:nvPr/>
        </p:nvSpPr>
        <p:spPr>
          <a:xfrm>
            <a:off x="531224" y="3751276"/>
            <a:ext cx="7611291" cy="2999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폼에 내용을 입력하고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[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추가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]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버튼을 클릭하면</a:t>
            </a:r>
            <a:r>
              <a:rPr lang="ko-Kore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sz="16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추가한 내용이 화면에 표시</a:t>
            </a:r>
            <a:r>
              <a:rPr lang="ko-KR" altLang="en-US" sz="16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된다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내용 오른쪽에</a:t>
            </a:r>
            <a:r>
              <a:rPr lang="ko-Kore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있는</a:t>
            </a:r>
            <a:r>
              <a:rPr lang="ko-KR" altLang="ko-Kore-KR" sz="16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[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완료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]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버튼을 클릭하면 취소선이 그려지고 </a:t>
            </a:r>
            <a:endParaRPr lang="en-US" altLang="ko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[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삭제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]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버튼을 클릭하면 목록에서 삭제되도록 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한다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endParaRPr lang="en-US" altLang="ko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ore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anose="05000000000000000000" pitchFamily="2" charset="2"/>
              </a:rPr>
              <a:t>  </a:t>
            </a:r>
          </a:p>
          <a:p>
            <a:pPr algn="just">
              <a:lnSpc>
                <a:spcPct val="150000"/>
              </a:lnSpc>
            </a:pPr>
            <a:r>
              <a:rPr lang="en-US" altLang="ko-Kore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 없이 작성한다면 입력 창에 내용이 입력될 때마다 </a:t>
            </a:r>
            <a:r>
              <a:rPr lang="ko-KR" altLang="ko-Kore-KR" sz="1600" dirty="0"/>
              <a:t>같은 명령을 계속 반복해야 </a:t>
            </a:r>
            <a:r>
              <a:rPr lang="ko-KR" altLang="en-US" sz="1600" dirty="0"/>
              <a:t>한</a:t>
            </a:r>
            <a:r>
              <a:rPr lang="ko-KR" altLang="ko-Kore-KR" sz="1600" dirty="0"/>
              <a:t>다</a:t>
            </a:r>
            <a:r>
              <a:rPr lang="en-US" altLang="ko-Kore-KR" sz="1600" dirty="0"/>
              <a:t>. </a:t>
            </a:r>
            <a:r>
              <a:rPr lang="ko-KR" altLang="ko-Kore-KR" sz="1600" dirty="0"/>
              <a:t>하지만 기능별로 함수를 따로 만들어 둔다면 필요</a:t>
            </a:r>
            <a:r>
              <a:rPr lang="ko-KR" altLang="en-US" sz="1600" dirty="0"/>
              <a:t>한 </a:t>
            </a:r>
            <a:r>
              <a:rPr lang="ko-KR" altLang="ko-Kore-KR" sz="1600" dirty="0"/>
              <a:t>함수별로 실행할 수 있다</a:t>
            </a:r>
            <a:r>
              <a:rPr lang="en-US" altLang="ko-Kore-KR" sz="1600" dirty="0"/>
              <a:t>.</a:t>
            </a:r>
            <a:endParaRPr lang="ko-Kore-KR" altLang="ko-Kore-KR" sz="1600" dirty="0"/>
          </a:p>
          <a:p>
            <a:pPr algn="just">
              <a:lnSpc>
                <a:spcPct val="150000"/>
              </a:lnSpc>
            </a:pP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DE1BAF-711C-EE00-C719-B45B6EDBB5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725"/>
          <a:stretch/>
        </p:blipFill>
        <p:spPr>
          <a:xfrm>
            <a:off x="8813074" y="4159329"/>
            <a:ext cx="3526972" cy="25871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57209C-9FF8-3873-F209-A6B32F79EEBB}"/>
              </a:ext>
            </a:extLst>
          </p:cNvPr>
          <p:cNvSpPr txBox="1"/>
          <p:nvPr/>
        </p:nvSpPr>
        <p:spPr>
          <a:xfrm>
            <a:off x="306647" y="319086"/>
            <a:ext cx="47824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왜 함수를 사용할까</a:t>
            </a:r>
          </a:p>
        </p:txBody>
      </p:sp>
    </p:spTree>
    <p:extLst>
      <p:ext uri="{BB962C8B-B14F-4D97-AF65-F5344CB8AC3E}">
        <p14:creationId xmlns:p14="http://schemas.microsoft.com/office/powerpoint/2010/main" val="24897929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98480A-6A08-4757-291B-27D35E6CB5E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E98B8065-AD95-35F0-A048-C3EAA2B0A49E}"/>
              </a:ext>
            </a:extLst>
          </p:cNvPr>
          <p:cNvSpPr txBox="1">
            <a:spLocks/>
          </p:cNvSpPr>
          <p:nvPr/>
        </p:nvSpPr>
        <p:spPr>
          <a:xfrm>
            <a:off x="519673" y="1114365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filter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함수의 콜백 함수 부분을 채워서 ① 홀수만 추출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② 100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이하의 수만 추출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③ 5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로 나눈 나머지가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0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인 수만 추출하고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코드의 실행 결과를 적어 보기</a:t>
            </a:r>
            <a:endParaRPr lang="en-US" altLang="ko-K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F7DE2C-9FC3-0667-57C4-F23D2F863001}"/>
              </a:ext>
            </a:extLst>
          </p:cNvPr>
          <p:cNvGraphicFramePr>
            <a:graphicFrameLocks noGrp="1"/>
          </p:cNvGraphicFramePr>
          <p:nvPr/>
        </p:nvGraphicFramePr>
        <p:xfrm>
          <a:off x="1556658" y="2263095"/>
          <a:ext cx="4736123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612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numbers = [273, 25, 75, 52, 103, 32, 57, 24, 76]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처리합니다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console.log(numbers)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F0555E60-CDAB-93E1-AAEA-10684E51A848}"/>
              </a:ext>
            </a:extLst>
          </p:cNvPr>
          <p:cNvSpPr/>
          <p:nvPr/>
        </p:nvSpPr>
        <p:spPr>
          <a:xfrm>
            <a:off x="1662166" y="3312188"/>
            <a:ext cx="4466492" cy="867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B6E439F-1CC9-F37F-5814-E8BE880E4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827" y="2841884"/>
            <a:ext cx="4060214" cy="180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41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98480A-6A08-4757-291B-27D35E6CB5E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59FC3BE6-56D8-CE7D-C88A-FB403575431E}"/>
              </a:ext>
            </a:extLst>
          </p:cNvPr>
          <p:cNvSpPr txBox="1">
            <a:spLocks/>
          </p:cNvSpPr>
          <p:nvPr/>
        </p:nvSpPr>
        <p:spPr>
          <a:xfrm>
            <a:off x="497901" y="1098036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이전에 반복문 부분에서 살펴보았던 다음과 같은 코드를 배열의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forEach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메소드를 사용하는 형태로 변경하기</a:t>
            </a:r>
            <a:b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</a:b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오른쪽의 실행 결과가 나오도록 해야 함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80ABEA-37A8-3D3C-42A1-9F54A34F6170}"/>
              </a:ext>
            </a:extLst>
          </p:cNvPr>
          <p:cNvGraphicFramePr>
            <a:graphicFrameLocks noGrp="1"/>
          </p:cNvGraphicFramePr>
          <p:nvPr/>
        </p:nvGraphicFramePr>
        <p:xfrm>
          <a:off x="1426702" y="2265985"/>
          <a:ext cx="45720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array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console.log('# for in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반복문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for (const i in array)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console.log(i)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console.log('# for of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반복문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for (const i of array)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console.log(i)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pSp>
        <p:nvGrpSpPr>
          <p:cNvPr id="5" name="Group 13">
            <a:extLst>
              <a:ext uri="{FF2B5EF4-FFF2-40B4-BE49-F238E27FC236}">
                <a16:creationId xmlns:a16="http://schemas.microsoft.com/office/drawing/2014/main" id="{BD84F011-D188-9665-07CF-D50C2916C230}"/>
              </a:ext>
            </a:extLst>
          </p:cNvPr>
          <p:cNvGrpSpPr/>
          <p:nvPr/>
        </p:nvGrpSpPr>
        <p:grpSpPr>
          <a:xfrm>
            <a:off x="7148423" y="1927988"/>
            <a:ext cx="2314926" cy="3645144"/>
            <a:chOff x="5000625" y="1419225"/>
            <a:chExt cx="2552700" cy="4019550"/>
          </a:xfrm>
        </p:grpSpPr>
        <p:pic>
          <p:nvPicPr>
            <p:cNvPr id="6" name="Picture 12">
              <a:extLst>
                <a:ext uri="{FF2B5EF4-FFF2-40B4-BE49-F238E27FC236}">
                  <a16:creationId xmlns:a16="http://schemas.microsoft.com/office/drawing/2014/main" id="{601E1DF2-BBE9-7E5E-9DAB-931B8AF03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9425" y="1419225"/>
              <a:ext cx="723900" cy="3962400"/>
            </a:xfrm>
            <a:prstGeom prst="rect">
              <a:avLst/>
            </a:prstGeom>
          </p:spPr>
        </p:pic>
        <p:pic>
          <p:nvPicPr>
            <p:cNvPr id="7" name="Picture 9">
              <a:extLst>
                <a:ext uri="{FF2B5EF4-FFF2-40B4-BE49-F238E27FC236}">
                  <a16:creationId xmlns:a16="http://schemas.microsoft.com/office/drawing/2014/main" id="{8C524D54-4179-65A8-A927-59D0CEB42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0625" y="1419225"/>
              <a:ext cx="2190750" cy="401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400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73E147-2A3A-FA13-A65E-42DBC0DF1938}"/>
              </a:ext>
            </a:extLst>
          </p:cNvPr>
          <p:cNvSpPr txBox="1"/>
          <p:nvPr/>
        </p:nvSpPr>
        <p:spPr>
          <a:xfrm>
            <a:off x="306648" y="319086"/>
            <a:ext cx="8913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함수의 기본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B24F46EC-4753-6A8C-8D79-C4D937A71F0E}"/>
              </a:ext>
            </a:extLst>
          </p:cNvPr>
          <p:cNvSpPr txBox="1">
            <a:spLocks/>
          </p:cNvSpPr>
          <p:nvPr/>
        </p:nvSpPr>
        <p:spPr>
          <a:xfrm>
            <a:off x="455474" y="13103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7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익명 함수란 이름이 없는 함수로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function () { }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형태로 만듦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선언적 함수란 이름이 있는 함수로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function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 이름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() { }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형태로 만듦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함수의 괄호 안에 넣는 변수를 매개변수라고 합니다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매개변수를 통해 함수는 외부의 정보를 입력 받을 수 있음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함수의 최종적인 결과를 리턴값이라고 합니다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 내부에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return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키워드를 입력하고 뒤에 값을 넣어서 생성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가변 매개변수 함수란 매개변수의 개수가 고정되어 있지 않은 함수를 의미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나머지 매개변수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(...)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를 활용해서 만듦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전개 연산자란 배열을 함수의 매개변수로써 전개하고 싶을 때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기본 매개변수란 매개변수에 기본값이 들어가게 하고 싶을 때 사용하는 매개변수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5647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선언적 함수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372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4665</Words>
  <Application>Microsoft Office PowerPoint</Application>
  <PresentationFormat>와이드스크린</PresentationFormat>
  <Paragraphs>708</Paragraphs>
  <Slides>71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89" baseType="lpstr">
      <vt:lpstr>D2Coding</vt:lpstr>
      <vt:lpstr>Helvetica 45 Light</vt:lpstr>
      <vt:lpstr>KoPubWorld돋움체 Bold</vt:lpstr>
      <vt:lpstr>PCSJUS+RixVeryGoodPM</vt:lpstr>
      <vt:lpstr>TDc_SSiGothic_120_OTF</vt:lpstr>
      <vt:lpstr>Tmon몬소리OTF Black</vt:lpstr>
      <vt:lpstr>YoonV YoonGothic100Std_OTF</vt:lpstr>
      <vt:lpstr>YoonV YoonMyungjo100Std_OTF</vt:lpstr>
      <vt:lpstr>나눔고딕</vt:lpstr>
      <vt:lpstr>나눔고딕 ExtraBold</vt:lpstr>
      <vt:lpstr>맑은 고딕</vt:lpstr>
      <vt:lpstr>시스템 서체</vt:lpstr>
      <vt:lpstr>한컴산뜻돋움</vt:lpstr>
      <vt:lpstr>함초롬바탕</vt:lpstr>
      <vt:lpstr>휴먼아미체</vt:lpstr>
      <vt:lpstr>Arial</vt:lpstr>
      <vt:lpstr>Wingdings</vt:lpstr>
      <vt:lpstr>Office 테마</vt:lpstr>
      <vt:lpstr>PowerPoint 프레젠테이션</vt:lpstr>
      <vt:lpstr>01[HTML+CSS+ JAVASCRIPT] 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01[HTML+CSS+ JAVASCRIPT] 선언적 함수</vt:lpstr>
      <vt:lpstr>함수(function)</vt:lpstr>
      <vt:lpstr>함수(function)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01[HTML+CSS+ JAVASCRIPT] 함수선언(예제)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01[HTML+CSS+ JAVASCRIPT] 매개변수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01[HTML+CSS+ JAVASCRIPT] 반환값</vt:lpstr>
      <vt:lpstr>PowerPoint 프레젠테이션</vt:lpstr>
      <vt:lpstr>PowerPoint 프레젠테이션</vt:lpstr>
      <vt:lpstr>PowerPoint 프레젠테이션</vt:lpstr>
      <vt:lpstr>PowerPoint 프레젠테이션</vt:lpstr>
      <vt:lpstr>04[HTML+CSS+ JAVASCRIPT] 전개구문</vt:lpstr>
      <vt:lpstr>PowerPoint 프레젠테이션</vt:lpstr>
      <vt:lpstr>PowerPoint 프레젠테이션</vt:lpstr>
      <vt:lpstr>PowerPoint 프레젠테이션</vt:lpstr>
      <vt:lpstr>PowerPoint 프레젠테이션</vt:lpstr>
      <vt:lpstr>01[HTML+CSS+ JAVASCRIPT] 매개변수(실습)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01[HTML+CSS+ JAVASCRIPT] 재귀호출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01[HTML+CSS+ JAVASCRIPT]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01[HTML+CSS+ JAVASCRIPT] 정리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15</cp:revision>
  <dcterms:created xsi:type="dcterms:W3CDTF">2023-05-20T08:26:23Z</dcterms:created>
  <dcterms:modified xsi:type="dcterms:W3CDTF">2023-05-25T06:21:50Z</dcterms:modified>
</cp:coreProperties>
</file>