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22889" r:id="rId4"/>
    <p:sldId id="259" r:id="rId5"/>
    <p:sldId id="22811" r:id="rId6"/>
    <p:sldId id="269" r:id="rId7"/>
    <p:sldId id="264" r:id="rId8"/>
    <p:sldId id="274" r:id="rId9"/>
    <p:sldId id="22912" r:id="rId10"/>
    <p:sldId id="22857" r:id="rId11"/>
    <p:sldId id="22861" r:id="rId12"/>
    <p:sldId id="260" r:id="rId13"/>
    <p:sldId id="261" r:id="rId14"/>
    <p:sldId id="22913" r:id="rId15"/>
    <p:sldId id="273" r:id="rId16"/>
    <p:sldId id="22898" r:id="rId17"/>
    <p:sldId id="266" r:id="rId18"/>
    <p:sldId id="22899" r:id="rId19"/>
    <p:sldId id="267" r:id="rId20"/>
    <p:sldId id="288" r:id="rId21"/>
    <p:sldId id="22914" r:id="rId22"/>
    <p:sldId id="286" r:id="rId23"/>
    <p:sldId id="268" r:id="rId24"/>
    <p:sldId id="287" r:id="rId25"/>
    <p:sldId id="22915" r:id="rId26"/>
    <p:sldId id="262" r:id="rId27"/>
    <p:sldId id="22812" r:id="rId28"/>
    <p:sldId id="285" r:id="rId29"/>
    <p:sldId id="22863" r:id="rId30"/>
    <p:sldId id="270" r:id="rId31"/>
    <p:sldId id="22871" r:id="rId32"/>
    <p:sldId id="22890" r:id="rId33"/>
    <p:sldId id="22877" r:id="rId34"/>
    <p:sldId id="22905" r:id="rId35"/>
    <p:sldId id="22910" r:id="rId36"/>
    <p:sldId id="22911" r:id="rId37"/>
    <p:sldId id="271" r:id="rId38"/>
    <p:sldId id="272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7AF"/>
    <a:srgbClr val="5A7EA9"/>
    <a:srgbClr val="457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C8233-A25F-481B-8F2D-E4AD6FF64103}" v="1" dt="2023-02-26T09:21:23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05FC8233-A25F-481B-8F2D-E4AD6FF64103}"/>
    <pc:docChg chg="modSld">
      <pc:chgData name="이 호진" userId="e7b51f9e24c37788" providerId="LiveId" clId="{05FC8233-A25F-481B-8F2D-E4AD6FF64103}" dt="2023-02-26T09:22:01.560" v="41" actId="167"/>
      <pc:docMkLst>
        <pc:docMk/>
      </pc:docMkLst>
      <pc:sldChg chg="addSp modSp mod">
        <pc:chgData name="이 호진" userId="e7b51f9e24c37788" providerId="LiveId" clId="{05FC8233-A25F-481B-8F2D-E4AD6FF64103}" dt="2023-02-26T09:22:01.560" v="41" actId="167"/>
        <pc:sldMkLst>
          <pc:docMk/>
          <pc:sldMk cId="3030479519" sldId="256"/>
        </pc:sldMkLst>
        <pc:spChg chg="add mod">
          <ac:chgData name="이 호진" userId="e7b51f9e24c37788" providerId="LiveId" clId="{05FC8233-A25F-481B-8F2D-E4AD6FF64103}" dt="2023-02-26T09:21:40.367" v="37" actId="255"/>
          <ac:spMkLst>
            <pc:docMk/>
            <pc:sldMk cId="3030479519" sldId="256"/>
            <ac:spMk id="2" creationId="{08F241CE-C79E-92A4-4E90-BF891438E40D}"/>
          </ac:spMkLst>
        </pc:spChg>
        <pc:spChg chg="add mod ord">
          <ac:chgData name="이 호진" userId="e7b51f9e24c37788" providerId="LiveId" clId="{05FC8233-A25F-481B-8F2D-E4AD6FF64103}" dt="2023-02-26T09:22:01.560" v="41" actId="167"/>
          <ac:spMkLst>
            <pc:docMk/>
            <pc:sldMk cId="3030479519" sldId="256"/>
            <ac:spMk id="3" creationId="{C60A0898-4812-2FA1-6CC2-344A3D0A64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70569-47A2-15C4-2FCF-6F6C05342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C9201E-51E9-823B-87DA-C8F1306C1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F49E0-12BB-ADED-C256-101DFC4D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F0A46-2A73-ED8B-E437-28E120C4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0D3F1-9B95-BE3D-8040-9177FFE2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35500-5EDF-A1A6-F140-B258805F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906D3-C306-BD01-7E4D-1974BCB45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DB812-AB6A-5AB2-F707-E299FC51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9F9BB-29EE-62EB-D727-91070833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70F6E-F316-E1F1-0DF3-F7268595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0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CD0376-14AF-1EB2-8031-362F1EAE7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4FFF21-7B27-30D5-11EC-80BC28C7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D9C58-568F-9807-BBAB-2591BC3D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6149D-36E2-C093-5E6D-93E98812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99FA7-D6C8-AF66-47D1-F6C5B98A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661B8-7BD2-BEF0-4B54-E85F3BBC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4DCE6-0ACB-E39C-FF4C-0834DBCC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BCEEB-8CF5-DA5A-2478-933D8ACF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CF6DC-9824-8EE6-A410-6140D342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BF799-3B30-3014-4950-7361D354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B4228-D2E2-1380-4542-7FA5491D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62D2E-1827-C1CF-B381-6AC41060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4B93F-BD9F-2527-DB5A-BA9FBA18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A7BB3-06BE-7B30-FAB5-0ECE9B21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F1FEA-5D84-17A0-5505-1CFD23B5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4CB5-3C14-24FF-CDEB-0BE2D2D1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56899-BA28-400B-5616-BBE33372A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66874-8A76-E647-C986-BE034015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28D95-AC6F-65BF-2062-1F2E9FAC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DFE5F-E1D5-9133-98AD-539DCB09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99C7C-2600-22E2-6B26-8C8EA174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2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D11B0-D07B-976C-489F-DB27FF71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AD980-FB71-D091-0163-655B9BCF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9FA3AA-7DBE-5B87-D36A-163C8066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590E14-1497-794A-5F9A-67574838C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A3A0F-D238-7DC8-D8E8-27A529FD0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B83FF7-E655-1697-1BC4-BC53A377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942D7-DC1A-005D-638F-3B8658AD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BCEF31-1FDA-B0B1-2D13-B833B85C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9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DDB70-2F43-7863-2981-68FB0DE6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048280-437D-F443-4468-1F2479D1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21DC1F-4AC9-FBA3-4136-E19A1D2B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C6B46A-38D6-2FA2-63A7-884A0CBE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8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AF48B4-857E-AAC9-83FB-867395B7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A877D0-03F8-F6A3-0264-D070E291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1F7075-ECE3-3408-AC37-B6B2CF52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25305-02D1-DC01-2B51-97F6595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698A1-7D43-F00C-0B6B-4780A9A2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C5F49-A75B-E708-A3B3-40E360284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74F1D-C054-09DA-1574-DAF40149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9BC8A8-09CE-68C5-43B7-DE5AD93C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9E618-299A-3E23-CFE8-4E6C9D6C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A4C8-B92E-9E17-9DB3-A83C69F2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61BB1E-1B2E-9FF3-B302-E64910F6B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8D773-9453-41E8-702E-958EEFCB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0EBAB-6751-1D4A-A2D8-33D794DB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C7C4F-923D-B777-865F-7C925C94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9B44B-173C-1253-5F68-992B7080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0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48DADE-237D-7C6B-AED1-9D05F2D5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06FCD-3DD3-029A-A5B3-82C3BE39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BCDD7-9F60-2055-ADEA-99E1A497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FABF-FCCA-4709-BD08-3563D96B9096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F0891-E7E0-A316-B823-E6AFA99AC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74577-5092-FE37-0AF2-6A6EC7471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305.DOM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기초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0DED5-9F35-CFE9-641C-13EAF721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</a:t>
            </a:r>
            <a:r>
              <a:rPr lang="ko-KR" altLang="en-US" dirty="0"/>
              <a:t> 객체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AF31F-F022-4B25-E1D5-DC895FB2E2C4}"/>
              </a:ext>
            </a:extLst>
          </p:cNvPr>
          <p:cNvSpPr txBox="1"/>
          <p:nvPr/>
        </p:nvSpPr>
        <p:spPr>
          <a:xfrm>
            <a:off x="801188" y="1455058"/>
            <a:ext cx="9065623" cy="1931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Window </a:t>
            </a:r>
            <a:r>
              <a:rPr lang="ko-KR" altLang="en-US" sz="1600" dirty="0"/>
              <a:t>객체는 웹 브라우저 창의 상태를 제어하는 객체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 객체 중 최상위이자 기본이 되는 객체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자바스크립트의 모든 객체는 </a:t>
            </a:r>
            <a:r>
              <a:rPr lang="en-US" altLang="ko-KR" sz="1600" dirty="0"/>
              <a:t>Window </a:t>
            </a:r>
            <a:r>
              <a:rPr lang="ko-KR" altLang="en-US" sz="1600" dirty="0"/>
              <a:t>객체에 포함된다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Window </a:t>
            </a:r>
            <a:r>
              <a:rPr lang="ko-KR" altLang="en-US" sz="1600" dirty="0"/>
              <a:t>객체에는 웹 브라우저 창과 관련된 여러 가지 속성이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Window </a:t>
            </a:r>
            <a:r>
              <a:rPr lang="ko-KR" altLang="en-US" sz="1600" dirty="0"/>
              <a:t>객체의 속성과 메서드에 접근하는 마침표</a:t>
            </a:r>
            <a:r>
              <a:rPr lang="en-US" altLang="ko-KR" sz="1600" dirty="0"/>
              <a:t>(.)</a:t>
            </a:r>
            <a:r>
              <a:rPr lang="ko-KR" altLang="en-US" sz="1600" dirty="0"/>
              <a:t>를 사용한다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CA4644-B529-3675-3C92-2FE78F12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81" y="3678579"/>
            <a:ext cx="4547605" cy="25646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47004D-A19B-78A3-BFA0-06146B5EF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499" y="3794867"/>
            <a:ext cx="4484306" cy="233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0DED5-9F35-CFE9-641C-13EAF721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</a:t>
            </a:r>
            <a:r>
              <a:rPr lang="ko-KR" altLang="en-US" dirty="0"/>
              <a:t> 객체의 주요 메서드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7B54B-148C-2570-D650-5F2AB2E2AB38}"/>
              </a:ext>
            </a:extLst>
          </p:cNvPr>
          <p:cNvSpPr txBox="1"/>
          <p:nvPr/>
        </p:nvSpPr>
        <p:spPr>
          <a:xfrm>
            <a:off x="818605" y="1340898"/>
            <a:ext cx="9318171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대화 창을 표시하거나 브라우저 창의 크기나 위치를 알아내고 지정하는 등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웹 브라우저 창 자체와 관련된 것이 대부분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9B0B5-1D8E-4E6D-4148-3CFC10B70FC6}"/>
              </a:ext>
            </a:extLst>
          </p:cNvPr>
          <p:cNvSpPr txBox="1"/>
          <p:nvPr/>
        </p:nvSpPr>
        <p:spPr>
          <a:xfrm>
            <a:off x="818605" y="2124254"/>
            <a:ext cx="1016290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앞에서 사용했던 </a:t>
            </a:r>
            <a:r>
              <a:rPr lang="en-US" altLang="ko-KR" sz="1600" dirty="0"/>
              <a:t>alert( ) </a:t>
            </a:r>
            <a:r>
              <a:rPr lang="ko-KR" altLang="en-US" sz="1600" dirty="0"/>
              <a:t>함수나 </a:t>
            </a:r>
            <a:r>
              <a:rPr lang="en-US" altLang="ko-KR" sz="1600" dirty="0"/>
              <a:t>prompt( ) </a:t>
            </a:r>
            <a:r>
              <a:rPr lang="ko-KR" altLang="en-US" sz="1600" dirty="0"/>
              <a:t>함수도 </a:t>
            </a:r>
            <a:r>
              <a:rPr lang="en-US" altLang="ko-KR" sz="1600" dirty="0"/>
              <a:t>window </a:t>
            </a:r>
            <a:r>
              <a:rPr lang="ko-KR" altLang="en-US" sz="1600" dirty="0"/>
              <a:t>객체의 함수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객체의 함수 표기법에 따르면 </a:t>
            </a:r>
            <a:r>
              <a:rPr lang="en-US" altLang="ko-KR" sz="1600" dirty="0" err="1"/>
              <a:t>window.alert</a:t>
            </a:r>
            <a:r>
              <a:rPr lang="en-US" altLang="ko-KR" sz="1600" dirty="0"/>
              <a:t>( )</a:t>
            </a:r>
            <a:r>
              <a:rPr lang="ko-KR" altLang="en-US" sz="1600" dirty="0"/>
              <a:t>라고 입력해야 하지만</a:t>
            </a:r>
            <a:r>
              <a:rPr lang="en-US" altLang="ko-KR" sz="1600" dirty="0"/>
              <a:t>, window.</a:t>
            </a:r>
            <a:r>
              <a:rPr lang="ko-KR" altLang="en-US" sz="1600" dirty="0"/>
              <a:t>를 생략할 수도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0B6EB7-E2AD-423B-885A-C03984F4DD7F}"/>
              </a:ext>
            </a:extLst>
          </p:cNvPr>
          <p:cNvGrpSpPr/>
          <p:nvPr/>
        </p:nvGrpSpPr>
        <p:grpSpPr>
          <a:xfrm>
            <a:off x="1076469" y="3204755"/>
            <a:ext cx="4218344" cy="3143794"/>
            <a:chOff x="998091" y="2050608"/>
            <a:chExt cx="5005603" cy="37231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77DE95E-F582-2744-3002-4752D7190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2954"/>
            <a:stretch/>
          </p:blipFill>
          <p:spPr>
            <a:xfrm>
              <a:off x="998091" y="2050608"/>
              <a:ext cx="4979476" cy="132556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4125AF5-2947-A942-9953-81933E3AC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601"/>
            <a:stretch/>
          </p:blipFill>
          <p:spPr>
            <a:xfrm>
              <a:off x="1024217" y="3357155"/>
              <a:ext cx="4979477" cy="2416628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6453A2D-4DB4-DE6F-DFFE-F60460BC5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679" y="3747794"/>
            <a:ext cx="4654733" cy="23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9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A61D74-D138-5746-964D-14FE72D253CA}"/>
              </a:ext>
            </a:extLst>
          </p:cNvPr>
          <p:cNvSpPr txBox="1"/>
          <p:nvPr/>
        </p:nvSpPr>
        <p:spPr>
          <a:xfrm>
            <a:off x="838200" y="1379330"/>
            <a:ext cx="471497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ym typeface="Wingdings" pitchFamily="2" charset="2"/>
              </a:rPr>
              <a:t>자바스크립트 객체 중 최상위 객체</a:t>
            </a:r>
            <a:endParaRPr kumimoji="1" lang="en-US" altLang="ko-KR" dirty="0">
              <a:sym typeface="Wingdings" pitchFamily="2" charset="2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BDD4672-5969-4931-B050-8C06A739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E86737-7F2B-4481-A998-197BD7BD5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1"/>
          <a:stretch/>
        </p:blipFill>
        <p:spPr>
          <a:xfrm>
            <a:off x="6275204" y="532015"/>
            <a:ext cx="5452669" cy="55826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25B9DD-15B2-494C-BBE8-D85AAE94E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91" y="2430849"/>
            <a:ext cx="4315427" cy="2943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B3737B-77AB-5776-9452-C7B6866F1B30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Window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객체의 속성</a:t>
            </a:r>
          </a:p>
        </p:txBody>
      </p:sp>
    </p:spTree>
    <p:extLst>
      <p:ext uri="{BB962C8B-B14F-4D97-AF65-F5344CB8AC3E}">
        <p14:creationId xmlns:p14="http://schemas.microsoft.com/office/powerpoint/2010/main" val="204649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44963-6E06-4540-9450-97E19228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0956139-7678-4E3B-BA96-A03974232D2C}"/>
              </a:ext>
            </a:extLst>
          </p:cNvPr>
          <p:cNvGrpSpPr/>
          <p:nvPr/>
        </p:nvGrpSpPr>
        <p:grpSpPr>
          <a:xfrm>
            <a:off x="6096000" y="211114"/>
            <a:ext cx="5183078" cy="6145236"/>
            <a:chOff x="1077457" y="1678219"/>
            <a:chExt cx="6233679" cy="719359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AEDA41E-DA30-4342-B389-623635AF3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7457" y="1678219"/>
              <a:ext cx="6096851" cy="142894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A6E68C9-AF95-4EB0-BF48-400959676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9022" y="3098855"/>
              <a:ext cx="6192114" cy="577295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D991340-8E55-413D-9260-11EF702DFE72}"/>
              </a:ext>
            </a:extLst>
          </p:cNvPr>
          <p:cNvSpPr txBox="1"/>
          <p:nvPr/>
        </p:nvSpPr>
        <p:spPr>
          <a:xfrm>
            <a:off x="590204" y="1795549"/>
            <a:ext cx="4871258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alert()</a:t>
            </a:r>
            <a:r>
              <a:rPr lang="ko-KR" altLang="en-US" dirty="0"/>
              <a:t>나 </a:t>
            </a:r>
            <a:r>
              <a:rPr lang="en-US" altLang="ko-KR" dirty="0"/>
              <a:t>prompt()</a:t>
            </a:r>
            <a:r>
              <a:rPr lang="ko-KR" altLang="en-US" dirty="0"/>
              <a:t>도 </a:t>
            </a:r>
            <a:r>
              <a:rPr lang="en-US" altLang="ko-KR" dirty="0"/>
              <a:t>Window </a:t>
            </a:r>
            <a:r>
              <a:rPr lang="ko-KR" altLang="en-US" dirty="0"/>
              <a:t>객체의 함수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window.alert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window.prompt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Window </a:t>
            </a:r>
            <a:r>
              <a:rPr lang="ko-KR" altLang="en-US" dirty="0"/>
              <a:t>객체는 기본 객체이기 때문에 </a:t>
            </a:r>
            <a:r>
              <a:rPr lang="en-US" altLang="ko-KR" dirty="0"/>
              <a:t>window.</a:t>
            </a:r>
            <a:r>
              <a:rPr lang="ko-KR" altLang="en-US" dirty="0"/>
              <a:t>를 생략하고 간단히 </a:t>
            </a:r>
            <a:r>
              <a:rPr lang="en-US" altLang="ko-KR" dirty="0"/>
              <a:t>alert(), prompt()</a:t>
            </a:r>
            <a:r>
              <a:rPr lang="ko-KR" altLang="en-US" dirty="0"/>
              <a:t>로 사용할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F6F27-7287-A00C-D4FE-EA05C8FF1630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Window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객체의 속성</a:t>
            </a:r>
          </a:p>
        </p:txBody>
      </p:sp>
    </p:spTree>
    <p:extLst>
      <p:ext uri="{BB962C8B-B14F-4D97-AF65-F5344CB8AC3E}">
        <p14:creationId xmlns:p14="http://schemas.microsoft.com/office/powerpoint/2010/main" val="319689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네비게이션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70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EF9318-C689-482C-8D44-4B84002E607F}"/>
              </a:ext>
            </a:extLst>
          </p:cNvPr>
          <p:cNvSpPr txBox="1"/>
          <p:nvPr/>
        </p:nvSpPr>
        <p:spPr>
          <a:xfrm>
            <a:off x="375557" y="1158646"/>
            <a:ext cx="10525820" cy="45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ym typeface="Wingdings" pitchFamily="2" charset="2"/>
              </a:rPr>
              <a:t>웹 브라우저 버전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렌더링 엔진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사용자 에이전트 문자열 등을 비롯해 웹 브라우저 정보가 담긴 객체</a:t>
            </a:r>
            <a:endParaRPr kumimoji="1" lang="en-US" altLang="ko-KR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C40DF-05F5-450C-9F82-C8EB30761367}"/>
              </a:ext>
            </a:extLst>
          </p:cNvPr>
          <p:cNvSpPr txBox="1"/>
          <p:nvPr/>
        </p:nvSpPr>
        <p:spPr>
          <a:xfrm>
            <a:off x="375557" y="1877599"/>
            <a:ext cx="1555865" cy="45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ym typeface="Wingdings" pitchFamily="2" charset="2"/>
              </a:rPr>
              <a:t>주요 속성</a:t>
            </a:r>
            <a:endParaRPr kumimoji="1" lang="en-US" altLang="ko-KR" b="1" dirty="0">
              <a:sym typeface="Wingdings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5D893A-1762-42AE-B604-2F1B8200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479" y="1977559"/>
            <a:ext cx="7773291" cy="4661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502C6D-608D-D9EE-2EAC-FEE8E0C71B46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Navigator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53219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39511-A414-F70E-201D-216FCB53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r>
              <a:rPr lang="ko-KR" altLang="en-US" dirty="0"/>
              <a:t> 객체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CFC68-4342-56E5-415E-212D805B636D}"/>
              </a:ext>
            </a:extLst>
          </p:cNvPr>
          <p:cNvSpPr txBox="1"/>
          <p:nvPr/>
        </p:nvSpPr>
        <p:spPr>
          <a:xfrm>
            <a:off x="766354" y="1299758"/>
            <a:ext cx="9727474" cy="119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history </a:t>
            </a:r>
            <a:r>
              <a:rPr lang="ko-KR" altLang="en-US" sz="1600" dirty="0"/>
              <a:t>객체에는 브라우저에서 </a:t>
            </a:r>
            <a:r>
              <a:rPr lang="en-US" altLang="ko-KR" sz="1600" dirty="0"/>
              <a:t>[</a:t>
            </a:r>
            <a:r>
              <a:rPr lang="ko-KR" altLang="en-US" sz="1600" dirty="0"/>
              <a:t>뒤로</a:t>
            </a:r>
            <a:r>
              <a:rPr lang="en-US" altLang="ko-KR" sz="1600" dirty="0"/>
              <a:t>]</a:t>
            </a:r>
            <a:r>
              <a:rPr lang="ko-KR" altLang="en-US" sz="1600" dirty="0"/>
              <a:t>나 </a:t>
            </a:r>
            <a:r>
              <a:rPr lang="en-US" altLang="ko-KR" sz="1600" dirty="0"/>
              <a:t>[</a:t>
            </a:r>
            <a:r>
              <a:rPr lang="ko-KR" altLang="en-US" sz="1600" dirty="0"/>
              <a:t>앞으로</a:t>
            </a:r>
            <a:r>
              <a:rPr lang="en-US" altLang="ko-KR" sz="1600" dirty="0"/>
              <a:t>] </a:t>
            </a:r>
            <a:r>
              <a:rPr lang="ko-KR" altLang="en-US" sz="1600" dirty="0"/>
              <a:t>또는 </a:t>
            </a:r>
            <a:br>
              <a:rPr lang="en-US" altLang="ko-KR" sz="1600" dirty="0"/>
            </a:br>
            <a:r>
              <a:rPr lang="ko-KR" altLang="en-US" sz="1600" dirty="0"/>
              <a:t>주소 표시줄에 입력해서 방문한 사이트 주소가 배열 형태로 저장된다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브라우저 히스토리는 보안 문제 때문에 읽기 전용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4FCABE-8140-F4F8-5B67-0A3BE1E14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19" y="2777710"/>
            <a:ext cx="7592485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3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B463FA-3778-F544-9840-625FB0D3FC87}"/>
              </a:ext>
            </a:extLst>
          </p:cNvPr>
          <p:cNvSpPr txBox="1"/>
          <p:nvPr/>
        </p:nvSpPr>
        <p:spPr>
          <a:xfrm>
            <a:off x="468282" y="1308090"/>
            <a:ext cx="9843248" cy="869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브라우저에서 ‘뒤로’</a:t>
            </a:r>
            <a:r>
              <a:rPr lang="en-US" altLang="ko-KR" dirty="0"/>
              <a:t>, ‘</a:t>
            </a:r>
            <a:r>
              <a:rPr lang="ko-KR" altLang="en-US" dirty="0"/>
              <a:t>앞으로’ 또는 주소 표시줄에 입력해서 돌아다녔던 사이트 주소 저장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읽기 전용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3BCF0C-FD13-4D19-959F-F0ACFF1C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53DDE5-A412-4DA1-9A4E-664A370C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98" y="2003823"/>
            <a:ext cx="6601746" cy="376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FF14EA-263B-AD98-9EEC-74F197CC7C78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History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370655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39511-A414-F70E-201D-216FCB53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location</a:t>
            </a:r>
            <a:r>
              <a:rPr lang="ko-KR" altLang="en-US" dirty="0"/>
              <a:t> 객체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CFC68-4342-56E5-415E-212D805B636D}"/>
              </a:ext>
            </a:extLst>
          </p:cNvPr>
          <p:cNvSpPr txBox="1"/>
          <p:nvPr/>
        </p:nvSpPr>
        <p:spPr>
          <a:xfrm>
            <a:off x="631885" y="1534890"/>
            <a:ext cx="4162697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현재 문서의 </a:t>
            </a:r>
            <a:r>
              <a:rPr lang="en-US" altLang="ko-KR" sz="1600" dirty="0"/>
              <a:t>URL </a:t>
            </a:r>
            <a:r>
              <a:rPr lang="ko-KR" altLang="en-US" sz="1600" dirty="0"/>
              <a:t>주소와</a:t>
            </a:r>
            <a:r>
              <a:rPr lang="en-US" altLang="ko-KR" sz="1600" dirty="0"/>
              <a:t> </a:t>
            </a:r>
            <a:r>
              <a:rPr lang="ko-KR" altLang="en-US" sz="1600" dirty="0"/>
              <a:t>관련된 정보가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들어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5C63AC-43DB-2713-B44A-90F3694C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311" y="1088571"/>
            <a:ext cx="5950317" cy="483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1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B463FA-3778-F544-9840-625FB0D3FC87}"/>
              </a:ext>
            </a:extLst>
          </p:cNvPr>
          <p:cNvSpPr txBox="1"/>
          <p:nvPr/>
        </p:nvSpPr>
        <p:spPr>
          <a:xfrm>
            <a:off x="838200" y="1899891"/>
            <a:ext cx="4703858" cy="128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현재 문서의 </a:t>
            </a:r>
            <a:r>
              <a:rPr lang="en-US" altLang="ko-KR" dirty="0"/>
              <a:t>URL </a:t>
            </a:r>
            <a:r>
              <a:rPr lang="ko-KR" altLang="en-US" dirty="0"/>
              <a:t>주소 정보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 정보를 편집하면 현재 브라우저 창에 열릴 사이트나 문서를 지정할 수 있음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2160E7-6C11-400C-B8D2-3233C04C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8A6B2F-5B27-4640-8782-2FBA8A1C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351" y="652549"/>
            <a:ext cx="5275257" cy="55529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CDC7C1-4630-C7DC-7155-4A2B23B8CD20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Location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79673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객체모델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24" y="1700809"/>
            <a:ext cx="7380952" cy="4228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817E02-9150-FA08-B391-5E675FAE626C}"/>
              </a:ext>
            </a:extLst>
          </p:cNvPr>
          <p:cNvSpPr txBox="1"/>
          <p:nvPr/>
        </p:nvSpPr>
        <p:spPr>
          <a:xfrm>
            <a:off x="306647" y="319086"/>
            <a:ext cx="63281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location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─ 속성</a:t>
            </a:r>
          </a:p>
        </p:txBody>
      </p:sp>
    </p:spTree>
    <p:extLst>
      <p:ext uri="{BB962C8B-B14F-4D97-AF65-F5344CB8AC3E}">
        <p14:creationId xmlns:p14="http://schemas.microsoft.com/office/powerpoint/2010/main" val="3580176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스크린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941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31" y="1363638"/>
            <a:ext cx="5112568" cy="49427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159897" y="4005065"/>
            <a:ext cx="5343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screen </a:t>
            </a:r>
            <a:r>
              <a:rPr lang="ko-KR" altLang="en-US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 속성 </a:t>
            </a:r>
            <a:r>
              <a:rPr lang="en-US" altLang="ko-KR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= width, height, 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2069B-ABD6-68B8-5F97-91619648CDA7}"/>
              </a:ext>
            </a:extLst>
          </p:cNvPr>
          <p:cNvSpPr txBox="1"/>
          <p:nvPr/>
        </p:nvSpPr>
        <p:spPr>
          <a:xfrm>
            <a:off x="306648" y="319086"/>
            <a:ext cx="45592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screen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000458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B463FA-3778-F544-9840-625FB0D3FC87}"/>
              </a:ext>
            </a:extLst>
          </p:cNvPr>
          <p:cNvSpPr txBox="1"/>
          <p:nvPr/>
        </p:nvSpPr>
        <p:spPr>
          <a:xfrm>
            <a:off x="922712" y="1852980"/>
            <a:ext cx="4703858" cy="4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화면 정보 </a:t>
            </a:r>
            <a:r>
              <a:rPr lang="en-US" altLang="ko-KR" dirty="0"/>
              <a:t>(TV</a:t>
            </a:r>
            <a:r>
              <a:rPr lang="ko-KR" altLang="en-US" dirty="0"/>
              <a:t> 모니터나 모바일기기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6A8D04-2E44-46C6-BD4F-69D0CCBD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2A730C-7D6A-4D5C-9EC8-7BDABB0D9815}"/>
              </a:ext>
            </a:extLst>
          </p:cNvPr>
          <p:cNvGrpSpPr/>
          <p:nvPr/>
        </p:nvGrpSpPr>
        <p:grpSpPr>
          <a:xfrm>
            <a:off x="6498930" y="1446415"/>
            <a:ext cx="5065897" cy="4158592"/>
            <a:chOff x="5382057" y="1052551"/>
            <a:chExt cx="6249272" cy="464389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ABDB02D-6EDA-4D07-9F1E-C9012DB59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1679" y="1052551"/>
              <a:ext cx="5932121" cy="237644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FCCB509-6ABE-4488-8DCB-009E75AF6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2057" y="3362496"/>
              <a:ext cx="6249272" cy="233395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0FD170-56FC-D968-2701-692EFAD7D164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Screen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713120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53" y="2420888"/>
            <a:ext cx="7438095" cy="24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501E4D-35DC-1B95-C97F-B1F1CBB4ABB5}"/>
              </a:ext>
            </a:extLst>
          </p:cNvPr>
          <p:cNvSpPr txBox="1"/>
          <p:nvPr/>
        </p:nvSpPr>
        <p:spPr>
          <a:xfrm>
            <a:off x="306648" y="319086"/>
            <a:ext cx="56859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screen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─ 속성</a:t>
            </a:r>
          </a:p>
        </p:txBody>
      </p:sp>
    </p:spTree>
    <p:extLst>
      <p:ext uri="{BB962C8B-B14F-4D97-AF65-F5344CB8AC3E}">
        <p14:creationId xmlns:p14="http://schemas.microsoft.com/office/powerpoint/2010/main" val="1270907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>
                <a:solidFill>
                  <a:schemeClr val="bg1"/>
                </a:solidFill>
              </a:rPr>
              <a:t>0</a:t>
            </a:r>
            <a:r>
              <a:rPr lang="en-US" sz="7500" spc="-44" baseline="-2222">
                <a:solidFill>
                  <a:schemeClr val="bg1"/>
                </a:solidFill>
              </a:rPr>
              <a:t>4</a:t>
            </a:r>
            <a:r>
              <a:rPr sz="1200" b="0" spc="-35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0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2CDD866E-E375-4B24-AF69-E595B218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235" y="2486846"/>
            <a:ext cx="4105848" cy="2343477"/>
          </a:xfrm>
          <a:prstGeom prst="rect">
            <a:avLst/>
          </a:prstGeom>
        </p:spPr>
      </p:pic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608289C3-D8F0-469F-B41A-7FDC94CB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BB74BE-9974-4B18-BA14-AF4123DD1856}"/>
              </a:ext>
            </a:extLst>
          </p:cNvPr>
          <p:cNvSpPr txBox="1"/>
          <p:nvPr/>
        </p:nvSpPr>
        <p:spPr>
          <a:xfrm>
            <a:off x="838200" y="1820487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open()</a:t>
            </a:r>
            <a:r>
              <a:rPr lang="ko-KR" altLang="en-US" dirty="0"/>
              <a:t> 함수 </a:t>
            </a:r>
            <a:r>
              <a:rPr lang="en-US" altLang="ko-KR" dirty="0"/>
              <a:t>– </a:t>
            </a:r>
            <a:r>
              <a:rPr lang="ko-KR" altLang="en-US" dirty="0"/>
              <a:t>다양한 형태로 새 창 열기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5FDD9D9-9BE1-4ADB-AA0B-9D71A455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4525"/>
            <a:ext cx="6709755" cy="4316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CF45519-B86C-44F1-BCC4-1A531B4CA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29310"/>
            <a:ext cx="6709755" cy="4292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0E26C02-C164-4841-9EF4-8E700528C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3922253"/>
            <a:ext cx="6709755" cy="44484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6C6DBD0-84AF-4C77-9601-BD98DBEE5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638405"/>
            <a:ext cx="6709756" cy="378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F7017D-CC6A-77C4-2329-51763F0AAC7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팝업 창 표시하기 </a:t>
            </a:r>
          </a:p>
        </p:txBody>
      </p:sp>
    </p:spTree>
    <p:extLst>
      <p:ext uri="{BB962C8B-B14F-4D97-AF65-F5344CB8AC3E}">
        <p14:creationId xmlns:p14="http://schemas.microsoft.com/office/powerpoint/2010/main" val="619896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24" y="1772817"/>
            <a:ext cx="7380952" cy="4238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1CA9D3-B69A-6B1A-98E8-7D91388CA90C}"/>
              </a:ext>
            </a:extLst>
          </p:cNvPr>
          <p:cNvSpPr txBox="1"/>
          <p:nvPr/>
        </p:nvSpPr>
        <p:spPr>
          <a:xfrm>
            <a:off x="306647" y="319086"/>
            <a:ext cx="6660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브라우저 객체 ─ 메서드</a:t>
            </a:r>
          </a:p>
        </p:txBody>
      </p:sp>
    </p:spTree>
    <p:extLst>
      <p:ext uri="{BB962C8B-B14F-4D97-AF65-F5344CB8AC3E}">
        <p14:creationId xmlns:p14="http://schemas.microsoft.com/office/powerpoint/2010/main" val="457392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286" y="1988841"/>
            <a:ext cx="7371428" cy="34476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10287" y="1527176"/>
            <a:ext cx="4095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! </a:t>
            </a:r>
            <a:r>
              <a:rPr lang="ko-KR" altLang="en-US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팝업 반드시 해제하고 진행</a:t>
            </a:r>
            <a:endParaRPr lang="en-US" altLang="ko-KR" sz="2400" dirty="0">
              <a:solidFill>
                <a:srgbClr val="FF0000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09DE6-8E53-53D5-D73D-A60154B66A23}"/>
              </a:ext>
            </a:extLst>
          </p:cNvPr>
          <p:cNvSpPr txBox="1"/>
          <p:nvPr/>
        </p:nvSpPr>
        <p:spPr>
          <a:xfrm>
            <a:off x="306647" y="319086"/>
            <a:ext cx="34598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새 창의 옵션</a:t>
            </a:r>
          </a:p>
        </p:txBody>
      </p:sp>
    </p:spTree>
    <p:extLst>
      <p:ext uri="{BB962C8B-B14F-4D97-AF65-F5344CB8AC3E}">
        <p14:creationId xmlns:p14="http://schemas.microsoft.com/office/powerpoint/2010/main" val="619334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9076-BF47-0B05-8E83-FEC20E99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팝업 창을 여는 </a:t>
            </a:r>
            <a:r>
              <a:rPr lang="en-US" altLang="ko-KR" dirty="0"/>
              <a:t>open()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07DCF-84AA-0101-35D8-A33FEC9845C6}"/>
              </a:ext>
            </a:extLst>
          </p:cNvPr>
          <p:cNvSpPr txBox="1"/>
          <p:nvPr/>
        </p:nvSpPr>
        <p:spPr>
          <a:xfrm>
            <a:off x="838200" y="1745848"/>
            <a:ext cx="1051560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open( ) </a:t>
            </a:r>
            <a:r>
              <a:rPr lang="ko-KR" altLang="en-US" sz="1600" dirty="0"/>
              <a:t>함수를 사용하면 현재 창이나 새 탭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알림 창 등 다양한 형태로 새 창을 열 수 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384EC-6535-19D6-6EE4-FBC2DCDD2B99}"/>
              </a:ext>
            </a:extLst>
          </p:cNvPr>
          <p:cNvSpPr txBox="1"/>
          <p:nvPr/>
        </p:nvSpPr>
        <p:spPr>
          <a:xfrm>
            <a:off x="923107" y="2557898"/>
            <a:ext cx="4302034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window.open</a:t>
            </a:r>
            <a:r>
              <a:rPr lang="en-US" altLang="ko-KR" sz="1600" dirty="0"/>
              <a:t>(</a:t>
            </a:r>
            <a:r>
              <a:rPr lang="ko-KR" altLang="en-US" sz="1600" dirty="0"/>
              <a:t>경로</a:t>
            </a:r>
            <a:r>
              <a:rPr lang="en-US" altLang="ko-KR" sz="1600" dirty="0"/>
              <a:t>, </a:t>
            </a:r>
            <a:r>
              <a:rPr lang="ko-KR" altLang="en-US" sz="1600" dirty="0"/>
              <a:t>창 이름</a:t>
            </a:r>
            <a:r>
              <a:rPr lang="en-US" altLang="ko-KR" sz="1600" dirty="0"/>
              <a:t>, </a:t>
            </a:r>
            <a:r>
              <a:rPr lang="ko-KR" altLang="en-US" sz="1600" dirty="0"/>
              <a:t>창 옵션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535E8-A7CB-E30B-7EF0-45948D64740D}"/>
              </a:ext>
            </a:extLst>
          </p:cNvPr>
          <p:cNvSpPr txBox="1"/>
          <p:nvPr/>
        </p:nvSpPr>
        <p:spPr>
          <a:xfrm>
            <a:off x="838200" y="3294478"/>
            <a:ext cx="9945189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경로</a:t>
            </a:r>
            <a:r>
              <a:rPr lang="en-US" altLang="ko-KR" sz="1600" dirty="0"/>
              <a:t>: </a:t>
            </a:r>
            <a:r>
              <a:rPr lang="ko-KR" altLang="en-US" sz="1600" dirty="0"/>
              <a:t>팝업 창에 표시할 문서나 사이트의 경로</a:t>
            </a:r>
            <a:r>
              <a:rPr lang="en-US" altLang="ko-KR" sz="1600" dirty="0"/>
              <a:t>(</a:t>
            </a:r>
            <a:r>
              <a:rPr lang="ko-KR" altLang="en-US" sz="1600" dirty="0"/>
              <a:t>주소</a:t>
            </a:r>
            <a:r>
              <a:rPr lang="en-US" altLang="ko-KR" sz="1600" dirty="0"/>
              <a:t>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창 이름</a:t>
            </a:r>
            <a:r>
              <a:rPr lang="en-US" altLang="ko-KR" sz="1600" dirty="0"/>
              <a:t>: </a:t>
            </a:r>
            <a:r>
              <a:rPr lang="ko-KR" altLang="en-US" sz="1600" dirty="0"/>
              <a:t>팝업 창의 이름</a:t>
            </a:r>
            <a:r>
              <a:rPr lang="en-US" altLang="ko-KR" sz="1600" dirty="0"/>
              <a:t>. </a:t>
            </a:r>
            <a:r>
              <a:rPr lang="ko-KR" altLang="en-US" sz="1600" dirty="0"/>
              <a:t>이름을 지정하지 않으면 팝업 창이 계속 새로 나타난다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창 옵션</a:t>
            </a:r>
            <a:r>
              <a:rPr lang="en-US" altLang="ko-KR" sz="1600" dirty="0"/>
              <a:t>: left, top </a:t>
            </a:r>
            <a:r>
              <a:rPr lang="ko-KR" altLang="en-US" sz="1600" dirty="0"/>
              <a:t>속성을 사용해 위치를 정하거나 </a:t>
            </a:r>
            <a:r>
              <a:rPr lang="en-US" altLang="ko-KR" sz="1600" dirty="0"/>
              <a:t>width, height </a:t>
            </a:r>
            <a:r>
              <a:rPr lang="ko-KR" altLang="en-US" sz="1600" dirty="0"/>
              <a:t>속성을 사용해 크기를 지정할 수 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위치를 지정하지 않으면 팝업 창은 화면의 맨 왼쪽 위에 나타남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943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CD348A-839D-876F-B020-7AAE5385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</a:t>
            </a:r>
            <a:r>
              <a:rPr lang="ko-KR" altLang="en-US" dirty="0" err="1"/>
              <a:t>객체란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70487-C76C-E007-E64D-9AEDF8A47979}"/>
              </a:ext>
            </a:extLst>
          </p:cNvPr>
          <p:cNvSpPr txBox="1"/>
          <p:nvPr/>
        </p:nvSpPr>
        <p:spPr>
          <a:xfrm>
            <a:off x="809897" y="1163156"/>
            <a:ext cx="9945189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사용자가 가져다 쓸 수 있도록 미리 만들어진 객체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웹 브라우저에 웹 문서가 열리면 가장 먼저 </a:t>
            </a:r>
            <a:r>
              <a:rPr lang="en-US" altLang="ko-KR" sz="1600" dirty="0"/>
              <a:t>window </a:t>
            </a:r>
            <a:r>
              <a:rPr lang="ko-KR" altLang="en-US" sz="1600" dirty="0"/>
              <a:t>객체가 만들어지고 하위에 웹 브라우저 요소에 해당하는 객체들이 만들어진다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window </a:t>
            </a:r>
            <a:r>
              <a:rPr lang="ko-KR" altLang="en-US" sz="1600" dirty="0"/>
              <a:t>객체를 비롯해 하위에 연결된 객체들은 모두 </a:t>
            </a:r>
            <a:r>
              <a:rPr lang="en-US" altLang="ko-KR" sz="1600" dirty="0"/>
              <a:t>HTML </a:t>
            </a:r>
            <a:r>
              <a:rPr lang="ko-KR" altLang="en-US" sz="1600" dirty="0"/>
              <a:t>웹 </a:t>
            </a:r>
            <a:r>
              <a:rPr lang="en-US" altLang="ko-KR" sz="1600" dirty="0"/>
              <a:t>API</a:t>
            </a:r>
            <a:r>
              <a:rPr lang="ko-KR" altLang="en-US" sz="1600" dirty="0"/>
              <a:t>에 만들어진 객체들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9267FE-B155-19FD-D04E-A36C73586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34" y="3018841"/>
            <a:ext cx="6434106" cy="29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48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53A1B7-40F2-40F3-BE2A-B94C65E0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78108F-B656-4DCB-AB02-52AC8FACA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0226"/>
            <a:ext cx="4972744" cy="3467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F3EB0-8125-40D1-AE3E-5B50E1914084}"/>
              </a:ext>
            </a:extLst>
          </p:cNvPr>
          <p:cNvSpPr txBox="1"/>
          <p:nvPr/>
        </p:nvSpPr>
        <p:spPr>
          <a:xfrm>
            <a:off x="1030778" y="1690688"/>
            <a:ext cx="723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Window </a:t>
            </a:r>
            <a:r>
              <a:rPr lang="ko-KR" altLang="en-US" dirty="0"/>
              <a:t>객체를 사용해서 웹 문서를 불러오자마자 팝업 창 표시하기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445EE-A609-F317-D99D-1F4B57B6E37E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미리보기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팝업 창 표시하기</a:t>
            </a:r>
          </a:p>
        </p:txBody>
      </p:sp>
    </p:spTree>
    <p:extLst>
      <p:ext uri="{BB962C8B-B14F-4D97-AF65-F5344CB8AC3E}">
        <p14:creationId xmlns:p14="http://schemas.microsoft.com/office/powerpoint/2010/main" val="142041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A9C70B-E3EF-DF1E-4D21-AB89C92D0CAB}"/>
              </a:ext>
            </a:extLst>
          </p:cNvPr>
          <p:cNvSpPr txBox="1"/>
          <p:nvPr/>
        </p:nvSpPr>
        <p:spPr>
          <a:xfrm>
            <a:off x="665431" y="1021849"/>
            <a:ext cx="475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08\popup.html, 08\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\popup.js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0EB13-154B-060F-7E0F-EB7DDFEF5BB8}"/>
              </a:ext>
            </a:extLst>
          </p:cNvPr>
          <p:cNvSpPr txBox="1"/>
          <p:nvPr/>
        </p:nvSpPr>
        <p:spPr>
          <a:xfrm>
            <a:off x="726649" y="2896219"/>
            <a:ext cx="6097508" cy="4238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window.open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(“notice.html”, “”, “width=600, height=500”)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BF9CB-9445-6022-C7BE-E185EF69A1FC}"/>
              </a:ext>
            </a:extLst>
          </p:cNvPr>
          <p:cNvSpPr txBox="1"/>
          <p:nvPr/>
        </p:nvSpPr>
        <p:spPr>
          <a:xfrm>
            <a:off x="665430" y="1488365"/>
            <a:ext cx="5794218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popup.html </a:t>
            </a:r>
            <a:r>
              <a:rPr lang="ko-KR" altLang="en-US" sz="1600" dirty="0"/>
              <a:t>문서를 열자 마자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notice.html </a:t>
            </a:r>
            <a:r>
              <a:rPr lang="ko-KR" altLang="en-US" sz="1600" dirty="0"/>
              <a:t>문서가 자동으로 팝업 창 표시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팝업 창의 너비는 </a:t>
            </a:r>
            <a:r>
              <a:rPr lang="en-US" altLang="ko-KR" sz="1600" dirty="0"/>
              <a:t>500px, </a:t>
            </a:r>
            <a:r>
              <a:rPr lang="ko-KR" altLang="en-US" sz="1600" dirty="0"/>
              <a:t>높이는 </a:t>
            </a:r>
            <a:r>
              <a:rPr lang="en-US" altLang="ko-KR" sz="1600" dirty="0"/>
              <a:t>400px  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D1AF97-2B02-5CAC-2D41-6CB6D7E1CA26}"/>
              </a:ext>
            </a:extLst>
          </p:cNvPr>
          <p:cNvSpPr txBox="1"/>
          <p:nvPr/>
        </p:nvSpPr>
        <p:spPr>
          <a:xfrm>
            <a:off x="665430" y="433671"/>
            <a:ext cx="475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) </a:t>
            </a:r>
            <a:r>
              <a:rPr lang="ko-KR" altLang="en-US" b="1" dirty="0"/>
              <a:t>팝업 창 열기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C5D515-29E6-3574-3BA0-EBA222C16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944" y="525525"/>
            <a:ext cx="4275904" cy="30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8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A9C70B-E3EF-DF1E-4D21-AB89C92D0CAB}"/>
              </a:ext>
            </a:extLst>
          </p:cNvPr>
          <p:cNvSpPr txBox="1"/>
          <p:nvPr/>
        </p:nvSpPr>
        <p:spPr>
          <a:xfrm>
            <a:off x="665430" y="984842"/>
            <a:ext cx="475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08\popup-2.html, 08\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\popup-2.js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0EB13-154B-060F-7E0F-EB7DDFEF5BB8}"/>
              </a:ext>
            </a:extLst>
          </p:cNvPr>
          <p:cNvSpPr txBox="1"/>
          <p:nvPr/>
        </p:nvSpPr>
        <p:spPr>
          <a:xfrm>
            <a:off x="665430" y="1932936"/>
            <a:ext cx="10140720" cy="190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openPopup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window.open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("notice.html", "</a:t>
            </a:r>
            <a:r>
              <a:rPr lang="ko-KR" altLang="en-US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이벤트팝업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", "width=600 height=500 left=300 top=200")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bttn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("button");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bttn.onclick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openPopup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BF9CB-9445-6022-C7BE-E185EF69A1FC}"/>
              </a:ext>
            </a:extLst>
          </p:cNvPr>
          <p:cNvSpPr txBox="1"/>
          <p:nvPr/>
        </p:nvSpPr>
        <p:spPr>
          <a:xfrm>
            <a:off x="665430" y="1421154"/>
            <a:ext cx="878337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버튼 클릭했을 때 팝업 창 열기</a:t>
            </a:r>
            <a:r>
              <a:rPr lang="en-US" altLang="ko-KR" sz="1600" dirty="0"/>
              <a:t>,  </a:t>
            </a:r>
            <a:r>
              <a:rPr lang="ko-KR" altLang="en-US" sz="1600" dirty="0"/>
              <a:t>팝업 창 이름과 팝업 창 위치 지정하기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D1AF97-2B02-5CAC-2D41-6CB6D7E1CA26}"/>
              </a:ext>
            </a:extLst>
          </p:cNvPr>
          <p:cNvSpPr txBox="1"/>
          <p:nvPr/>
        </p:nvSpPr>
        <p:spPr>
          <a:xfrm>
            <a:off x="665430" y="433671"/>
            <a:ext cx="475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) </a:t>
            </a:r>
            <a:r>
              <a:rPr lang="ko-KR" altLang="en-US" b="1" dirty="0"/>
              <a:t>버튼 클릭했을 때 팝업 창 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7AB916-86AA-DCAF-7EF2-747150C4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30" y="3943418"/>
            <a:ext cx="3604695" cy="2634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91BD03-F08A-A24D-A1DB-436F4081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399" y="3998460"/>
            <a:ext cx="3543963" cy="25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99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59266-8122-52A0-C5B5-F1DECC5A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 창을 닫는 </a:t>
            </a:r>
            <a:r>
              <a:rPr lang="en-US" altLang="ko-KR" dirty="0"/>
              <a:t>close()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1008D-B87E-76A0-9099-AC8F73FE8E45}"/>
              </a:ext>
            </a:extLst>
          </p:cNvPr>
          <p:cNvSpPr txBox="1"/>
          <p:nvPr/>
        </p:nvSpPr>
        <p:spPr>
          <a:xfrm>
            <a:off x="865403" y="1927290"/>
            <a:ext cx="226563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window.close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74AB7-C439-C265-B432-2E52DF1910FA}"/>
              </a:ext>
            </a:extLst>
          </p:cNvPr>
          <p:cNvSpPr txBox="1"/>
          <p:nvPr/>
        </p:nvSpPr>
        <p:spPr>
          <a:xfrm>
            <a:off x="765815" y="1421488"/>
            <a:ext cx="5552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현재 열려 있는 브라우저 창을 닫는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2BA4E-8B2F-65D6-B29F-3D8939B1BBC4}"/>
              </a:ext>
            </a:extLst>
          </p:cNvPr>
          <p:cNvSpPr txBox="1"/>
          <p:nvPr/>
        </p:nvSpPr>
        <p:spPr>
          <a:xfrm>
            <a:off x="765815" y="2504272"/>
            <a:ext cx="7761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08\notice.html</a:t>
            </a:r>
            <a:r>
              <a:rPr lang="ko-KR" altLang="en-US" sz="1600" dirty="0"/>
              <a:t>에 있는 </a:t>
            </a:r>
            <a:r>
              <a:rPr lang="en-US" altLang="ko-KR" sz="1600" dirty="0"/>
              <a:t>‘</a:t>
            </a:r>
            <a:r>
              <a:rPr lang="ko-KR" altLang="en-US" sz="1600" dirty="0"/>
              <a:t>닫기</a:t>
            </a:r>
            <a:r>
              <a:rPr lang="en-US" altLang="ko-KR" sz="1600" dirty="0"/>
              <a:t>‘ </a:t>
            </a:r>
            <a:r>
              <a:rPr lang="ko-KR" altLang="en-US" sz="1600" dirty="0"/>
              <a:t>버튼 수정하기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FC970-8A8B-F3CD-21FD-3905A30D379D}"/>
              </a:ext>
            </a:extLst>
          </p:cNvPr>
          <p:cNvSpPr txBox="1"/>
          <p:nvPr/>
        </p:nvSpPr>
        <p:spPr>
          <a:xfrm>
            <a:off x="865403" y="3081254"/>
            <a:ext cx="328867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&lt;button&gt;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닫기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&lt;/button&gt;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D0B45-1ACB-310E-33F5-43CBD55DD6EE}"/>
              </a:ext>
            </a:extLst>
          </p:cNvPr>
          <p:cNvSpPr txBox="1"/>
          <p:nvPr/>
        </p:nvSpPr>
        <p:spPr>
          <a:xfrm>
            <a:off x="865403" y="4044517"/>
            <a:ext cx="4978048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&lt;button 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onclick="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window.close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()"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닫기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&lt;/button&gt;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A8BAA00-9623-EA48-CCBE-84C2D517DC0B}"/>
              </a:ext>
            </a:extLst>
          </p:cNvPr>
          <p:cNvCxnSpPr/>
          <p:nvPr/>
        </p:nvCxnSpPr>
        <p:spPr>
          <a:xfrm>
            <a:off x="2306133" y="3534272"/>
            <a:ext cx="0" cy="41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518E383-201A-B1EF-AD5A-5FA0F8EF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191" y="1495787"/>
            <a:ext cx="4896994" cy="33557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E6EC34-319F-45FF-77F8-6673A13DF416}"/>
              </a:ext>
            </a:extLst>
          </p:cNvPr>
          <p:cNvSpPr txBox="1"/>
          <p:nvPr/>
        </p:nvSpPr>
        <p:spPr>
          <a:xfrm>
            <a:off x="8621486" y="4480826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클릭해서 팝업 </a:t>
            </a:r>
            <a:r>
              <a:rPr lang="ko-KR" altLang="en-US" sz="1400"/>
              <a:t>창 닫을 수 있음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538CD86-94B5-B765-C99B-FCB4DD99D536}"/>
              </a:ext>
            </a:extLst>
          </p:cNvPr>
          <p:cNvCxnSpPr/>
          <p:nvPr/>
        </p:nvCxnSpPr>
        <p:spPr>
          <a:xfrm flipV="1">
            <a:off x="10119360" y="4213794"/>
            <a:ext cx="0" cy="267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23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D07ED-1BE4-0C81-9726-F5B34C12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ko-KR" altLang="en-US" dirty="0"/>
              <a:t> 객체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8599EB-569D-D4B6-8688-471F5412531C}"/>
              </a:ext>
            </a:extLst>
          </p:cNvPr>
          <p:cNvSpPr txBox="1"/>
          <p:nvPr/>
        </p:nvSpPr>
        <p:spPr>
          <a:xfrm>
            <a:off x="631885" y="1341460"/>
            <a:ext cx="902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사용자의 화면 크기나 방향 등의 정보를 담고 있는 객체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8AFA8D-01E5-7A16-A1AB-FBE9B068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1954114"/>
            <a:ext cx="6698653" cy="36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13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A1443-CE58-B82B-3F88-2E47193A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팝업 창</a:t>
            </a:r>
            <a:r>
              <a:rPr lang="en-US" altLang="ko-KR" dirty="0"/>
              <a:t>, </a:t>
            </a:r>
            <a:r>
              <a:rPr lang="ko-KR" altLang="en-US" dirty="0"/>
              <a:t>화면 가운데 표시하기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4AA80-2413-3527-C50D-F538DAEFC784}"/>
              </a:ext>
            </a:extLst>
          </p:cNvPr>
          <p:cNvSpPr txBox="1"/>
          <p:nvPr/>
        </p:nvSpPr>
        <p:spPr>
          <a:xfrm>
            <a:off x="631885" y="1439492"/>
            <a:ext cx="102586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팝업 창의 기본 위치는 화면의 왼쪽 위이므로 화면 가운데에 배치하려면 위치를 계산해야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8E236-4CA2-E27E-2D04-456A2183110B}"/>
              </a:ext>
            </a:extLst>
          </p:cNvPr>
          <p:cNvSpPr txBox="1"/>
          <p:nvPr/>
        </p:nvSpPr>
        <p:spPr>
          <a:xfrm>
            <a:off x="631885" y="1854004"/>
            <a:ext cx="9997440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화면의 너비 </a:t>
            </a:r>
            <a:r>
              <a:rPr lang="en-US" altLang="ko-KR" sz="1600" dirty="0"/>
              <a:t>1000px, </a:t>
            </a:r>
            <a:r>
              <a:rPr lang="ko-KR" altLang="en-US" sz="1600" dirty="0"/>
              <a:t>높이 </a:t>
            </a:r>
            <a:r>
              <a:rPr lang="en-US" altLang="ko-KR" sz="1600" dirty="0"/>
              <a:t>600px, </a:t>
            </a:r>
            <a:r>
              <a:rPr lang="ko-KR" altLang="en-US" sz="1600" dirty="0"/>
              <a:t>팝업 창의 너비 </a:t>
            </a:r>
            <a:r>
              <a:rPr lang="en-US" altLang="ko-KR" sz="1600" dirty="0"/>
              <a:t>500px, </a:t>
            </a:r>
            <a:r>
              <a:rPr lang="ko-KR" altLang="en-US" sz="1600" dirty="0"/>
              <a:t>높이</a:t>
            </a:r>
            <a:r>
              <a:rPr lang="en-US" altLang="ko-KR" sz="1600" dirty="0"/>
              <a:t> 400px</a:t>
            </a:r>
            <a:r>
              <a:rPr lang="ko-KR" altLang="en-US" sz="1600" dirty="0"/>
              <a:t>이라면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78ABA-8BEC-957E-11B7-31A523D65986}"/>
              </a:ext>
            </a:extLst>
          </p:cNvPr>
          <p:cNvSpPr txBox="1"/>
          <p:nvPr/>
        </p:nvSpPr>
        <p:spPr>
          <a:xfrm>
            <a:off x="6672385" y="3799179"/>
            <a:ext cx="514514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팝업 창의 </a:t>
            </a:r>
            <a:r>
              <a:rPr lang="en-US" altLang="ko-KR" sz="1600" dirty="0"/>
              <a:t>left = (</a:t>
            </a:r>
            <a:r>
              <a:rPr lang="ko-KR" altLang="en-US" sz="1600" dirty="0"/>
              <a:t>화면 너비 </a:t>
            </a:r>
            <a:r>
              <a:rPr lang="en-US" altLang="ko-KR" sz="1600" dirty="0"/>
              <a:t>– </a:t>
            </a:r>
            <a:r>
              <a:rPr lang="ko-KR" altLang="en-US" sz="1600" dirty="0"/>
              <a:t>팝업 창 너비</a:t>
            </a:r>
            <a:r>
              <a:rPr lang="en-US" altLang="ko-KR" sz="1600" dirty="0"/>
              <a:t>) /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팝업 창의 </a:t>
            </a:r>
            <a:r>
              <a:rPr lang="en-US" altLang="ko-KR" sz="1600" dirty="0"/>
              <a:t>top = (</a:t>
            </a:r>
            <a:r>
              <a:rPr lang="ko-KR" altLang="en-US" sz="1600" dirty="0"/>
              <a:t>화면 높이 </a:t>
            </a:r>
            <a:r>
              <a:rPr lang="en-US" altLang="ko-KR" sz="1600" dirty="0"/>
              <a:t>– </a:t>
            </a:r>
            <a:r>
              <a:rPr lang="ko-KR" altLang="en-US" sz="1600" dirty="0"/>
              <a:t>팝업 창 높이</a:t>
            </a:r>
            <a:r>
              <a:rPr lang="en-US" altLang="ko-KR" sz="1600" dirty="0"/>
              <a:t>) / 2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4D64A3-130C-694A-30AC-5A9167201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2434530"/>
            <a:ext cx="6040500" cy="38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23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CD5C45-2527-8D41-6541-058F40C0B8DC}"/>
              </a:ext>
            </a:extLst>
          </p:cNvPr>
          <p:cNvSpPr txBox="1"/>
          <p:nvPr/>
        </p:nvSpPr>
        <p:spPr>
          <a:xfrm>
            <a:off x="391886" y="374469"/>
            <a:ext cx="672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08\popup-3.html,</a:t>
            </a:r>
            <a:r>
              <a:rPr lang="ko-KR" altLang="en-US" sz="1600" dirty="0"/>
              <a:t> </a:t>
            </a:r>
            <a:r>
              <a:rPr lang="en-US" altLang="ko-KR" sz="1600" dirty="0"/>
              <a:t>08\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\popup-3.js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C474B-C0BA-2D65-010A-97CA78299C41}"/>
              </a:ext>
            </a:extLst>
          </p:cNvPr>
          <p:cNvSpPr txBox="1"/>
          <p:nvPr/>
        </p:nvSpPr>
        <p:spPr>
          <a:xfrm>
            <a:off x="269966" y="899789"/>
            <a:ext cx="11652067" cy="33784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bttn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("button");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popWidth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600;  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popHeight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500;   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bttn.addEventListener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("click", function()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left = 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screen.availWidth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popWidth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/ 2;      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top = 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screen.availHeight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popHeight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/ 2;      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window.open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("notice.html", "event", `width =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popWidth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height=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popHeight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left = ${left} top = ${top}`);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16FA1F-CC53-3C8C-1B8D-EADDC05D7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86" y="3897313"/>
            <a:ext cx="6025780" cy="2960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22D2F3-11B0-7C9C-4BF2-C656A1B26650}"/>
              </a:ext>
            </a:extLst>
          </p:cNvPr>
          <p:cNvSpPr txBox="1"/>
          <p:nvPr/>
        </p:nvSpPr>
        <p:spPr>
          <a:xfrm>
            <a:off x="7376158" y="6156960"/>
            <a:ext cx="3840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</a:rPr>
              <a:t>듀얼 모니터를 사용할 경우 </a:t>
            </a:r>
            <a:r>
              <a:rPr lang="en-US" altLang="ko-KR" sz="1400" dirty="0">
                <a:solidFill>
                  <a:schemeClr val="accent1"/>
                </a:solidFill>
              </a:rPr>
              <a:t>1</a:t>
            </a:r>
            <a:r>
              <a:rPr lang="ko-KR" altLang="en-US" sz="1400" dirty="0">
                <a:solidFill>
                  <a:schemeClr val="accent1"/>
                </a:solidFill>
              </a:rPr>
              <a:t>번 모니터에서만 가운데 표시됩니다</a:t>
            </a:r>
            <a:r>
              <a:rPr lang="en-US" altLang="ko-KR" sz="1400" dirty="0">
                <a:solidFill>
                  <a:schemeClr val="accent1"/>
                </a:solidFill>
              </a:rPr>
              <a:t>.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53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608289C3-D8F0-469F-B41A-7FDC94CB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BB74BE-9974-4B18-BA14-AF4123DD1856}"/>
              </a:ext>
            </a:extLst>
          </p:cNvPr>
          <p:cNvSpPr txBox="1"/>
          <p:nvPr/>
        </p:nvSpPr>
        <p:spPr>
          <a:xfrm>
            <a:off x="838200" y="2527068"/>
            <a:ext cx="883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resizeBy</a:t>
            </a:r>
            <a:r>
              <a:rPr lang="en-US" altLang="ko-KR" dirty="0"/>
              <a:t>()</a:t>
            </a:r>
            <a:r>
              <a:rPr lang="ko-KR" altLang="en-US" dirty="0"/>
              <a:t> 함수 </a:t>
            </a:r>
            <a:r>
              <a:rPr lang="en-US" altLang="ko-KR" dirty="0"/>
              <a:t>– </a:t>
            </a:r>
            <a:r>
              <a:rPr lang="ko-KR" altLang="en-US" dirty="0"/>
              <a:t>현재 브라우저 창의 크기를 기준으로 괄호 안의 값을 더합니다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A90404-AEA6-4F05-ABF7-597435E8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80" y="1736408"/>
            <a:ext cx="4898755" cy="4393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5FF082-8914-4C8F-8A85-98AE3EDA6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38" y="3040100"/>
            <a:ext cx="3161395" cy="6172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863CC2-8DBA-4D26-BE98-3AD320F2F7A8}"/>
              </a:ext>
            </a:extLst>
          </p:cNvPr>
          <p:cNvSpPr txBox="1"/>
          <p:nvPr/>
        </p:nvSpPr>
        <p:spPr>
          <a:xfrm>
            <a:off x="838200" y="4113305"/>
            <a:ext cx="481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resizeTo</a:t>
            </a:r>
            <a:r>
              <a:rPr lang="en-US" altLang="ko-KR" dirty="0"/>
              <a:t>()</a:t>
            </a:r>
            <a:r>
              <a:rPr lang="ko-KR" altLang="en-US" dirty="0"/>
              <a:t> 함수 </a:t>
            </a:r>
            <a:r>
              <a:rPr lang="en-US" altLang="ko-KR" dirty="0"/>
              <a:t>– </a:t>
            </a:r>
            <a:r>
              <a:rPr lang="ko-KR" altLang="en-US" dirty="0"/>
              <a:t>브라우저 창의 최종 크기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431169-BE94-4F2F-B521-6115581B4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038" y="4589996"/>
            <a:ext cx="2978515" cy="3602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FBAA84-D019-4446-A9C8-70DB72DA80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515"/>
          <a:stretch/>
        </p:blipFill>
        <p:spPr>
          <a:xfrm>
            <a:off x="6081423" y="3961601"/>
            <a:ext cx="4143953" cy="19550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B4D0BF-3963-8254-1128-14DB89D0C94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창 크기 조절하기</a:t>
            </a:r>
          </a:p>
        </p:txBody>
      </p:sp>
    </p:spTree>
    <p:extLst>
      <p:ext uri="{BB962C8B-B14F-4D97-AF65-F5344CB8AC3E}">
        <p14:creationId xmlns:p14="http://schemas.microsoft.com/office/powerpoint/2010/main" val="2397528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608289C3-D8F0-469F-B41A-7FDC94CB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BB74BE-9974-4B18-BA14-AF4123DD1856}"/>
              </a:ext>
            </a:extLst>
          </p:cNvPr>
          <p:cNvSpPr txBox="1"/>
          <p:nvPr/>
        </p:nvSpPr>
        <p:spPr>
          <a:xfrm>
            <a:off x="838200" y="2527068"/>
            <a:ext cx="882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moveBy</a:t>
            </a:r>
            <a:r>
              <a:rPr lang="en-US" altLang="ko-KR" dirty="0"/>
              <a:t>()</a:t>
            </a:r>
            <a:r>
              <a:rPr lang="ko-KR" altLang="en-US" dirty="0"/>
              <a:t> 함수 </a:t>
            </a:r>
            <a:r>
              <a:rPr lang="en-US" altLang="ko-KR" dirty="0"/>
              <a:t>– </a:t>
            </a:r>
            <a:r>
              <a:rPr lang="ko-KR" altLang="en-US" dirty="0"/>
              <a:t>현재 브라우저 창의 위치를 기준으로 괄호 안의 값을 더합니다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A90404-AEA6-4F05-ABF7-597435E8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80" y="1736408"/>
            <a:ext cx="4898755" cy="4393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5FF082-8914-4C8F-8A85-98AE3EDA6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38" y="3040100"/>
            <a:ext cx="3161395" cy="6172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863CC2-8DBA-4D26-BE98-3AD320F2F7A8}"/>
              </a:ext>
            </a:extLst>
          </p:cNvPr>
          <p:cNvSpPr txBox="1"/>
          <p:nvPr/>
        </p:nvSpPr>
        <p:spPr>
          <a:xfrm>
            <a:off x="838200" y="4113305"/>
            <a:ext cx="481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resizeTo</a:t>
            </a:r>
            <a:r>
              <a:rPr lang="en-US" altLang="ko-KR" dirty="0"/>
              <a:t>()</a:t>
            </a:r>
            <a:r>
              <a:rPr lang="ko-KR" altLang="en-US" dirty="0"/>
              <a:t> 함수 </a:t>
            </a:r>
            <a:r>
              <a:rPr lang="en-US" altLang="ko-KR" dirty="0"/>
              <a:t>– </a:t>
            </a:r>
            <a:r>
              <a:rPr lang="ko-KR" altLang="en-US" dirty="0"/>
              <a:t>브라우저 창의 최종 크기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431169-BE94-4F2F-B521-6115581B4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038" y="4589996"/>
            <a:ext cx="2978515" cy="3602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FBAA84-D019-4446-A9C8-70DB72DA80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515"/>
          <a:stretch/>
        </p:blipFill>
        <p:spPr>
          <a:xfrm>
            <a:off x="6081423" y="3961601"/>
            <a:ext cx="4143953" cy="19550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5F034E-60A9-2A09-FDAB-D8229F2F6139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창 크기 조절하기</a:t>
            </a:r>
          </a:p>
        </p:txBody>
      </p:sp>
    </p:spTree>
    <p:extLst>
      <p:ext uri="{BB962C8B-B14F-4D97-AF65-F5344CB8AC3E}">
        <p14:creationId xmlns:p14="http://schemas.microsoft.com/office/powerpoint/2010/main" val="284501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A61D74-D138-5746-964D-14FE72D253CA}"/>
              </a:ext>
            </a:extLst>
          </p:cNvPr>
          <p:cNvSpPr txBox="1"/>
          <p:nvPr/>
        </p:nvSpPr>
        <p:spPr>
          <a:xfrm>
            <a:off x="587828" y="1485540"/>
            <a:ext cx="1084118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자바스크립트 프로그램을 통해 브라우저 창을 관리할 수 있도록 브라우저 요소를 객체화해 놓은 것</a:t>
            </a:r>
            <a:endParaRPr lang="en-US" altLang="ko-KR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4C29C85-A3E4-46C3-9CA6-AAE48788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84E1A0-4491-4355-AA25-03398BB5F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4" y="2430306"/>
            <a:ext cx="5293914" cy="30131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1DF429-F870-4A6F-AA9D-D15E04082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375" y="2503531"/>
            <a:ext cx="6029556" cy="27029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C9B084-97A2-3724-2DF4-9490D08B16DC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브라우저 객체 모델이란</a:t>
            </a:r>
          </a:p>
        </p:txBody>
      </p:sp>
    </p:spTree>
    <p:extLst>
      <p:ext uri="{BB962C8B-B14F-4D97-AF65-F5344CB8AC3E}">
        <p14:creationId xmlns:p14="http://schemas.microsoft.com/office/powerpoint/2010/main" val="164089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53" y="1916832"/>
            <a:ext cx="7238095" cy="3514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725390-014A-C399-D796-787AD860F4F4}"/>
              </a:ext>
            </a:extLst>
          </p:cNvPr>
          <p:cNvSpPr txBox="1"/>
          <p:nvPr/>
        </p:nvSpPr>
        <p:spPr>
          <a:xfrm>
            <a:off x="306647" y="319086"/>
            <a:ext cx="42435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브라우저 객체</a:t>
            </a:r>
          </a:p>
        </p:txBody>
      </p:sp>
    </p:spTree>
    <p:extLst>
      <p:ext uri="{BB962C8B-B14F-4D97-AF65-F5344CB8AC3E}">
        <p14:creationId xmlns:p14="http://schemas.microsoft.com/office/powerpoint/2010/main" val="247150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470840-15BA-46BE-9BB6-827D6487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8FE1B8-DCF5-4D29-9B78-4469172B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60" y="1690688"/>
            <a:ext cx="9545382" cy="4010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203B9F-4CB7-8919-14E7-E96696FD3F71}"/>
              </a:ext>
            </a:extLst>
          </p:cNvPr>
          <p:cNvSpPr txBox="1"/>
          <p:nvPr/>
        </p:nvSpPr>
        <p:spPr>
          <a:xfrm>
            <a:off x="306647" y="319086"/>
            <a:ext cx="73351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자주 사용하는 브라우저 내장 객체</a:t>
            </a:r>
          </a:p>
        </p:txBody>
      </p:sp>
    </p:spTree>
    <p:extLst>
      <p:ext uri="{BB962C8B-B14F-4D97-AF65-F5344CB8AC3E}">
        <p14:creationId xmlns:p14="http://schemas.microsoft.com/office/powerpoint/2010/main" val="253743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B463FA-3778-F544-9840-625FB0D3FC87}"/>
              </a:ext>
            </a:extLst>
          </p:cNvPr>
          <p:cNvSpPr txBox="1"/>
          <p:nvPr/>
        </p:nvSpPr>
        <p:spPr>
          <a:xfrm>
            <a:off x="372389" y="1203515"/>
            <a:ext cx="1109749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 렌더링 엔진 </a:t>
            </a:r>
            <a:r>
              <a:rPr lang="en-US" altLang="ko-KR" dirty="0"/>
              <a:t>:</a:t>
            </a:r>
            <a:r>
              <a:rPr lang="ko-KR" altLang="en-US" dirty="0"/>
              <a:t> 브라우저에서 웹 문서의 태그와 스타일을 해석하는 프로그램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 자바스크립트 엔진 </a:t>
            </a:r>
            <a:r>
              <a:rPr lang="en-US" altLang="ko-KR" dirty="0"/>
              <a:t>:</a:t>
            </a:r>
            <a:r>
              <a:rPr lang="ko-KR" altLang="en-US" dirty="0"/>
              <a:t> 브라우저에서 자바스크립트를 해석하는 프로그램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-</a:t>
            </a:r>
            <a:r>
              <a:rPr lang="ko-KR" altLang="en-US" dirty="0">
                <a:solidFill>
                  <a:srgbClr val="C00000"/>
                </a:solidFill>
              </a:rPr>
              <a:t> 웹 브라우저마다 내장된 렌더링 엔진과 자바스크립트 엔진이 다름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웹 브라우저를 구별하는데 사용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kumimoji="1"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5E0833-C8EF-4676-9FBB-200CBBA4031B}"/>
              </a:ext>
            </a:extLst>
          </p:cNvPr>
          <p:cNvGrpSpPr/>
          <p:nvPr/>
        </p:nvGrpSpPr>
        <p:grpSpPr>
          <a:xfrm>
            <a:off x="522183" y="2904302"/>
            <a:ext cx="11228983" cy="3534598"/>
            <a:chOff x="1099786" y="3261454"/>
            <a:chExt cx="6410006" cy="213556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7384164-1EC6-43A2-9A04-1226FFD4E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9786" y="3261454"/>
              <a:ext cx="6268325" cy="107647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2191AE6-F5AE-462E-AA37-6D3AB6EA6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099" y="4311015"/>
              <a:ext cx="6401693" cy="108600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CBE0AE-7B4C-8323-F2DC-0ECD11F67F33}"/>
              </a:ext>
            </a:extLst>
          </p:cNvPr>
          <p:cNvSpPr txBox="1"/>
          <p:nvPr/>
        </p:nvSpPr>
        <p:spPr>
          <a:xfrm>
            <a:off x="306647" y="319086"/>
            <a:ext cx="75746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렌더링 엔진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&amp;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엔진</a:t>
            </a:r>
          </a:p>
        </p:txBody>
      </p:sp>
    </p:spTree>
    <p:extLst>
      <p:ext uri="{BB962C8B-B14F-4D97-AF65-F5344CB8AC3E}">
        <p14:creationId xmlns:p14="http://schemas.microsoft.com/office/powerpoint/2010/main" val="413440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597E75-E8A8-44F2-8F4D-A42FB89A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8C996-DAB2-4F30-9E9D-2F406FD4DA1C}"/>
              </a:ext>
            </a:extLst>
          </p:cNvPr>
          <p:cNvSpPr txBox="1"/>
          <p:nvPr/>
        </p:nvSpPr>
        <p:spPr>
          <a:xfrm>
            <a:off x="408214" y="1286394"/>
            <a:ext cx="9843248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클라이언트에서 서버로 정보를 보낼 때 클라이언트에서 함께 보내는 정보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서버에서는 이 정보를 보고 브라우저 종류를 확인한 후 그 브라우저에 맞게 웹 페이지 표시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navigator.useragent</a:t>
            </a:r>
            <a:r>
              <a:rPr lang="ko-KR" altLang="en-US" dirty="0"/>
              <a:t>에 포함되어 있음</a:t>
            </a:r>
          </a:p>
          <a:p>
            <a:pPr>
              <a:lnSpc>
                <a:spcPct val="150000"/>
              </a:lnSpc>
            </a:pPr>
            <a:endParaRPr kumimoji="1"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AA45CF-783B-415D-ACEE-054E80DA0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78364"/>
              </p:ext>
            </p:extLst>
          </p:nvPr>
        </p:nvGraphicFramePr>
        <p:xfrm>
          <a:off x="718635" y="2854608"/>
          <a:ext cx="9708777" cy="2380246"/>
        </p:xfrm>
        <a:graphic>
          <a:graphicData uri="http://schemas.openxmlformats.org/drawingml/2006/table">
            <a:tbl>
              <a:tblPr firstRow="1" bandRow="1"/>
              <a:tblGrid>
                <a:gridCol w="1156488">
                  <a:extLst>
                    <a:ext uri="{9D8B030D-6E8A-4147-A177-3AD203B41FA5}">
                      <a16:colId xmlns:a16="http://schemas.microsoft.com/office/drawing/2014/main" val="3081901330"/>
                    </a:ext>
                  </a:extLst>
                </a:gridCol>
                <a:gridCol w="8552289">
                  <a:extLst>
                    <a:ext uri="{9D8B030D-6E8A-4147-A177-3AD203B41FA5}">
                      <a16:colId xmlns:a16="http://schemas.microsoft.com/office/drawing/2014/main" val="838147768"/>
                    </a:ext>
                  </a:extLst>
                </a:gridCol>
              </a:tblGrid>
              <a:tr h="3852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IE11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</a:t>
                      </a:r>
                      <a:r>
                        <a:rPr lang="en" altLang="ko-KR" sz="160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ozilla/5.0 (Windows NT 6.1; WOW64; Trident/7.0; rv:11.0) like Gecko 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024558"/>
                  </a:ext>
                </a:extLst>
              </a:tr>
              <a:tr h="664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MS </a:t>
                      </a:r>
                      <a:r>
                        <a:rPr lang="ko-KR" altLang="en-US" sz="1600" b="1" dirty="0" err="1"/>
                        <a:t>엣지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Mozilla/5.0 (Windows NT 10.0; Win64; x64) </a:t>
                      </a:r>
                      <a:r>
                        <a:rPr lang="en-US" altLang="ko-KR" sz="1600" dirty="0" err="1"/>
                        <a:t>AppleWebKit</a:t>
                      </a:r>
                      <a:r>
                        <a:rPr lang="en-US" altLang="ko-KR" sz="1600" dirty="0"/>
                        <a:t>/537.36 (KHTML, like Gecko) Chrome/94.0.4606.61 Safari/537.36 Edge/94.0.992.31</a:t>
                      </a:r>
                      <a:endParaRPr lang="en" altLang="ko-KR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230670"/>
                  </a:ext>
                </a:extLst>
              </a:tr>
              <a:tr h="664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크롬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Mozilla/5.0 (Windows NT 10.0; Win64; x64) </a:t>
                      </a:r>
                      <a:r>
                        <a:rPr lang="en-US" altLang="ko-KR" sz="1600" dirty="0" err="1"/>
                        <a:t>AppleWebKit</a:t>
                      </a:r>
                      <a:r>
                        <a:rPr lang="en-US" altLang="ko-KR" sz="1600" dirty="0"/>
                        <a:t> /537.36 (KHTML, like Gecko) Chrome/94.0.4606.61 Safari/537.36</a:t>
                      </a:r>
                      <a:endParaRPr lang="en" altLang="ko-KR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561008"/>
                  </a:ext>
                </a:extLst>
              </a:tr>
              <a:tr h="664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사파리 </a:t>
                      </a:r>
                      <a:r>
                        <a:rPr lang="en-US" altLang="ko-KR" sz="1600" b="1" dirty="0"/>
                        <a:t>/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오페라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Mozilla/5.0 (Macintosh; Intel Mac OS X 10_11_6) </a:t>
                      </a:r>
                      <a:r>
                        <a:rPr lang="en-US" altLang="ko-KR" sz="1600" dirty="0" err="1"/>
                        <a:t>AppleWebKit</a:t>
                      </a:r>
                      <a:r>
                        <a:rPr lang="en-US" altLang="ko-KR" sz="1600" dirty="0"/>
                        <a:t>/601.7.7 (KHTML, like Gecko) Version/9.1.2 Safari/601.7.7</a:t>
                      </a:r>
                      <a:endParaRPr lang="en" altLang="ko-KR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5747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D4FBBA-613F-33FC-17E3-BDA1EA9E7A8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에이전트 문자열</a:t>
            </a:r>
          </a:p>
        </p:txBody>
      </p:sp>
    </p:spTree>
    <p:extLst>
      <p:ext uri="{BB962C8B-B14F-4D97-AF65-F5344CB8AC3E}">
        <p14:creationId xmlns:p14="http://schemas.microsoft.com/office/powerpoint/2010/main" val="273278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윈도우 객체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2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1223</Words>
  <Application>Microsoft Office PowerPoint</Application>
  <PresentationFormat>와이드스크린</PresentationFormat>
  <Paragraphs>145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D2Coding</vt:lpstr>
      <vt:lpstr>KoPubWorld돋움체 Bold</vt:lpstr>
      <vt:lpstr>Tmon몬소리OTF Black</vt:lpstr>
      <vt:lpstr>맑은 고딕</vt:lpstr>
      <vt:lpstr>맑은 고딕</vt:lpstr>
      <vt:lpstr>Arial</vt:lpstr>
      <vt:lpstr>Office 테마</vt:lpstr>
      <vt:lpstr>PowerPoint 프레젠테이션</vt:lpstr>
      <vt:lpstr>01[HTML+CSS+ JAVASCRIPT] 객체모델</vt:lpstr>
      <vt:lpstr>내장 객체란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윈도우 객체</vt:lpstr>
      <vt:lpstr>window 객체</vt:lpstr>
      <vt:lpstr>window 객체의 주요 메서드(함수)</vt:lpstr>
      <vt:lpstr>PowerPoint 프레젠테이션</vt:lpstr>
      <vt:lpstr>PowerPoint 프레젠테이션</vt:lpstr>
      <vt:lpstr>03[HTML+CSS+ JAVASCRIPT] 네비게이션</vt:lpstr>
      <vt:lpstr>PowerPoint 프레젠테이션</vt:lpstr>
      <vt:lpstr>history 객체</vt:lpstr>
      <vt:lpstr>PowerPoint 프레젠테이션</vt:lpstr>
      <vt:lpstr>location 객체</vt:lpstr>
      <vt:lpstr>PowerPoint 프레젠테이션</vt:lpstr>
      <vt:lpstr>PowerPoint 프레젠테이션</vt:lpstr>
      <vt:lpstr>04[HTML+CSS+ JAVASCRIPT] 스크린</vt:lpstr>
      <vt:lpstr>PowerPoint 프레젠테이션</vt:lpstr>
      <vt:lpstr>PowerPoint 프레젠테이션</vt:lpstr>
      <vt:lpstr>PowerPoint 프레젠테이션</vt:lpstr>
      <vt:lpstr>04[HTML+CSS+ JAVASCRIPT] 실습</vt:lpstr>
      <vt:lpstr>PowerPoint 프레젠테이션</vt:lpstr>
      <vt:lpstr>PowerPoint 프레젠테이션</vt:lpstr>
      <vt:lpstr>PowerPoint 프레젠테이션</vt:lpstr>
      <vt:lpstr>팝업 창을 여는 open() 함수</vt:lpstr>
      <vt:lpstr>PowerPoint 프레젠테이션</vt:lpstr>
      <vt:lpstr>PowerPoint 프레젠테이션</vt:lpstr>
      <vt:lpstr>PowerPoint 프레젠테이션</vt:lpstr>
      <vt:lpstr>브라우저 창을 닫는 close() 함수</vt:lpstr>
      <vt:lpstr>screen 객체</vt:lpstr>
      <vt:lpstr>팝업 창, 화면 가운데 표시하기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24</cp:revision>
  <dcterms:created xsi:type="dcterms:W3CDTF">2023-02-26T07:55:58Z</dcterms:created>
  <dcterms:modified xsi:type="dcterms:W3CDTF">2023-05-25T06:21:37Z</dcterms:modified>
</cp:coreProperties>
</file>