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8" r:id="rId8"/>
    <p:sldId id="269" r:id="rId9"/>
    <p:sldId id="259" r:id="rId10"/>
    <p:sldId id="265" r:id="rId11"/>
    <p:sldId id="26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7" d="100"/>
          <a:sy n="27" d="100"/>
        </p:scale>
        <p:origin x="4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D7B8-48CA-F92C-FA6F-446BFB9C2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A16ED-9088-3F3B-7C6E-7976D6D76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7A6C-6BA2-FCA8-5887-8AF8A21C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4D08-ED22-BDE9-185D-7FA3E63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79A8-CD2E-7634-5D20-9AEAC7BD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F875-3C98-DBF3-25FB-16C2FCAC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29352-E33D-C015-B6D1-9DB988E1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0C0D-EE6E-E6A0-EDD0-591CDC50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E4F4-03D3-01CE-87CE-553BDFAC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9401-1567-E911-0FA4-F36B2B71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D168A-CE94-9391-1105-A00F988D3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298AC-8ACC-1F52-7861-9E22AE32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7794-3E9D-ECD1-81D5-77D7BD5D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756F-F6AF-D25D-9463-61E6BD6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4AFA-A682-B313-98D6-EF4879C8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F630-CA3F-508D-8F32-0CF7C05E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5115-1A39-91F6-C9E9-502B5514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B898-67C3-1295-8EE5-9CEA243E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6357-E71F-4992-682C-61A44E91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78F5-9DC5-426C-7699-9CCE8881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C45F-539B-4566-9D20-69FEDA0E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AC152-DF47-D676-53D8-7748230D7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DF45-8E65-3888-8FC5-CE30EFE9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77B5-B537-2AC3-6E3A-C32DDC2B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63AF-E4B8-B3F0-AFDF-AA1DD6E0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E9FB-998A-60DD-62FD-95D42228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EA76-8426-3824-0F4C-7ABC7317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D90C0-7547-511C-9F62-7AFC20F33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997D4-812A-BE8F-7A7A-43C2D9DB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E07E-A1A0-DA9C-01D4-1DBCAFE1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06C24-7956-1C2B-EDEE-B87306D4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1733-82AD-A979-985C-64525A37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4992E-5896-CFFB-935E-FA43A93D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E2C5C-8F5E-BFE9-98BE-B18F1795F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741A8-E545-E30E-94B4-46EFCAD68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92632-5034-1146-D6A9-431DB17E5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0CB0F-D0FE-2521-0F42-A1E7D89C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50F6C-F1EE-F3D7-86B6-5873BFE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E409C-3991-5099-2EE1-8A793643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0F1-5981-7864-656D-3EACECCA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D469B-9F66-1E6B-AAF5-70BFECA4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84C8-DB72-3BF2-2705-53FF1ED7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F6F9E-4B93-6BD2-59E6-B2252D3F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5069C-2B87-8315-C150-AEF0E5E3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60C5A-90F2-9561-4994-A195781F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6F802-B00C-F50D-D6FD-C9903AB4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14B8-B66C-B37B-44DE-1D5F3E6C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EFAA-9745-003A-AAF3-6F85BAA4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14852-048A-358F-5509-F92DD68E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A66A8-3CE7-EF6A-E2E2-32FC083D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20C9-B15B-6C0F-796C-984ED8B5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20AE-FF77-23C7-A697-40471D2E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58FA-113A-082C-FC14-60099EB6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DABFF-21F3-ADFB-0384-BA2C28B1E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C36AD-D8CA-1C94-0528-203702D49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1C42E-A54C-63A9-CB19-BB71F8CA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63AFF-2B6E-28DC-26E2-0E2FD994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03C7-779B-9055-4AC6-86DF9CEB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7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53C38-7A97-9CF5-DC5E-F98ACF6E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C5FE-A7D1-295E-B904-CC6BE48A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064D-FF45-A3C1-8762-EB0FDB09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380-7B16-43B6-9C5D-17E4C735EC6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02CA-05BD-03D3-AB92-3BA407A15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9E46-36EF-5B0A-1CEC-E3409F9CE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612C-6A0D-473D-B157-05FB1823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NqTAf7ur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NqTAf7urnk" TargetMode="External"/><Relationship Id="rId2" Type="http://schemas.openxmlformats.org/officeDocument/2006/relationships/hyperlink" Target="https://www.kaggle.com/datasets/sujaykapadnis/tornados/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pc.noaa.gov/wcm/data/2008bam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74CEA6-9599-DB68-BA19-6FC639E4E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216502"/>
            <a:ext cx="5867400" cy="391477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9C3535-E214-9DA9-0A0F-C7834938D1CD}"/>
              </a:ext>
            </a:extLst>
          </p:cNvPr>
          <p:cNvSpPr txBox="1"/>
          <p:nvPr/>
        </p:nvSpPr>
        <p:spPr>
          <a:xfrm>
            <a:off x="2847259" y="575856"/>
            <a:ext cx="609765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 Tornadoes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D0196-50FF-3B2F-1F17-E644664F8CF2}"/>
              </a:ext>
            </a:extLst>
          </p:cNvPr>
          <p:cNvSpPr txBox="1"/>
          <p:nvPr/>
        </p:nvSpPr>
        <p:spPr>
          <a:xfrm>
            <a:off x="3606778" y="5290338"/>
            <a:ext cx="4824619" cy="579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EF-5 Tornado devastated Moore Oklahoma, Oklahoma City suburb on May 20, 2013.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Horrific EF-5 tornado in Moore, Oklahoma: May 20, 2013 (youtube.com)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(play at 12:57)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EB84F-F0E7-88FB-5981-BA3D70368831}"/>
              </a:ext>
            </a:extLst>
          </p:cNvPr>
          <p:cNvSpPr txBox="1"/>
          <p:nvPr/>
        </p:nvSpPr>
        <p:spPr>
          <a:xfrm>
            <a:off x="9660835" y="5057116"/>
            <a:ext cx="2017644" cy="126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 Estrada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Uzor Francis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Ally Blitch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Ivette Reese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7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68DA-DFFA-9E5C-3070-D463E03E639B}"/>
              </a:ext>
            </a:extLst>
          </p:cNvPr>
          <p:cNvSpPr txBox="1"/>
          <p:nvPr/>
        </p:nvSpPr>
        <p:spPr>
          <a:xfrm>
            <a:off x="1221016" y="373900"/>
            <a:ext cx="97499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Conclusions</a:t>
            </a:r>
          </a:p>
          <a:p>
            <a:pPr algn="ctr"/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US tornadoes (1950-2022) magnitudes upward trend were 0 and 1. 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 of the tornados occurred from the middle to the east states.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68DA-DFFA-9E5C-3070-D463E03E639B}"/>
              </a:ext>
            </a:extLst>
          </p:cNvPr>
          <p:cNvSpPr txBox="1"/>
          <p:nvPr/>
        </p:nvSpPr>
        <p:spPr>
          <a:xfrm>
            <a:off x="669421" y="540040"/>
            <a:ext cx="108531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Limitations/Bias</a:t>
            </a:r>
          </a:p>
          <a:p>
            <a:pPr algn="ctr"/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Accounting bias – according to the American Meteorological Society the reporting of tornado occurrence is recorded at the county level. All tornadoes regardless of size/EF rating are counted. However, because of selective reporting weak tornados with minimum impact/losses may go underreported.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1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68DA-DFFA-9E5C-3070-D463E03E639B}"/>
              </a:ext>
            </a:extLst>
          </p:cNvPr>
          <p:cNvSpPr txBox="1"/>
          <p:nvPr/>
        </p:nvSpPr>
        <p:spPr>
          <a:xfrm>
            <a:off x="598528" y="643557"/>
            <a:ext cx="108531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Future Work</a:t>
            </a:r>
          </a:p>
          <a:p>
            <a:pPr algn="ctr"/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0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68DA-DFFA-9E5C-3070-D463E03E639B}"/>
              </a:ext>
            </a:extLst>
          </p:cNvPr>
          <p:cNvSpPr txBox="1"/>
          <p:nvPr/>
        </p:nvSpPr>
        <p:spPr>
          <a:xfrm>
            <a:off x="669421" y="729821"/>
            <a:ext cx="10853158" cy="298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 Cited</a:t>
            </a:r>
          </a:p>
          <a:p>
            <a:pPr algn="ctr"/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https://www.kaggle.com/datasets/sujaykapadnis/tornados/data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Horrific EF-5 tornado in Moore, Oklahoma: May 20, 2013 (youtube.com)</a:t>
            </a:r>
            <a:endParaRPr lang="en-US" sz="18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hlinkClick r:id="rId4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https://www.spc.noaa.gov/wcm/data/2008bams.pdf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The American Meteorological Society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6A7E0-C219-F9A3-3DD1-00522C96568F}"/>
              </a:ext>
            </a:extLst>
          </p:cNvPr>
          <p:cNvSpPr txBox="1"/>
          <p:nvPr/>
        </p:nvSpPr>
        <p:spPr>
          <a:xfrm>
            <a:off x="1052945" y="819648"/>
            <a:ext cx="10086109" cy="5639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chose the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tornado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because it had a wide breadth of data and our curiosity about  how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tornados are categorized.  We found out that the </a:t>
            </a:r>
            <a:r>
              <a:rPr lang="en-US" sz="1600" kern="10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Fujita scale (EF) relies on wind-speed to determine a tornado magnitude rating</a:t>
            </a:r>
            <a:r>
              <a:rPr lang="en-US" sz="1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0 means a weak tornado while 5 means a catastrophic tornado.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Our project aimed to uncover patterns of tornadoes over the last seven decades.  First, we cleaned the tornados CSV file, loaded the data into a SQLite database, then had the Flask app listened for the request. The Flask parsed out the user’s input, turned it into a SQL statement, select * from the database. Once we received the data, we created the three visualizations.</a:t>
            </a:r>
            <a:endParaRPr lang="en-US" sz="16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0D9E1-B579-45DE-DFEE-8F4A69CA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48" y="2373745"/>
            <a:ext cx="4204531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68DA-DFFA-9E5C-3070-D463E03E639B}"/>
              </a:ext>
            </a:extLst>
          </p:cNvPr>
          <p:cNvSpPr txBox="1"/>
          <p:nvPr/>
        </p:nvSpPr>
        <p:spPr>
          <a:xfrm>
            <a:off x="605287" y="527645"/>
            <a:ext cx="109814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Engineering</a:t>
            </a:r>
          </a:p>
          <a:p>
            <a:pPr algn="ctr"/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kern="1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started by conducting our exploratory data analysis using </a:t>
            </a:r>
            <a:r>
              <a:rPr lang="en-US" sz="1800" kern="10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kern="1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Notebook. We did not have any null values but dropped one identified duplicate, 756 magnitude ratings missing values and 27,170 loss input missing values. </a:t>
            </a: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1F2328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1F2328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1F2328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1F2328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122A8-D527-4172-0998-9352C1A5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77" y="1881521"/>
            <a:ext cx="2992255" cy="447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BE75B-4425-0929-354F-3E4CAD37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19" y="1881521"/>
            <a:ext cx="2842506" cy="4682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64836-F694-9021-6F28-E779E2B8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527" y="1881521"/>
            <a:ext cx="2615397" cy="40999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B53AB9-7171-754E-27EA-FEE59E045FA9}"/>
              </a:ext>
            </a:extLst>
          </p:cNvPr>
          <p:cNvSpPr/>
          <p:nvPr/>
        </p:nvSpPr>
        <p:spPr>
          <a:xfrm>
            <a:off x="5934269" y="3589221"/>
            <a:ext cx="401218" cy="167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2C11C5-9690-2817-748E-39D42AF6138A}"/>
              </a:ext>
            </a:extLst>
          </p:cNvPr>
          <p:cNvSpPr/>
          <p:nvPr/>
        </p:nvSpPr>
        <p:spPr>
          <a:xfrm>
            <a:off x="5822303" y="3962437"/>
            <a:ext cx="513184" cy="1679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68DA-DFFA-9E5C-3070-D463E03E639B}"/>
              </a:ext>
            </a:extLst>
          </p:cNvPr>
          <p:cNvSpPr txBox="1"/>
          <p:nvPr/>
        </p:nvSpPr>
        <p:spPr>
          <a:xfrm>
            <a:off x="953100" y="474345"/>
            <a:ext cx="1067087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Visualizations (1 of 2)</a:t>
            </a:r>
          </a:p>
          <a:p>
            <a:pPr algn="ctr"/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kern="1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kern="100" dirty="0">
                <a:solidFill>
                  <a:srgbClr val="1F232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 library</a:t>
            </a:r>
            <a:r>
              <a:rPr lang="en-US" sz="1800" kern="1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 created a bar chart that shows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number of tornadoes by state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from the state with most tornados to the state with less tornados.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1F2328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7F3F6-6766-ABD4-D8CB-42871CA4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36" y="1680289"/>
            <a:ext cx="7011008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68DA-DFFA-9E5C-3070-D463E03E639B}"/>
              </a:ext>
            </a:extLst>
          </p:cNvPr>
          <p:cNvSpPr txBox="1"/>
          <p:nvPr/>
        </p:nvSpPr>
        <p:spPr>
          <a:xfrm>
            <a:off x="796954" y="600302"/>
            <a:ext cx="10058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Visualizations (2 of 2)</a:t>
            </a:r>
          </a:p>
          <a:p>
            <a:pPr algn="ctr"/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kern="100" dirty="0">
                <a:solidFill>
                  <a:srgbClr val="1F232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kern="1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also created a </a:t>
            </a:r>
            <a:r>
              <a:rPr lang="en-US" kern="100" dirty="0">
                <a:solidFill>
                  <a:srgbClr val="1F232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sz="1800" kern="1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chart that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displays the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 of tornadoes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state and magnitudes from  0-5.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FC227-F7AE-41D9-27E2-4191B0A9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1634302"/>
            <a:ext cx="8774884" cy="47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68DA-DFFA-9E5C-3070-D463E03E639B}"/>
              </a:ext>
            </a:extLst>
          </p:cNvPr>
          <p:cNvSpPr txBox="1"/>
          <p:nvPr/>
        </p:nvSpPr>
        <p:spPr>
          <a:xfrm>
            <a:off x="1115467" y="658392"/>
            <a:ext cx="980399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Visualizations (3 of 3)</a:t>
            </a:r>
          </a:p>
          <a:p>
            <a:pPr algn="ctr"/>
            <a:endParaRPr 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kern="1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we loaded and stored the cleaned (transformed) data to an SQLite database.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kern="100" dirty="0">
              <a:solidFill>
                <a:srgbClr val="1F2328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srgbClr val="1F2328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srgbClr val="1F2328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 the above query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which automatically created an SQLite file.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7B779-CCC5-4AC9-614F-94251F4A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1" y="1941286"/>
            <a:ext cx="3475021" cy="3261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5EA00-AD15-DAE8-D9D0-A7288E8B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5344"/>
            <a:ext cx="1460740" cy="22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5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32AB2-5CFF-CB2D-F97B-EB178AF718D2}"/>
              </a:ext>
            </a:extLst>
          </p:cNvPr>
          <p:cNvSpPr txBox="1"/>
          <p:nvPr/>
        </p:nvSpPr>
        <p:spPr>
          <a:xfrm>
            <a:off x="788358" y="651335"/>
            <a:ext cx="10124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SQLite file will use Flask to serve data from the CSV database to one route and serve index.html</a:t>
            </a:r>
          </a:p>
          <a:p>
            <a:r>
              <a:rPr lang="en-US" sz="18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when the dashboard is visited. Added the </a:t>
            </a:r>
            <a:r>
              <a:rPr lang="en-US" dirty="0" err="1">
                <a:solidFill>
                  <a:srgbClr val="1F232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Plotly</a:t>
            </a: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library to the </a:t>
            </a:r>
            <a:r>
              <a:rPr lang="en-US" sz="180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app.js JavaScript code.</a:t>
            </a:r>
          </a:p>
          <a:p>
            <a:endParaRPr lang="en-US" dirty="0">
              <a:solidFill>
                <a:srgbClr val="1F2328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Dropdown is established by state once the state is selected from the dropdown then bar and line charts and the </a:t>
            </a:r>
            <a:r>
              <a:rPr 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 update.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7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62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68DA-DFFA-9E5C-3070-D463E03E639B}"/>
              </a:ext>
            </a:extLst>
          </p:cNvPr>
          <p:cNvSpPr txBox="1"/>
          <p:nvPr/>
        </p:nvSpPr>
        <p:spPr>
          <a:xfrm>
            <a:off x="971479" y="546428"/>
            <a:ext cx="97499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Findings</a:t>
            </a:r>
          </a:p>
          <a:p>
            <a:pPr algn="ctr"/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Between 1950 and 2022 there were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68,693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tornados.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concentrations of US tornadoes occurred in Texas,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Florida, Oklahoma, Mississippi, Iowa  and Louisiana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3. Texas had the highest concentration of tornadoes with 4,601 tornados, while Alaska had 1 the lowest concentration of tornadoes.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The magnitude ratings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a strong upward trend where magnitude is 0 and 1.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The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 of Texas with the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higher number of tornadoes, reported the 1 rating recurring more. 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Texas, Oklahoma, Iowa and Kansas each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reported 5 tornadoes of magnitude rating 5.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6. May and June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months with the highest concentration of tornadoes, while November, December and January account for the smaller number of tornadoes.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654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Army Golden Master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Reese, Ivette CIV USARMY ATEC (USA)</dc:creator>
  <cp:lastModifiedBy>Ivette Reese</cp:lastModifiedBy>
  <cp:revision>3</cp:revision>
  <dcterms:created xsi:type="dcterms:W3CDTF">2024-01-26T17:09:55Z</dcterms:created>
  <dcterms:modified xsi:type="dcterms:W3CDTF">2024-01-30T00:59:41Z</dcterms:modified>
</cp:coreProperties>
</file>