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s-CO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E11B445-A498-4137-9414-A9E1004C6A42}" type="datetimeFigureOut">
              <a:rPr lang="es-CO" smtClean="0"/>
              <a:t>15/08/2013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805A46B-A614-4636-88D3-A1E2C053DE6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Sistemas Distribuidos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Lenguajes de </a:t>
            </a:r>
            <a:r>
              <a:rPr lang="es-ES" dirty="0" smtClean="0"/>
              <a:t>programación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2800" b="1" dirty="0" smtClean="0">
                <a:solidFill>
                  <a:srgbClr val="000000"/>
                </a:solidFill>
              </a:rPr>
              <a:t>Modelo de Objetos pasivo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¿Cómo se obtiene el paralelismo?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(1) Permitir que un objeto se active sin previamente recibir un mensaje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(2) Permitir que el objeto siga ejecutándose después de recibir un mensaje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(3) Enviar mensajes a varios objetos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(4) Permitir en paralelo enviar y recibir </a:t>
            </a:r>
            <a:r>
              <a:rPr lang="es-CO" sz="2400" dirty="0" smtClean="0">
                <a:solidFill>
                  <a:srgbClr val="000000"/>
                </a:solidFill>
              </a:rPr>
              <a:t>mensajes</a:t>
            </a:r>
            <a:endParaRPr lang="es-CO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3200" dirty="0" smtClean="0">
                <a:solidFill>
                  <a:srgbClr val="000000"/>
                </a:solidFill>
              </a:rPr>
              <a:t>Funcional/procedimental</a:t>
            </a:r>
            <a:endParaRPr lang="es-CO" sz="32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Dependencia: ?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Lenguajes funcionales</a:t>
            </a:r>
          </a:p>
          <a:p>
            <a:pPr lvl="3"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Solo depende de los datos de entrada</a:t>
            </a:r>
          </a:p>
          <a:p>
            <a:pPr lvl="3"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 err="1">
                <a:solidFill>
                  <a:srgbClr val="000000"/>
                </a:solidFill>
              </a:rPr>
              <a:t>Pure</a:t>
            </a:r>
            <a:r>
              <a:rPr lang="es-CO" sz="2000" dirty="0">
                <a:solidFill>
                  <a:srgbClr val="000000"/>
                </a:solidFill>
              </a:rPr>
              <a:t>, </a:t>
            </a:r>
            <a:r>
              <a:rPr lang="es-CO" sz="2000" dirty="0" err="1">
                <a:solidFill>
                  <a:srgbClr val="000000"/>
                </a:solidFill>
              </a:rPr>
              <a:t>Lisp</a:t>
            </a:r>
            <a:endParaRPr lang="es-CO" sz="2000" dirty="0">
              <a:solidFill>
                <a:srgbClr val="000000"/>
              </a:solidFill>
            </a:endParaRP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Lenguajes  procedimentales </a:t>
            </a:r>
          </a:p>
          <a:p>
            <a:pPr lvl="3"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Las funciones pueden afectar a otras de varias formas:</a:t>
            </a:r>
          </a:p>
          <a:p>
            <a:pPr lvl="4">
              <a:spcBef>
                <a:spcPts val="500"/>
              </a:spcBef>
              <a:buFont typeface="Arial" pitchFamily="34" charset="0"/>
              <a:buChar char="»"/>
            </a:pPr>
            <a:r>
              <a:rPr lang="es-CO" sz="2000" dirty="0">
                <a:solidFill>
                  <a:srgbClr val="000000"/>
                </a:solidFill>
              </a:rPr>
              <a:t>Variables globales</a:t>
            </a:r>
          </a:p>
          <a:p>
            <a:pPr lvl="4">
              <a:spcBef>
                <a:spcPts val="500"/>
              </a:spcBef>
              <a:buFont typeface="Arial" pitchFamily="34" charset="0"/>
              <a:buChar char="»"/>
            </a:pPr>
            <a:r>
              <a:rPr lang="es-CO" sz="2000" dirty="0">
                <a:solidFill>
                  <a:srgbClr val="000000"/>
                </a:solidFill>
              </a:rPr>
              <a:t>Apuntadores</a:t>
            </a:r>
          </a:p>
          <a:p>
            <a:pPr lvl="4">
              <a:spcBef>
                <a:spcPts val="500"/>
              </a:spcBef>
              <a:buFont typeface="Arial" pitchFamily="34" charset="0"/>
              <a:buChar char="»"/>
            </a:pPr>
            <a:r>
              <a:rPr lang="es-CO" sz="2000" dirty="0">
                <a:solidFill>
                  <a:srgbClr val="000000"/>
                </a:solidFill>
              </a:rPr>
              <a:t>Ada, </a:t>
            </a:r>
            <a:r>
              <a:rPr lang="es-CO" sz="2000" dirty="0" err="1">
                <a:solidFill>
                  <a:srgbClr val="000000"/>
                </a:solidFill>
              </a:rPr>
              <a:t>Occam</a:t>
            </a:r>
            <a:endParaRPr lang="es-CO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3200" dirty="0">
                <a:solidFill>
                  <a:srgbClr val="000000"/>
                </a:solidFill>
              </a:rPr>
              <a:t>Paralelismo funcional/procedimental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Lenguajes funcionales: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</a:rPr>
              <a:t>No existen efectos de borde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Ejemplo : h ( f(3,4), g(8))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Problemas: Es importante la granularidad (</a:t>
            </a:r>
            <a:r>
              <a:rPr lang="es-CO" sz="2400" dirty="0">
                <a:solidFill>
                  <a:srgbClr val="FF0000"/>
                </a:solidFill>
              </a:rPr>
              <a:t>alto costo de comunicación en operaciones simples</a:t>
            </a:r>
            <a:r>
              <a:rPr lang="es-CO" sz="24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Lenguajes procedimentales: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Ejemplo : h ( f(a), g(a))</a:t>
            </a:r>
          </a:p>
        </p:txBody>
      </p:sp>
    </p:spTree>
    <p:extLst>
      <p:ext uri="{BB962C8B-B14F-4D97-AF65-F5344CB8AC3E}">
        <p14:creationId xmlns:p14="http://schemas.microsoft.com/office/powerpoint/2010/main" val="4499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</a:rPr>
              <a:t>Paralelismo Lógico (Cláusulas – AND/OR).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</a:pPr>
            <a:r>
              <a:rPr lang="es-CO" sz="2400" dirty="0">
                <a:solidFill>
                  <a:srgbClr val="000000"/>
                </a:solidFill>
              </a:rPr>
              <a:t>Ejemplo : 	A:- B, C, D</a:t>
            </a:r>
          </a:p>
          <a:p>
            <a:pPr lvl="4" indent="0">
              <a:lnSpc>
                <a:spcPct val="90000"/>
              </a:lnSpc>
              <a:spcBef>
                <a:spcPts val="0"/>
              </a:spcBef>
              <a:buClrTx/>
            </a:pPr>
            <a:r>
              <a:rPr lang="es-CO" sz="2400" dirty="0">
                <a:solidFill>
                  <a:srgbClr val="000000"/>
                </a:solidFill>
              </a:rPr>
              <a:t>	A:- E, F</a:t>
            </a:r>
          </a:p>
          <a:p>
            <a:pPr lvl="3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–"/>
            </a:pPr>
            <a:r>
              <a:rPr lang="es-CO" sz="1600" dirty="0">
                <a:solidFill>
                  <a:srgbClr val="000000"/>
                </a:solidFill>
              </a:rPr>
              <a:t>Oportunidades de paralelismo, por cada una de las dos cláusulas, los sub-teoremas pueden trabajar en paralelo </a:t>
            </a:r>
          </a:p>
          <a:p>
            <a:pPr lvl="4" indent="0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»"/>
            </a:pPr>
            <a:r>
              <a:rPr lang="es-CO" sz="1600" dirty="0">
                <a:solidFill>
                  <a:srgbClr val="000000"/>
                </a:solidFill>
              </a:rPr>
              <a:t>(1)Hasta que una tenga éxito </a:t>
            </a:r>
            <a:r>
              <a:rPr lang="es-CO" sz="1600" dirty="0" err="1">
                <a:solidFill>
                  <a:srgbClr val="000000"/>
                </a:solidFill>
              </a:rPr>
              <a:t>ó</a:t>
            </a:r>
            <a:r>
              <a:rPr lang="es-CO" sz="1600" dirty="0">
                <a:solidFill>
                  <a:srgbClr val="000000"/>
                </a:solidFill>
              </a:rPr>
              <a:t> ambas fallen – P de “O”</a:t>
            </a:r>
          </a:p>
          <a:p>
            <a:pPr lvl="4" indent="0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»"/>
            </a:pPr>
            <a:r>
              <a:rPr lang="es-CO" sz="1600" dirty="0">
                <a:solidFill>
                  <a:srgbClr val="000000"/>
                </a:solidFill>
              </a:rPr>
              <a:t>(2) Hasta que uno falle </a:t>
            </a:r>
            <a:r>
              <a:rPr lang="es-CO" sz="1600" dirty="0" err="1">
                <a:solidFill>
                  <a:srgbClr val="000000"/>
                </a:solidFill>
              </a:rPr>
              <a:t>ó</a:t>
            </a:r>
            <a:r>
              <a:rPr lang="es-CO" sz="1600" dirty="0">
                <a:solidFill>
                  <a:srgbClr val="000000"/>
                </a:solidFill>
              </a:rPr>
              <a:t> hasta que todos tengan éxito – P de “Y”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s-CO" sz="2400" dirty="0">
                <a:solidFill>
                  <a:srgbClr val="000000"/>
                </a:solidFill>
              </a:rPr>
              <a:t>Si las cláusulas comparten variables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Ejemplo: A:- B(X), C(X)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¿Cuál es el problema?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¿Cuál es la solución?</a:t>
            </a:r>
          </a:p>
        </p:txBody>
      </p:sp>
    </p:spTree>
    <p:extLst>
      <p:ext uri="{BB962C8B-B14F-4D97-AF65-F5344CB8AC3E}">
        <p14:creationId xmlns:p14="http://schemas.microsoft.com/office/powerpoint/2010/main" val="39417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Mapeo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</a:rPr>
              <a:t>¿Qué es el mapeo?</a:t>
            </a:r>
          </a:p>
          <a:p>
            <a:pPr>
              <a:spcBef>
                <a:spcPts val="700"/>
              </a:spcBef>
              <a:buFont typeface="Arial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</a:rPr>
              <a:t>El mapeo debe variar si lo que se busca es: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–"/>
            </a:pPr>
            <a:r>
              <a:rPr lang="es-CO" sz="2400" dirty="0">
                <a:solidFill>
                  <a:srgbClr val="000000"/>
                </a:solidFill>
              </a:rPr>
              <a:t>Mejorar el tiempo de respuesta </a:t>
            </a:r>
          </a:p>
          <a:p>
            <a:pPr lvl="2">
              <a:spcBef>
                <a:spcPts val="500"/>
              </a:spcBef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¿Paralelismo </a:t>
            </a:r>
            <a:r>
              <a:rPr lang="es-CO" sz="2000" dirty="0" err="1">
                <a:solidFill>
                  <a:srgbClr val="000000"/>
                </a:solidFill>
              </a:rPr>
              <a:t>ó</a:t>
            </a:r>
            <a:r>
              <a:rPr lang="es-CO" sz="2000" dirty="0">
                <a:solidFill>
                  <a:srgbClr val="000000"/>
                </a:solidFill>
              </a:rPr>
              <a:t> </a:t>
            </a:r>
            <a:r>
              <a:rPr lang="es-CO" sz="2000" dirty="0" err="1">
                <a:solidFill>
                  <a:srgbClr val="000000"/>
                </a:solidFill>
              </a:rPr>
              <a:t>PseudoParalelismo</a:t>
            </a:r>
            <a:r>
              <a:rPr lang="es-CO" sz="2000" dirty="0">
                <a:solidFill>
                  <a:srgbClr val="000000"/>
                </a:solidFill>
              </a:rPr>
              <a:t>? </a:t>
            </a:r>
          </a:p>
          <a:p>
            <a:pPr lvl="2">
              <a:spcBef>
                <a:spcPts val="500"/>
              </a:spcBef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¿Granularidad?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–"/>
            </a:pPr>
            <a:r>
              <a:rPr lang="es-CO" sz="2400" dirty="0">
                <a:solidFill>
                  <a:srgbClr val="000000"/>
                </a:solidFill>
              </a:rPr>
              <a:t>Confiabilidad (¿P </a:t>
            </a:r>
            <a:r>
              <a:rPr lang="es-CO" sz="2400" dirty="0" err="1">
                <a:solidFill>
                  <a:srgbClr val="000000"/>
                </a:solidFill>
              </a:rPr>
              <a:t>ó</a:t>
            </a:r>
            <a:r>
              <a:rPr lang="es-CO" sz="2400" dirty="0">
                <a:solidFill>
                  <a:srgbClr val="000000"/>
                </a:solidFill>
              </a:rPr>
              <a:t> </a:t>
            </a:r>
            <a:r>
              <a:rPr lang="es-CO" sz="2400" dirty="0" err="1">
                <a:solidFill>
                  <a:srgbClr val="000000"/>
                </a:solidFill>
              </a:rPr>
              <a:t>PsP</a:t>
            </a:r>
            <a:r>
              <a:rPr lang="es-CO" sz="2400" dirty="0">
                <a:solidFill>
                  <a:srgbClr val="000000"/>
                </a:solidFill>
              </a:rPr>
              <a:t>?)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–"/>
            </a:pPr>
            <a:r>
              <a:rPr lang="es-CO" sz="2400" dirty="0">
                <a:solidFill>
                  <a:srgbClr val="000000"/>
                </a:solidFill>
              </a:rPr>
              <a:t>Disponibilidad (¿P </a:t>
            </a:r>
            <a:r>
              <a:rPr lang="es-CO" sz="2400" dirty="0" err="1">
                <a:solidFill>
                  <a:srgbClr val="000000"/>
                </a:solidFill>
              </a:rPr>
              <a:t>ó</a:t>
            </a:r>
            <a:r>
              <a:rPr lang="es-CO" sz="2400" dirty="0">
                <a:solidFill>
                  <a:srgbClr val="000000"/>
                </a:solidFill>
              </a:rPr>
              <a:t> </a:t>
            </a:r>
            <a:r>
              <a:rPr lang="es-CO" sz="2400" dirty="0" err="1">
                <a:solidFill>
                  <a:srgbClr val="000000"/>
                </a:solidFill>
              </a:rPr>
              <a:t>PsP</a:t>
            </a:r>
            <a:r>
              <a:rPr lang="es-CO" sz="2400" dirty="0">
                <a:solidFill>
                  <a:srgbClr val="00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66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Mapeo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3200" dirty="0">
                <a:solidFill>
                  <a:srgbClr val="000000"/>
                </a:solidFill>
              </a:rPr>
              <a:t>¿Cómo se puede hacer?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C00000"/>
                </a:solidFill>
              </a:rPr>
              <a:t>Compilación </a:t>
            </a:r>
            <a:r>
              <a:rPr lang="es-CO" sz="2800" dirty="0">
                <a:solidFill>
                  <a:srgbClr val="000000"/>
                </a:solidFill>
              </a:rPr>
              <a:t>(p. ej. </a:t>
            </a:r>
            <a:r>
              <a:rPr lang="es-CO" sz="2800" dirty="0" err="1">
                <a:solidFill>
                  <a:srgbClr val="000000"/>
                </a:solidFill>
              </a:rPr>
              <a:t>StarMod</a:t>
            </a:r>
            <a:r>
              <a:rPr lang="es-CO" sz="2800" dirty="0">
                <a:solidFill>
                  <a:srgbClr val="000000"/>
                </a:solidFill>
              </a:rPr>
              <a:t>)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+Se conocen las unidades paralelas que se ejecutarán en un mismo procesador. Memoria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-Poco flexible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C00000"/>
                </a:solidFill>
              </a:rPr>
              <a:t>Ejecución </a:t>
            </a:r>
            <a:r>
              <a:rPr lang="es-CO" sz="2800" dirty="0">
                <a:solidFill>
                  <a:srgbClr val="000000"/>
                </a:solidFill>
              </a:rPr>
              <a:t>(p. ej. </a:t>
            </a:r>
            <a:r>
              <a:rPr lang="es-CO" sz="2800" dirty="0" err="1">
                <a:solidFill>
                  <a:srgbClr val="000000"/>
                </a:solidFill>
              </a:rPr>
              <a:t>Concurrent</a:t>
            </a:r>
            <a:r>
              <a:rPr lang="es-CO" sz="2800" dirty="0">
                <a:solidFill>
                  <a:srgbClr val="000000"/>
                </a:solidFill>
              </a:rPr>
              <a:t> </a:t>
            </a:r>
            <a:r>
              <a:rPr lang="es-CO" sz="2800" dirty="0" err="1">
                <a:solidFill>
                  <a:srgbClr val="000000"/>
                </a:solidFill>
              </a:rPr>
              <a:t>Prolog</a:t>
            </a:r>
            <a:r>
              <a:rPr lang="es-CO" sz="2800" dirty="0">
                <a:solidFill>
                  <a:srgbClr val="000000"/>
                </a:solidFill>
              </a:rPr>
              <a:t>)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+La unidad paralela se asigna cuando se crea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-Colaboración entre procesos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C00000"/>
                </a:solidFill>
              </a:rPr>
              <a:t>Ciclo de Vida </a:t>
            </a:r>
            <a:r>
              <a:rPr lang="es-CO" sz="2800" dirty="0">
                <a:solidFill>
                  <a:srgbClr val="000000"/>
                </a:solidFill>
              </a:rPr>
              <a:t>(p. ej. </a:t>
            </a:r>
            <a:r>
              <a:rPr lang="es-CO" sz="2800" dirty="0" err="1">
                <a:solidFill>
                  <a:srgbClr val="000000"/>
                </a:solidFill>
              </a:rPr>
              <a:t>Emerald</a:t>
            </a:r>
            <a:r>
              <a:rPr lang="es-CO" sz="2800" dirty="0">
                <a:solidFill>
                  <a:srgbClr val="000000"/>
                </a:solidFill>
              </a:rPr>
              <a:t>)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+El lenguaje permite asignar procesadores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- Migración del proceso</a:t>
            </a:r>
          </a:p>
        </p:txBody>
      </p:sp>
    </p:spTree>
    <p:extLst>
      <p:ext uri="{BB962C8B-B14F-4D97-AF65-F5344CB8AC3E}">
        <p14:creationId xmlns:p14="http://schemas.microsoft.com/office/powerpoint/2010/main" val="10442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000000"/>
                </a:solidFill>
              </a:rPr>
              <a:t>“</a:t>
            </a:r>
            <a:r>
              <a:rPr lang="es-CO" dirty="0" err="1" smtClean="0">
                <a:solidFill>
                  <a:srgbClr val="000000"/>
                </a:solidFill>
              </a:rPr>
              <a:t>Programming</a:t>
            </a:r>
            <a:r>
              <a:rPr lang="es-CO" dirty="0" smtClean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Languages</a:t>
            </a:r>
            <a:r>
              <a:rPr lang="es-CO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for</a:t>
            </a:r>
            <a:r>
              <a:rPr lang="es-CO" dirty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Distributed</a:t>
            </a:r>
            <a:r>
              <a:rPr lang="es-CO" dirty="0">
                <a:solidFill>
                  <a:srgbClr val="000000"/>
                </a:solidFill>
              </a:rPr>
              <a:t> Computing </a:t>
            </a:r>
            <a:r>
              <a:rPr lang="es-CO" dirty="0" err="1" smtClean="0">
                <a:solidFill>
                  <a:srgbClr val="000000"/>
                </a:solidFill>
              </a:rPr>
              <a:t>Systems</a:t>
            </a:r>
            <a:r>
              <a:rPr lang="es-CO" dirty="0" smtClean="0">
                <a:solidFill>
                  <a:srgbClr val="000000"/>
                </a:solidFill>
              </a:rPr>
              <a:t>”. </a:t>
            </a:r>
            <a:r>
              <a:rPr lang="es-CO" dirty="0" err="1">
                <a:solidFill>
                  <a:srgbClr val="000000"/>
                </a:solidFill>
              </a:rPr>
              <a:t>Bal</a:t>
            </a:r>
            <a:r>
              <a:rPr lang="es-CO" dirty="0">
                <a:solidFill>
                  <a:srgbClr val="000000"/>
                </a:solidFill>
              </a:rPr>
              <a:t>, Steiner, </a:t>
            </a:r>
            <a:r>
              <a:rPr lang="es-CO" dirty="0" err="1" smtClean="0">
                <a:solidFill>
                  <a:srgbClr val="000000"/>
                </a:solidFill>
              </a:rPr>
              <a:t>Tanenbaum</a:t>
            </a:r>
            <a:r>
              <a:rPr lang="es-CO" dirty="0" smtClean="0">
                <a:solidFill>
                  <a:srgbClr val="000000"/>
                </a:solidFill>
              </a:rPr>
              <a:t>. ACM </a:t>
            </a:r>
            <a:r>
              <a:rPr lang="es-CO" dirty="0" err="1">
                <a:solidFill>
                  <a:srgbClr val="000000"/>
                </a:solidFill>
              </a:rPr>
              <a:t>C</a:t>
            </a:r>
            <a:r>
              <a:rPr lang="es-CO" dirty="0" err="1" smtClean="0">
                <a:solidFill>
                  <a:srgbClr val="000000"/>
                </a:solidFill>
              </a:rPr>
              <a:t>omputer</a:t>
            </a:r>
            <a:r>
              <a:rPr lang="es-CO" dirty="0" smtClean="0">
                <a:solidFill>
                  <a:srgbClr val="000000"/>
                </a:solidFill>
              </a:rPr>
              <a:t> </a:t>
            </a:r>
            <a:r>
              <a:rPr lang="es-CO" dirty="0" err="1">
                <a:solidFill>
                  <a:srgbClr val="000000"/>
                </a:solidFill>
              </a:rPr>
              <a:t>S</a:t>
            </a:r>
            <a:r>
              <a:rPr lang="es-CO" dirty="0" err="1" smtClean="0">
                <a:solidFill>
                  <a:srgbClr val="000000"/>
                </a:solidFill>
              </a:rPr>
              <a:t>urveys</a:t>
            </a:r>
            <a:r>
              <a:rPr lang="es-CO" dirty="0" smtClean="0">
                <a:solidFill>
                  <a:srgbClr val="000000"/>
                </a:solidFill>
              </a:rPr>
              <a:t>, Vol. 21, No. 3. </a:t>
            </a:r>
            <a:r>
              <a:rPr lang="es-CO" dirty="0" err="1" smtClean="0">
                <a:solidFill>
                  <a:srgbClr val="000000"/>
                </a:solidFill>
              </a:rPr>
              <a:t>September</a:t>
            </a:r>
            <a:r>
              <a:rPr lang="es-CO" dirty="0" smtClean="0">
                <a:solidFill>
                  <a:srgbClr val="000000"/>
                </a:solidFill>
              </a:rPr>
              <a:t>, 1989.</a:t>
            </a:r>
            <a:endParaRPr lang="es-CO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Introducción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Lenguaje para programar sistemas distribuidos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 smtClean="0">
                <a:solidFill>
                  <a:srgbClr val="000000"/>
                </a:solidFill>
              </a:rPr>
              <a:t>Objetivos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–"/>
            </a:pPr>
            <a:r>
              <a:rPr lang="es-ES" sz="2000" dirty="0" smtClean="0">
                <a:solidFill>
                  <a:srgbClr val="000000"/>
                </a:solidFill>
              </a:rPr>
              <a:t>Requerimientos</a:t>
            </a:r>
            <a:endParaRPr lang="es-CO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 smtClean="0">
                <a:solidFill>
                  <a:srgbClr val="000000"/>
                </a:solidFill>
              </a:rPr>
              <a:t>Paralelismo</a:t>
            </a:r>
            <a:endParaRPr lang="es-CO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Comunicación entre procesos y Sincronización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Manejo de A.D.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Conclusiones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 smtClean="0">
                <a:solidFill>
                  <a:srgbClr val="000000"/>
                </a:solidFill>
              </a:rPr>
              <a:t>Bibliografía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91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y requerimientos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tipo de lenguaje?</a:t>
            </a:r>
            <a:r>
              <a:rPr lang="es-ES" dirty="0" smtClean="0">
                <a:sym typeface="Wingdings" pitchFamily="2" charset="2"/>
              </a:rPr>
              <a:t> Selección</a:t>
            </a:r>
          </a:p>
          <a:p>
            <a:r>
              <a:rPr lang="es-ES" dirty="0" smtClean="0">
                <a:sym typeface="Wingdings" pitchFamily="2" charset="2"/>
              </a:rPr>
              <a:t>Objetivos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Tiempo de respuesta  ¿Cómo? ¿Granularidad?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Confiabilidad y disponibilidad Fallas</a:t>
            </a:r>
          </a:p>
          <a:p>
            <a:pPr lvl="1"/>
            <a:r>
              <a:rPr lang="es-ES" dirty="0" smtClean="0"/>
              <a:t>Funciones especiales </a:t>
            </a:r>
            <a:r>
              <a:rPr lang="es-ES" dirty="0" smtClean="0">
                <a:sym typeface="Wingdings" pitchFamily="2" charset="2"/>
              </a:rPr>
              <a:t> Recursos compartidos</a:t>
            </a:r>
            <a:endParaRPr lang="es-ES" dirty="0" smtClean="0"/>
          </a:p>
          <a:p>
            <a:pPr lvl="1"/>
            <a:r>
              <a:rPr lang="es-ES" dirty="0" smtClean="0"/>
              <a:t>Distribución inherente de la aplicación </a:t>
            </a:r>
            <a:r>
              <a:rPr lang="es-ES" dirty="0" smtClean="0">
                <a:sym typeface="Wingdings" pitchFamily="2" charset="2"/>
              </a:rPr>
              <a:t> Aplicación distribuida, </a:t>
            </a:r>
            <a:r>
              <a:rPr lang="es-ES" dirty="0" err="1" smtClean="0">
                <a:sym typeface="Wingdings" pitchFamily="2" charset="2"/>
              </a:rPr>
              <a:t>Hw</a:t>
            </a:r>
            <a:r>
              <a:rPr lang="es-ES" dirty="0" smtClean="0">
                <a:sym typeface="Wingdings" pitchFamily="2" charset="2"/>
              </a:rPr>
              <a:t> distribuido</a:t>
            </a:r>
          </a:p>
          <a:p>
            <a:r>
              <a:rPr lang="es-ES" dirty="0" smtClean="0">
                <a:sym typeface="Wingdings" pitchFamily="2" charset="2"/>
              </a:rPr>
              <a:t>Requerimientos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Múltiples procesadores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Cooperación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Fallas parciales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52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¿El lenguaje es viable para la aplicación?</a:t>
            </a:r>
          </a:p>
          <a:p>
            <a:r>
              <a:rPr lang="es-ES" dirty="0" smtClean="0"/>
              <a:t>¿El lenguaje puede ser implementado de manera eficiente sobre el </a:t>
            </a:r>
            <a:r>
              <a:rPr lang="es-ES" dirty="0" err="1" smtClean="0"/>
              <a:t>Hw</a:t>
            </a:r>
            <a:r>
              <a:rPr lang="es-ES" dirty="0" smtClean="0"/>
              <a:t> dado?</a:t>
            </a:r>
            <a:endParaRPr lang="es-CO" dirty="0" smtClean="0"/>
          </a:p>
          <a:p>
            <a:r>
              <a:rPr lang="es-ES" sz="2200" dirty="0" smtClean="0">
                <a:solidFill>
                  <a:srgbClr val="C00000"/>
                </a:solidFill>
              </a:rPr>
              <a:t>Paralelismo</a:t>
            </a:r>
          </a:p>
          <a:p>
            <a:pPr lvl="1"/>
            <a:r>
              <a:rPr lang="es-ES" sz="1800" dirty="0" smtClean="0"/>
              <a:t>Lenguajes funcionales (ParAlf1), </a:t>
            </a:r>
            <a:r>
              <a:rPr lang="es-ES" sz="1800" dirty="0"/>
              <a:t>Lenguajes </a:t>
            </a:r>
            <a:r>
              <a:rPr lang="es-ES" sz="1800" dirty="0" smtClean="0"/>
              <a:t>lógicos (</a:t>
            </a:r>
            <a:r>
              <a:rPr lang="es-ES" sz="1800" dirty="0"/>
              <a:t>PROLOG Concurrente, </a:t>
            </a:r>
            <a:r>
              <a:rPr lang="es-ES" sz="1800" dirty="0" smtClean="0"/>
              <a:t>PARLOG), lenguajes orientados a objetos (</a:t>
            </a:r>
            <a:r>
              <a:rPr lang="es-ES" sz="1800" dirty="0" err="1" smtClean="0"/>
              <a:t>Emerald</a:t>
            </a:r>
            <a:r>
              <a:rPr lang="es-ES" sz="1800" dirty="0" smtClean="0"/>
              <a:t>) </a:t>
            </a:r>
          </a:p>
          <a:p>
            <a:r>
              <a:rPr lang="es-ES" sz="2200" dirty="0" smtClean="0">
                <a:solidFill>
                  <a:srgbClr val="C00000"/>
                </a:solidFill>
              </a:rPr>
              <a:t>Comunicaciones</a:t>
            </a:r>
          </a:p>
          <a:p>
            <a:pPr lvl="1">
              <a:lnSpc>
                <a:spcPct val="110000"/>
              </a:lnSpc>
            </a:pPr>
            <a:r>
              <a:rPr lang="es-ES" sz="1800" dirty="0"/>
              <a:t>Llamadas a procedimientos, Memoria global (Linda, Orca, PROLOG Concurrente, PARLOG, ParAlf1), paso de mensajes</a:t>
            </a:r>
          </a:p>
          <a:p>
            <a:r>
              <a:rPr lang="es-ES" sz="2200" dirty="0" smtClean="0">
                <a:solidFill>
                  <a:srgbClr val="C00000"/>
                </a:solidFill>
              </a:rPr>
              <a:t>Manejo de fallas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Programador </a:t>
            </a:r>
            <a:r>
              <a:rPr lang="es-ES" sz="1800" dirty="0">
                <a:sym typeface="Wingdings" pitchFamily="2" charset="2"/>
              </a:rPr>
              <a:t> estado consistente (</a:t>
            </a:r>
            <a:r>
              <a:rPr lang="es-ES" sz="1800" dirty="0" err="1">
                <a:sym typeface="Wingdings" pitchFamily="2" charset="2"/>
              </a:rPr>
              <a:t>Argus</a:t>
            </a:r>
            <a:r>
              <a:rPr lang="es-ES" sz="1800" dirty="0">
                <a:sym typeface="Wingdings" pitchFamily="2" charset="2"/>
              </a:rPr>
              <a:t>, </a:t>
            </a:r>
            <a:r>
              <a:rPr lang="es-ES" sz="1800" dirty="0" err="1">
                <a:sym typeface="Wingdings" pitchFamily="2" charset="2"/>
              </a:rPr>
              <a:t>aeolus</a:t>
            </a:r>
            <a:r>
              <a:rPr lang="es-ES" sz="1800" dirty="0">
                <a:sym typeface="Wingdings" pitchFamily="2" charset="2"/>
              </a:rPr>
              <a:t>)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380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38138"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2200" dirty="0" smtClean="0"/>
              <a:t>Un </a:t>
            </a:r>
            <a:r>
              <a:rPr lang="es-CO" sz="2200" dirty="0"/>
              <a:t>S.O. + L.S</a:t>
            </a:r>
          </a:p>
          <a:p>
            <a:pPr marL="738188" lvl="1" indent="-280988">
              <a:spcBef>
                <a:spcPts val="600"/>
              </a:spcBef>
              <a:buFont typeface="Arial" pitchFamily="34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1800" dirty="0">
                <a:solidFill>
                  <a:srgbClr val="000000"/>
                </a:solidFill>
              </a:rPr>
              <a:t>(-) Un S.O. no conoce de estructuras de datos complejas </a:t>
            </a:r>
          </a:p>
          <a:p>
            <a:pPr marL="738188" lvl="1" indent="-280988">
              <a:spcBef>
                <a:spcPts val="600"/>
              </a:spcBef>
              <a:buFont typeface="Arial" pitchFamily="34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1800" dirty="0">
                <a:solidFill>
                  <a:srgbClr val="000000"/>
                </a:solidFill>
              </a:rPr>
              <a:t>(+) Eficiencia en algunas tareas</a:t>
            </a:r>
          </a:p>
          <a:p>
            <a:pPr indent="-338138"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2200" dirty="0"/>
              <a:t>Un L.P.D</a:t>
            </a:r>
          </a:p>
          <a:p>
            <a:pPr marL="738188" lvl="1" indent="-280988">
              <a:spcBef>
                <a:spcPts val="600"/>
              </a:spcBef>
              <a:buFont typeface="Arial" pitchFamily="34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1800" dirty="0">
                <a:solidFill>
                  <a:srgbClr val="000000"/>
                </a:solidFill>
              </a:rPr>
              <a:t>(+) Un modelo de programación de alto nivel</a:t>
            </a:r>
          </a:p>
          <a:p>
            <a:pPr marL="738188" lvl="1" indent="-280988">
              <a:spcBef>
                <a:spcPts val="600"/>
              </a:spcBef>
              <a:buFont typeface="Arial" pitchFamily="34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CO" sz="1800" dirty="0">
                <a:solidFill>
                  <a:srgbClr val="000000"/>
                </a:solidFill>
              </a:rPr>
              <a:t>(-) Mayor complejidad y menos eficiente en algunas tareas</a:t>
            </a:r>
            <a:r>
              <a:rPr lang="es-CO" sz="1800" dirty="0" smtClean="0">
                <a:solidFill>
                  <a:srgbClr val="000000"/>
                </a:solidFill>
              </a:rPr>
              <a:t>.</a:t>
            </a:r>
          </a:p>
          <a:p>
            <a:pPr marL="338138" indent="-280988">
              <a:spcBef>
                <a:spcPts val="600"/>
              </a:spcBef>
              <a:buFont typeface="Arial" pitchFamily="34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s-CO" sz="2200" dirty="0" smtClean="0">
                <a:solidFill>
                  <a:srgbClr val="000000"/>
                </a:solidFill>
              </a:rPr>
              <a:t>Distribución </a:t>
            </a:r>
            <a:r>
              <a:rPr lang="es-CO" sz="2200" dirty="0">
                <a:solidFill>
                  <a:srgbClr val="000000"/>
                </a:solidFill>
              </a:rPr>
              <a:t>Física: </a:t>
            </a:r>
            <a:r>
              <a:rPr lang="es-CO" sz="2200" dirty="0" err="1" smtClean="0">
                <a:solidFill>
                  <a:srgbClr val="000000"/>
                </a:solidFill>
              </a:rPr>
              <a:t>Multicomputadores</a:t>
            </a:r>
            <a:r>
              <a:rPr lang="es-CO" sz="2200" dirty="0" smtClean="0">
                <a:solidFill>
                  <a:srgbClr val="000000"/>
                </a:solidFill>
              </a:rPr>
              <a:t> </a:t>
            </a:r>
            <a:r>
              <a:rPr lang="es-CO" sz="2200" dirty="0">
                <a:solidFill>
                  <a:srgbClr val="000000"/>
                </a:solidFill>
              </a:rPr>
              <a:t>vs. </a:t>
            </a:r>
            <a:r>
              <a:rPr lang="es-CO" sz="2200" dirty="0" smtClean="0">
                <a:solidFill>
                  <a:srgbClr val="000000"/>
                </a:solidFill>
              </a:rPr>
              <a:t>Multiprocesadores</a:t>
            </a:r>
            <a:r>
              <a:rPr lang="es-CO" sz="2200" dirty="0">
                <a:solidFill>
                  <a:srgbClr val="000000"/>
                </a:solidFill>
              </a:rPr>
              <a:t>.</a:t>
            </a:r>
          </a:p>
          <a:p>
            <a:pPr marL="338138" indent="-280988">
              <a:spcBef>
                <a:spcPts val="600"/>
              </a:spcBef>
              <a:buFont typeface="Arial" pitchFamily="34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s-CO" sz="2200" dirty="0">
                <a:solidFill>
                  <a:srgbClr val="000000"/>
                </a:solidFill>
              </a:rPr>
              <a:t>Distribución Lógica: </a:t>
            </a:r>
            <a:r>
              <a:rPr lang="es-CO" sz="2200" dirty="0" smtClean="0">
                <a:solidFill>
                  <a:srgbClr val="000000"/>
                </a:solidFill>
              </a:rPr>
              <a:t>Comunicación</a:t>
            </a:r>
            <a:r>
              <a:rPr lang="es-CO" sz="22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s-CO" sz="2200" dirty="0" smtClean="0">
                <a:solidFill>
                  <a:srgbClr val="000000"/>
                </a:solidFill>
              </a:rPr>
              <a:t> </a:t>
            </a:r>
            <a:r>
              <a:rPr lang="es-CO" sz="2200" dirty="0">
                <a:solidFill>
                  <a:srgbClr val="000000"/>
                </a:solidFill>
              </a:rPr>
              <a:t>Paso de Mensajes vs. Memoria </a:t>
            </a:r>
            <a:r>
              <a:rPr lang="es-CO" sz="2200" dirty="0" smtClean="0">
                <a:solidFill>
                  <a:srgbClr val="000000"/>
                </a:solidFill>
              </a:rPr>
              <a:t>Compartida</a:t>
            </a:r>
            <a:endParaRPr lang="es-CO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38225"/>
            <a:ext cx="82677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132856"/>
            <a:ext cx="409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25144"/>
            <a:ext cx="409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73216"/>
            <a:ext cx="409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52" y="5373216"/>
            <a:ext cx="409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69" y="2708920"/>
            <a:ext cx="409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55" y="4659830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64" y="4715619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7" y="5373216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95994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14" y="2708920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7" y="2119930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14" y="2123331"/>
            <a:ext cx="3429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3853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14" y="3538537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14" y="3450771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861048"/>
            <a:ext cx="1219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01" y="4100533"/>
            <a:ext cx="9620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38" y="3862408"/>
            <a:ext cx="11334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Paralelismo Vs </a:t>
            </a:r>
            <a:r>
              <a:rPr lang="es-ES" dirty="0" err="1">
                <a:solidFill>
                  <a:srgbClr val="000000"/>
                </a:solidFill>
              </a:rPr>
              <a:t>pseudoparalelsimo</a:t>
            </a: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</a:rPr>
              <a:t>¿Es ideal ocultar el paralelismo al programador?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</a:rPr>
              <a:t>¿Es conveniente usar Memoria </a:t>
            </a:r>
            <a:r>
              <a:rPr lang="es-CO" dirty="0" smtClean="0">
                <a:solidFill>
                  <a:srgbClr val="000000"/>
                </a:solidFill>
              </a:rPr>
              <a:t>Compartida con </a:t>
            </a:r>
            <a:r>
              <a:rPr lang="es-CO" dirty="0" err="1" smtClean="0">
                <a:solidFill>
                  <a:srgbClr val="000000"/>
                </a:solidFill>
              </a:rPr>
              <a:t>pseudo</a:t>
            </a:r>
            <a:r>
              <a:rPr lang="es-CO" dirty="0" smtClean="0">
                <a:solidFill>
                  <a:srgbClr val="000000"/>
                </a:solidFill>
              </a:rPr>
              <a:t>-paralelismo?</a:t>
            </a:r>
          </a:p>
          <a:p>
            <a:r>
              <a:rPr lang="es-ES" sz="2400" dirty="0" smtClean="0">
                <a:solidFill>
                  <a:srgbClr val="000000"/>
                </a:solidFill>
              </a:rPr>
              <a:t>EXPRESIÓN DEL PARALELISMO (</a:t>
            </a:r>
            <a:r>
              <a:rPr lang="es-ES" sz="2400" dirty="0" smtClean="0">
                <a:solidFill>
                  <a:srgbClr val="C00000"/>
                </a:solidFill>
              </a:rPr>
              <a:t>Unidades</a:t>
            </a:r>
            <a:r>
              <a:rPr lang="es-ES" sz="24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Proceso</a:t>
            </a:r>
          </a:p>
          <a:p>
            <a:pPr lvl="1">
              <a:spcBef>
                <a:spcPts val="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Objeto</a:t>
            </a:r>
          </a:p>
          <a:p>
            <a:pPr lvl="1">
              <a:spcBef>
                <a:spcPts val="0"/>
              </a:spcBef>
              <a:buFont typeface="Arial" pitchFamily="34" charset="0"/>
              <a:buChar char="–"/>
            </a:pPr>
            <a:r>
              <a:rPr lang="es-CO" sz="2000" dirty="0">
                <a:solidFill>
                  <a:srgbClr val="000000"/>
                </a:solidFill>
              </a:rPr>
              <a:t>Funciones / Procedimientos</a:t>
            </a:r>
          </a:p>
          <a:p>
            <a:pPr lvl="1">
              <a:spcBef>
                <a:spcPts val="0"/>
              </a:spcBef>
              <a:buFont typeface="Arial" pitchFamily="34" charset="0"/>
              <a:buChar char="–"/>
            </a:pPr>
            <a:r>
              <a:rPr lang="es-CO" sz="2000" dirty="0" smtClean="0">
                <a:solidFill>
                  <a:srgbClr val="000000"/>
                </a:solidFill>
              </a:rPr>
              <a:t>Cláusula</a:t>
            </a:r>
          </a:p>
          <a:p>
            <a:pPr lvl="1">
              <a:spcBef>
                <a:spcPts val="0"/>
              </a:spcBef>
              <a:buFont typeface="Arial" pitchFamily="34" charset="0"/>
              <a:buChar char="–"/>
            </a:pPr>
            <a:r>
              <a:rPr lang="es-ES" sz="2000" dirty="0" smtClean="0">
                <a:solidFill>
                  <a:srgbClr val="000000"/>
                </a:solidFill>
              </a:rPr>
              <a:t>¿Lenguaje secuencial?</a:t>
            </a:r>
          </a:p>
        </p:txBody>
      </p:sp>
    </p:spTree>
    <p:extLst>
      <p:ext uri="{BB962C8B-B14F-4D97-AF65-F5344CB8AC3E}">
        <p14:creationId xmlns:p14="http://schemas.microsoft.com/office/powerpoint/2010/main" val="845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2600" b="1" dirty="0" smtClean="0">
                <a:solidFill>
                  <a:srgbClr val="000000"/>
                </a:solidFill>
              </a:rPr>
              <a:t>Proceso</a:t>
            </a:r>
          </a:p>
          <a:p>
            <a:pPr lvl="1">
              <a:spcBef>
                <a:spcPts val="800"/>
              </a:spcBef>
              <a:buFont typeface="Arial" pitchFamily="34" charset="0"/>
              <a:buChar char="•"/>
            </a:pPr>
            <a:r>
              <a:rPr lang="es-CO" sz="2200" dirty="0" smtClean="0">
                <a:solidFill>
                  <a:srgbClr val="000000"/>
                </a:solidFill>
              </a:rPr>
              <a:t>¿Qué </a:t>
            </a:r>
            <a:r>
              <a:rPr lang="es-CO" sz="2200" dirty="0">
                <a:solidFill>
                  <a:srgbClr val="000000"/>
                </a:solidFill>
              </a:rPr>
              <a:t>es? (Propio estado y datos)</a:t>
            </a:r>
          </a:p>
          <a:p>
            <a:pPr lvl="1">
              <a:spcBef>
                <a:spcPts val="800"/>
              </a:spcBef>
              <a:buFont typeface="Arial" pitchFamily="34" charset="0"/>
              <a:buChar char="•"/>
            </a:pPr>
            <a:r>
              <a:rPr lang="es-CO" sz="2200" dirty="0">
                <a:solidFill>
                  <a:srgbClr val="000000"/>
                </a:solidFill>
              </a:rPr>
              <a:t>¿Qué tipos de creación de procesos </a:t>
            </a:r>
            <a:r>
              <a:rPr lang="es-CO" sz="2200" dirty="0" smtClean="0">
                <a:solidFill>
                  <a:srgbClr val="000000"/>
                </a:solidFill>
              </a:rPr>
              <a:t>existen?</a:t>
            </a:r>
          </a:p>
          <a:p>
            <a:pPr lvl="2">
              <a:spcBef>
                <a:spcPts val="800"/>
              </a:spcBef>
              <a:buFont typeface="Arial" pitchFamily="34" charset="0"/>
              <a:buChar char="•"/>
            </a:pPr>
            <a:r>
              <a:rPr lang="es-CO" sz="2400" dirty="0" smtClean="0">
                <a:solidFill>
                  <a:srgbClr val="C00000"/>
                </a:solidFill>
              </a:rPr>
              <a:t>Implícita</a:t>
            </a:r>
            <a:r>
              <a:rPr lang="es-CO" sz="2400" dirty="0">
                <a:solidFill>
                  <a:srgbClr val="000000"/>
                </a:solidFill>
              </a:rPr>
              <a:t>: Declaración de variables de tipo proceso </a:t>
            </a:r>
          </a:p>
          <a:p>
            <a:pPr lvl="3">
              <a:spcBef>
                <a:spcPts val="500"/>
              </a:spcBef>
              <a:buFont typeface="Arial" pitchFamily="34" charset="0"/>
              <a:buChar char="–"/>
            </a:pPr>
            <a:r>
              <a:rPr lang="es-CO" sz="2600" dirty="0">
                <a:solidFill>
                  <a:srgbClr val="000000"/>
                </a:solidFill>
              </a:rPr>
              <a:t>Mapeo más eficiente</a:t>
            </a:r>
          </a:p>
          <a:p>
            <a:pPr lvl="2">
              <a:spcBef>
                <a:spcPts val="8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C00000"/>
                </a:solidFill>
              </a:rPr>
              <a:t>Explícita</a:t>
            </a:r>
            <a:r>
              <a:rPr lang="es-CO" sz="2400" dirty="0">
                <a:solidFill>
                  <a:srgbClr val="000000"/>
                </a:solidFill>
              </a:rPr>
              <a:t>: Uso de constructores </a:t>
            </a:r>
          </a:p>
          <a:p>
            <a:pPr lvl="3">
              <a:spcBef>
                <a:spcPts val="500"/>
              </a:spcBef>
              <a:buFont typeface="Arial" pitchFamily="34" charset="0"/>
              <a:buChar char="–"/>
            </a:pPr>
            <a:r>
              <a:rPr lang="es-CO" sz="2600" dirty="0">
                <a:solidFill>
                  <a:srgbClr val="000000"/>
                </a:solidFill>
              </a:rPr>
              <a:t>Más flexible</a:t>
            </a:r>
          </a:p>
        </p:txBody>
      </p:sp>
    </p:spTree>
    <p:extLst>
      <p:ext uri="{BB962C8B-B14F-4D97-AF65-F5344CB8AC3E}">
        <p14:creationId xmlns:p14="http://schemas.microsoft.com/office/powerpoint/2010/main" val="20679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Paralelismo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buFont typeface="Arial" pitchFamily="34" charset="0"/>
              <a:buChar char="•"/>
            </a:pPr>
            <a:r>
              <a:rPr lang="es-CO" sz="2800" b="1" dirty="0">
                <a:solidFill>
                  <a:srgbClr val="000000"/>
                </a:solidFill>
              </a:rPr>
              <a:t>Objeto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Características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Encapsula </a:t>
            </a:r>
            <a:r>
              <a:rPr lang="es-CO" sz="2400" dirty="0">
                <a:solidFill>
                  <a:srgbClr val="C00000"/>
                </a:solidFill>
              </a:rPr>
              <a:t>comportamiento</a:t>
            </a:r>
            <a:r>
              <a:rPr lang="es-CO" sz="2400" dirty="0">
                <a:solidFill>
                  <a:srgbClr val="000000"/>
                </a:solidFill>
              </a:rPr>
              <a:t> y datos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Uso exclusivo de mensajes para la comunicación.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Herencia</a:t>
            </a:r>
          </a:p>
          <a:p>
            <a:pPr lvl="1">
              <a:spcBef>
                <a:spcPts val="700"/>
              </a:spcBef>
              <a:buFont typeface="Arial" pitchFamily="34" charset="0"/>
              <a:buChar char="–"/>
            </a:pPr>
            <a:r>
              <a:rPr lang="es-CO" sz="2800" dirty="0">
                <a:solidFill>
                  <a:srgbClr val="000000"/>
                </a:solidFill>
              </a:rPr>
              <a:t>Paralelismo: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Modelo de objetos activos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</a:rPr>
              <a:t>Lenguajes O.O. secuenciales se basan en el modelo de objetos pasivos.</a:t>
            </a:r>
          </a:p>
        </p:txBody>
      </p:sp>
    </p:spTree>
    <p:extLst>
      <p:ext uri="{BB962C8B-B14F-4D97-AF65-F5344CB8AC3E}">
        <p14:creationId xmlns:p14="http://schemas.microsoft.com/office/powerpoint/2010/main" val="12027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1058</TotalTime>
  <Words>625</Words>
  <Application>Microsoft Office PowerPoint</Application>
  <PresentationFormat>Presentación en pantalla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Macro</vt:lpstr>
      <vt:lpstr>Sistemas Distribuidos</vt:lpstr>
      <vt:lpstr>Agenda</vt:lpstr>
      <vt:lpstr>Objetivos y requerimientos</vt:lpstr>
      <vt:lpstr>Introducción</vt:lpstr>
      <vt:lpstr>Requerimientos</vt:lpstr>
      <vt:lpstr>Presentación de PowerPoint</vt:lpstr>
      <vt:lpstr>Paralelismo</vt:lpstr>
      <vt:lpstr>Paralelismo</vt:lpstr>
      <vt:lpstr>Paralelismo</vt:lpstr>
      <vt:lpstr>Paralelismo</vt:lpstr>
      <vt:lpstr>Paralelismo</vt:lpstr>
      <vt:lpstr>Paralelismo</vt:lpstr>
      <vt:lpstr>Paralelismo</vt:lpstr>
      <vt:lpstr>Mapeo</vt:lpstr>
      <vt:lpstr>Mapeo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Rafael Paez</dc:creator>
  <cp:lastModifiedBy>Rafael Paez</cp:lastModifiedBy>
  <cp:revision>23</cp:revision>
  <dcterms:created xsi:type="dcterms:W3CDTF">2013-02-11T21:09:59Z</dcterms:created>
  <dcterms:modified xsi:type="dcterms:W3CDTF">2013-08-15T23:57:04Z</dcterms:modified>
</cp:coreProperties>
</file>