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72" r:id="rId5"/>
    <p:sldId id="302" r:id="rId6"/>
    <p:sldId id="303" r:id="rId7"/>
    <p:sldId id="297" r:id="rId8"/>
    <p:sldId id="298" r:id="rId9"/>
    <p:sldId id="271" r:id="rId10"/>
    <p:sldId id="299" r:id="rId11"/>
    <p:sldId id="300" r:id="rId12"/>
    <p:sldId id="301" r:id="rId13"/>
    <p:sldId id="27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31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87031" autoAdjust="0"/>
  </p:normalViewPr>
  <p:slideViewPr>
    <p:cSldViewPr snapToGrid="0" snapToObjects="1">
      <p:cViewPr varScale="1">
        <p:scale>
          <a:sx n="102" d="100"/>
          <a:sy n="10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C899-D94F-7D46-B594-C1ABC82DBD78}" type="datetimeFigureOut">
              <a:rPr lang="cs-CZ" smtClean="0"/>
              <a:t>30.10.2019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D2078-D351-AC4A-9EE3-FD82384788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5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23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40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4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ESP8266 se objevil</a:t>
            </a:r>
            <a:r>
              <a:rPr lang="cs-CZ" baseline="0" dirty="0" smtClean="0"/>
              <a:t> v roce 2014 a původně byl určen jako převodník ze </a:t>
            </a:r>
            <a:r>
              <a:rPr lang="cs-CZ" baseline="0" dirty="0" err="1" smtClean="0"/>
              <a:t>seriové</a:t>
            </a:r>
            <a:r>
              <a:rPr lang="cs-CZ" baseline="0" dirty="0" smtClean="0"/>
              <a:t> linky na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ale díky tomu že byl velmi levný si ho oblíbila komunita kutilů a on se velmi rychle stal jednou z nejpoužívanějších komponent když člověk potřeboval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 konektivitu. První modul vidíme vpravo nahoře, je to ESP01. Měl 8 pinů o rozteči 2 mm a nešel přímo zapojit do </a:t>
            </a:r>
            <a:r>
              <a:rPr lang="cs-CZ" baseline="0" dirty="0" err="1" smtClean="0"/>
              <a:t>breadboardu</a:t>
            </a:r>
            <a:r>
              <a:rPr lang="cs-CZ" baseline="0" dirty="0" smtClean="0"/>
              <a:t>, museli jste mít redukci. Deska na sobě neměla převodník ne sériovou linku. Ovladatelné byli jen 2 piny takže se s ním moc kutit nedalo, ale na ovládání </a:t>
            </a:r>
            <a:r>
              <a:rPr lang="cs-CZ" baseline="0" dirty="0" err="1" smtClean="0"/>
              <a:t>LEDky</a:t>
            </a:r>
            <a:r>
              <a:rPr lang="cs-CZ" baseline="0" dirty="0" smtClean="0"/>
              <a:t> nebo relé to stačilo a dodnes se prodávají moduly kterými lze ovládat například světlo nebo cokoli co potřebuje 220V.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Vpravo dole vidíme </a:t>
            </a:r>
            <a:r>
              <a:rPr lang="cs-CZ" baseline="0" dirty="0" err="1" smtClean="0"/>
              <a:t>NodeMCU</a:t>
            </a:r>
            <a:r>
              <a:rPr lang="cs-CZ" baseline="0" dirty="0" smtClean="0"/>
              <a:t>, což je již </a:t>
            </a:r>
            <a:r>
              <a:rPr lang="cs-CZ" baseline="0" dirty="0" err="1" smtClean="0"/>
              <a:t>breadboard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friendly</a:t>
            </a:r>
            <a:r>
              <a:rPr lang="cs-CZ" baseline="0" dirty="0" smtClean="0"/>
              <a:t> deska která měla 13 ovladatelných pinů, SPI, I2C, I2S a 2 </a:t>
            </a:r>
            <a:r>
              <a:rPr lang="cs-CZ" baseline="0" dirty="0" err="1" smtClean="0"/>
              <a:t>UARTy</a:t>
            </a:r>
            <a:r>
              <a:rPr lang="cs-CZ" baseline="0" dirty="0" smtClean="0"/>
              <a:t>. Tato deska již měla na sobě </a:t>
            </a:r>
            <a:r>
              <a:rPr lang="cs-CZ" baseline="0" dirty="0" err="1" smtClean="0"/>
              <a:t>seriový</a:t>
            </a:r>
            <a:r>
              <a:rPr lang="cs-CZ" baseline="0" dirty="0" smtClean="0"/>
              <a:t> převodník, takže práce s ní byla mnohem příjemnější.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2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My dnes, a nejen</a:t>
            </a:r>
            <a:r>
              <a:rPr lang="cs-CZ" baseline="0" dirty="0" smtClean="0"/>
              <a:t> dnes, budeme pracovat s ESP32 což je nástupce ESP8266. Porovnání mezi těmito dvěma čipy vidíte před sebou. ESP32 běží v základu na 160MHz, ale může běžet i na 240 MHz. Oproti ESP8266 má o jedno jádro navíc, více pinů, větší </a:t>
            </a:r>
            <a:r>
              <a:rPr lang="cs-CZ" baseline="0" dirty="0" err="1" smtClean="0"/>
              <a:t>pamět</a:t>
            </a:r>
            <a:r>
              <a:rPr lang="cs-CZ" baseline="0" dirty="0" smtClean="0"/>
              <a:t> SRAM, CAN bus který se používá v automobilovém průmyslu, </a:t>
            </a:r>
            <a:r>
              <a:rPr lang="cs-CZ" baseline="0" dirty="0" err="1" smtClean="0"/>
              <a:t>Ethernet</a:t>
            </a:r>
            <a:r>
              <a:rPr lang="cs-CZ" baseline="0" dirty="0" smtClean="0"/>
              <a:t>, můžete k ní připojit dotykové senzory. Za samostatnou zmínku stojí podpora BT 4.2 s podporou BLE (</a:t>
            </a:r>
            <a:r>
              <a:rPr lang="cs-CZ" baseline="0" dirty="0" err="1" smtClean="0"/>
              <a:t>Bluetooth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Low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Energy</a:t>
            </a:r>
            <a:r>
              <a:rPr lang="cs-CZ" baseline="0" dirty="0" smtClean="0"/>
              <a:t>).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Tak a nyní se pustíme do praktické části.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0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68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06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420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na této adrese.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35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18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54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8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33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je platforma</a:t>
            </a:r>
            <a:r>
              <a:rPr lang="cs-CZ" baseline="0" dirty="0" smtClean="0"/>
              <a:t> s mobilní aplikací pro </a:t>
            </a:r>
            <a:r>
              <a:rPr lang="cs-CZ" baseline="0" dirty="0" err="1" smtClean="0"/>
              <a:t>iOS</a:t>
            </a:r>
            <a:r>
              <a:rPr lang="cs-CZ" baseline="0" dirty="0" smtClean="0"/>
              <a:t> a Android, kterou můžete ovládat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Raspberry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Pi</a:t>
            </a:r>
            <a:r>
              <a:rPr lang="cs-CZ" baseline="0" dirty="0" smtClean="0"/>
              <a:t> a jim podobné desky v lokální síti nebo přes internet.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 aplikaci je digitální </a:t>
            </a:r>
            <a:r>
              <a:rPr lang="cs-CZ" baseline="0" dirty="0" err="1" smtClean="0"/>
              <a:t>dashboard</a:t>
            </a:r>
            <a:r>
              <a:rPr lang="cs-CZ" baseline="0" dirty="0" smtClean="0"/>
              <a:t>. kde si vytvoříte grafické rozhraní pro Váš projekt jednoduchým přetahováním </a:t>
            </a:r>
            <a:r>
              <a:rPr lang="cs-CZ" baseline="0" dirty="0" err="1" smtClean="0"/>
              <a:t>widgetů</a:t>
            </a:r>
            <a:r>
              <a:rPr lang="cs-CZ" baseline="0" dirty="0" smtClean="0"/>
              <a:t>, což jsou konfigurovatelní zástupci fyzických objektů. </a:t>
            </a:r>
          </a:p>
          <a:p>
            <a:endParaRPr lang="cs-CZ" baseline="0" dirty="0" smtClean="0"/>
          </a:p>
          <a:p>
            <a:r>
              <a:rPr lang="cs-CZ" baseline="0" dirty="0" err="1" smtClean="0"/>
              <a:t>Blynk</a:t>
            </a:r>
            <a:r>
              <a:rPr lang="cs-CZ" baseline="0" dirty="0" smtClean="0"/>
              <a:t> jako platforma není svázána jen s jednou deskou, ale snaží se být univerzální v </a:t>
            </a:r>
            <a:r>
              <a:rPr lang="cs-CZ" baseline="0" dirty="0" err="1" smtClean="0"/>
              <a:t>IoT</a:t>
            </a:r>
            <a:r>
              <a:rPr lang="cs-CZ" baseline="0" dirty="0" smtClean="0"/>
              <a:t> světě a je podporována mnoha partnery, jak lze vidět na projektoru vpravo nahoře. Také můžete využít několika způsobů komunikace, ať už je to USB,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Ehernet</a:t>
            </a:r>
            <a:r>
              <a:rPr lang="cs-CZ" baseline="0" dirty="0" smtClean="0"/>
              <a:t>, BT nebo GSM sítě.  </a:t>
            </a:r>
          </a:p>
          <a:p>
            <a:endParaRPr lang="cs-CZ" baseline="0" dirty="0" smtClean="0"/>
          </a:p>
          <a:p>
            <a:r>
              <a:rPr lang="cs-CZ" baseline="0" dirty="0" smtClean="0"/>
              <a:t>Jak to funguje si dnes vyzkoušíme na živo, ale pro začátek to </a:t>
            </a:r>
            <a:r>
              <a:rPr lang="cs-CZ" baseline="0" dirty="0" err="1" smtClean="0"/>
              <a:t>zhrnu</a:t>
            </a:r>
            <a:r>
              <a:rPr lang="cs-CZ" baseline="0" dirty="0" smtClean="0"/>
              <a:t> jak funguje komunikace:</a:t>
            </a:r>
          </a:p>
          <a:p>
            <a:r>
              <a:rPr lang="cs-CZ" baseline="0" dirty="0" smtClean="0"/>
              <a:t>	1) v telefonu máte aplikaci, kde si vytvoříte zdarma účet na serveru v Internetu nebo si tento server můžete nastavit doma na PC nebo někde na VPS</a:t>
            </a:r>
          </a:p>
          <a:p>
            <a:r>
              <a:rPr lang="cs-CZ" baseline="0" dirty="0" smtClean="0"/>
              <a:t>	2) pak si vytvoříte projekt, například pro monitorování vlhkosti půdy v květináči a v něm si navolíte </a:t>
            </a:r>
            <a:r>
              <a:rPr lang="cs-CZ" baseline="0" dirty="0" err="1" smtClean="0"/>
              <a:t>widgety</a:t>
            </a:r>
            <a:r>
              <a:rPr lang="cs-CZ" baseline="0" dirty="0" smtClean="0"/>
              <a:t> které budete používat</a:t>
            </a:r>
          </a:p>
          <a:p>
            <a:r>
              <a:rPr lang="cs-CZ" baseline="0" dirty="0" smtClean="0"/>
              <a:t>	3) v tomto projektu se Vám vygeneruje ID které bude pro Váš HW pojítkem k tomuto projektu</a:t>
            </a:r>
          </a:p>
          <a:p>
            <a:r>
              <a:rPr lang="cs-CZ" baseline="0" dirty="0" smtClean="0"/>
              <a:t>	4) do </a:t>
            </a:r>
            <a:r>
              <a:rPr lang="cs-CZ" baseline="0" dirty="0" err="1" smtClean="0"/>
              <a:t>sketche</a:t>
            </a:r>
            <a:r>
              <a:rPr lang="cs-CZ" baseline="0" dirty="0" smtClean="0"/>
              <a:t> pro HW pak vložíte toto ID a nahrajete ji do vašeho HW</a:t>
            </a:r>
          </a:p>
          <a:p>
            <a:r>
              <a:rPr lang="cs-CZ" baseline="0" dirty="0" smtClean="0"/>
              <a:t>	5) HW pak komunikuje se serverem a předává mu navolené informace které pak server předává dále Vám do aplikace v telefonu</a:t>
            </a:r>
          </a:p>
          <a:p>
            <a:endParaRPr lang="cs-CZ" baseline="0" dirty="0" smtClean="0"/>
          </a:p>
          <a:p>
            <a:r>
              <a:rPr lang="cs-CZ" baseline="0" dirty="0" smtClean="0"/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68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91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Tohle</a:t>
            </a:r>
            <a:r>
              <a:rPr lang="cs-CZ" baseline="0" dirty="0" smtClean="0"/>
              <a:t> je projekt který tu vznikl v prvním kole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 Akademie a jeho autorem je </a:t>
            </a:r>
            <a:r>
              <a:rPr lang="cs-CZ" baseline="0" dirty="0" err="1" smtClean="0"/>
              <a:t>Marti</a:t>
            </a:r>
            <a:r>
              <a:rPr lang="cs-CZ" baseline="0" dirty="0" smtClean="0"/>
              <a:t> Balák. Řešil jak vzdáleně spínat kotel, tak aby doma měl optimální teplotu, kterou si navolil do </a:t>
            </a:r>
            <a:r>
              <a:rPr lang="cs-CZ" baseline="0" dirty="0" err="1" smtClean="0"/>
              <a:t>Blynku</a:t>
            </a:r>
            <a:r>
              <a:rPr lang="cs-CZ" baseline="0" dirty="0" smtClean="0"/>
              <a:t> a přes ESP32 spínal kotel. 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0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AA9-96B5-3F44-8A42-6EEA579E4FCD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585-F258-124F-BF7F-FA207A78F0F2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C75C-B480-A040-9D29-6C5EF76D9131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6FB-3663-324F-AA98-002615AED444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4C2B-6E82-D64E-856C-3232E0DCFB45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AD05-184E-964C-B1C5-0655002530B6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F0A-7AEA-A34F-B7C0-F6B9FF3A3646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F92-8455-E84E-879C-71323DEF0ADF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ED42-00BF-3C45-8E36-A23DE53A8289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BEC-19BE-5C49-BA0D-CF19E5B9B00E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8CD-723A-8B40-89D7-89660B3DD48D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A87-6492-9A48-9499-30EDE7034375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20A-F3B2-0642-BA2E-597E2BA2EB95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58EC-3233-5446-BD35-5BD03E3B392A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062-09BC-624D-9A51-18C9FAD2F1D8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20B1-C1EC-5C4E-944B-F4F6A88A080C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330-CF02-7D4F-B4D9-CB68A09CF1DF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F23EE-C21C-644B-BBE9-CAEDE10E2CFC}" type="datetime1">
              <a:rPr lang="cs-CZ" smtClean="0"/>
              <a:t>30.10.2019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if/arduino-esp3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espressif/arduino-esp32/gh-pages/package_esp32_index.json" TargetMode="External"/><Relationship Id="rId7" Type="http://schemas.openxmlformats.org/officeDocument/2006/relationships/hyperlink" Target="https://github.com/fablab-brno/Arduino-Akademi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egee-tokyo/DHTesp" TargetMode="External"/><Relationship Id="rId5" Type="http://schemas.openxmlformats.org/officeDocument/2006/relationships/hyperlink" Target="https://github.com/jfturcot/SimpleTimer" TargetMode="External"/><Relationship Id="rId4" Type="http://schemas.openxmlformats.org/officeDocument/2006/relationships/hyperlink" Target="https://github.com/bertmelis/Ticker-esp3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3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udírny</a:t>
            </a:r>
            <a:endParaRPr lang="cs-CZ" dirty="0"/>
          </a:p>
        </p:txBody>
      </p:sp>
      <p:pic>
        <p:nvPicPr>
          <p:cNvPr id="4098" name="Picture 2" descr="https://cdn.instructables.com/F8O/JMAZ/IUOI7HJG/F8OJMAZIUOI7HJG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49" y="1431299"/>
            <a:ext cx="5616280" cy="42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instructables.com/FZG/92W2/IUOI7HGK/FZG92W2IUOI7HGK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44" y="1431299"/>
            <a:ext cx="2612777" cy="46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9688774" cy="55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- vzdálené ovládání světel, žaluzii, praček, vrat od garáže..</a:t>
            </a:r>
            <a:endParaRPr lang="cs-CZ" dirty="0"/>
          </a:p>
        </p:txBody>
      </p:sp>
      <p:sp>
        <p:nvSpPr>
          <p:cNvPr id="8" name="Zástupný symbol pro obsah 6"/>
          <p:cNvSpPr txBox="1">
            <a:spLocks/>
          </p:cNvSpPr>
          <p:nvPr/>
        </p:nvSpPr>
        <p:spPr>
          <a:xfrm>
            <a:off x="1814249" y="1431299"/>
            <a:ext cx="9688774" cy="724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- odesílání notifikací na </a:t>
            </a:r>
            <a:r>
              <a:rPr lang="cs-CZ" dirty="0" err="1" smtClean="0"/>
              <a:t>Twitter</a:t>
            </a:r>
            <a:r>
              <a:rPr lang="cs-CZ" dirty="0" smtClean="0"/>
              <a:t>, email nebo přímo do telefonu o tom že Vám doprala pračka..</a:t>
            </a:r>
            <a:endParaRPr lang="cs-CZ" dirty="0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1814249" y="2155695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vzdálené krmení zvířat, zapínání a vypínání světel v </a:t>
            </a:r>
            <a:r>
              <a:rPr lang="cs-CZ" dirty="0" err="1" smtClean="0"/>
              <a:t>aquariu</a:t>
            </a:r>
            <a:r>
              <a:rPr lang="cs-CZ" dirty="0" smtClean="0"/>
              <a:t>/</a:t>
            </a:r>
            <a:r>
              <a:rPr lang="cs-CZ" dirty="0" err="1" smtClean="0"/>
              <a:t>terariu</a:t>
            </a:r>
            <a:r>
              <a:rPr lang="cs-CZ" dirty="0" smtClean="0"/>
              <a:t>..</a:t>
            </a:r>
            <a:endParaRPr lang="cs-CZ" dirty="0"/>
          </a:p>
        </p:txBody>
      </p:sp>
      <p:sp>
        <p:nvSpPr>
          <p:cNvPr id="10" name="Zástupný symbol pro obsah 6"/>
          <p:cNvSpPr txBox="1">
            <a:spLocks/>
          </p:cNvSpPr>
          <p:nvPr/>
        </p:nvSpPr>
        <p:spPr>
          <a:xfrm>
            <a:off x="1823676" y="2715019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upozornění na poštu ve schránce nebo že je někdo u Vás doma a neměl by tam být..</a:t>
            </a:r>
            <a:endParaRPr lang="cs-CZ" dirty="0"/>
          </a:p>
        </p:txBody>
      </p:sp>
      <p:sp>
        <p:nvSpPr>
          <p:cNvPr id="11" name="Zástupný symbol pro obsah 6"/>
          <p:cNvSpPr txBox="1">
            <a:spLocks/>
          </p:cNvSpPr>
          <p:nvPr/>
        </p:nvSpPr>
        <p:spPr>
          <a:xfrm>
            <a:off x="1814249" y="4189160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a spoustu dalších věcí, mrkněte na </a:t>
            </a:r>
            <a:r>
              <a:rPr lang="cs-CZ" dirty="0" err="1" smtClean="0"/>
              <a:t>Instructables</a:t>
            </a:r>
            <a:r>
              <a:rPr lang="cs-CZ" dirty="0" smtClean="0"/>
              <a:t> ;-)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9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b="1" dirty="0" err="1"/>
              <a:t>Blynk</a:t>
            </a:r>
            <a:r>
              <a:rPr lang="cs-CZ" b="1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5235" y="139047"/>
            <a:ext cx="2936862" cy="761731"/>
          </a:xfrm>
        </p:spPr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server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853" y="1116542"/>
            <a:ext cx="4772285" cy="5115714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Cloud</a:t>
            </a:r>
            <a:endParaRPr lang="cs-CZ" dirty="0"/>
          </a:p>
          <a:p>
            <a:pPr marL="0" indent="0"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jednoduché použití</a:t>
            </a:r>
          </a:p>
          <a:p>
            <a:pPr marL="0" indent="0"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-</a:t>
            </a:r>
            <a:r>
              <a:rPr lang="cs-CZ" dirty="0"/>
              <a:t> </a:t>
            </a:r>
            <a:r>
              <a:rPr lang="cs-CZ" dirty="0" smtClean="0"/>
              <a:t>požadováno internetové připojení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6883138" y="1112865"/>
            <a:ext cx="4772285" cy="511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local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jednoduché </a:t>
            </a:r>
            <a:r>
              <a:rPr lang="cs-CZ" dirty="0" smtClean="0"/>
              <a:t>použití</a:t>
            </a:r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neomezený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stačí lokální síť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složitější nastavení</a:t>
            </a:r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107523" y="5498517"/>
            <a:ext cx="4772285" cy="99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b="1" dirty="0" smtClean="0"/>
              <a:t>Prosím naistalujte si </a:t>
            </a:r>
            <a:r>
              <a:rPr lang="cs-CZ" b="1" dirty="0" err="1" smtClean="0"/>
              <a:t>Blynk</a:t>
            </a:r>
            <a:r>
              <a:rPr lang="cs-CZ" b="1" dirty="0" smtClean="0"/>
              <a:t> aplikaci na svůj telefon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82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b="1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ESP8266</a:t>
            </a:r>
            <a:endParaRPr lang="cs-CZ" dirty="0"/>
          </a:p>
        </p:txBody>
      </p:sp>
      <p:pic>
        <p:nvPicPr>
          <p:cNvPr id="5122" name="Picture 2" descr="VÃ½sledek obrÃ¡zku pro esp8266 specific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4" y="871975"/>
            <a:ext cx="2306333" cy="23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10" y="1312708"/>
            <a:ext cx="5724525" cy="4438650"/>
          </a:xfrm>
          <a:prstGeom prst="rect">
            <a:avLst/>
          </a:prstGeom>
        </p:spPr>
      </p:pic>
      <p:pic>
        <p:nvPicPr>
          <p:cNvPr id="5126" name="Picture 6" descr="VÃ½sledek obrÃ¡zku pro esp82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230" y="3532033"/>
            <a:ext cx="2416792" cy="23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84964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ESP32</a:t>
            </a:r>
            <a:endParaRPr lang="cs-CZ" dirty="0"/>
          </a:p>
        </p:txBody>
      </p:sp>
      <p:pic>
        <p:nvPicPr>
          <p:cNvPr id="9218" name="Picture 2" descr="https://www.cnx-software.com/wp-content/uploads/2016/03/ESP8266_vs_ESP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682359"/>
            <a:ext cx="7198448" cy="37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220" name="Picture 4" descr="VÃ½sledek obrÃ¡zku pro esp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5" y="2205805"/>
            <a:ext cx="2672308" cy="26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b="1" dirty="0" smtClean="0"/>
              <a:t>Instalace podpory pro ESP32</a:t>
            </a:r>
            <a:endParaRPr lang="cs-CZ" dirty="0" smtClean="0"/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Instalace podpory pro ESP32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1252979"/>
            <a:ext cx="10018713" cy="745504"/>
          </a:xfrm>
        </p:spPr>
        <p:txBody>
          <a:bodyPr/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github.com/espressif/arduino-esp32</a:t>
            </a:r>
            <a:endParaRPr lang="cs-CZ" dirty="0" smtClean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27" y="1998483"/>
            <a:ext cx="3998095" cy="2550038"/>
          </a:xfrm>
          <a:prstGeom prst="rect">
            <a:avLst/>
          </a:prstGeom>
        </p:spPr>
      </p:pic>
      <p:sp>
        <p:nvSpPr>
          <p:cNvPr id="5" name="Šipka doprava 4"/>
          <p:cNvSpPr/>
          <p:nvPr/>
        </p:nvSpPr>
        <p:spPr>
          <a:xfrm rot="10800000">
            <a:off x="4666268" y="2903455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07" y="1991926"/>
            <a:ext cx="5990069" cy="2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b="1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err="1" smtClean="0"/>
              <a:t>Arduino</a:t>
            </a:r>
            <a:r>
              <a:rPr lang="cs-CZ" dirty="0" smtClean="0"/>
              <a:t> IDE - </a:t>
            </a:r>
            <a:r>
              <a:rPr lang="cs-CZ" dirty="0" err="1" smtClean="0"/>
              <a:t>sketch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1"/>
            <a:ext cx="10018713" cy="5666295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Podpora pro ESP32: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raw.githubusercontent.com/espressif/arduino-esp32/gh-pages/package_esp32_index.json</a:t>
            </a:r>
            <a:r>
              <a:rPr lang="cs-CZ" dirty="0" smtClean="0"/>
              <a:t> </a:t>
            </a:r>
            <a:endParaRPr lang="cs-CZ" dirty="0"/>
          </a:p>
          <a:p>
            <a:r>
              <a:rPr lang="cs-CZ" dirty="0" smtClean="0"/>
              <a:t>Knihovny </a:t>
            </a:r>
            <a:r>
              <a:rPr lang="cs-CZ" dirty="0" smtClean="0"/>
              <a:t>které je potřeba nainstalovat:</a:t>
            </a:r>
          </a:p>
          <a:p>
            <a:pPr lvl="1"/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github.com/bertmelis/Ticker-esp32</a:t>
            </a:r>
            <a:r>
              <a:rPr lang="cs-CZ" dirty="0" smtClean="0"/>
              <a:t> (instalovat ze zipu)</a:t>
            </a:r>
          </a:p>
          <a:p>
            <a:pPr lvl="1"/>
            <a:r>
              <a:rPr lang="cs-CZ" dirty="0" smtClean="0">
                <a:hlinkClick r:id="rId5"/>
              </a:rPr>
              <a:t>https</a:t>
            </a:r>
            <a:r>
              <a:rPr lang="cs-CZ" dirty="0">
                <a:hlinkClick r:id="rId5"/>
              </a:rPr>
              <a:t>://</a:t>
            </a:r>
            <a:r>
              <a:rPr lang="cs-CZ" dirty="0" smtClean="0">
                <a:hlinkClick r:id="rId5"/>
              </a:rPr>
              <a:t>github.com/jfturcot/SimpleTimer</a:t>
            </a:r>
            <a:r>
              <a:rPr lang="cs-CZ" dirty="0" smtClean="0"/>
              <a:t> </a:t>
            </a:r>
            <a:r>
              <a:rPr lang="cs-CZ" dirty="0"/>
              <a:t>(instalovat ze zipu</a:t>
            </a:r>
            <a:r>
              <a:rPr lang="cs-CZ" dirty="0" smtClean="0"/>
              <a:t>)</a:t>
            </a:r>
          </a:p>
          <a:p>
            <a:pPr lvl="1"/>
            <a:r>
              <a:rPr lang="cs-CZ" dirty="0">
                <a:hlinkClick r:id="rId6"/>
              </a:rPr>
              <a:t>https://github.com/beegee-tokyo/DHTesp</a:t>
            </a:r>
            <a:r>
              <a:rPr lang="cs-CZ" dirty="0"/>
              <a:t> (manažer knihoven: </a:t>
            </a:r>
            <a:r>
              <a:rPr lang="cs-CZ" b="1" dirty="0"/>
              <a:t>DHT sensor </a:t>
            </a:r>
            <a:r>
              <a:rPr lang="cs-CZ" b="1" dirty="0" err="1"/>
              <a:t>library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b="1" dirty="0" err="1"/>
              <a:t>ESPx</a:t>
            </a:r>
            <a:r>
              <a:rPr lang="cs-CZ" dirty="0"/>
              <a:t>)</a:t>
            </a:r>
          </a:p>
          <a:p>
            <a:pPr lvl="1"/>
            <a:r>
              <a:rPr lang="cs-CZ" b="1" dirty="0" smtClean="0"/>
              <a:t>Blynk</a:t>
            </a:r>
            <a:r>
              <a:rPr lang="cs-CZ" dirty="0" smtClean="0"/>
              <a:t> </a:t>
            </a:r>
            <a:r>
              <a:rPr lang="cs-CZ" dirty="0"/>
              <a:t>(manažer knihoven: </a:t>
            </a:r>
            <a:r>
              <a:rPr lang="cs-CZ" dirty="0" smtClean="0"/>
              <a:t>Blynk</a:t>
            </a:r>
            <a:r>
              <a:rPr lang="cs-CZ" dirty="0" smtClean="0"/>
              <a:t>) – </a:t>
            </a:r>
            <a:r>
              <a:rPr lang="cs-CZ" b="1" dirty="0" smtClean="0">
                <a:solidFill>
                  <a:srgbClr val="FF0000"/>
                </a:solidFill>
              </a:rPr>
              <a:t>NEZAPOMENOUT NAINSTALOVAT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Sketch</a:t>
            </a:r>
            <a:r>
              <a:rPr lang="cs-CZ" dirty="0" smtClean="0"/>
              <a:t> si stáhněte z webové stránky:</a:t>
            </a:r>
          </a:p>
          <a:p>
            <a:pPr lvl="2"/>
            <a:r>
              <a:rPr lang="cs-CZ" dirty="0">
                <a:hlinkClick r:id="rId7"/>
              </a:rPr>
              <a:t>https://</a:t>
            </a:r>
            <a:r>
              <a:rPr lang="cs-CZ" dirty="0" smtClean="0">
                <a:hlinkClick r:id="rId7"/>
              </a:rPr>
              <a:t>github.com/fablab-brno/Arduino-Akademie</a:t>
            </a:r>
            <a:r>
              <a:rPr lang="cs-CZ" dirty="0" smtClean="0"/>
              <a:t> -&gt; Workshop 4 -&gt; </a:t>
            </a:r>
            <a:r>
              <a:rPr lang="cs-CZ" dirty="0" err="1" smtClean="0"/>
              <a:t>Blynk_Workshop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4091528" y="2136348"/>
            <a:ext cx="1035303" cy="437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6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Zapojení součástek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875683" y="6001103"/>
            <a:ext cx="712135" cy="46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smtClean="0"/>
              <a:t>Pin 14</a:t>
            </a:r>
            <a:endParaRPr lang="cs-CZ" sz="1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90" y="1804581"/>
            <a:ext cx="8642152" cy="4062550"/>
          </a:xfrm>
          <a:prstGeom prst="rect">
            <a:avLst/>
          </a:prstGeom>
        </p:spPr>
      </p:pic>
      <p:sp>
        <p:nvSpPr>
          <p:cNvPr id="7" name="Zástupný symbol pro obsah 1"/>
          <p:cNvSpPr txBox="1">
            <a:spLocks/>
          </p:cNvSpPr>
          <p:nvPr/>
        </p:nvSpPr>
        <p:spPr>
          <a:xfrm>
            <a:off x="613759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32</a:t>
            </a:r>
            <a:endParaRPr lang="cs-CZ" sz="1600" dirty="0"/>
          </a:p>
        </p:txBody>
      </p:sp>
      <p:sp>
        <p:nvSpPr>
          <p:cNvPr id="8" name="Zástupný symbol pro obsah 1"/>
          <p:cNvSpPr txBox="1">
            <a:spLocks/>
          </p:cNvSpPr>
          <p:nvPr/>
        </p:nvSpPr>
        <p:spPr>
          <a:xfrm>
            <a:off x="5425463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12</a:t>
            </a:r>
            <a:endParaRPr lang="cs-CZ" sz="1600" dirty="0"/>
          </a:p>
        </p:txBody>
      </p:sp>
      <p:sp>
        <p:nvSpPr>
          <p:cNvPr id="9" name="Zástupný symbol pro obsah 1"/>
          <p:cNvSpPr txBox="1">
            <a:spLocks/>
          </p:cNvSpPr>
          <p:nvPr/>
        </p:nvSpPr>
        <p:spPr>
          <a:xfrm>
            <a:off x="474160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27</a:t>
            </a:r>
            <a:endParaRPr lang="cs-CZ" sz="1600" dirty="0"/>
          </a:p>
        </p:txBody>
      </p:sp>
      <p:sp>
        <p:nvSpPr>
          <p:cNvPr id="5" name="Obdélník 4"/>
          <p:cNvSpPr/>
          <p:nvPr/>
        </p:nvSpPr>
        <p:spPr>
          <a:xfrm>
            <a:off x="6137598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7875682" y="6000549"/>
            <a:ext cx="712135" cy="462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5425462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4704593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Nastavení Blynk </a:t>
            </a:r>
            <a:r>
              <a:rPr lang="cs-CZ" dirty="0" smtClean="0"/>
              <a:t>aplikace pro Blynk server ve FL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2"/>
            <a:ext cx="10018713" cy="1377099"/>
          </a:xfrm>
        </p:spPr>
        <p:txBody>
          <a:bodyPr>
            <a:normAutofit/>
          </a:bodyPr>
          <a:lstStyle/>
          <a:p>
            <a:pPr lvl="1"/>
            <a:r>
              <a:rPr lang="cs-CZ" dirty="0" smtClean="0"/>
              <a:t>mtm.fablabbrno.cz</a:t>
            </a:r>
          </a:p>
          <a:p>
            <a:pPr lvl="1"/>
            <a:r>
              <a:rPr lang="cs-CZ" dirty="0" smtClean="0"/>
              <a:t>9443</a:t>
            </a:r>
          </a:p>
          <a:p>
            <a:pPr lvl="1"/>
            <a:r>
              <a:rPr lang="cs-CZ" dirty="0" err="1" smtClean="0"/>
              <a:t>FabLab</a:t>
            </a:r>
            <a:r>
              <a:rPr lang="cs-CZ" dirty="0" smtClean="0"/>
              <a:t> : </a:t>
            </a:r>
            <a:r>
              <a:rPr lang="cs-CZ" dirty="0" err="1" smtClean="0"/>
              <a:t>wearemakers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67" y="2168156"/>
            <a:ext cx="2146053" cy="362540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2167236"/>
            <a:ext cx="2144007" cy="3625606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299" y="2167236"/>
            <a:ext cx="2308613" cy="362540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704" y="2168156"/>
            <a:ext cx="2312735" cy="3624686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>
          <a:xfrm>
            <a:off x="1988343" y="3610466"/>
            <a:ext cx="32146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4958608" y="5219700"/>
            <a:ext cx="45159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6711208" y="5295900"/>
            <a:ext cx="126598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4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 smtClean="0"/>
              <a:t>Co je to </a:t>
            </a:r>
            <a:r>
              <a:rPr lang="cs-CZ" b="1" dirty="0" err="1" smtClean="0"/>
              <a:t>Blynk</a:t>
            </a:r>
            <a:r>
              <a:rPr lang="cs-CZ" b="1" dirty="0" smtClean="0"/>
              <a:t>?</a:t>
            </a:r>
            <a:endParaRPr lang="cs-CZ" b="1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16661" y="129844"/>
            <a:ext cx="3501756" cy="724396"/>
          </a:xfrm>
        </p:spPr>
        <p:txBody>
          <a:bodyPr/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VÃ½sledek obrÃ¡zku pro bly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7" y="129523"/>
            <a:ext cx="724717" cy="7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bly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84" y="4812632"/>
            <a:ext cx="4182856" cy="15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wp.com/iotdunia.com/wp-content/uploads/2017/03/1-Qz4ExRdNVWfPqiX5Ndh_bw.png?ssl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0" y="1101228"/>
            <a:ext cx="4526444" cy="33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ek obrÃ¡zku pro blynk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78" y="3826408"/>
            <a:ext cx="17219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ek obrÃ¡zku pro bly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084" y="3826408"/>
            <a:ext cx="1535772" cy="27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978" y="1101228"/>
            <a:ext cx="4410953" cy="23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b="1" dirty="0" smtClean="0"/>
              <a:t>Podporované HW platformy</a:t>
            </a:r>
            <a:endParaRPr lang="cs-CZ" b="1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77959" y="118286"/>
            <a:ext cx="4831413" cy="72439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Podporované platformy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15" y="1123950"/>
            <a:ext cx="7962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b="1" dirty="0" smtClean="0"/>
              <a:t>Příklady projektů</a:t>
            </a:r>
            <a:endParaRPr lang="cs-CZ" b="1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484310" y="909835"/>
            <a:ext cx="2836909" cy="549897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Termostat pro kotel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19" y="881555"/>
            <a:ext cx="2917036" cy="521854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28" y="871976"/>
            <a:ext cx="3878495" cy="52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skleníku</a:t>
            </a:r>
            <a:endParaRPr lang="cs-CZ" dirty="0"/>
          </a:p>
        </p:txBody>
      </p:sp>
      <p:pic>
        <p:nvPicPr>
          <p:cNvPr id="2050" name="Picture 2" descr="https://cdn.instructables.com/F1T/B5CP/J6MGBTJW/F1TB5CPJ6MGBTJW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6" y="1431299"/>
            <a:ext cx="3386342" cy="45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of Arduino Controlled Greenhouse (With Blynk As Interfac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6" y="871975"/>
            <a:ext cx="2295333" cy="30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47" y="4071624"/>
            <a:ext cx="6021576" cy="2661470"/>
          </a:xfrm>
          <a:prstGeom prst="rect">
            <a:avLst/>
          </a:prstGeom>
        </p:spPr>
      </p:pic>
      <p:pic>
        <p:nvPicPr>
          <p:cNvPr id="2056" name="Picture 8" descr="Picture of Moisture Sensor in Po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22" y="871975"/>
            <a:ext cx="2290408" cy="30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995</TotalTime>
  <Words>998</Words>
  <Application>Microsoft Office PowerPoint</Application>
  <PresentationFormat>Widescreen</PresentationFormat>
  <Paragraphs>196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Paralaxa</vt:lpstr>
      <vt:lpstr>Arduino Workshop 4</vt:lpstr>
      <vt:lpstr>Arduino Workshop 4</vt:lpstr>
      <vt:lpstr>Arduino Workshop 4</vt:lpstr>
      <vt:lpstr>Co je to Blynk?</vt:lpstr>
      <vt:lpstr>Arduino Workshop 4</vt:lpstr>
      <vt:lpstr>Podporované platformy</vt:lpstr>
      <vt:lpstr>Arduino Workshop 4</vt:lpstr>
      <vt:lpstr>PowerPoint Presentation</vt:lpstr>
      <vt:lpstr>PowerPoint Presentation</vt:lpstr>
      <vt:lpstr>PowerPoint Presentation</vt:lpstr>
      <vt:lpstr>PowerPoint Presentation</vt:lpstr>
      <vt:lpstr>Arduino Workshop 4</vt:lpstr>
      <vt:lpstr>Blynk server</vt:lpstr>
      <vt:lpstr>Arduino Workshop 4</vt:lpstr>
      <vt:lpstr>PowerPoint Presentation</vt:lpstr>
      <vt:lpstr>PowerPoint Presentation</vt:lpstr>
      <vt:lpstr>Arduino Workshop 4</vt:lpstr>
      <vt:lpstr>PowerPoint Presentation</vt:lpstr>
      <vt:lpstr>Arduino Workshop 4</vt:lpstr>
      <vt:lpstr>PowerPoint Presentation</vt:lpstr>
      <vt:lpstr>PowerPoint Presentation</vt:lpstr>
      <vt:lpstr>PowerPoint Presentation</vt:lpstr>
      <vt:lpstr>Děkujeme za pozornost!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Microsoft Office</dc:creator>
  <cp:lastModifiedBy>Miroslav Zuzelka</cp:lastModifiedBy>
  <cp:revision>54</cp:revision>
  <dcterms:created xsi:type="dcterms:W3CDTF">2017-10-23T19:43:12Z</dcterms:created>
  <dcterms:modified xsi:type="dcterms:W3CDTF">2019-10-30T14:23:21Z</dcterms:modified>
</cp:coreProperties>
</file>