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72" r:id="rId5"/>
    <p:sldId id="302" r:id="rId6"/>
    <p:sldId id="303" r:id="rId7"/>
    <p:sldId id="297" r:id="rId8"/>
    <p:sldId id="298" r:id="rId9"/>
    <p:sldId id="271" r:id="rId10"/>
    <p:sldId id="299" r:id="rId11"/>
    <p:sldId id="300" r:id="rId12"/>
    <p:sldId id="301" r:id="rId13"/>
    <p:sldId id="27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9"/>
    <p:restoredTop sz="87031" autoAdjust="0"/>
  </p:normalViewPr>
  <p:slideViewPr>
    <p:cSldViewPr snapToGrid="0" snapToObjects="1">
      <p:cViewPr varScale="1">
        <p:scale>
          <a:sx n="102" d="100"/>
          <a:sy n="102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5C899-D94F-7D46-B594-C1ABC82DBD78}" type="datetimeFigureOut">
              <a:rPr lang="cs-CZ" smtClean="0"/>
              <a:t>25.04.2018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D2078-D351-AC4A-9EE3-FD82384788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35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23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4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ESP8266 se objevil</a:t>
            </a:r>
            <a:r>
              <a:rPr lang="cs-CZ" baseline="0" dirty="0" smtClean="0"/>
              <a:t> v roce 2014 a původně byl určen jako převodník ze </a:t>
            </a:r>
            <a:r>
              <a:rPr lang="cs-CZ" baseline="0" dirty="0" err="1" smtClean="0"/>
              <a:t>seriové</a:t>
            </a:r>
            <a:r>
              <a:rPr lang="cs-CZ" baseline="0" dirty="0" smtClean="0"/>
              <a:t> linky na </a:t>
            </a:r>
            <a:r>
              <a:rPr lang="cs-CZ" baseline="0" dirty="0" err="1" smtClean="0"/>
              <a:t>wifi</a:t>
            </a:r>
            <a:r>
              <a:rPr lang="cs-CZ" baseline="0" dirty="0" smtClean="0"/>
              <a:t>, ale díky tomu že byl velmi levný si ho oblíbila komunita kutilů a on se velmi rychle stal jednou z nejpoužívanějších komponent když člověk potřeboval </a:t>
            </a:r>
            <a:r>
              <a:rPr lang="cs-CZ" baseline="0" dirty="0" err="1" smtClean="0"/>
              <a:t>WiFi</a:t>
            </a:r>
            <a:r>
              <a:rPr lang="cs-CZ" baseline="0" dirty="0" smtClean="0"/>
              <a:t> konektivitu. První modul vidíme vpravo nahoře, je to ESP01. Měl 8 pinů o rozteči 2 mm a nešel přímo zapojit do </a:t>
            </a:r>
            <a:r>
              <a:rPr lang="cs-CZ" baseline="0" dirty="0" err="1" smtClean="0"/>
              <a:t>breadboardu</a:t>
            </a:r>
            <a:r>
              <a:rPr lang="cs-CZ" baseline="0" dirty="0" smtClean="0"/>
              <a:t>, museli jste mít redukci. Deska na sobě neměla převodník ne sériovou linku. Ovladatelné byli jen 2 piny takže se s ním moc kutit nedalo, ale na ovládání </a:t>
            </a:r>
            <a:r>
              <a:rPr lang="cs-CZ" baseline="0" dirty="0" err="1" smtClean="0"/>
              <a:t>LEDky</a:t>
            </a:r>
            <a:r>
              <a:rPr lang="cs-CZ" baseline="0" dirty="0" smtClean="0"/>
              <a:t> nebo relé to stačilo a dodnes se prodávají moduly kterými lze ovládat například světlo nebo cokoli co potřebuje 220V.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Vpravo dole vidíme </a:t>
            </a:r>
            <a:r>
              <a:rPr lang="cs-CZ" baseline="0" dirty="0" err="1" smtClean="0"/>
              <a:t>NodeMCU</a:t>
            </a:r>
            <a:r>
              <a:rPr lang="cs-CZ" baseline="0" dirty="0" smtClean="0"/>
              <a:t>, což je již </a:t>
            </a:r>
            <a:r>
              <a:rPr lang="cs-CZ" baseline="0" dirty="0" err="1" smtClean="0"/>
              <a:t>breadboard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friendly</a:t>
            </a:r>
            <a:r>
              <a:rPr lang="cs-CZ" baseline="0" dirty="0" smtClean="0"/>
              <a:t> deska která měla 13 ovladatelných pinů, SPI, I2C, I2S a 2 </a:t>
            </a:r>
            <a:r>
              <a:rPr lang="cs-CZ" baseline="0" dirty="0" err="1" smtClean="0"/>
              <a:t>UARTy</a:t>
            </a:r>
            <a:r>
              <a:rPr lang="cs-CZ" baseline="0" dirty="0" smtClean="0"/>
              <a:t>. Tato deska již měla na sobě </a:t>
            </a:r>
            <a:r>
              <a:rPr lang="cs-CZ" baseline="0" dirty="0" err="1" smtClean="0"/>
              <a:t>seriový</a:t>
            </a:r>
            <a:r>
              <a:rPr lang="cs-CZ" baseline="0" dirty="0" smtClean="0"/>
              <a:t> převodník, takže práce s ní byla mnohem příjemnější.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20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My dnes, a nejen</a:t>
            </a:r>
            <a:r>
              <a:rPr lang="cs-CZ" baseline="0" dirty="0" smtClean="0"/>
              <a:t> dnes, budeme pracovat s ESP32 což je nástupce ESP8266. Porovnání mezi těmito dvěma čipy vidíte před sebou. ESP32 běží v základu na 160MHz, ale může běžet i na 240 MHz. Oproti ESP8266 má o jedno jádro navíc, více pinů, větší </a:t>
            </a:r>
            <a:r>
              <a:rPr lang="cs-CZ" baseline="0" dirty="0" err="1" smtClean="0"/>
              <a:t>pamět</a:t>
            </a:r>
            <a:r>
              <a:rPr lang="cs-CZ" baseline="0" dirty="0" smtClean="0"/>
              <a:t> SRAM, CAN bus který se používá v automobilovém průmyslu, </a:t>
            </a:r>
            <a:r>
              <a:rPr lang="cs-CZ" baseline="0" dirty="0" err="1" smtClean="0"/>
              <a:t>Ethernet</a:t>
            </a:r>
            <a:r>
              <a:rPr lang="cs-CZ" baseline="0" dirty="0" smtClean="0"/>
              <a:t>, můžete k ní připojit dotykové senzory. Za samostatnou zmínku stojí podpora BT 4.2 s podporou BLE (</a:t>
            </a:r>
            <a:r>
              <a:rPr lang="cs-CZ" baseline="0" dirty="0" err="1" smtClean="0"/>
              <a:t>Bluetooth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Low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Energy</a:t>
            </a:r>
            <a:r>
              <a:rPr lang="cs-CZ" baseline="0" dirty="0" smtClean="0"/>
              <a:t>).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Tak a nyní se pustíme do praktické části.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20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683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Abychom zde ušetřili</a:t>
            </a:r>
            <a:r>
              <a:rPr lang="cs-CZ" baseline="0" dirty="0" smtClean="0"/>
              <a:t> čas, tak si prosím na svých noteboocích otevřete tuto adresu a postupujte podle návodu který napsal Luboš.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068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5420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118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Abychom zde ušetřili</a:t>
            </a:r>
            <a:r>
              <a:rPr lang="cs-CZ" baseline="0" dirty="0" smtClean="0"/>
              <a:t> čas, tak si prosím na svých noteboocích otevřete tuto adresu a postupujte podle návodu který napsal Luboš.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357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Abychom zde ušetřili</a:t>
            </a:r>
            <a:r>
              <a:rPr lang="cs-CZ" baseline="0" dirty="0" smtClean="0"/>
              <a:t> čas, tak si prosím na svých noteboocích otevřete tuto adresu a postupujte podle návodu který napsal Luboš.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254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8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33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Blynk</a:t>
            </a:r>
            <a:r>
              <a:rPr lang="cs-CZ" dirty="0" smtClean="0"/>
              <a:t> je platforma</a:t>
            </a:r>
            <a:r>
              <a:rPr lang="cs-CZ" baseline="0" dirty="0" smtClean="0"/>
              <a:t> s mobilní aplikací pro </a:t>
            </a:r>
            <a:r>
              <a:rPr lang="cs-CZ" baseline="0" dirty="0" err="1" smtClean="0"/>
              <a:t>iOS</a:t>
            </a:r>
            <a:r>
              <a:rPr lang="cs-CZ" baseline="0" dirty="0" smtClean="0"/>
              <a:t> a Android, kterou můžete ovládat </a:t>
            </a:r>
            <a:r>
              <a:rPr lang="cs-CZ" baseline="0" dirty="0" err="1" smtClean="0"/>
              <a:t>Arduino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Raspberry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Pi</a:t>
            </a:r>
            <a:r>
              <a:rPr lang="cs-CZ" baseline="0" dirty="0" smtClean="0"/>
              <a:t> a jim podobné desky v lokální síti nebo přes internet.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V aplikaci je digitální </a:t>
            </a:r>
            <a:r>
              <a:rPr lang="cs-CZ" baseline="0" dirty="0" err="1" smtClean="0"/>
              <a:t>dashboard</a:t>
            </a:r>
            <a:r>
              <a:rPr lang="cs-CZ" baseline="0" dirty="0" smtClean="0"/>
              <a:t>. kde si vytvoříte grafické rozhraní pro Váš projekt jednoduchým přetahováním </a:t>
            </a:r>
            <a:r>
              <a:rPr lang="cs-CZ" baseline="0" dirty="0" err="1" smtClean="0"/>
              <a:t>widgetů</a:t>
            </a:r>
            <a:r>
              <a:rPr lang="cs-CZ" baseline="0" dirty="0" smtClean="0"/>
              <a:t>, což jsou konfigurovatelní zástupci fyzických objektů. </a:t>
            </a:r>
          </a:p>
          <a:p>
            <a:endParaRPr lang="cs-CZ" baseline="0" dirty="0" smtClean="0"/>
          </a:p>
          <a:p>
            <a:r>
              <a:rPr lang="cs-CZ" baseline="0" dirty="0" err="1" smtClean="0"/>
              <a:t>Blynk</a:t>
            </a:r>
            <a:r>
              <a:rPr lang="cs-CZ" baseline="0" dirty="0" smtClean="0"/>
              <a:t> jako platforma není svázána jen s jednou deskou, ale snaží se být univerzální v </a:t>
            </a:r>
            <a:r>
              <a:rPr lang="cs-CZ" baseline="0" dirty="0" err="1" smtClean="0"/>
              <a:t>IoT</a:t>
            </a:r>
            <a:r>
              <a:rPr lang="cs-CZ" baseline="0" dirty="0" smtClean="0"/>
              <a:t> světě a je podporována mnoha partnery, jak lze vidět na projektoru vpravo nahoře. Také můžete využít několika způsobů komunikace, ať už je to USB, </a:t>
            </a:r>
            <a:r>
              <a:rPr lang="cs-CZ" baseline="0" dirty="0" err="1" smtClean="0"/>
              <a:t>Wifi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Ehernet</a:t>
            </a:r>
            <a:r>
              <a:rPr lang="cs-CZ" baseline="0" dirty="0" smtClean="0"/>
              <a:t>, BT nebo GSM sítě.  </a:t>
            </a:r>
          </a:p>
          <a:p>
            <a:endParaRPr lang="cs-CZ" baseline="0" dirty="0" smtClean="0"/>
          </a:p>
          <a:p>
            <a:r>
              <a:rPr lang="cs-CZ" baseline="0" dirty="0" smtClean="0"/>
              <a:t>Jak to funguje si dnes vyzkoušíme na živo, ale pro začátek to </a:t>
            </a:r>
            <a:r>
              <a:rPr lang="cs-CZ" baseline="0" dirty="0" err="1" smtClean="0"/>
              <a:t>zhrnu</a:t>
            </a:r>
            <a:r>
              <a:rPr lang="cs-CZ" baseline="0" dirty="0" smtClean="0"/>
              <a:t> jak funguje komunikace:</a:t>
            </a:r>
          </a:p>
          <a:p>
            <a:r>
              <a:rPr lang="cs-CZ" baseline="0" dirty="0" smtClean="0"/>
              <a:t>	1) v telefonu máte aplikaci, kde si vytvoříte zdarma účet na serveru v Internetu nebo si tento server můžete nastavit doma na PC nebo někde na VPS</a:t>
            </a:r>
          </a:p>
          <a:p>
            <a:r>
              <a:rPr lang="cs-CZ" baseline="0" dirty="0" smtClean="0"/>
              <a:t>	2) pak si vytvoříte projekt, například pro monitorování vlhkosti půdy v květináči a v něm si navolíte </a:t>
            </a:r>
            <a:r>
              <a:rPr lang="cs-CZ" baseline="0" dirty="0" err="1" smtClean="0"/>
              <a:t>widgety</a:t>
            </a:r>
            <a:r>
              <a:rPr lang="cs-CZ" baseline="0" dirty="0" smtClean="0"/>
              <a:t> které budete používat</a:t>
            </a:r>
          </a:p>
          <a:p>
            <a:r>
              <a:rPr lang="cs-CZ" baseline="0" dirty="0" smtClean="0"/>
              <a:t>	3) v tomto projektu se Vám vygeneruje ID které bude pro Váš HW pojítkem k tomuto projektu</a:t>
            </a:r>
          </a:p>
          <a:p>
            <a:r>
              <a:rPr lang="cs-CZ" baseline="0" dirty="0" smtClean="0"/>
              <a:t>	4) do </a:t>
            </a:r>
            <a:r>
              <a:rPr lang="cs-CZ" baseline="0" dirty="0" err="1" smtClean="0"/>
              <a:t>sketche</a:t>
            </a:r>
            <a:r>
              <a:rPr lang="cs-CZ" baseline="0" dirty="0" smtClean="0"/>
              <a:t> pro HW pak vložíte toto ID a nahrajete ji do vašeho HW</a:t>
            </a:r>
          </a:p>
          <a:p>
            <a:r>
              <a:rPr lang="cs-CZ" baseline="0" dirty="0" smtClean="0"/>
              <a:t>	5) HW pak komunikuje se serverem a předává mu navolené informace které pak server předává dále Vám do aplikace v telefonu</a:t>
            </a:r>
          </a:p>
          <a:p>
            <a:endParaRPr lang="cs-CZ" baseline="0" dirty="0" smtClean="0"/>
          </a:p>
          <a:p>
            <a:r>
              <a:rPr lang="cs-CZ" baseline="0" dirty="0" smtClean="0"/>
              <a:t>	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68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64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91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Tohle</a:t>
            </a:r>
            <a:r>
              <a:rPr lang="cs-CZ" baseline="0" dirty="0" smtClean="0"/>
              <a:t> je projekt který tu vznikl v prvním kole </a:t>
            </a:r>
            <a:r>
              <a:rPr lang="cs-CZ" baseline="0" dirty="0" err="1" smtClean="0"/>
              <a:t>Arduino</a:t>
            </a:r>
            <a:r>
              <a:rPr lang="cs-CZ" baseline="0" dirty="0" smtClean="0"/>
              <a:t> Akademie a jeho autorem je </a:t>
            </a:r>
            <a:r>
              <a:rPr lang="cs-CZ" baseline="0" dirty="0" err="1" smtClean="0"/>
              <a:t>Marti</a:t>
            </a:r>
            <a:r>
              <a:rPr lang="cs-CZ" baseline="0" dirty="0" smtClean="0"/>
              <a:t> Balák. Řešil jak vzdáleně spínat kotel, tak aby doma měl optimální teplotu, kterou si navolil do </a:t>
            </a:r>
            <a:r>
              <a:rPr lang="cs-CZ" baseline="0" dirty="0" err="1" smtClean="0"/>
              <a:t>Blynku</a:t>
            </a:r>
            <a:r>
              <a:rPr lang="cs-CZ" baseline="0" dirty="0" smtClean="0"/>
              <a:t> a přes ESP32 spínal kotel. 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85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40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CAA9-96B5-3F44-8A42-6EEA579E4FCD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B585-F258-124F-BF7F-FA207A78F0F2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C75C-B480-A040-9D29-6C5EF76D9131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6FB-3663-324F-AA98-002615AED444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4C2B-6E82-D64E-856C-3232E0DCFB45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AD05-184E-964C-B1C5-0655002530B6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F0A-7AEA-A34F-B7C0-F6B9FF3A3646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F92-8455-E84E-879C-71323DEF0ADF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ED42-00BF-3C45-8E36-A23DE53A8289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BEC-19BE-5C49-BA0D-CF19E5B9B00E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88CD-723A-8B40-89D7-89660B3DD48D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4A87-6492-9A48-9499-30EDE7034375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20A-F3B2-0642-BA2E-597E2BA2EB95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58EC-3233-5446-BD35-5BD03E3B392A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062-09BC-624D-9A51-18C9FAD2F1D8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20B1-C1EC-5C4E-944B-F4F6A88A080C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330-CF02-7D4F-B4D9-CB68A09CF1DF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CF23EE-C21C-644B-BBE9-CAEDE10E2CFC}" type="datetime1">
              <a:rPr lang="cs-CZ" smtClean="0"/>
              <a:t>25.04.2018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tmelis/Ticker-esp3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egee-tokyo/DHTesp" TargetMode="External"/><Relationship Id="rId4" Type="http://schemas.openxmlformats.org/officeDocument/2006/relationships/hyperlink" Target="https://github.com/jfturcot/SimpleTime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r>
              <a:rPr lang="cs-CZ" dirty="0"/>
              <a:t>@</a:t>
            </a:r>
            <a:r>
              <a:rPr lang="cs-CZ" dirty="0" err="1"/>
              <a:t>FabLab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3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2503228" cy="559324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Ovládání udírny</a:t>
            </a:r>
            <a:endParaRPr lang="cs-CZ" dirty="0"/>
          </a:p>
        </p:txBody>
      </p:sp>
      <p:pic>
        <p:nvPicPr>
          <p:cNvPr id="4098" name="Picture 2" descr="https://cdn.instructables.com/F8O/JMAZ/IUOI7HJG/F8OJMAZIUOI7HJG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49" y="1431299"/>
            <a:ext cx="5616280" cy="42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instructables.com/FZG/92W2/IUOI7HGK/FZG92W2IUOI7HGK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44" y="1431299"/>
            <a:ext cx="2612777" cy="46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9688774" cy="55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/>
              <a:t>- vzdálené ovládání světel, žaluzii, praček, vrat od garáže..</a:t>
            </a:r>
            <a:endParaRPr lang="cs-CZ" dirty="0"/>
          </a:p>
        </p:txBody>
      </p:sp>
      <p:sp>
        <p:nvSpPr>
          <p:cNvPr id="8" name="Zástupný symbol pro obsah 6"/>
          <p:cNvSpPr txBox="1">
            <a:spLocks/>
          </p:cNvSpPr>
          <p:nvPr/>
        </p:nvSpPr>
        <p:spPr>
          <a:xfrm>
            <a:off x="1814249" y="1431299"/>
            <a:ext cx="9688774" cy="724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 smtClean="0"/>
              <a:t>- odesílání notifikací na </a:t>
            </a:r>
            <a:r>
              <a:rPr lang="cs-CZ" dirty="0" err="1" smtClean="0"/>
              <a:t>Twiter</a:t>
            </a:r>
            <a:r>
              <a:rPr lang="cs-CZ" dirty="0" smtClean="0"/>
              <a:t>, email nebo přímo do telefonu o tom že Vám doprala pračka..</a:t>
            </a:r>
            <a:endParaRPr lang="cs-CZ" dirty="0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1814249" y="2155695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 smtClean="0"/>
              <a:t>- vzdálené krmení zvířat, zapínání a vypínání světel v </a:t>
            </a:r>
            <a:r>
              <a:rPr lang="cs-CZ" dirty="0" err="1" smtClean="0"/>
              <a:t>aquariu</a:t>
            </a:r>
            <a:r>
              <a:rPr lang="cs-CZ" dirty="0" smtClean="0"/>
              <a:t>/</a:t>
            </a:r>
            <a:r>
              <a:rPr lang="cs-CZ" dirty="0" err="1" smtClean="0"/>
              <a:t>terariu</a:t>
            </a:r>
            <a:r>
              <a:rPr lang="cs-CZ" dirty="0" smtClean="0"/>
              <a:t>..</a:t>
            </a:r>
            <a:endParaRPr lang="cs-CZ" dirty="0"/>
          </a:p>
        </p:txBody>
      </p:sp>
      <p:sp>
        <p:nvSpPr>
          <p:cNvPr id="10" name="Zástupný symbol pro obsah 6"/>
          <p:cNvSpPr txBox="1">
            <a:spLocks/>
          </p:cNvSpPr>
          <p:nvPr/>
        </p:nvSpPr>
        <p:spPr>
          <a:xfrm>
            <a:off x="1814249" y="2715019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 smtClean="0"/>
              <a:t>- upozornění na poštu ve schránce nebo že je někdo u Vás doma a neměl by tam být..</a:t>
            </a:r>
            <a:endParaRPr lang="cs-CZ" dirty="0"/>
          </a:p>
        </p:txBody>
      </p:sp>
      <p:sp>
        <p:nvSpPr>
          <p:cNvPr id="11" name="Zástupný symbol pro obsah 6"/>
          <p:cNvSpPr txBox="1">
            <a:spLocks/>
          </p:cNvSpPr>
          <p:nvPr/>
        </p:nvSpPr>
        <p:spPr>
          <a:xfrm>
            <a:off x="1814249" y="4189160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 smtClean="0"/>
              <a:t>a spoustu dalších věcí, mrkněte na </a:t>
            </a:r>
            <a:r>
              <a:rPr lang="cs-CZ" dirty="0" err="1" smtClean="0"/>
              <a:t>Instructables</a:t>
            </a:r>
            <a:r>
              <a:rPr lang="cs-CZ" dirty="0" smtClean="0"/>
              <a:t> ;-)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91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b="1" dirty="0" err="1"/>
              <a:t>Blynk</a:t>
            </a:r>
            <a:r>
              <a:rPr lang="cs-CZ" b="1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5235" y="139047"/>
            <a:ext cx="2936862" cy="761731"/>
          </a:xfrm>
        </p:spPr>
        <p:txBody>
          <a:bodyPr/>
          <a:lstStyle/>
          <a:p>
            <a:r>
              <a:rPr lang="cs-CZ" dirty="0" err="1" smtClean="0"/>
              <a:t>Blynk</a:t>
            </a:r>
            <a:r>
              <a:rPr lang="cs-CZ" dirty="0" smtClean="0"/>
              <a:t> server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10853" y="1116542"/>
            <a:ext cx="4772285" cy="5115714"/>
          </a:xfrm>
        </p:spPr>
        <p:txBody>
          <a:bodyPr/>
          <a:lstStyle/>
          <a:p>
            <a:pPr marL="0" indent="0" algn="ctr">
              <a:buNone/>
            </a:pPr>
            <a:r>
              <a:rPr lang="cs-CZ" dirty="0" err="1" smtClean="0"/>
              <a:t>Blynk</a:t>
            </a:r>
            <a:r>
              <a:rPr lang="cs-CZ" dirty="0" smtClean="0"/>
              <a:t> </a:t>
            </a:r>
            <a:r>
              <a:rPr lang="cs-CZ" dirty="0" err="1" smtClean="0"/>
              <a:t>Cloud</a:t>
            </a:r>
            <a:endParaRPr lang="cs-CZ" dirty="0"/>
          </a:p>
          <a:p>
            <a:pPr marL="0" indent="0">
              <a:buNone/>
            </a:pPr>
            <a:r>
              <a:rPr lang="cs-CZ" dirty="0" smtClean="0">
                <a:solidFill>
                  <a:srgbClr val="00B050"/>
                </a:solidFill>
              </a:rPr>
              <a:t>+</a:t>
            </a:r>
            <a:r>
              <a:rPr lang="cs-CZ" dirty="0" smtClean="0"/>
              <a:t> free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</a:t>
            </a:r>
            <a:r>
              <a:rPr lang="cs-CZ" dirty="0" smtClean="0"/>
              <a:t>velká komunita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</a:t>
            </a:r>
            <a:r>
              <a:rPr lang="cs-CZ" dirty="0" smtClean="0"/>
              <a:t>jednoduché použití</a:t>
            </a:r>
          </a:p>
          <a:p>
            <a:pPr marL="0" indent="0">
              <a:buNone/>
            </a:pPr>
            <a:r>
              <a:rPr lang="cs-CZ" dirty="0" smtClean="0">
                <a:solidFill>
                  <a:srgbClr val="FF0000"/>
                </a:solidFill>
              </a:rPr>
              <a:t>-</a:t>
            </a:r>
            <a:r>
              <a:rPr lang="cs-CZ" dirty="0" smtClean="0"/>
              <a:t> omezený kredit na </a:t>
            </a:r>
            <a:r>
              <a:rPr lang="cs-CZ" dirty="0" err="1" smtClean="0"/>
              <a:t>widgety</a:t>
            </a:r>
            <a:endParaRPr lang="cs-CZ" dirty="0" smtClean="0"/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</a:rPr>
              <a:t>-</a:t>
            </a:r>
            <a:r>
              <a:rPr lang="cs-CZ" dirty="0"/>
              <a:t> </a:t>
            </a:r>
            <a:r>
              <a:rPr lang="cs-CZ" dirty="0" smtClean="0"/>
              <a:t>požadováno internetové připojení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 algn="ctr">
              <a:buNone/>
            </a:pPr>
            <a:endParaRPr lang="cs-CZ" dirty="0" smtClean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</p:txBody>
      </p:sp>
      <p:sp>
        <p:nvSpPr>
          <p:cNvPr id="9" name="Zástupný symbol pro obsah 2"/>
          <p:cNvSpPr txBox="1">
            <a:spLocks/>
          </p:cNvSpPr>
          <p:nvPr/>
        </p:nvSpPr>
        <p:spPr>
          <a:xfrm>
            <a:off x="6883138" y="1112865"/>
            <a:ext cx="4772285" cy="511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cs-CZ" dirty="0" err="1" smtClean="0"/>
              <a:t>Blynk</a:t>
            </a:r>
            <a:r>
              <a:rPr lang="cs-CZ" dirty="0" smtClean="0"/>
              <a:t> </a:t>
            </a:r>
            <a:r>
              <a:rPr lang="cs-CZ" dirty="0" err="1" smtClean="0"/>
              <a:t>local</a:t>
            </a:r>
            <a:endParaRPr lang="cs-CZ" dirty="0" smtClean="0"/>
          </a:p>
          <a:p>
            <a:pPr marL="0" indent="0">
              <a:buFont typeface="Arial"/>
              <a:buNone/>
            </a:pPr>
            <a:r>
              <a:rPr lang="cs-CZ" dirty="0" smtClean="0">
                <a:solidFill>
                  <a:srgbClr val="00B050"/>
                </a:solidFill>
              </a:rPr>
              <a:t>+</a:t>
            </a:r>
            <a:r>
              <a:rPr lang="cs-CZ" dirty="0" smtClean="0"/>
              <a:t> free</a:t>
            </a:r>
          </a:p>
          <a:p>
            <a:pPr marL="0" indent="0">
              <a:buFont typeface="Arial"/>
              <a:buNone/>
            </a:pPr>
            <a:r>
              <a:rPr lang="cs-CZ" dirty="0" smtClean="0">
                <a:solidFill>
                  <a:srgbClr val="00B050"/>
                </a:solidFill>
              </a:rPr>
              <a:t>+</a:t>
            </a:r>
            <a:r>
              <a:rPr lang="cs-CZ" dirty="0" smtClean="0"/>
              <a:t> velká komunita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jednoduché </a:t>
            </a:r>
            <a:r>
              <a:rPr lang="cs-CZ" dirty="0" smtClean="0"/>
              <a:t>použití</a:t>
            </a:r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 smtClean="0"/>
              <a:t> neomezený kredit na </a:t>
            </a:r>
            <a:r>
              <a:rPr lang="cs-CZ" dirty="0" err="1" smtClean="0"/>
              <a:t>widgety</a:t>
            </a:r>
            <a:endParaRPr lang="cs-CZ" dirty="0" smtClean="0"/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 smtClean="0"/>
              <a:t> stačí lokální síť</a:t>
            </a:r>
          </a:p>
          <a:p>
            <a:pPr marL="0" indent="0">
              <a:buFont typeface="Arial"/>
              <a:buNone/>
            </a:pPr>
            <a:r>
              <a:rPr lang="cs-CZ" dirty="0" smtClean="0">
                <a:solidFill>
                  <a:srgbClr val="FF0000"/>
                </a:solidFill>
              </a:rPr>
              <a:t>-</a:t>
            </a:r>
            <a:r>
              <a:rPr lang="cs-CZ" dirty="0" smtClean="0"/>
              <a:t> složitější nastavení</a:t>
            </a:r>
          </a:p>
          <a:p>
            <a:pPr marL="0" indent="0" algn="ctr">
              <a:buFont typeface="Arial"/>
              <a:buNone/>
            </a:pPr>
            <a:endParaRPr lang="cs-CZ" dirty="0" smtClean="0"/>
          </a:p>
          <a:p>
            <a:pPr marL="0" indent="0" algn="ctr">
              <a:buFont typeface="Arial"/>
              <a:buNone/>
            </a:pPr>
            <a:endParaRPr lang="cs-CZ" dirty="0" smtClean="0"/>
          </a:p>
          <a:p>
            <a:pPr marL="0" indent="0" algn="ctr">
              <a:buFont typeface="Arial"/>
              <a:buNone/>
            </a:pPr>
            <a:endParaRPr lang="cs-CZ" dirty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107523" y="5498517"/>
            <a:ext cx="4772285" cy="990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cs-CZ" b="1" dirty="0" smtClean="0"/>
              <a:t>Prosím naistalujte si </a:t>
            </a:r>
            <a:r>
              <a:rPr lang="cs-CZ" b="1" dirty="0" err="1" smtClean="0"/>
              <a:t>Blynk</a:t>
            </a:r>
            <a:r>
              <a:rPr lang="cs-CZ" b="1" dirty="0" smtClean="0"/>
              <a:t> aplikaci na svůj telefon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827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b="1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ESP8266</a:t>
            </a:r>
            <a:endParaRPr lang="cs-CZ" dirty="0"/>
          </a:p>
        </p:txBody>
      </p:sp>
      <p:pic>
        <p:nvPicPr>
          <p:cNvPr id="5122" name="Picture 2" descr="VÃ½sledek obrÃ¡zku pro esp8266 specifica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64" y="871975"/>
            <a:ext cx="2306333" cy="230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610" y="1312708"/>
            <a:ext cx="5724525" cy="4438650"/>
          </a:xfrm>
          <a:prstGeom prst="rect">
            <a:avLst/>
          </a:prstGeom>
        </p:spPr>
      </p:pic>
      <p:pic>
        <p:nvPicPr>
          <p:cNvPr id="5126" name="Picture 6" descr="VÃ½sledek obrÃ¡zku pro esp82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230" y="3532033"/>
            <a:ext cx="2416792" cy="23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84964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ESP32</a:t>
            </a:r>
            <a:endParaRPr lang="cs-CZ" dirty="0"/>
          </a:p>
        </p:txBody>
      </p:sp>
      <p:pic>
        <p:nvPicPr>
          <p:cNvPr id="9218" name="Picture 2" descr="https://www.cnx-software.com/wp-content/uploads/2016/03/ESP8266_vs_ESP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682359"/>
            <a:ext cx="7198448" cy="37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9220" name="Picture 4" descr="VÃ½sledek obrÃ¡zku pro esp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15" y="2205805"/>
            <a:ext cx="2672308" cy="26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 smtClean="0"/>
              <a:t>Blynk</a:t>
            </a:r>
            <a:r>
              <a:rPr lang="cs-CZ" dirty="0" smtClean="0"/>
              <a:t> server &amp; instalace aplikace</a:t>
            </a:r>
            <a:endParaRPr lang="cs-CZ" dirty="0"/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b="1" dirty="0" smtClean="0"/>
              <a:t>Instalace podpory pro ESP32</a:t>
            </a:r>
            <a:endParaRPr lang="cs-CZ" dirty="0" smtClean="0"/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Instalace podpory pro ESP32 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http://navody.arduino-shop.cz/navody-k-produktum/vyvojova-deska-esp32.html</a:t>
            </a:r>
          </a:p>
        </p:txBody>
      </p:sp>
    </p:spTree>
    <p:extLst>
      <p:ext uri="{BB962C8B-B14F-4D97-AF65-F5344CB8AC3E}">
        <p14:creationId xmlns:p14="http://schemas.microsoft.com/office/powerpoint/2010/main" val="35294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 smtClean="0"/>
              <a:t>Blynk</a:t>
            </a:r>
            <a:r>
              <a:rPr lang="cs-CZ" dirty="0" smtClean="0"/>
              <a:t> server &amp; instalace aplikace</a:t>
            </a:r>
            <a:endParaRPr lang="cs-CZ" dirty="0"/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b="1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Zapojení součástek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7875683" y="6001103"/>
            <a:ext cx="712135" cy="46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 smtClean="0"/>
              <a:t>Pin 14</a:t>
            </a:r>
            <a:endParaRPr lang="cs-CZ" sz="16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90" y="1804581"/>
            <a:ext cx="8642152" cy="4062550"/>
          </a:xfrm>
          <a:prstGeom prst="rect">
            <a:avLst/>
          </a:prstGeom>
        </p:spPr>
      </p:pic>
      <p:sp>
        <p:nvSpPr>
          <p:cNvPr id="7" name="Zástupný symbol pro obsah 1"/>
          <p:cNvSpPr txBox="1">
            <a:spLocks/>
          </p:cNvSpPr>
          <p:nvPr/>
        </p:nvSpPr>
        <p:spPr>
          <a:xfrm>
            <a:off x="6137598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dirty="0" smtClean="0"/>
              <a:t>Pin 32</a:t>
            </a:r>
            <a:endParaRPr lang="cs-CZ" sz="1600" dirty="0"/>
          </a:p>
        </p:txBody>
      </p:sp>
      <p:sp>
        <p:nvSpPr>
          <p:cNvPr id="8" name="Zástupný symbol pro obsah 1"/>
          <p:cNvSpPr txBox="1">
            <a:spLocks/>
          </p:cNvSpPr>
          <p:nvPr/>
        </p:nvSpPr>
        <p:spPr>
          <a:xfrm>
            <a:off x="5425463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dirty="0" smtClean="0"/>
              <a:t>Pin 12</a:t>
            </a:r>
            <a:endParaRPr lang="cs-CZ" sz="1600" dirty="0"/>
          </a:p>
        </p:txBody>
      </p:sp>
      <p:sp>
        <p:nvSpPr>
          <p:cNvPr id="9" name="Zástupný symbol pro obsah 1"/>
          <p:cNvSpPr txBox="1">
            <a:spLocks/>
          </p:cNvSpPr>
          <p:nvPr/>
        </p:nvSpPr>
        <p:spPr>
          <a:xfrm>
            <a:off x="4741608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dirty="0" smtClean="0"/>
              <a:t>Pin 27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620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err="1" smtClean="0"/>
              <a:t>Arduino</a:t>
            </a:r>
            <a:r>
              <a:rPr lang="cs-CZ" dirty="0" smtClean="0"/>
              <a:t> IDE - </a:t>
            </a:r>
            <a:r>
              <a:rPr lang="cs-CZ" dirty="0" err="1" smtClean="0"/>
              <a:t>sketch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715651"/>
            <a:ext cx="10018713" cy="5666295"/>
          </a:xfrm>
        </p:spPr>
        <p:txBody>
          <a:bodyPr>
            <a:normAutofit/>
          </a:bodyPr>
          <a:lstStyle/>
          <a:p>
            <a:r>
              <a:rPr lang="cs-CZ" dirty="0" smtClean="0"/>
              <a:t>Knihovny které je potřeba nainstalovat:</a:t>
            </a:r>
          </a:p>
          <a:p>
            <a:pPr lvl="1"/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github.com/bertmelis/Ticker-esp32</a:t>
            </a:r>
            <a:r>
              <a:rPr lang="cs-CZ" dirty="0" smtClean="0"/>
              <a:t> (instalovat ze zipu)</a:t>
            </a:r>
          </a:p>
          <a:p>
            <a:pPr lvl="1"/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</a:t>
            </a:r>
            <a:r>
              <a:rPr lang="cs-CZ" dirty="0" smtClean="0">
                <a:hlinkClick r:id="rId4"/>
              </a:rPr>
              <a:t>github.com/jfturcot/SimpleTimer</a:t>
            </a:r>
            <a:r>
              <a:rPr lang="cs-CZ" dirty="0" smtClean="0"/>
              <a:t> </a:t>
            </a:r>
            <a:r>
              <a:rPr lang="cs-CZ" dirty="0"/>
              <a:t>(instalovat ze zipu</a:t>
            </a:r>
            <a:r>
              <a:rPr lang="cs-CZ" dirty="0" smtClean="0"/>
              <a:t>)</a:t>
            </a:r>
          </a:p>
          <a:p>
            <a:pPr lvl="1"/>
            <a:r>
              <a:rPr lang="cs-CZ" dirty="0">
                <a:hlinkClick r:id="rId5"/>
              </a:rPr>
              <a:t>https://github.com/beegee-tokyo/DHTesp</a:t>
            </a:r>
            <a:r>
              <a:rPr lang="cs-CZ" dirty="0"/>
              <a:t> (manažer knihoven: DHT sensor </a:t>
            </a:r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ESPx</a:t>
            </a:r>
            <a:r>
              <a:rPr lang="cs-CZ" dirty="0"/>
              <a:t>)</a:t>
            </a:r>
          </a:p>
          <a:p>
            <a:pPr lvl="1"/>
            <a:r>
              <a:rPr lang="cs-CZ" dirty="0" err="1" smtClean="0"/>
              <a:t>Blynk</a:t>
            </a:r>
            <a:r>
              <a:rPr lang="cs-CZ" dirty="0" smtClean="0"/>
              <a:t> </a:t>
            </a:r>
            <a:r>
              <a:rPr lang="cs-CZ" dirty="0"/>
              <a:t>(manažer knihoven: </a:t>
            </a:r>
            <a:r>
              <a:rPr lang="cs-CZ" dirty="0" err="1" smtClean="0"/>
              <a:t>Blynk</a:t>
            </a:r>
            <a:r>
              <a:rPr lang="cs-CZ" dirty="0" smtClean="0"/>
              <a:t>)</a:t>
            </a:r>
            <a:endParaRPr lang="cs-CZ" dirty="0"/>
          </a:p>
          <a:p>
            <a:pPr lvl="1"/>
            <a:endParaRPr lang="cs-CZ" dirty="0" smtClean="0"/>
          </a:p>
          <a:p>
            <a:pPr lvl="1"/>
            <a:r>
              <a:rPr lang="cs-CZ" dirty="0" err="1" smtClean="0"/>
              <a:t>Sketch</a:t>
            </a:r>
            <a:r>
              <a:rPr lang="cs-CZ" dirty="0" smtClean="0"/>
              <a:t> si stáhněte z webové stránky:</a:t>
            </a:r>
          </a:p>
          <a:p>
            <a:pPr lvl="2"/>
            <a:r>
              <a:rPr lang="cs-CZ" dirty="0" smtClean="0"/>
              <a:t>http://bastlir.cz/blynk.ino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46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err="1" smtClean="0"/>
              <a:t>Arduino</a:t>
            </a:r>
            <a:r>
              <a:rPr lang="cs-CZ" dirty="0" smtClean="0"/>
              <a:t> IDE - </a:t>
            </a:r>
            <a:r>
              <a:rPr lang="cs-CZ" dirty="0" err="1" smtClean="0"/>
              <a:t>sketch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715651"/>
            <a:ext cx="10018713" cy="5666295"/>
          </a:xfrm>
        </p:spPr>
        <p:txBody>
          <a:bodyPr>
            <a:normAutofit/>
          </a:bodyPr>
          <a:lstStyle/>
          <a:p>
            <a:r>
              <a:rPr lang="cs-CZ" dirty="0" smtClean="0"/>
              <a:t>Nastavení </a:t>
            </a:r>
            <a:r>
              <a:rPr lang="cs-CZ" dirty="0" err="1" smtClean="0"/>
              <a:t>Blynk</a:t>
            </a:r>
            <a:r>
              <a:rPr lang="cs-CZ" dirty="0" smtClean="0"/>
              <a:t> aplikace:</a:t>
            </a:r>
          </a:p>
          <a:p>
            <a:pPr lvl="1"/>
            <a:r>
              <a:rPr lang="cs-CZ" dirty="0" smtClean="0"/>
              <a:t>mtm.fablabbrno.cz</a:t>
            </a:r>
          </a:p>
          <a:p>
            <a:pPr lvl="1"/>
            <a:r>
              <a:rPr lang="cs-CZ" dirty="0" smtClean="0"/>
              <a:t>9443</a:t>
            </a:r>
          </a:p>
          <a:p>
            <a:pPr lvl="1"/>
            <a:r>
              <a:rPr lang="cs-CZ" dirty="0" err="1" smtClean="0"/>
              <a:t>FabLab</a:t>
            </a:r>
            <a:r>
              <a:rPr lang="cs-CZ" dirty="0" smtClean="0"/>
              <a:t> : </a:t>
            </a:r>
            <a:r>
              <a:rPr lang="cs-CZ" dirty="0" err="1" smtClean="0"/>
              <a:t>wearemakers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44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r>
              <a:rPr lang="cs-CZ" dirty="0"/>
              <a:t>@</a:t>
            </a:r>
            <a:r>
              <a:rPr lang="cs-CZ" dirty="0" err="1"/>
              <a:t>FabLab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b="1" dirty="0" smtClean="0"/>
              <a:t>Co je to </a:t>
            </a:r>
            <a:r>
              <a:rPr lang="cs-CZ" b="1" dirty="0" err="1" smtClean="0"/>
              <a:t>Blynk</a:t>
            </a:r>
            <a:r>
              <a:rPr lang="cs-CZ" b="1" dirty="0" smtClean="0"/>
              <a:t>?</a:t>
            </a:r>
            <a:endParaRPr lang="cs-CZ" b="1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16661" y="129844"/>
            <a:ext cx="3501756" cy="724396"/>
          </a:xfrm>
        </p:spPr>
        <p:txBody>
          <a:bodyPr/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VÃ½sledek obrÃ¡zku pro bly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17" y="129523"/>
            <a:ext cx="724717" cy="7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ek obrÃ¡zku pro bly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84" y="4812632"/>
            <a:ext cx="4182856" cy="15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2.wp.com/iotdunia.com/wp-content/uploads/2017/03/1-Qz4ExRdNVWfPqiX5Ndh_bw.png?ssl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0" y="1101228"/>
            <a:ext cx="4526444" cy="33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Ã½sledek obrÃ¡zku pro blynk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978" y="3826408"/>
            <a:ext cx="17219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Ã½sledek obrÃ¡zku pro bly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084" y="3826408"/>
            <a:ext cx="1535772" cy="27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978" y="1101228"/>
            <a:ext cx="4410953" cy="23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b="1" dirty="0" smtClean="0"/>
              <a:t>Podporované HW platformy</a:t>
            </a:r>
            <a:endParaRPr lang="cs-CZ" b="1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77959" y="118286"/>
            <a:ext cx="4831413" cy="724396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Podporované platformy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215" y="1123950"/>
            <a:ext cx="7962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b="1" dirty="0" smtClean="0"/>
              <a:t>Příklady projektů</a:t>
            </a:r>
            <a:endParaRPr lang="cs-CZ" b="1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484310" y="909835"/>
            <a:ext cx="2836909" cy="549897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Termostat pro kotel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19" y="881555"/>
            <a:ext cx="2917036" cy="521854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28" y="871976"/>
            <a:ext cx="3878495" cy="52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2503228" cy="559324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Ovládání skleníku</a:t>
            </a:r>
            <a:endParaRPr lang="cs-CZ" dirty="0"/>
          </a:p>
        </p:txBody>
      </p:sp>
      <p:pic>
        <p:nvPicPr>
          <p:cNvPr id="2050" name="Picture 2" descr="https://cdn.instructables.com/F1T/B5CP/J6MGBTJW/F1TB5CPJ6MGBTJW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96" y="1431299"/>
            <a:ext cx="3386342" cy="45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of Arduino Controlled Greenhouse (With Blynk As Interfac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6" y="871975"/>
            <a:ext cx="2295333" cy="30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447" y="4071624"/>
            <a:ext cx="6021576" cy="2661470"/>
          </a:xfrm>
          <a:prstGeom prst="rect">
            <a:avLst/>
          </a:prstGeom>
        </p:spPr>
      </p:pic>
      <p:pic>
        <p:nvPicPr>
          <p:cNvPr id="2056" name="Picture 8" descr="Picture of Moisture Sensor in Po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22" y="871975"/>
            <a:ext cx="2290408" cy="30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757</TotalTime>
  <Words>1022</Words>
  <Application>Microsoft Office PowerPoint</Application>
  <PresentationFormat>Širokoúhlá obrazovka</PresentationFormat>
  <Paragraphs>195</Paragraphs>
  <Slides>23</Slides>
  <Notes>18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Paralaxa</vt:lpstr>
      <vt:lpstr>Arduino Workshop 4</vt:lpstr>
      <vt:lpstr>Arduino Workshop 4</vt:lpstr>
      <vt:lpstr>Arduino Workshop 4</vt:lpstr>
      <vt:lpstr>Co je to Blynk?</vt:lpstr>
      <vt:lpstr>Arduino Workshop 4</vt:lpstr>
      <vt:lpstr>Podporované platformy</vt:lpstr>
      <vt:lpstr>Arduino Workshop 4</vt:lpstr>
      <vt:lpstr>Prezentace aplikace PowerPoint</vt:lpstr>
      <vt:lpstr>Prezentace aplikace PowerPoint</vt:lpstr>
      <vt:lpstr>Prezentace aplikace PowerPoint</vt:lpstr>
      <vt:lpstr>Prezentace aplikace PowerPoint</vt:lpstr>
      <vt:lpstr>Arduino Workshop 4</vt:lpstr>
      <vt:lpstr>Blynk server</vt:lpstr>
      <vt:lpstr>Arduino Workshop 4</vt:lpstr>
      <vt:lpstr>Prezentace aplikace PowerPoint</vt:lpstr>
      <vt:lpstr>Prezentace aplikace PowerPoint</vt:lpstr>
      <vt:lpstr>Arduino Workshop 4</vt:lpstr>
      <vt:lpstr>Prezentace aplikace PowerPoint</vt:lpstr>
      <vt:lpstr>Arduino Workshop 4</vt:lpstr>
      <vt:lpstr>Prezentace aplikace PowerPoint</vt:lpstr>
      <vt:lpstr>Prezentace aplikace PowerPoint</vt:lpstr>
      <vt:lpstr>Prezentace aplikace PowerPoint</vt:lpstr>
      <vt:lpstr>Děkujeme za pozornost!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Uživatel Microsoft Office</dc:creator>
  <cp:lastModifiedBy>Miroslav Zuzelka</cp:lastModifiedBy>
  <cp:revision>46</cp:revision>
  <dcterms:created xsi:type="dcterms:W3CDTF">2017-10-23T19:43:12Z</dcterms:created>
  <dcterms:modified xsi:type="dcterms:W3CDTF">2018-04-25T19:28:05Z</dcterms:modified>
</cp:coreProperties>
</file>