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308" r:id="rId4"/>
    <p:sldId id="286" r:id="rId5"/>
    <p:sldId id="309" r:id="rId6"/>
    <p:sldId id="288" r:id="rId7"/>
    <p:sldId id="310" r:id="rId8"/>
    <p:sldId id="287" r:id="rId9"/>
    <p:sldId id="311" r:id="rId10"/>
    <p:sldId id="289" r:id="rId11"/>
    <p:sldId id="312" r:id="rId12"/>
    <p:sldId id="290" r:id="rId13"/>
    <p:sldId id="314" r:id="rId14"/>
    <p:sldId id="293" r:id="rId15"/>
    <p:sldId id="303" r:id="rId16"/>
    <p:sldId id="304" r:id="rId17"/>
    <p:sldId id="305" r:id="rId18"/>
    <p:sldId id="313" r:id="rId19"/>
    <p:sldId id="302" r:id="rId20"/>
    <p:sldId id="307" r:id="rId21"/>
    <p:sldId id="306" r:id="rId22"/>
    <p:sldId id="315" r:id="rId23"/>
    <p:sldId id="30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4" autoAdjust="0"/>
    <p:restoredTop sz="94604"/>
  </p:normalViewPr>
  <p:slideViewPr>
    <p:cSldViewPr snapToGrid="0" snapToObjects="1">
      <p:cViewPr>
        <p:scale>
          <a:sx n="100" d="100"/>
          <a:sy n="100" d="100"/>
        </p:scale>
        <p:origin x="25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C899-D94F-7D46-B594-C1ABC82DBD78}" type="datetimeFigureOut">
              <a:rPr lang="cs-CZ" smtClean="0"/>
              <a:t>17.04.2018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D2078-D351-AC4A-9EE3-FD82384788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5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23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8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168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75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44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91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3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819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315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18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AA9-96B5-3F44-8A42-6EEA579E4FCD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B585-F258-124F-BF7F-FA207A78F0F2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C75C-B480-A040-9D29-6C5EF76D9131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6FB-3663-324F-AA98-002615AED444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4C2B-6E82-D64E-856C-3232E0DCFB45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AD05-184E-964C-B1C5-0655002530B6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F0A-7AEA-A34F-B7C0-F6B9FF3A3646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F92-8455-E84E-879C-71323DEF0ADF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ED42-00BF-3C45-8E36-A23DE53A8289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BEC-19BE-5C49-BA0D-CF19E5B9B00E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8CD-723A-8B40-89D7-89660B3DD48D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A87-6492-9A48-9499-30EDE7034375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20A-F3B2-0642-BA2E-597E2BA2EB95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58EC-3233-5446-BD35-5BD03E3B392A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062-09BC-624D-9A51-18C9FAD2F1D8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20B1-C1EC-5C4E-944B-F4F6A88A080C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330-CF02-7D4F-B4D9-CB68A09CF1DF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F23EE-C21C-644B-BBE9-CAEDE10E2CFC}" type="datetime1">
              <a:rPr lang="cs-CZ" smtClean="0"/>
              <a:t>17.04.2018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37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A7EF4-2C46-4086-B15A-CB98D76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Funkce map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656ACC-A821-4D2D-9050-190A5B8E4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666999"/>
            <a:ext cx="4737100" cy="3124201"/>
          </a:xfrm>
        </p:spPr>
        <p:txBody>
          <a:bodyPr/>
          <a:lstStyle/>
          <a:p>
            <a:r>
              <a:rPr lang="cs-CZ" dirty="0"/>
              <a:t>Funkce </a:t>
            </a:r>
            <a:r>
              <a:rPr lang="cs-CZ" b="1" dirty="0"/>
              <a:t>map</a:t>
            </a:r>
            <a:r>
              <a:rPr lang="cs-CZ" dirty="0"/>
              <a:t> slouží pro převod hodnot z jednoho rozsahu na jiný</a:t>
            </a:r>
          </a:p>
          <a:p>
            <a:r>
              <a:rPr lang="cs-CZ" dirty="0"/>
              <a:t>Často se využívá na procentuální vyjádření nebo na převod vstupních hodnot pro PWM řízení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880D59-3780-4189-8F82-92E7E72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6BE51708-55CC-4A3D-A71E-4C98DFFAB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412" y="3011486"/>
            <a:ext cx="5835631" cy="2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b="1" dirty="0"/>
              <a:t>Sériová linka</a:t>
            </a:r>
          </a:p>
          <a:p>
            <a:r>
              <a:rPr lang="cs-CZ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A7EF4-2C46-4086-B15A-CB98D76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Sériová linka</a:t>
            </a:r>
            <a:endParaRPr lang="cs-CZ" dirty="0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CC136327-FFBC-4E98-A13D-3BDD038D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b="1" dirty="0" err="1"/>
              <a:t>Serial.begin</a:t>
            </a:r>
            <a:r>
              <a:rPr lang="cs-CZ" b="1" dirty="0"/>
              <a:t>(9600); </a:t>
            </a:r>
            <a:r>
              <a:rPr lang="cs-CZ" dirty="0"/>
              <a:t>// zahájení komunikace po sériové lince, rychlost 9600 baud</a:t>
            </a:r>
          </a:p>
          <a:p>
            <a:r>
              <a:rPr lang="cs-CZ" b="1" dirty="0" err="1"/>
              <a:t>Serial.print</a:t>
            </a:r>
            <a:r>
              <a:rPr lang="cs-CZ" b="1" dirty="0"/>
              <a:t>(„text“); </a:t>
            </a:r>
            <a:r>
              <a:rPr lang="cs-CZ" dirty="0"/>
              <a:t>// vytištění textu po sériové lince</a:t>
            </a:r>
          </a:p>
          <a:p>
            <a:r>
              <a:rPr lang="cs-CZ" b="1" dirty="0" err="1"/>
              <a:t>Serial.println</a:t>
            </a:r>
            <a:r>
              <a:rPr lang="cs-CZ" b="1" dirty="0"/>
              <a:t>(</a:t>
            </a:r>
            <a:r>
              <a:rPr lang="cs-CZ" b="1" dirty="0" err="1"/>
              <a:t>promenna</a:t>
            </a:r>
            <a:r>
              <a:rPr lang="cs-CZ" b="1" dirty="0"/>
              <a:t>); </a:t>
            </a:r>
            <a:r>
              <a:rPr lang="cs-CZ" dirty="0"/>
              <a:t>// vytištění hodnoty proměnné po sériové lince s odřádkováním</a:t>
            </a:r>
          </a:p>
          <a:p>
            <a:r>
              <a:rPr lang="cs-CZ" b="1" dirty="0" err="1"/>
              <a:t>Serial.available</a:t>
            </a:r>
            <a:r>
              <a:rPr lang="cs-CZ" b="1" dirty="0"/>
              <a:t>()</a:t>
            </a:r>
            <a:r>
              <a:rPr lang="cs-CZ" dirty="0"/>
              <a:t> // získání počtu znaků, které jsou připraveny k vyčtení, buffer zvládne udržet maximálně 64 znaků</a:t>
            </a:r>
          </a:p>
          <a:p>
            <a:r>
              <a:rPr lang="cs-CZ" b="1" dirty="0" err="1"/>
              <a:t>Serial.read</a:t>
            </a:r>
            <a:r>
              <a:rPr lang="cs-CZ" b="1" dirty="0"/>
              <a:t>() </a:t>
            </a:r>
            <a:r>
              <a:rPr lang="cs-CZ" dirty="0"/>
              <a:t>// načtení prvního přijatého znaku z bufferu (FIFO)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880D59-3780-4189-8F82-92E7E72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b="1" dirty="0"/>
              <a:t>Praktická část</a:t>
            </a:r>
          </a:p>
          <a:p>
            <a:pPr lvl="1"/>
            <a:r>
              <a:rPr lang="cs-CZ" b="1" dirty="0"/>
              <a:t>I</a:t>
            </a:r>
            <a:r>
              <a:rPr lang="cs-CZ" b="1" baseline="30000" dirty="0"/>
              <a:t>2</a:t>
            </a:r>
            <a:r>
              <a:rPr lang="cs-CZ" b="1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895056" cy="1752599"/>
          </a:xfrm>
        </p:spPr>
        <p:txBody>
          <a:bodyPr/>
          <a:lstStyle/>
          <a:p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 1,3“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CB215F3-F11F-464B-8791-78B0E070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56" y="279399"/>
            <a:ext cx="3771900" cy="2565400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E4382ED9-6E2B-A64A-8E2E-29AAC65EAF8A}"/>
              </a:ext>
            </a:extLst>
          </p:cNvPr>
          <p:cNvSpPr/>
          <p:nvPr/>
        </p:nvSpPr>
        <p:spPr>
          <a:xfrm>
            <a:off x="2785756" y="6488668"/>
            <a:ext cx="816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</a:t>
            </a:r>
            <a:r>
              <a:rPr lang="cs-CZ" dirty="0" err="1"/>
              <a:t>navody.arduino-shop.cz</a:t>
            </a:r>
            <a:r>
              <a:rPr lang="cs-CZ" dirty="0"/>
              <a:t>/</a:t>
            </a:r>
            <a:r>
              <a:rPr lang="cs-CZ" dirty="0" err="1"/>
              <a:t>navody</a:t>
            </a:r>
            <a:r>
              <a:rPr lang="cs-CZ" dirty="0"/>
              <a:t>-k-</a:t>
            </a:r>
            <a:r>
              <a:rPr lang="cs-CZ" dirty="0" err="1"/>
              <a:t>produktum</a:t>
            </a:r>
            <a:r>
              <a:rPr lang="cs-CZ" dirty="0"/>
              <a:t>/oled-displej-ssd1306.html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6379F31-D8C7-DF40-9EB3-931C6CF9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56" y="2844799"/>
            <a:ext cx="7620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 1,3“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1BB4E5C-A498-4527-A35C-F84463B3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488615" cy="3124201"/>
          </a:xfrm>
        </p:spPr>
        <p:txBody>
          <a:bodyPr/>
          <a:lstStyle/>
          <a:p>
            <a:r>
              <a:rPr lang="cs-CZ" dirty="0"/>
              <a:t>Přidání knihovny U8glib skrze Manažera knihoven</a:t>
            </a:r>
          </a:p>
          <a:p>
            <a:r>
              <a:rPr lang="cs-CZ" dirty="0"/>
              <a:t>Oproti návodu změna pořadí pinů </a:t>
            </a:r>
            <a:r>
              <a:rPr lang="cs-CZ" i="1" dirty="0"/>
              <a:t>VDD-GND-SCK-SDA</a:t>
            </a:r>
          </a:p>
          <a:p>
            <a:r>
              <a:rPr lang="cs-CZ" dirty="0"/>
              <a:t>Oproti návodu změna zařízení na </a:t>
            </a:r>
            <a:r>
              <a:rPr lang="cs-CZ" b="1" dirty="0"/>
              <a:t>U8GLIB_SH1106_128X64</a:t>
            </a:r>
          </a:p>
          <a:p>
            <a:r>
              <a:rPr lang="cs-CZ" dirty="0"/>
              <a:t>http://navody.arduino-shop.cz/navody-k-produktum/oled-displej-ssd1306.html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4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 1,3“</a:t>
            </a:r>
          </a:p>
        </p:txBody>
      </p:sp>
      <p:pic>
        <p:nvPicPr>
          <p:cNvPr id="2" name="Zástupný symbol pro obsah 1">
            <a:extLst>
              <a:ext uri="{FF2B5EF4-FFF2-40B4-BE49-F238E27FC236}">
                <a16:creationId xmlns:a16="http://schemas.microsoft.com/office/drawing/2014/main" id="{7A55D045-2189-4C55-9B6C-84A6D9B3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177" y="1935710"/>
            <a:ext cx="8797679" cy="443411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 1,3“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C355699B-38C2-4C8D-9E17-3E31A1B22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1" r="1133" b="1737"/>
          <a:stretch/>
        </p:blipFill>
        <p:spPr>
          <a:xfrm>
            <a:off x="2847974" y="1971675"/>
            <a:ext cx="8010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7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b="1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b="1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895056" cy="1752599"/>
          </a:xfrm>
        </p:spPr>
        <p:txBody>
          <a:bodyPr/>
          <a:lstStyle/>
          <a:p>
            <a:r>
              <a:rPr lang="cs-CZ" dirty="0"/>
              <a:t>Teplotní senzor DHT11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4382ED9-6E2B-A64A-8E2E-29AAC65EAF8A}"/>
              </a:ext>
            </a:extLst>
          </p:cNvPr>
          <p:cNvSpPr/>
          <p:nvPr/>
        </p:nvSpPr>
        <p:spPr>
          <a:xfrm>
            <a:off x="2785756" y="6488668"/>
            <a:ext cx="816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http://navody.arduino-shop.cz/navody-k-produktum/teplotni-senzor-dht11.html</a:t>
            </a:r>
          </a:p>
        </p:txBody>
      </p:sp>
      <p:pic>
        <p:nvPicPr>
          <p:cNvPr id="3074" name="Picture 2" descr="Teploměr a vlhkoměr DHT11">
            <a:extLst>
              <a:ext uri="{FF2B5EF4-FFF2-40B4-BE49-F238E27FC236}">
                <a16:creationId xmlns:a16="http://schemas.microsoft.com/office/drawing/2014/main" id="{C7E82230-3EE4-42C0-B877-09456906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55" y="2857819"/>
            <a:ext cx="5388167" cy="30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éma zapojení teploměru a vlhkoměru DHT11">
            <a:extLst>
              <a:ext uri="{FF2B5EF4-FFF2-40B4-BE49-F238E27FC236}">
                <a16:creationId xmlns:a16="http://schemas.microsoft.com/office/drawing/2014/main" id="{A07DF3D7-9000-48B5-BAEE-F7AD0221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849566"/>
            <a:ext cx="5813423" cy="28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Teplotní senzor DHT11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518FF294-755C-4957-B362-CDCEAF15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315" y="1962832"/>
            <a:ext cx="8108703" cy="40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Teplotní senzor DHT11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7A57590D-99C1-4690-8882-A37F6A449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865" y="1918025"/>
            <a:ext cx="8197604" cy="41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1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b="1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b="1" dirty="0"/>
              <a:t>I</a:t>
            </a:r>
            <a:r>
              <a:rPr lang="cs-CZ" b="1" baseline="30000" dirty="0"/>
              <a:t>2</a:t>
            </a:r>
            <a:r>
              <a:rPr lang="cs-CZ" b="1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5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86B74C4-4F74-E04E-9125-D379659E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895056" cy="1752599"/>
          </a:xfrm>
        </p:spPr>
        <p:txBody>
          <a:bodyPr/>
          <a:lstStyle/>
          <a:p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D26592-525C-1A41-BAB5-6832177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4382ED9-6E2B-A64A-8E2E-29AAC65EAF8A}"/>
              </a:ext>
            </a:extLst>
          </p:cNvPr>
          <p:cNvSpPr/>
          <p:nvPr/>
        </p:nvSpPr>
        <p:spPr>
          <a:xfrm>
            <a:off x="2785756" y="6488668"/>
            <a:ext cx="8166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http://navody.arduino-shop.cz/navody-k-produktum/senzor-bme280-mereni-teploty-relativni-vlhkosti-a-barometrickeho-tlaku.html</a:t>
            </a:r>
          </a:p>
        </p:txBody>
      </p:sp>
      <p:pic>
        <p:nvPicPr>
          <p:cNvPr id="2050" name="Picture 2" descr="BME280">
            <a:extLst>
              <a:ext uri="{FF2B5EF4-FFF2-40B4-BE49-F238E27FC236}">
                <a16:creationId xmlns:a16="http://schemas.microsoft.com/office/drawing/2014/main" id="{7D6B1012-09ED-4C19-89CB-7FF66619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80" y="1226536"/>
            <a:ext cx="2414864" cy="14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héma zapojení BME280">
            <a:extLst>
              <a:ext uri="{FF2B5EF4-FFF2-40B4-BE49-F238E27FC236}">
                <a16:creationId xmlns:a16="http://schemas.microsoft.com/office/drawing/2014/main" id="{1692947B-6AA6-420C-9654-190694BD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18" y="830315"/>
            <a:ext cx="4013705" cy="43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ME280">
            <a:extLst>
              <a:ext uri="{FF2B5EF4-FFF2-40B4-BE49-F238E27FC236}">
                <a16:creationId xmlns:a16="http://schemas.microsoft.com/office/drawing/2014/main" id="{500A9690-3110-4B7A-84FF-8554D0E7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932" y="2438399"/>
            <a:ext cx="4641815" cy="273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3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/>
              <a:t>Teoretická část</a:t>
            </a:r>
          </a:p>
          <a:p>
            <a:pPr lvl="1"/>
            <a:r>
              <a:rPr lang="cs-CZ" b="1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A7EF4-2C46-4086-B15A-CB98D76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číselných proměnných</a:t>
            </a:r>
          </a:p>
        </p:txBody>
      </p:sp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3528EE47-4409-4FFC-8C70-15E98B54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1406"/>
            <a:ext cx="10018713" cy="4200794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jednobitová proměnná, logická 0 nebo 1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znaménková celočíselná proměnná, rozsah -128 až +127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neznaménkový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rozsah 0 až 255 (2^8 - 1)</a:t>
            </a:r>
          </a:p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znaménková celočíselná proměnná, rozsah -32768 až +32767</a:t>
            </a:r>
          </a:p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– neznaménkový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rozsah 0 až 65535 (2^16 - 1)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- znaménková celočíselná proměnná, rozsah -2.147.483.648 to 2.147.483.647</a:t>
            </a:r>
          </a:p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neznaménkový long, rozsah 0 až 4.294.967.295 (2^32 - 1)</a:t>
            </a:r>
          </a:p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znaménková proměnná pro ukládání čísel s plovoucí čárkou, -3,4028235E+38 až +3,4028235E+38 (32b číslo)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pro Arduino UNO stejné jako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u Arduino DUE 64b číslo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880D59-3780-4189-8F82-92E7E72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9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b="1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A7EF4-2C46-4086-B15A-CB98D76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ostatních proměnných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778F1BC-C808-4136-9669-FCFF7B755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textový řetězec znaků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cs-CZ" sz="2000" b="1" dirty="0" err="1"/>
              <a:t>String</a:t>
            </a:r>
            <a:r>
              <a:rPr lang="cs-CZ" sz="2000" b="1" dirty="0"/>
              <a:t> </a:t>
            </a:r>
            <a:r>
              <a:rPr lang="cs-CZ" sz="2000" b="1" dirty="0" err="1"/>
              <a:t>retezec</a:t>
            </a:r>
            <a:r>
              <a:rPr lang="cs-CZ" sz="2000" b="1" dirty="0"/>
              <a:t> = „Ahoj </a:t>
            </a:r>
            <a:r>
              <a:rPr lang="cs-CZ" sz="2000" b="1" dirty="0" err="1"/>
              <a:t>svete</a:t>
            </a:r>
            <a:r>
              <a:rPr lang="cs-CZ" sz="2000" b="1" dirty="0"/>
              <a:t>“;</a:t>
            </a:r>
          </a:p>
          <a:p>
            <a:pPr marL="0" indent="0">
              <a:buNone/>
            </a:pPr>
            <a:endParaRPr lang="cs-CZ" sz="2000" b="1" dirty="0"/>
          </a:p>
          <a:p>
            <a:pPr marL="0" indent="0">
              <a:buNone/>
            </a:pPr>
            <a:endParaRPr lang="cs-CZ" sz="2000" b="1" dirty="0"/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C34912A8-94A2-4206-8625-6E5805871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Char</a:t>
            </a:r>
            <a:r>
              <a:rPr lang="cs-CZ" b="1" dirty="0"/>
              <a:t>[]</a:t>
            </a:r>
            <a:r>
              <a:rPr lang="cs-CZ" dirty="0"/>
              <a:t> – pole znaků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000" b="1" dirty="0" err="1"/>
              <a:t>Char</a:t>
            </a:r>
            <a:r>
              <a:rPr lang="cs-CZ" sz="2000" b="1" dirty="0"/>
              <a:t> </a:t>
            </a:r>
            <a:r>
              <a:rPr lang="cs-CZ" sz="2000" b="1" dirty="0" err="1"/>
              <a:t>mojePole</a:t>
            </a:r>
            <a:r>
              <a:rPr lang="cs-CZ" sz="2000" b="1" dirty="0"/>
              <a:t>[] = „To jsou moje znaky“;</a:t>
            </a:r>
          </a:p>
          <a:p>
            <a:pPr marL="0" indent="0">
              <a:buNone/>
            </a:pPr>
            <a:r>
              <a:rPr lang="cs-CZ" sz="2000" b="1" dirty="0" err="1"/>
              <a:t>Char</a:t>
            </a:r>
            <a:r>
              <a:rPr lang="cs-CZ" sz="2000" b="1" dirty="0"/>
              <a:t> mojePole2[4] = „Ahoj“;</a:t>
            </a:r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880D59-3780-4189-8F82-92E7E72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2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b="1" dirty="0"/>
              <a:t>Funkce </a:t>
            </a:r>
            <a:r>
              <a:rPr lang="cs-CZ" b="1" dirty="0" err="1"/>
              <a:t>millis</a:t>
            </a:r>
            <a:r>
              <a:rPr lang="cs-CZ" b="1" dirty="0"/>
              <a:t>()</a:t>
            </a:r>
          </a:p>
          <a:p>
            <a:pPr lvl="1"/>
            <a:r>
              <a:rPr lang="cs-CZ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3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A7EF4-2C46-4086-B15A-CB98D76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Funkce </a:t>
            </a:r>
            <a:r>
              <a:rPr lang="cs-CZ" b="1" dirty="0" err="1"/>
              <a:t>millis</a:t>
            </a:r>
            <a:r>
              <a:rPr lang="cs-CZ" b="1" dirty="0"/>
              <a:t>()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656ACC-A821-4D2D-9050-190A5B8E44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Při zavolání funkce </a:t>
            </a:r>
            <a:r>
              <a:rPr lang="cs-CZ" b="1" dirty="0" err="1"/>
              <a:t>millis</a:t>
            </a:r>
            <a:r>
              <a:rPr lang="cs-CZ" b="1" dirty="0"/>
              <a:t>() </a:t>
            </a:r>
            <a:r>
              <a:rPr lang="cs-CZ" dirty="0"/>
              <a:t>získáme počet milisekund od zapnutí/resetování Arduina</a:t>
            </a:r>
          </a:p>
          <a:p>
            <a:r>
              <a:rPr lang="cs-CZ" dirty="0"/>
              <a:t>Toto číslo je typu </a:t>
            </a:r>
            <a:r>
              <a:rPr lang="cs-CZ" i="1" dirty="0" err="1"/>
              <a:t>unsigned</a:t>
            </a:r>
            <a:r>
              <a:rPr lang="cs-CZ" i="1" dirty="0"/>
              <a:t> long</a:t>
            </a:r>
            <a:r>
              <a:rPr lang="cs-CZ" dirty="0"/>
              <a:t> a díky tomu přeteče přibližně po 50 dnech</a:t>
            </a:r>
          </a:p>
          <a:p>
            <a:r>
              <a:rPr lang="cs-CZ" dirty="0"/>
              <a:t>0 až 4,294,967,295 (2^32 - 1)</a:t>
            </a:r>
          </a:p>
          <a:p>
            <a:r>
              <a:rPr lang="cs-CZ" dirty="0"/>
              <a:t>Pozn. Také existuje funkce </a:t>
            </a:r>
            <a:r>
              <a:rPr lang="cs-CZ" b="1" dirty="0" err="1"/>
              <a:t>micros</a:t>
            </a:r>
            <a:r>
              <a:rPr lang="cs-CZ" b="1" dirty="0"/>
              <a:t>()</a:t>
            </a:r>
            <a:r>
              <a:rPr lang="cs-CZ" dirty="0"/>
              <a:t> – podobně, ale s mikrosekundami, přeteče přibližně po 70 minutách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384C0B2-4A18-4BD9-BB72-AD09DF07B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2987" y="2582669"/>
            <a:ext cx="3722688" cy="3673866"/>
          </a:xfrm>
          <a:prstGeom prst="rect">
            <a:avLst/>
          </a:prstGeo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880D59-3780-4189-8F82-92E7E72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/>
              <a:t>Teoretická část</a:t>
            </a:r>
          </a:p>
          <a:p>
            <a:pPr lvl="1"/>
            <a:r>
              <a:rPr lang="cs-CZ" dirty="0"/>
              <a:t>Typy číselných proměnných</a:t>
            </a:r>
          </a:p>
          <a:p>
            <a:pPr lvl="1"/>
            <a:r>
              <a:rPr lang="cs-CZ" dirty="0"/>
              <a:t>Typy ostatních proměnných</a:t>
            </a:r>
          </a:p>
          <a:p>
            <a:pPr lvl="1"/>
            <a:r>
              <a:rPr lang="cs-CZ" dirty="0"/>
              <a:t>Funkce </a:t>
            </a:r>
            <a:r>
              <a:rPr lang="cs-CZ" dirty="0" err="1"/>
              <a:t>millis</a:t>
            </a:r>
            <a:r>
              <a:rPr lang="cs-CZ" dirty="0"/>
              <a:t>()</a:t>
            </a:r>
          </a:p>
          <a:p>
            <a:pPr lvl="1"/>
            <a:r>
              <a:rPr lang="cs-CZ" b="1" dirty="0"/>
              <a:t>Funkce map</a:t>
            </a:r>
          </a:p>
          <a:p>
            <a:pPr lvl="1"/>
            <a:r>
              <a:rPr lang="cs-CZ" dirty="0"/>
              <a:t>Sériová linka</a:t>
            </a:r>
          </a:p>
          <a:p>
            <a:r>
              <a:rPr lang="cs-CZ" dirty="0"/>
              <a:t>Praktická část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OLED displej</a:t>
            </a:r>
          </a:p>
          <a:p>
            <a:pPr lvl="1"/>
            <a:r>
              <a:rPr lang="cs-CZ" dirty="0"/>
              <a:t>1Wire Teplotní senzor DHT11 </a:t>
            </a:r>
          </a:p>
          <a:p>
            <a:pPr lvl="1"/>
            <a:r>
              <a:rPr lang="cs-CZ" dirty="0"/>
              <a:t>I</a:t>
            </a:r>
            <a:r>
              <a:rPr lang="cs-CZ" baseline="30000" dirty="0"/>
              <a:t>2</a:t>
            </a:r>
            <a:r>
              <a:rPr lang="cs-CZ" dirty="0"/>
              <a:t>C Teplotní senzor Bosch BME280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2015</TotalTime>
  <Words>768</Words>
  <Application>Microsoft Office PowerPoint</Application>
  <PresentationFormat>Širokoúhlá obrazovka</PresentationFormat>
  <Paragraphs>183</Paragraphs>
  <Slides>24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Paralaxa</vt:lpstr>
      <vt:lpstr>Arduino Workshop 3</vt:lpstr>
      <vt:lpstr>Arduino Workshop 3</vt:lpstr>
      <vt:lpstr>Arduino Workshop 3</vt:lpstr>
      <vt:lpstr>Typy číselných proměnných</vt:lpstr>
      <vt:lpstr>Arduino Workshop 3</vt:lpstr>
      <vt:lpstr>Typy ostatních proměnných</vt:lpstr>
      <vt:lpstr>Arduino Workshop 3</vt:lpstr>
      <vt:lpstr>Funkce millis()</vt:lpstr>
      <vt:lpstr>Arduino Workshop 3</vt:lpstr>
      <vt:lpstr>Funkce map</vt:lpstr>
      <vt:lpstr>Arduino Workshop 3</vt:lpstr>
      <vt:lpstr>Sériová linka</vt:lpstr>
      <vt:lpstr>Arduino Workshop 3</vt:lpstr>
      <vt:lpstr>I2C OLED displej 1,3“</vt:lpstr>
      <vt:lpstr>I2C OLED displej 1,3“</vt:lpstr>
      <vt:lpstr>I2C OLED displej 1,3“</vt:lpstr>
      <vt:lpstr>I2C OLED displej 1,3“</vt:lpstr>
      <vt:lpstr>Arduino Workshop 3</vt:lpstr>
      <vt:lpstr>Teplotní senzor DHT11</vt:lpstr>
      <vt:lpstr>Teplotní senzor DHT11</vt:lpstr>
      <vt:lpstr>Teplotní senzor DHT11</vt:lpstr>
      <vt:lpstr>Arduino Workshop 3</vt:lpstr>
      <vt:lpstr>I2C Teplotní senzor Bosch BME280</vt:lpstr>
      <vt:lpstr>Děkujeme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Microsoft Office</dc:creator>
  <cp:lastModifiedBy>Lubos</cp:lastModifiedBy>
  <cp:revision>27</cp:revision>
  <dcterms:created xsi:type="dcterms:W3CDTF">2017-10-23T19:43:12Z</dcterms:created>
  <dcterms:modified xsi:type="dcterms:W3CDTF">2018-04-17T20:45:29Z</dcterms:modified>
</cp:coreProperties>
</file>