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96" r:id="rId4"/>
    <p:sldId id="272" r:id="rId5"/>
    <p:sldId id="302" r:id="rId6"/>
    <p:sldId id="303" r:id="rId7"/>
    <p:sldId id="297" r:id="rId8"/>
    <p:sldId id="298" r:id="rId9"/>
    <p:sldId id="271" r:id="rId10"/>
    <p:sldId id="299" r:id="rId11"/>
    <p:sldId id="300" r:id="rId12"/>
    <p:sldId id="301" r:id="rId13"/>
    <p:sldId id="273" r:id="rId14"/>
    <p:sldId id="304" r:id="rId15"/>
    <p:sldId id="305" r:id="rId16"/>
    <p:sldId id="306" r:id="rId17"/>
    <p:sldId id="314" r:id="rId18"/>
    <p:sldId id="307" r:id="rId19"/>
    <p:sldId id="308" r:id="rId20"/>
    <p:sldId id="315" r:id="rId21"/>
    <p:sldId id="316" r:id="rId22"/>
    <p:sldId id="309" r:id="rId23"/>
    <p:sldId id="311" r:id="rId24"/>
    <p:sldId id="317" r:id="rId25"/>
    <p:sldId id="310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79"/>
    <p:restoredTop sz="96400" autoAdjust="0"/>
  </p:normalViewPr>
  <p:slideViewPr>
    <p:cSldViewPr snapToGrid="0" snapToObjects="1">
      <p:cViewPr>
        <p:scale>
          <a:sx n="100" d="100"/>
          <a:sy n="100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5C899-D94F-7D46-B594-C1ABC82DBD78}" type="datetimeFigureOut">
              <a:rPr lang="cs-CZ" smtClean="0"/>
              <a:t>13.10.2021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D2078-D351-AC4A-9EE3-FD82384788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356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5230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1408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145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ESP8266 se objevil</a:t>
            </a:r>
            <a:r>
              <a:rPr lang="cs-CZ" baseline="0" dirty="0"/>
              <a:t> v roce 2014 a původně byl určen jako převodník ze </a:t>
            </a:r>
            <a:r>
              <a:rPr lang="cs-CZ" baseline="0" dirty="0" err="1"/>
              <a:t>seriové</a:t>
            </a:r>
            <a:r>
              <a:rPr lang="cs-CZ" baseline="0" dirty="0"/>
              <a:t> linky na </a:t>
            </a:r>
            <a:r>
              <a:rPr lang="cs-CZ" baseline="0" dirty="0" err="1"/>
              <a:t>wifi</a:t>
            </a:r>
            <a:r>
              <a:rPr lang="cs-CZ" baseline="0" dirty="0"/>
              <a:t>, ale díky tomu že byl velmi levný si ho oblíbila komunita kutilů a on se velmi rychle stal jednou z nejpoužívanějších komponent když člověk potřeboval </a:t>
            </a:r>
            <a:r>
              <a:rPr lang="cs-CZ" baseline="0" dirty="0" err="1"/>
              <a:t>WiFi</a:t>
            </a:r>
            <a:r>
              <a:rPr lang="cs-CZ" baseline="0" dirty="0"/>
              <a:t> konektivitu. První modul vidíme vpravo nahoře, je to ESP01. Měl 8 pinů o rozteči 2 mm a nešel přímo zapojit do </a:t>
            </a:r>
            <a:r>
              <a:rPr lang="cs-CZ" baseline="0" dirty="0" err="1"/>
              <a:t>breadboardu</a:t>
            </a:r>
            <a:r>
              <a:rPr lang="cs-CZ" baseline="0" dirty="0"/>
              <a:t>, museli jste mít redukci. Deska na sobě neměla převodník ne sériovou linku. Ovladatelné byli jen 2 piny takže se s ním moc kutit nedalo, ale na ovládání </a:t>
            </a:r>
            <a:r>
              <a:rPr lang="cs-CZ" baseline="0" dirty="0" err="1"/>
              <a:t>LEDky</a:t>
            </a:r>
            <a:r>
              <a:rPr lang="cs-CZ" baseline="0" dirty="0"/>
              <a:t> nebo relé to stačilo a dodnes se prodávají moduly kterými lze ovládat například světlo nebo cokoli co potřebuje 220V. </a:t>
            </a:r>
          </a:p>
          <a:p>
            <a:endParaRPr lang="cs-CZ" baseline="0" dirty="0"/>
          </a:p>
          <a:p>
            <a:r>
              <a:rPr lang="cs-CZ" baseline="0" dirty="0"/>
              <a:t>Vpravo dole vidíme </a:t>
            </a:r>
            <a:r>
              <a:rPr lang="cs-CZ" baseline="0" dirty="0" err="1"/>
              <a:t>NodeMCU</a:t>
            </a:r>
            <a:r>
              <a:rPr lang="cs-CZ" baseline="0" dirty="0"/>
              <a:t>, což je již </a:t>
            </a:r>
            <a:r>
              <a:rPr lang="cs-CZ" baseline="0" dirty="0" err="1"/>
              <a:t>breadboard</a:t>
            </a:r>
            <a:r>
              <a:rPr lang="cs-CZ" baseline="0" dirty="0"/>
              <a:t> </a:t>
            </a:r>
            <a:r>
              <a:rPr lang="cs-CZ" baseline="0" dirty="0" err="1"/>
              <a:t>friendly</a:t>
            </a:r>
            <a:r>
              <a:rPr lang="cs-CZ" baseline="0" dirty="0"/>
              <a:t> deska která měla 13 ovladatelných pinů, SPI, I2C, I2S a 2 </a:t>
            </a:r>
            <a:r>
              <a:rPr lang="cs-CZ" baseline="0" dirty="0" err="1"/>
              <a:t>UARTy</a:t>
            </a:r>
            <a:r>
              <a:rPr lang="cs-CZ" baseline="0" dirty="0"/>
              <a:t>. Tato deska již měla na sobě </a:t>
            </a:r>
            <a:r>
              <a:rPr lang="cs-CZ" baseline="0" dirty="0" err="1"/>
              <a:t>seriový</a:t>
            </a:r>
            <a:r>
              <a:rPr lang="cs-CZ" baseline="0" dirty="0"/>
              <a:t> převodník, takže práce s ní byla mnohem příjemnější.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6200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My dnes, a nejen</a:t>
            </a:r>
            <a:r>
              <a:rPr lang="cs-CZ" baseline="0" dirty="0"/>
              <a:t> dnes, budeme pracovat s ESP32 což je nástupce ESP8266. Porovnání mezi těmito dvěma čipy vidíte před sebou. ESP32 běží v základu na 160MHz, ale může běžet i na 240 MHz. Oproti ESP8266 má o jedno jádro navíc, více pinů, větší </a:t>
            </a:r>
            <a:r>
              <a:rPr lang="cs-CZ" baseline="0" dirty="0" err="1"/>
              <a:t>pamět</a:t>
            </a:r>
            <a:r>
              <a:rPr lang="cs-CZ" baseline="0" dirty="0"/>
              <a:t> SRAM, CAN bus který se používá v automobilovém průmyslu, </a:t>
            </a:r>
            <a:r>
              <a:rPr lang="cs-CZ" baseline="0" dirty="0" err="1"/>
              <a:t>Ethernet</a:t>
            </a:r>
            <a:r>
              <a:rPr lang="cs-CZ" baseline="0" dirty="0"/>
              <a:t>, můžete k ní připojit dotykové senzory. Za samostatnou zmínku stojí podpora BT 4.2 s podporou BLE (Bluetooth </a:t>
            </a:r>
            <a:r>
              <a:rPr lang="cs-CZ" baseline="0" dirty="0" err="1"/>
              <a:t>Low</a:t>
            </a:r>
            <a:r>
              <a:rPr lang="cs-CZ" baseline="0" dirty="0"/>
              <a:t> </a:t>
            </a:r>
            <a:r>
              <a:rPr lang="cs-CZ" baseline="0" dirty="0" err="1"/>
              <a:t>Energy</a:t>
            </a:r>
            <a:r>
              <a:rPr lang="cs-CZ" baseline="0" dirty="0"/>
              <a:t>).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209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3733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1683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Abychom zde ušetřili</a:t>
            </a:r>
            <a:r>
              <a:rPr lang="cs-CZ" baseline="0" dirty="0"/>
              <a:t> čas, tak si prosím na svých noteboocích otevřete tuto adresu a postupujte podle návodu který napsal Luboš. Pokud by jste si s něčím nevěděli rady, tak se zeptejte a my Vám rádi pomůžeme.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0068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Abychom zde ušetřili</a:t>
            </a:r>
            <a:r>
              <a:rPr lang="cs-CZ" baseline="0" dirty="0"/>
              <a:t> čas, tak si prosím na svých noteboocích otevřete tuto adresu a postupujte podle návodu který napsal Luboš. Pokud by jste si s něčím nevěděli rady, tak se zeptejte a my Vám rádi pomůžeme.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424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Abychom zde ušetřili</a:t>
            </a:r>
            <a:r>
              <a:rPr lang="cs-CZ" baseline="0" dirty="0"/>
              <a:t> čas, tak si prosím na svých noteboocích otevřete tuto adresu a postupujte podle návodu který napsal Luboš. Pokud by jste si s něčím nevěděli rady, tak se zeptejte a my Vám rádi pomůžeme.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1785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5420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82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Abychom zde ušetřili</a:t>
            </a:r>
            <a:r>
              <a:rPr lang="cs-CZ" baseline="0" dirty="0"/>
              <a:t> čas, tak si prosím na svých noteboocích otevřete tuto adresu a postupujte podle návodu na této adrese. Pokud by jste si s něčím nevěděli rady, tak se zeptejte a my Vám rádi pomůžeme.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2357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6792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911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8334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Blynk</a:t>
            </a:r>
            <a:r>
              <a:rPr lang="cs-CZ" dirty="0"/>
              <a:t> je platforma</a:t>
            </a:r>
            <a:r>
              <a:rPr lang="cs-CZ" baseline="0" dirty="0"/>
              <a:t> s mobilní aplikací pro </a:t>
            </a:r>
            <a:r>
              <a:rPr lang="cs-CZ" baseline="0" dirty="0" err="1"/>
              <a:t>iOS</a:t>
            </a:r>
            <a:r>
              <a:rPr lang="cs-CZ" baseline="0" dirty="0"/>
              <a:t> a Android, kterou můžete ovládat </a:t>
            </a:r>
            <a:r>
              <a:rPr lang="cs-CZ" baseline="0" dirty="0" err="1"/>
              <a:t>Arduino</a:t>
            </a:r>
            <a:r>
              <a:rPr lang="cs-CZ" baseline="0" dirty="0"/>
              <a:t>, </a:t>
            </a:r>
            <a:r>
              <a:rPr lang="cs-CZ" baseline="0" dirty="0" err="1"/>
              <a:t>Raspberry</a:t>
            </a:r>
            <a:r>
              <a:rPr lang="cs-CZ" baseline="0" dirty="0"/>
              <a:t> </a:t>
            </a:r>
            <a:r>
              <a:rPr lang="cs-CZ" baseline="0" dirty="0" err="1"/>
              <a:t>Pi</a:t>
            </a:r>
            <a:r>
              <a:rPr lang="cs-CZ" baseline="0" dirty="0"/>
              <a:t> a jim podobné desky v lokální síti nebo přes internet. </a:t>
            </a:r>
          </a:p>
          <a:p>
            <a:endParaRPr lang="cs-CZ" baseline="0" dirty="0"/>
          </a:p>
          <a:p>
            <a:r>
              <a:rPr lang="cs-CZ" baseline="0" dirty="0"/>
              <a:t>V aplikaci je digitální </a:t>
            </a:r>
            <a:r>
              <a:rPr lang="cs-CZ" baseline="0" dirty="0" err="1"/>
              <a:t>dashboard</a:t>
            </a:r>
            <a:r>
              <a:rPr lang="cs-CZ" baseline="0" dirty="0"/>
              <a:t>. kde si vytvoříte grafické rozhraní pro Váš projekt jednoduchým přetahováním </a:t>
            </a:r>
            <a:r>
              <a:rPr lang="cs-CZ" baseline="0" dirty="0" err="1"/>
              <a:t>widgetů</a:t>
            </a:r>
            <a:r>
              <a:rPr lang="cs-CZ" baseline="0" dirty="0"/>
              <a:t>, což jsou konfigurovatelní zástupci fyzických objektů. </a:t>
            </a:r>
          </a:p>
          <a:p>
            <a:endParaRPr lang="cs-CZ" baseline="0" dirty="0"/>
          </a:p>
          <a:p>
            <a:r>
              <a:rPr lang="cs-CZ" baseline="0" dirty="0" err="1"/>
              <a:t>Blynk</a:t>
            </a:r>
            <a:r>
              <a:rPr lang="cs-CZ" baseline="0" dirty="0"/>
              <a:t> jako platforma není svázána jen s jednou deskou, ale snaží se být univerzální v </a:t>
            </a:r>
            <a:r>
              <a:rPr lang="cs-CZ" baseline="0" dirty="0" err="1"/>
              <a:t>IoT</a:t>
            </a:r>
            <a:r>
              <a:rPr lang="cs-CZ" baseline="0" dirty="0"/>
              <a:t> světě a je podporována mnoha partnery, jak lze vidět na projektoru vpravo nahoře. Také můžete využít několika způsobů komunikace, ať už je to USB, </a:t>
            </a:r>
            <a:r>
              <a:rPr lang="cs-CZ" baseline="0" dirty="0" err="1"/>
              <a:t>Wifi</a:t>
            </a:r>
            <a:r>
              <a:rPr lang="cs-CZ" baseline="0" dirty="0"/>
              <a:t>, </a:t>
            </a:r>
            <a:r>
              <a:rPr lang="cs-CZ" baseline="0" dirty="0" err="1"/>
              <a:t>Ehernet</a:t>
            </a:r>
            <a:r>
              <a:rPr lang="cs-CZ" baseline="0" dirty="0"/>
              <a:t>, BT nebo GSM sítě.  </a:t>
            </a:r>
          </a:p>
          <a:p>
            <a:endParaRPr lang="cs-CZ" baseline="0" dirty="0"/>
          </a:p>
          <a:p>
            <a:r>
              <a:rPr lang="cs-CZ" baseline="0" dirty="0"/>
              <a:t>Jak to funguje si dnes vyzkoušíme na živo, ale pro začátek to </a:t>
            </a:r>
            <a:r>
              <a:rPr lang="cs-CZ" baseline="0" dirty="0" err="1"/>
              <a:t>zhrnu</a:t>
            </a:r>
            <a:r>
              <a:rPr lang="cs-CZ" baseline="0" dirty="0"/>
              <a:t> jak funguje komunikace:</a:t>
            </a:r>
          </a:p>
          <a:p>
            <a:r>
              <a:rPr lang="cs-CZ" baseline="0" dirty="0"/>
              <a:t>	1) v telefonu máte aplikaci, kde si vytvoříte zdarma účet na serveru v Internetu nebo si tento server můžete nastavit doma na PC nebo někde na VPS</a:t>
            </a:r>
          </a:p>
          <a:p>
            <a:r>
              <a:rPr lang="cs-CZ" baseline="0" dirty="0"/>
              <a:t>	2) pak si vytvoříte projekt, například pro monitorování vlhkosti půdy v květináči a v něm si navolíte </a:t>
            </a:r>
            <a:r>
              <a:rPr lang="cs-CZ" baseline="0" dirty="0" err="1"/>
              <a:t>widgety</a:t>
            </a:r>
            <a:r>
              <a:rPr lang="cs-CZ" baseline="0" dirty="0"/>
              <a:t> které budete používat</a:t>
            </a:r>
          </a:p>
          <a:p>
            <a:r>
              <a:rPr lang="cs-CZ" baseline="0" dirty="0"/>
              <a:t>	3) v tomto projektu se Vám vygeneruje ID které bude pro Váš HW pojítkem k tomuto projektu</a:t>
            </a:r>
          </a:p>
          <a:p>
            <a:r>
              <a:rPr lang="cs-CZ" baseline="0" dirty="0"/>
              <a:t>	4) do </a:t>
            </a:r>
            <a:r>
              <a:rPr lang="cs-CZ" baseline="0" dirty="0" err="1"/>
              <a:t>sketche</a:t>
            </a:r>
            <a:r>
              <a:rPr lang="cs-CZ" baseline="0" dirty="0"/>
              <a:t> pro HW pak vložíte toto ID a nahrajete ji do vašeho HW</a:t>
            </a:r>
          </a:p>
          <a:p>
            <a:r>
              <a:rPr lang="cs-CZ" baseline="0" dirty="0"/>
              <a:t>	5) HW pak komunikuje se serverem a předává mu navolené informace které pak server předává dále Vám do aplikace v telefonu</a:t>
            </a:r>
          </a:p>
          <a:p>
            <a:endParaRPr lang="cs-CZ" baseline="0" dirty="0"/>
          </a:p>
          <a:p>
            <a:r>
              <a:rPr lang="cs-CZ" baseline="0" dirty="0"/>
              <a:t>	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68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647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6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8919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Tohle</a:t>
            </a:r>
            <a:r>
              <a:rPr lang="cs-CZ" baseline="0" dirty="0"/>
              <a:t> je projekt který tu vznikl v prvním kole </a:t>
            </a:r>
            <a:r>
              <a:rPr lang="cs-CZ" baseline="0" dirty="0" err="1"/>
              <a:t>Arduino</a:t>
            </a:r>
            <a:r>
              <a:rPr lang="cs-CZ" baseline="0" dirty="0"/>
              <a:t> Akademie a jeho autorem je </a:t>
            </a:r>
            <a:r>
              <a:rPr lang="cs-CZ" baseline="0" dirty="0" err="1"/>
              <a:t>Marti</a:t>
            </a:r>
            <a:r>
              <a:rPr lang="cs-CZ" baseline="0" dirty="0"/>
              <a:t> Balák. Řešil jak vzdáleně spínat kotel, tak aby doma měl optimální teplotu, kterou si navolil do </a:t>
            </a:r>
            <a:r>
              <a:rPr lang="cs-CZ" baseline="0" dirty="0" err="1"/>
              <a:t>Blynku</a:t>
            </a:r>
            <a:r>
              <a:rPr lang="cs-CZ" baseline="0" dirty="0"/>
              <a:t> a přes ESP32 spínal kotel. 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3859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204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CAA9-96B5-3F44-8A42-6EEA579E4FCD}" type="datetime1">
              <a:rPr lang="cs-CZ" smtClean="0"/>
              <a:t>13.10.2021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Přetáhněte obrázek na zástupný symbol nebo klikněte na ikonu pro přidání.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B585-F258-124F-BF7F-FA207A78F0F2}" type="datetime1">
              <a:rPr lang="cs-CZ" smtClean="0"/>
              <a:t>13.10.2021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C75C-B480-A040-9D29-6C5EF76D9131}" type="datetime1">
              <a:rPr lang="cs-CZ" smtClean="0"/>
              <a:t>13.10.2021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46FB-3663-324F-AA98-002615AED444}" type="datetime1">
              <a:rPr lang="cs-CZ" smtClean="0"/>
              <a:t>13.10.2021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4C2B-6E82-D64E-856C-3232E0DCFB45}" type="datetime1">
              <a:rPr lang="cs-CZ" smtClean="0"/>
              <a:t>13.10.2021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AD05-184E-964C-B1C5-0655002530B6}" type="datetime1">
              <a:rPr lang="cs-CZ" smtClean="0"/>
              <a:t>13.10.2021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CF0A-7AEA-A34F-B7C0-F6B9FF3A3646}" type="datetime1">
              <a:rPr lang="cs-CZ" smtClean="0"/>
              <a:t>13.10.2021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DF92-8455-E84E-879C-71323DEF0ADF}" type="datetime1">
              <a:rPr lang="cs-CZ" smtClean="0"/>
              <a:t>13.10.2021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ED42-00BF-3C45-8E36-A23DE53A8289}" type="datetime1">
              <a:rPr lang="cs-CZ" smtClean="0"/>
              <a:t>13.10.2021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BEC-19BE-5C49-BA0D-CF19E5B9B00E}" type="datetime1">
              <a:rPr lang="cs-CZ" smtClean="0"/>
              <a:t>13.10.2021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88CD-723A-8B40-89D7-89660B3DD48D}" type="datetime1">
              <a:rPr lang="cs-CZ" smtClean="0"/>
              <a:t>13.10.2021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4A87-6492-9A48-9499-30EDE7034375}" type="datetime1">
              <a:rPr lang="cs-CZ" smtClean="0"/>
              <a:t>13.10.2021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920A-F3B2-0642-BA2E-597E2BA2EB95}" type="datetime1">
              <a:rPr lang="cs-CZ" smtClean="0"/>
              <a:t>13.10.2021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58EC-3233-5446-BD35-5BD03E3B392A}" type="datetime1">
              <a:rPr lang="cs-CZ" smtClean="0"/>
              <a:t>13.10.2021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C062-09BC-624D-9A51-18C9FAD2F1D8}" type="datetime1">
              <a:rPr lang="cs-CZ" smtClean="0"/>
              <a:t>13.10.2021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20B1-C1EC-5C4E-944B-F4F6A88A080C}" type="datetime1">
              <a:rPr lang="cs-CZ" smtClean="0"/>
              <a:t>13.10.2021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Přetáhněte obrázek na zástupný symbol nebo klikněte na ikonu pro přidání.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0330-CF02-7D4F-B4D9-CB68A09CF1DF}" type="datetime1">
              <a:rPr lang="cs-CZ" smtClean="0"/>
              <a:t>13.10.2021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CF23EE-C21C-644B-BBE9-CAEDE10E2CFC}" type="datetime1">
              <a:rPr lang="cs-CZ" smtClean="0"/>
              <a:t>13.10.2021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github.com/espressif/arduino-esp3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egee-tokyo/DHTe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github.com/fablab-brno/Arduino-Akademi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Arduino Workshop 4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 @</a:t>
            </a:r>
            <a:r>
              <a:rPr lang="cs-CZ" dirty="0" err="1"/>
              <a:t>FabLab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637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47579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/>
              <a:t>Příklady projektů:</a:t>
            </a:r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1814249" y="871975"/>
            <a:ext cx="2503228" cy="559324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Ovládání udírny</a:t>
            </a:r>
          </a:p>
        </p:txBody>
      </p:sp>
      <p:pic>
        <p:nvPicPr>
          <p:cNvPr id="4098" name="Picture 2" descr="https://cdn.instructables.com/F8O/JMAZ/IUOI7HJG/F8OJMAZIUOI7HJG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49" y="1431299"/>
            <a:ext cx="5616280" cy="421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.instructables.com/FZG/92W2/IUOI7HGK/FZG92W2IUOI7HGK.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44" y="1431299"/>
            <a:ext cx="2612777" cy="463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9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47579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/>
              <a:t>Příklady projektů:</a:t>
            </a:r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1814249" y="871975"/>
            <a:ext cx="9688774" cy="559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- vzdálené ovládání světel, žaluzii, praček, vrat od garáže..</a:t>
            </a:r>
          </a:p>
        </p:txBody>
      </p:sp>
      <p:sp>
        <p:nvSpPr>
          <p:cNvPr id="8" name="Zástupný symbol pro obsah 6"/>
          <p:cNvSpPr txBox="1">
            <a:spLocks/>
          </p:cNvSpPr>
          <p:nvPr/>
        </p:nvSpPr>
        <p:spPr>
          <a:xfrm>
            <a:off x="1814249" y="1431299"/>
            <a:ext cx="9688774" cy="7243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- odesílání notifikací na </a:t>
            </a:r>
            <a:r>
              <a:rPr lang="cs-CZ" dirty="0" err="1"/>
              <a:t>Twitter</a:t>
            </a:r>
            <a:r>
              <a:rPr lang="cs-CZ" dirty="0"/>
              <a:t>, email nebo přímo do telefonu o tom že Vám doprala pračka..</a:t>
            </a:r>
          </a:p>
        </p:txBody>
      </p:sp>
      <p:sp>
        <p:nvSpPr>
          <p:cNvPr id="9" name="Zástupný symbol pro obsah 6"/>
          <p:cNvSpPr txBox="1">
            <a:spLocks/>
          </p:cNvSpPr>
          <p:nvPr/>
        </p:nvSpPr>
        <p:spPr>
          <a:xfrm>
            <a:off x="1814249" y="2155695"/>
            <a:ext cx="9688774" cy="559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dirty="0"/>
              <a:t>- vzdálené krmení zvířat, zapínání a vypínání světel v </a:t>
            </a:r>
            <a:r>
              <a:rPr lang="cs-CZ" dirty="0" err="1"/>
              <a:t>aquariu</a:t>
            </a:r>
            <a:r>
              <a:rPr lang="cs-CZ" dirty="0"/>
              <a:t>/</a:t>
            </a:r>
            <a:r>
              <a:rPr lang="cs-CZ" dirty="0" err="1"/>
              <a:t>terariu</a:t>
            </a:r>
            <a:r>
              <a:rPr lang="cs-CZ" dirty="0"/>
              <a:t>..</a:t>
            </a:r>
          </a:p>
        </p:txBody>
      </p:sp>
      <p:sp>
        <p:nvSpPr>
          <p:cNvPr id="10" name="Zástupný symbol pro obsah 6"/>
          <p:cNvSpPr txBox="1">
            <a:spLocks/>
          </p:cNvSpPr>
          <p:nvPr/>
        </p:nvSpPr>
        <p:spPr>
          <a:xfrm>
            <a:off x="1823676" y="2715019"/>
            <a:ext cx="9688774" cy="559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dirty="0"/>
              <a:t>- upozornění na poštu ve schránce nebo že je někdo u Vás doma a neměl by tam být..</a:t>
            </a:r>
          </a:p>
        </p:txBody>
      </p:sp>
      <p:sp>
        <p:nvSpPr>
          <p:cNvPr id="11" name="Zástupný symbol pro obsah 6"/>
          <p:cNvSpPr txBox="1">
            <a:spLocks/>
          </p:cNvSpPr>
          <p:nvPr/>
        </p:nvSpPr>
        <p:spPr>
          <a:xfrm>
            <a:off x="1814249" y="4189159"/>
            <a:ext cx="9688774" cy="1237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dirty="0"/>
              <a:t>a spoustu dalších věcí, mrkněte na </a:t>
            </a:r>
            <a:r>
              <a:rPr lang="cs-CZ" dirty="0" err="1"/>
              <a:t>Instructables</a:t>
            </a:r>
            <a:r>
              <a:rPr lang="cs-CZ" dirty="0"/>
              <a:t> 🙂 </a:t>
            </a:r>
            <a:br>
              <a:rPr lang="cs-CZ" dirty="0"/>
            </a:br>
            <a:r>
              <a:rPr lang="cs-CZ" dirty="0"/>
              <a:t>(https://www.instructables.com/</a:t>
            </a:r>
            <a:r>
              <a:rPr lang="cs-CZ" dirty="0" err="1"/>
              <a:t>howto</a:t>
            </a:r>
            <a:r>
              <a:rPr lang="cs-CZ" dirty="0"/>
              <a:t>/</a:t>
            </a:r>
            <a:r>
              <a:rPr lang="cs-CZ" dirty="0" err="1"/>
              <a:t>blynk</a:t>
            </a:r>
            <a:r>
              <a:rPr lang="cs-CZ" dirty="0"/>
              <a:t>/) </a:t>
            </a:r>
          </a:p>
        </p:txBody>
      </p:sp>
    </p:spTree>
    <p:extLst>
      <p:ext uri="{BB962C8B-B14F-4D97-AF65-F5344CB8AC3E}">
        <p14:creationId xmlns:p14="http://schemas.microsoft.com/office/powerpoint/2010/main" val="180914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4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/>
              <a:t>Co je to </a:t>
            </a:r>
            <a:r>
              <a:rPr lang="cs-CZ" dirty="0" err="1"/>
              <a:t>Blynk</a:t>
            </a:r>
            <a:r>
              <a:rPr lang="cs-CZ" dirty="0"/>
              <a:t>?</a:t>
            </a:r>
          </a:p>
          <a:p>
            <a:pPr lvl="1"/>
            <a:r>
              <a:rPr lang="cs-CZ" dirty="0"/>
              <a:t>Podporované HW platformy</a:t>
            </a:r>
          </a:p>
          <a:p>
            <a:pPr lvl="1"/>
            <a:r>
              <a:rPr lang="cs-CZ" dirty="0"/>
              <a:t>Příklady projektů</a:t>
            </a:r>
          </a:p>
          <a:p>
            <a:pPr lvl="1"/>
            <a:r>
              <a:rPr lang="cs-CZ" b="1" dirty="0" err="1"/>
              <a:t>Blynk</a:t>
            </a:r>
            <a:r>
              <a:rPr lang="cs-CZ" b="1" dirty="0"/>
              <a:t> server &amp; instalace aplikace</a:t>
            </a:r>
          </a:p>
          <a:p>
            <a:r>
              <a:rPr lang="cs-CZ" dirty="0"/>
              <a:t>ESP8266 &amp; ESP32</a:t>
            </a:r>
          </a:p>
          <a:p>
            <a:r>
              <a:rPr lang="cs-CZ" dirty="0"/>
              <a:t>Praktická část 	</a:t>
            </a:r>
          </a:p>
          <a:p>
            <a:pPr lvl="1"/>
            <a:r>
              <a:rPr lang="cs-CZ" dirty="0"/>
              <a:t>Instalace podpory pro ESP32</a:t>
            </a:r>
          </a:p>
          <a:p>
            <a:pPr lvl="1"/>
            <a:r>
              <a:rPr lang="cs-CZ" dirty="0"/>
              <a:t>Instalace knihoven a kopírování </a:t>
            </a:r>
            <a:r>
              <a:rPr lang="cs-CZ" dirty="0" err="1"/>
              <a:t>sketche</a:t>
            </a:r>
            <a:endParaRPr lang="cs-CZ" dirty="0"/>
          </a:p>
          <a:p>
            <a:pPr lvl="1"/>
            <a:r>
              <a:rPr lang="cs-CZ" dirty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53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5235" y="139047"/>
            <a:ext cx="2936862" cy="761731"/>
          </a:xfrm>
        </p:spPr>
        <p:txBody>
          <a:bodyPr/>
          <a:lstStyle/>
          <a:p>
            <a:r>
              <a:rPr lang="cs-CZ" dirty="0" err="1"/>
              <a:t>Blynk</a:t>
            </a:r>
            <a:r>
              <a:rPr lang="cs-CZ" dirty="0"/>
              <a:t> server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10853" y="1116542"/>
            <a:ext cx="4772285" cy="5115714"/>
          </a:xfrm>
        </p:spPr>
        <p:txBody>
          <a:bodyPr/>
          <a:lstStyle/>
          <a:p>
            <a:pPr marL="0" indent="0" algn="ctr">
              <a:buNone/>
            </a:pPr>
            <a:r>
              <a:rPr lang="cs-CZ" dirty="0" err="1"/>
              <a:t>Blynk</a:t>
            </a:r>
            <a:r>
              <a:rPr lang="cs-CZ" dirty="0"/>
              <a:t> </a:t>
            </a:r>
            <a:r>
              <a:rPr lang="cs-CZ" dirty="0" err="1"/>
              <a:t>Cloud</a:t>
            </a:r>
            <a:endParaRPr lang="cs-CZ" dirty="0"/>
          </a:p>
          <a:p>
            <a:pPr marL="0" indent="0"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/>
              <a:t> free</a:t>
            </a:r>
          </a:p>
          <a:p>
            <a:pPr marL="0" indent="0"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/>
              <a:t> velká komunita</a:t>
            </a:r>
          </a:p>
          <a:p>
            <a:pPr marL="0" indent="0"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/>
              <a:t> jednoduché použití</a:t>
            </a:r>
          </a:p>
          <a:p>
            <a:pPr marL="0" indent="0">
              <a:buNone/>
            </a:pPr>
            <a:r>
              <a:rPr lang="cs-CZ" dirty="0">
                <a:solidFill>
                  <a:srgbClr val="FF0000"/>
                </a:solidFill>
              </a:rPr>
              <a:t>-</a:t>
            </a:r>
            <a:r>
              <a:rPr lang="cs-CZ" dirty="0"/>
              <a:t> omezený kredit na </a:t>
            </a:r>
            <a:r>
              <a:rPr lang="cs-CZ" dirty="0" err="1"/>
              <a:t>widgety</a:t>
            </a:r>
            <a:endParaRPr lang="cs-CZ" dirty="0"/>
          </a:p>
          <a:p>
            <a:pPr marL="0" indent="0">
              <a:buNone/>
            </a:pPr>
            <a:r>
              <a:rPr lang="cs-CZ" dirty="0">
                <a:solidFill>
                  <a:srgbClr val="FF0000"/>
                </a:solidFill>
              </a:rPr>
              <a:t>-</a:t>
            </a:r>
            <a:r>
              <a:rPr lang="cs-CZ" dirty="0"/>
              <a:t> požadováno internetové připojení</a:t>
            </a:r>
          </a:p>
          <a:p>
            <a:pPr marL="0" indent="0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</p:txBody>
      </p:sp>
      <p:sp>
        <p:nvSpPr>
          <p:cNvPr id="9" name="Zástupný symbol pro obsah 2"/>
          <p:cNvSpPr txBox="1">
            <a:spLocks/>
          </p:cNvSpPr>
          <p:nvPr/>
        </p:nvSpPr>
        <p:spPr>
          <a:xfrm>
            <a:off x="6883138" y="1484340"/>
            <a:ext cx="4772285" cy="5115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cs-CZ" dirty="0" err="1"/>
              <a:t>Blynk</a:t>
            </a:r>
            <a:r>
              <a:rPr lang="cs-CZ" dirty="0"/>
              <a:t> </a:t>
            </a:r>
            <a:r>
              <a:rPr lang="cs-CZ" dirty="0" err="1"/>
              <a:t>local</a:t>
            </a:r>
            <a:endParaRPr lang="cs-CZ" dirty="0"/>
          </a:p>
          <a:p>
            <a:pPr marL="0" indent="0">
              <a:buFont typeface="Arial"/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/>
              <a:t> free</a:t>
            </a:r>
          </a:p>
          <a:p>
            <a:pPr marL="0" indent="0">
              <a:buFont typeface="Arial"/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/>
              <a:t> velká komunita</a:t>
            </a:r>
          </a:p>
          <a:p>
            <a:pPr marL="0" indent="0"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/>
              <a:t> jednoduché použití</a:t>
            </a:r>
          </a:p>
          <a:p>
            <a:pPr marL="0" indent="0">
              <a:buFont typeface="Arial"/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/>
              <a:t> neomezený kredit na </a:t>
            </a:r>
            <a:r>
              <a:rPr lang="cs-CZ" dirty="0" err="1"/>
              <a:t>widgety</a:t>
            </a:r>
            <a:endParaRPr lang="cs-CZ" dirty="0"/>
          </a:p>
          <a:p>
            <a:pPr marL="0" indent="0">
              <a:buFont typeface="Arial"/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/>
              <a:t> stačí lokální síť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cs-CZ" dirty="0"/>
              <a:t>složitější nastavení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cs-CZ" sz="2000" b="1" dirty="0">
                <a:solidFill>
                  <a:schemeClr val="accent4"/>
                </a:solidFill>
              </a:rPr>
              <a:t>již se nevyvíjí a není podporovaný v </a:t>
            </a:r>
            <a:r>
              <a:rPr lang="cs-CZ" sz="2000" b="1" dirty="0" err="1">
                <a:solidFill>
                  <a:schemeClr val="accent4"/>
                </a:solidFill>
              </a:rPr>
              <a:t>Blynk</a:t>
            </a:r>
            <a:r>
              <a:rPr lang="cs-CZ" sz="2000" b="1" dirty="0">
                <a:solidFill>
                  <a:schemeClr val="accent4"/>
                </a:solidFill>
              </a:rPr>
              <a:t> 2.0, lze ho však stále najít na </a:t>
            </a:r>
            <a:r>
              <a:rPr lang="cs-CZ" sz="2000" b="1" dirty="0" err="1">
                <a:solidFill>
                  <a:schemeClr val="accent4"/>
                </a:solidFill>
              </a:rPr>
              <a:t>Githubu</a:t>
            </a:r>
            <a:endParaRPr lang="cs-CZ" sz="2000" b="1" dirty="0">
              <a:solidFill>
                <a:schemeClr val="accent4"/>
              </a:solidFill>
            </a:endParaRPr>
          </a:p>
          <a:p>
            <a:pPr marL="0" indent="0" algn="ctr">
              <a:buFont typeface="Arial"/>
              <a:buNone/>
            </a:pPr>
            <a:endParaRPr lang="cs-CZ" dirty="0"/>
          </a:p>
          <a:p>
            <a:pPr marL="0" indent="0" algn="ctr">
              <a:buFont typeface="Arial"/>
              <a:buNone/>
            </a:pPr>
            <a:endParaRPr lang="cs-CZ" dirty="0"/>
          </a:p>
          <a:p>
            <a:pPr marL="0" indent="0" algn="ctr">
              <a:buFont typeface="Arial"/>
              <a:buNone/>
            </a:pPr>
            <a:endParaRPr lang="cs-CZ" dirty="0"/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4107523" y="5498517"/>
            <a:ext cx="4772285" cy="990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cs-CZ" b="1" dirty="0"/>
              <a:t>Prosím naistalujte si </a:t>
            </a:r>
            <a:r>
              <a:rPr lang="cs-CZ" b="1" dirty="0" err="1"/>
              <a:t>Blynk</a:t>
            </a:r>
            <a:r>
              <a:rPr lang="cs-CZ" b="1" dirty="0"/>
              <a:t> aplikaci na svůj telefon</a:t>
            </a:r>
          </a:p>
        </p:txBody>
      </p:sp>
    </p:spTree>
    <p:extLst>
      <p:ext uri="{BB962C8B-B14F-4D97-AF65-F5344CB8AC3E}">
        <p14:creationId xmlns:p14="http://schemas.microsoft.com/office/powerpoint/2010/main" val="18271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4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/>
              <a:t>Co je to </a:t>
            </a:r>
            <a:r>
              <a:rPr lang="cs-CZ" dirty="0" err="1"/>
              <a:t>Blynk</a:t>
            </a:r>
            <a:r>
              <a:rPr lang="cs-CZ" dirty="0"/>
              <a:t>?</a:t>
            </a:r>
          </a:p>
          <a:p>
            <a:pPr lvl="1"/>
            <a:r>
              <a:rPr lang="cs-CZ" dirty="0"/>
              <a:t>Podporované HW platformy</a:t>
            </a:r>
          </a:p>
          <a:p>
            <a:pPr lvl="1"/>
            <a:r>
              <a:rPr lang="cs-CZ" dirty="0"/>
              <a:t>Příklady projektů</a:t>
            </a:r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b="1" dirty="0"/>
              <a:t>ESP8266 &amp; ESP32 (x)</a:t>
            </a:r>
          </a:p>
          <a:p>
            <a:r>
              <a:rPr lang="cs-CZ" dirty="0"/>
              <a:t>Praktická část 	</a:t>
            </a:r>
          </a:p>
          <a:p>
            <a:pPr lvl="1"/>
            <a:r>
              <a:rPr lang="cs-CZ" dirty="0"/>
              <a:t>Instalace podpory pro ESP32</a:t>
            </a:r>
          </a:p>
          <a:p>
            <a:pPr lvl="1"/>
            <a:r>
              <a:rPr lang="cs-CZ" dirty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0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47579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/>
              <a:t>ESP8266</a:t>
            </a:r>
          </a:p>
        </p:txBody>
      </p:sp>
      <p:pic>
        <p:nvPicPr>
          <p:cNvPr id="5122" name="Picture 2" descr="VÃ½sledek obrÃ¡zku pro esp8266 specificati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064" y="871975"/>
            <a:ext cx="2306333" cy="230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610" y="1312708"/>
            <a:ext cx="5724525" cy="4438650"/>
          </a:xfrm>
          <a:prstGeom prst="rect">
            <a:avLst/>
          </a:prstGeom>
        </p:spPr>
      </p:pic>
      <p:pic>
        <p:nvPicPr>
          <p:cNvPr id="5126" name="Picture 6" descr="VÃ½sledek obrÃ¡zku pro esp82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230" y="3532033"/>
            <a:ext cx="2416792" cy="233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32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84964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/>
              <a:t>ESP32</a:t>
            </a:r>
          </a:p>
        </p:txBody>
      </p:sp>
      <p:pic>
        <p:nvPicPr>
          <p:cNvPr id="9218" name="Picture 2" descr="https://www.cnx-software.com/wp-content/uploads/2016/03/ESP8266_vs_ESP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1682359"/>
            <a:ext cx="7198448" cy="37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VÃ½sledek obrÃ¡zku pro esp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15" y="2205805"/>
            <a:ext cx="2672308" cy="267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71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2868051" y="244556"/>
            <a:ext cx="6455897" cy="6412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/>
              <a:t>více ESP(x)..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515F5AD-1CB1-4D39-A4F1-3784F3E5E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68" y="1010073"/>
            <a:ext cx="9958555" cy="483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42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4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/>
              <a:t>Co je to </a:t>
            </a:r>
            <a:r>
              <a:rPr lang="cs-CZ" dirty="0" err="1"/>
              <a:t>Blynk</a:t>
            </a:r>
            <a:r>
              <a:rPr lang="cs-CZ" dirty="0"/>
              <a:t>?</a:t>
            </a:r>
          </a:p>
          <a:p>
            <a:pPr lvl="1"/>
            <a:r>
              <a:rPr lang="cs-CZ" dirty="0"/>
              <a:t>Podporované HW platformy</a:t>
            </a:r>
          </a:p>
          <a:p>
            <a:pPr lvl="1"/>
            <a:r>
              <a:rPr lang="cs-CZ" dirty="0"/>
              <a:t>Příklady projektů</a:t>
            </a:r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dirty="0"/>
              <a:t>ESP8266 &amp; ESP32</a:t>
            </a:r>
          </a:p>
          <a:p>
            <a:r>
              <a:rPr lang="cs-CZ" dirty="0"/>
              <a:t>Praktická část 	</a:t>
            </a:r>
          </a:p>
          <a:p>
            <a:pPr lvl="1"/>
            <a:r>
              <a:rPr lang="cs-CZ" b="1" dirty="0"/>
              <a:t>Instalace podpory pro ESP32</a:t>
            </a:r>
          </a:p>
          <a:p>
            <a:pPr lvl="1"/>
            <a:r>
              <a:rPr lang="cs-CZ" dirty="0"/>
              <a:t>Instalace knihoven a kopírování </a:t>
            </a:r>
            <a:r>
              <a:rPr lang="cs-CZ" dirty="0" err="1"/>
              <a:t>sketche</a:t>
            </a:r>
            <a:endParaRPr lang="cs-CZ" dirty="0"/>
          </a:p>
          <a:p>
            <a:pPr lvl="1"/>
            <a:r>
              <a:rPr lang="cs-CZ" dirty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64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50A419FA-2411-410A-BC54-C5C006E1A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001" y="1470645"/>
            <a:ext cx="7669997" cy="2273545"/>
          </a:xfrm>
          <a:prstGeom prst="rect">
            <a:avLst/>
          </a:prstGeom>
        </p:spPr>
      </p:pic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271654" y="109549"/>
            <a:ext cx="6444024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/>
              <a:t>Instalace podpory pro ESP32 </a:t>
            </a: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1484310" y="824123"/>
            <a:ext cx="10018713" cy="745504"/>
          </a:xfrm>
        </p:spPr>
        <p:txBody>
          <a:bodyPr/>
          <a:lstStyle/>
          <a:p>
            <a:r>
              <a:rPr lang="cs-CZ" dirty="0">
                <a:hlinkClick r:id="rId4"/>
              </a:rPr>
              <a:t>https://github.com/espressif/arduino-esp32</a:t>
            </a:r>
            <a:r>
              <a:rPr lang="cs-CZ" dirty="0"/>
              <a:t> nebo Google -&gt; arduino-esp32</a:t>
            </a:r>
          </a:p>
        </p:txBody>
      </p:sp>
      <p:sp>
        <p:nvSpPr>
          <p:cNvPr id="5" name="Šipka doprava 4"/>
          <p:cNvSpPr/>
          <p:nvPr/>
        </p:nvSpPr>
        <p:spPr>
          <a:xfrm rot="10800000">
            <a:off x="5209193" y="2508435"/>
            <a:ext cx="480767" cy="197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97DAA015-7159-443F-A855-7E7FB4DDD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180" y="3744190"/>
            <a:ext cx="4719638" cy="3107581"/>
          </a:xfrm>
          <a:prstGeom prst="rect">
            <a:avLst/>
          </a:prstGeom>
        </p:spPr>
      </p:pic>
      <p:sp>
        <p:nvSpPr>
          <p:cNvPr id="12" name="Šipka doprava 4">
            <a:extLst>
              <a:ext uri="{FF2B5EF4-FFF2-40B4-BE49-F238E27FC236}">
                <a16:creationId xmlns:a16="http://schemas.microsoft.com/office/drawing/2014/main" id="{B5E15F1B-175F-46B3-BC82-22CEF817F8CF}"/>
              </a:ext>
            </a:extLst>
          </p:cNvPr>
          <p:cNvSpPr/>
          <p:nvPr/>
        </p:nvSpPr>
        <p:spPr>
          <a:xfrm rot="10800000">
            <a:off x="8407962" y="5476503"/>
            <a:ext cx="480767" cy="197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43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4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/>
              <a:t>Co je to </a:t>
            </a:r>
            <a:r>
              <a:rPr lang="cs-CZ" dirty="0" err="1"/>
              <a:t>Blynk</a:t>
            </a:r>
            <a:r>
              <a:rPr lang="cs-CZ" dirty="0"/>
              <a:t>?</a:t>
            </a:r>
          </a:p>
          <a:p>
            <a:pPr lvl="1"/>
            <a:r>
              <a:rPr lang="cs-CZ" dirty="0"/>
              <a:t>Podporované HW platformy</a:t>
            </a:r>
          </a:p>
          <a:p>
            <a:pPr lvl="1"/>
            <a:r>
              <a:rPr lang="cs-CZ" dirty="0"/>
              <a:t>Příklady projektů</a:t>
            </a:r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dirty="0"/>
              <a:t>ESP8266 &amp; ESP32</a:t>
            </a:r>
          </a:p>
          <a:p>
            <a:r>
              <a:rPr lang="cs-CZ" dirty="0"/>
              <a:t>Praktická část 	</a:t>
            </a:r>
          </a:p>
          <a:p>
            <a:pPr lvl="1"/>
            <a:r>
              <a:rPr lang="cs-CZ" dirty="0"/>
              <a:t>Instalace podpory pro ESP32</a:t>
            </a:r>
          </a:p>
          <a:p>
            <a:pPr lvl="1"/>
            <a:r>
              <a:rPr lang="cs-CZ" dirty="0"/>
              <a:t>Instalace knihoven a kopírování </a:t>
            </a:r>
            <a:r>
              <a:rPr lang="cs-CZ" dirty="0" err="1"/>
              <a:t>sketche</a:t>
            </a:r>
            <a:endParaRPr lang="cs-CZ" dirty="0"/>
          </a:p>
          <a:p>
            <a:pPr lvl="1"/>
            <a:r>
              <a:rPr lang="cs-CZ" dirty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06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531D5CB4-69CD-430C-A5DC-0E1ED8736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479" y="1381125"/>
            <a:ext cx="3562350" cy="3524250"/>
          </a:xfrm>
          <a:prstGeom prst="rect">
            <a:avLst/>
          </a:prstGeom>
        </p:spPr>
      </p:pic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271654" y="109549"/>
            <a:ext cx="6444024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/>
              <a:t>Instalace podpory pro ESP32 </a:t>
            </a: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1484310" y="824123"/>
            <a:ext cx="10018713" cy="745504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V </a:t>
            </a:r>
            <a:r>
              <a:rPr lang="cs-CZ" dirty="0" err="1"/>
              <a:t>Arduino</a:t>
            </a:r>
            <a:r>
              <a:rPr lang="cs-CZ" dirty="0"/>
              <a:t> IDE -&gt; Soubor -&gt; Vlastnosti</a:t>
            </a:r>
          </a:p>
        </p:txBody>
      </p:sp>
      <p:sp>
        <p:nvSpPr>
          <p:cNvPr id="5" name="Šipka doprava 4"/>
          <p:cNvSpPr/>
          <p:nvPr/>
        </p:nvSpPr>
        <p:spPr>
          <a:xfrm rot="10800000">
            <a:off x="3782701" y="4099110"/>
            <a:ext cx="480767" cy="197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prava 4">
            <a:extLst>
              <a:ext uri="{FF2B5EF4-FFF2-40B4-BE49-F238E27FC236}">
                <a16:creationId xmlns:a16="http://schemas.microsoft.com/office/drawing/2014/main" id="{B5E15F1B-175F-46B3-BC82-22CEF817F8CF}"/>
              </a:ext>
            </a:extLst>
          </p:cNvPr>
          <p:cNvSpPr/>
          <p:nvPr/>
        </p:nvSpPr>
        <p:spPr>
          <a:xfrm>
            <a:off x="5340912" y="3039537"/>
            <a:ext cx="480767" cy="197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9E5AB033-9FA8-4CFE-94A6-74F11CE69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483" y="1590760"/>
            <a:ext cx="5524359" cy="3314615"/>
          </a:xfrm>
          <a:prstGeom prst="rect">
            <a:avLst/>
          </a:prstGeom>
        </p:spPr>
      </p:pic>
      <p:sp>
        <p:nvSpPr>
          <p:cNvPr id="13" name="Šipka doprava 4">
            <a:extLst>
              <a:ext uri="{FF2B5EF4-FFF2-40B4-BE49-F238E27FC236}">
                <a16:creationId xmlns:a16="http://schemas.microsoft.com/office/drawing/2014/main" id="{8AF74B9D-7CEE-4475-BC95-5EA9779EED87}"/>
              </a:ext>
            </a:extLst>
          </p:cNvPr>
          <p:cNvSpPr/>
          <p:nvPr/>
        </p:nvSpPr>
        <p:spPr>
          <a:xfrm rot="10800000">
            <a:off x="10951856" y="4037855"/>
            <a:ext cx="480767" cy="197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Zástupný symbol pro obsah 1">
            <a:extLst>
              <a:ext uri="{FF2B5EF4-FFF2-40B4-BE49-F238E27FC236}">
                <a16:creationId xmlns:a16="http://schemas.microsoft.com/office/drawing/2014/main" id="{59FA9318-BE3C-4A27-A25D-4309F9DF952E}"/>
              </a:ext>
            </a:extLst>
          </p:cNvPr>
          <p:cNvSpPr txBox="1">
            <a:spLocks/>
          </p:cNvSpPr>
          <p:nvPr/>
        </p:nvSpPr>
        <p:spPr>
          <a:xfrm>
            <a:off x="6389685" y="4824822"/>
            <a:ext cx="4964115" cy="745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dirty="0"/>
              <a:t>Vložit zkopírovaný link do tohoto pole</a:t>
            </a:r>
          </a:p>
        </p:txBody>
      </p:sp>
    </p:spTree>
    <p:extLst>
      <p:ext uri="{BB962C8B-B14F-4D97-AF65-F5344CB8AC3E}">
        <p14:creationId xmlns:p14="http://schemas.microsoft.com/office/powerpoint/2010/main" val="3528981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>
            <a:extLst>
              <a:ext uri="{FF2B5EF4-FFF2-40B4-BE49-F238E27FC236}">
                <a16:creationId xmlns:a16="http://schemas.microsoft.com/office/drawing/2014/main" id="{3CC1616C-9F3B-4937-9763-053FEF56C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1555070"/>
            <a:ext cx="7534275" cy="4276725"/>
          </a:xfrm>
          <a:prstGeom prst="rect">
            <a:avLst/>
          </a:prstGeom>
        </p:spPr>
      </p:pic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271654" y="109549"/>
            <a:ext cx="6444024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/>
              <a:t>Instalace podpory pro ESP32 </a:t>
            </a: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1484310" y="824123"/>
            <a:ext cx="10018713" cy="7455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dirty="0"/>
              <a:t>V </a:t>
            </a:r>
            <a:r>
              <a:rPr lang="cs-CZ" dirty="0" err="1"/>
              <a:t>Arduino</a:t>
            </a:r>
            <a:r>
              <a:rPr lang="cs-CZ" dirty="0"/>
              <a:t> IDE -&gt; Nástroje -&gt; Vývojová deska -&gt; Manažér desek -&gt; vyhledat „esp32“</a:t>
            </a:r>
          </a:p>
        </p:txBody>
      </p:sp>
      <p:sp>
        <p:nvSpPr>
          <p:cNvPr id="5" name="Šipka doprava 4"/>
          <p:cNvSpPr/>
          <p:nvPr/>
        </p:nvSpPr>
        <p:spPr>
          <a:xfrm rot="10800000">
            <a:off x="4263468" y="1966478"/>
            <a:ext cx="480767" cy="197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prava 4">
            <a:extLst>
              <a:ext uri="{FF2B5EF4-FFF2-40B4-BE49-F238E27FC236}">
                <a16:creationId xmlns:a16="http://schemas.microsoft.com/office/drawing/2014/main" id="{B5E15F1B-175F-46B3-BC82-22CEF817F8CF}"/>
              </a:ext>
            </a:extLst>
          </p:cNvPr>
          <p:cNvSpPr/>
          <p:nvPr/>
        </p:nvSpPr>
        <p:spPr>
          <a:xfrm>
            <a:off x="7928891" y="3040599"/>
            <a:ext cx="480767" cy="197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Zástupný symbol pro obsah 1">
            <a:extLst>
              <a:ext uri="{FF2B5EF4-FFF2-40B4-BE49-F238E27FC236}">
                <a16:creationId xmlns:a16="http://schemas.microsoft.com/office/drawing/2014/main" id="{59FA9318-BE3C-4A27-A25D-4309F9DF952E}"/>
              </a:ext>
            </a:extLst>
          </p:cNvPr>
          <p:cNvSpPr txBox="1">
            <a:spLocks/>
          </p:cNvSpPr>
          <p:nvPr/>
        </p:nvSpPr>
        <p:spPr>
          <a:xfrm>
            <a:off x="2614611" y="3359316"/>
            <a:ext cx="6962775" cy="745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dirty="0"/>
              <a:t>Kliknout na „Instalace“ a nechat pracovat. 😉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B1A5E53A-0CB0-41F6-849F-FDF741DEA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550" y="3008900"/>
            <a:ext cx="723900" cy="257175"/>
          </a:xfrm>
          <a:prstGeom prst="rect">
            <a:avLst/>
          </a:prstGeom>
        </p:spPr>
      </p:pic>
      <p:sp>
        <p:nvSpPr>
          <p:cNvPr id="15" name="Zástupný symbol pro obsah 1">
            <a:extLst>
              <a:ext uri="{FF2B5EF4-FFF2-40B4-BE49-F238E27FC236}">
                <a16:creationId xmlns:a16="http://schemas.microsoft.com/office/drawing/2014/main" id="{43E07D4F-2D76-42EA-B18D-FEC84193978D}"/>
              </a:ext>
            </a:extLst>
          </p:cNvPr>
          <p:cNvSpPr txBox="1">
            <a:spLocks/>
          </p:cNvSpPr>
          <p:nvPr/>
        </p:nvSpPr>
        <p:spPr>
          <a:xfrm>
            <a:off x="2614611" y="3825309"/>
            <a:ext cx="6962775" cy="745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dirty="0"/>
              <a:t>Po dokončení kliknout na „Zavřít“.</a:t>
            </a:r>
          </a:p>
        </p:txBody>
      </p:sp>
    </p:spTree>
    <p:extLst>
      <p:ext uri="{BB962C8B-B14F-4D97-AF65-F5344CB8AC3E}">
        <p14:creationId xmlns:p14="http://schemas.microsoft.com/office/powerpoint/2010/main" val="1391678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4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/>
              <a:t>Co je to </a:t>
            </a:r>
            <a:r>
              <a:rPr lang="cs-CZ" dirty="0" err="1"/>
              <a:t>Blynk</a:t>
            </a:r>
            <a:r>
              <a:rPr lang="cs-CZ" dirty="0"/>
              <a:t>?</a:t>
            </a:r>
          </a:p>
          <a:p>
            <a:pPr lvl="1"/>
            <a:r>
              <a:rPr lang="cs-CZ" dirty="0"/>
              <a:t>Podporované HW platformy</a:t>
            </a:r>
          </a:p>
          <a:p>
            <a:pPr lvl="1"/>
            <a:r>
              <a:rPr lang="cs-CZ" dirty="0"/>
              <a:t>Příklady projektů</a:t>
            </a:r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dirty="0"/>
              <a:t>ESP8266 &amp; ESP32</a:t>
            </a:r>
          </a:p>
          <a:p>
            <a:r>
              <a:rPr lang="cs-CZ" dirty="0"/>
              <a:t>Praktická část 	</a:t>
            </a:r>
          </a:p>
          <a:p>
            <a:pPr lvl="1"/>
            <a:r>
              <a:rPr lang="cs-CZ" dirty="0"/>
              <a:t>Instalace podpory pro ESP32</a:t>
            </a:r>
          </a:p>
          <a:p>
            <a:pPr lvl="1"/>
            <a:r>
              <a:rPr lang="cs-CZ" b="1" dirty="0"/>
              <a:t>Instalace knihoven a kopírování </a:t>
            </a:r>
            <a:r>
              <a:rPr lang="cs-CZ" b="1" dirty="0" err="1"/>
              <a:t>sketche</a:t>
            </a:r>
            <a:endParaRPr lang="cs-CZ" b="1" dirty="0"/>
          </a:p>
          <a:p>
            <a:pPr lvl="1"/>
            <a:r>
              <a:rPr lang="cs-CZ" dirty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5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1790700" y="109549"/>
            <a:ext cx="8916990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z="3200" dirty="0" err="1"/>
              <a:t>Arduino</a:t>
            </a:r>
            <a:r>
              <a:rPr lang="cs-CZ" sz="3200" dirty="0"/>
              <a:t> IDE – knihovny a </a:t>
            </a:r>
            <a:r>
              <a:rPr lang="cs-CZ" sz="3200" dirty="0" err="1"/>
              <a:t>sketch</a:t>
            </a:r>
            <a:r>
              <a:rPr lang="cs-CZ" sz="3200" dirty="0"/>
              <a:t> </a:t>
            </a: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1484310" y="715651"/>
            <a:ext cx="10018713" cy="5666295"/>
          </a:xfrm>
        </p:spPr>
        <p:txBody>
          <a:bodyPr>
            <a:normAutofit/>
          </a:bodyPr>
          <a:lstStyle/>
          <a:p>
            <a:r>
              <a:rPr lang="cs-CZ" dirty="0"/>
              <a:t>Knihovny které je potřeba nainstalovat:</a:t>
            </a:r>
          </a:p>
          <a:p>
            <a:pPr lvl="1"/>
            <a:r>
              <a:rPr lang="cs-CZ" dirty="0">
                <a:hlinkClick r:id="rId3"/>
              </a:rPr>
              <a:t>https://github.com/beegee-tokyo/DHTesp</a:t>
            </a:r>
            <a:r>
              <a:rPr lang="cs-CZ" dirty="0"/>
              <a:t> (manažer knihoven: </a:t>
            </a:r>
            <a:r>
              <a:rPr lang="cs-CZ" b="1" dirty="0"/>
              <a:t>DHT sensor </a:t>
            </a:r>
            <a:r>
              <a:rPr lang="cs-CZ" b="1" dirty="0" err="1"/>
              <a:t>library</a:t>
            </a:r>
            <a:r>
              <a:rPr lang="cs-CZ" b="1" dirty="0"/>
              <a:t> </a:t>
            </a:r>
            <a:r>
              <a:rPr lang="cs-CZ" b="1" dirty="0" err="1"/>
              <a:t>for</a:t>
            </a:r>
            <a:r>
              <a:rPr lang="cs-CZ" b="1" dirty="0"/>
              <a:t> </a:t>
            </a:r>
            <a:r>
              <a:rPr lang="cs-CZ" b="1" dirty="0" err="1"/>
              <a:t>ESPx</a:t>
            </a:r>
            <a:r>
              <a:rPr lang="cs-CZ" dirty="0"/>
              <a:t>)</a:t>
            </a:r>
          </a:p>
          <a:p>
            <a:pPr lvl="1"/>
            <a:r>
              <a:rPr lang="cs-CZ" b="1" dirty="0"/>
              <a:t>Blynk</a:t>
            </a:r>
            <a:r>
              <a:rPr lang="cs-CZ" dirty="0"/>
              <a:t> (manažer knihoven: Blynk) – </a:t>
            </a:r>
            <a:r>
              <a:rPr lang="cs-CZ" b="1" dirty="0">
                <a:solidFill>
                  <a:srgbClr val="FF0000"/>
                </a:solidFill>
              </a:rPr>
              <a:t>NEZAPOMENOUT NAINSTALOVAT</a:t>
            </a:r>
          </a:p>
          <a:p>
            <a:pPr marL="457200" lvl="1" indent="0">
              <a:buNone/>
            </a:pPr>
            <a:endParaRPr lang="cs-CZ" dirty="0"/>
          </a:p>
          <a:p>
            <a:pPr lvl="1"/>
            <a:r>
              <a:rPr lang="cs-CZ" dirty="0" err="1"/>
              <a:t>Sketch</a:t>
            </a:r>
            <a:r>
              <a:rPr lang="cs-CZ" dirty="0"/>
              <a:t> si stáhněte z webové stránky:</a:t>
            </a:r>
          </a:p>
          <a:p>
            <a:pPr lvl="2"/>
            <a:r>
              <a:rPr lang="cs-CZ" dirty="0">
                <a:hlinkClick r:id="rId4"/>
              </a:rPr>
              <a:t>https://github.com/fablab-brno/Arduino-Akademie</a:t>
            </a:r>
            <a:r>
              <a:rPr lang="cs-CZ" dirty="0"/>
              <a:t> -&gt; Workshop 4 -&gt; Blynk_Workshop_V2</a:t>
            </a:r>
          </a:p>
          <a:p>
            <a:pPr marL="914400" lvl="2" indent="0">
              <a:buNone/>
            </a:pPr>
            <a:r>
              <a:rPr lang="cs-CZ" dirty="0"/>
              <a:t>nebo Google -&gt; „fablab </a:t>
            </a:r>
            <a:r>
              <a:rPr lang="cs-CZ" dirty="0" err="1"/>
              <a:t>brno</a:t>
            </a:r>
            <a:r>
              <a:rPr lang="cs-CZ" dirty="0"/>
              <a:t> </a:t>
            </a:r>
            <a:r>
              <a:rPr lang="cs-CZ" dirty="0" err="1"/>
              <a:t>github</a:t>
            </a:r>
            <a:r>
              <a:rPr lang="cs-CZ" dirty="0"/>
              <a:t>“ -&gt; „</a:t>
            </a:r>
            <a:r>
              <a:rPr lang="cs-CZ" dirty="0" err="1"/>
              <a:t>Arduino</a:t>
            </a:r>
            <a:r>
              <a:rPr lang="cs-CZ" dirty="0"/>
              <a:t>-Akademie“ </a:t>
            </a:r>
            <a:r>
              <a:rPr lang="cs-CZ" dirty="0" err="1"/>
              <a:t>repo</a:t>
            </a:r>
            <a:r>
              <a:rPr lang="cs-CZ" dirty="0"/>
              <a:t> -&gt; Workshop 4 -&gt; Blynk_Workshop_V2 -&gt; Blynk_Workshop_V2.ino -&gt; „</a:t>
            </a:r>
            <a:r>
              <a:rPr lang="cs-CZ" dirty="0" err="1"/>
              <a:t>Raw</a:t>
            </a:r>
            <a:r>
              <a:rPr lang="cs-CZ" dirty="0"/>
              <a:t>“</a:t>
            </a:r>
          </a:p>
          <a:p>
            <a:pPr marL="914400" lvl="2" indent="0">
              <a:buNone/>
            </a:pPr>
            <a:r>
              <a:rPr lang="cs-CZ" dirty="0"/>
              <a:t>-&gt; „</a:t>
            </a:r>
            <a:r>
              <a:rPr lang="cs-CZ" dirty="0" err="1"/>
              <a:t>Ctrl+A</a:t>
            </a:r>
            <a:r>
              <a:rPr lang="cs-CZ" dirty="0"/>
              <a:t>“ -&gt; „</a:t>
            </a:r>
            <a:r>
              <a:rPr lang="cs-CZ" dirty="0" err="1"/>
              <a:t>Ctrl+C</a:t>
            </a:r>
            <a:r>
              <a:rPr lang="cs-CZ" dirty="0"/>
              <a:t>“ (cizí) -&gt; </a:t>
            </a:r>
            <a:r>
              <a:rPr lang="cs-CZ" dirty="0" err="1"/>
              <a:t>Arduino</a:t>
            </a:r>
            <a:r>
              <a:rPr lang="cs-CZ" dirty="0"/>
              <a:t> IDE -&gt; Soubor -&gt;</a:t>
            </a:r>
          </a:p>
          <a:p>
            <a:pPr marL="914400" lvl="2" indent="0">
              <a:buNone/>
            </a:pPr>
            <a:r>
              <a:rPr lang="cs-CZ" dirty="0"/>
              <a:t>„Nový“ -&gt; „</a:t>
            </a:r>
            <a:r>
              <a:rPr lang="cs-CZ" dirty="0" err="1"/>
              <a:t>Ctrl+A</a:t>
            </a:r>
            <a:r>
              <a:rPr lang="cs-CZ" dirty="0"/>
              <a:t>“ -&gt; „</a:t>
            </a:r>
            <a:r>
              <a:rPr lang="cs-CZ" dirty="0" err="1"/>
              <a:t>Ctrl+V</a:t>
            </a:r>
            <a:r>
              <a:rPr lang="cs-CZ" dirty="0"/>
              <a:t>“ (vlastní) 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5BA45874-024E-41C3-AF71-501277C36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378" y="4952999"/>
            <a:ext cx="2514600" cy="466725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9789379E-CBF7-43E0-8593-7D5D94F50310}"/>
              </a:ext>
            </a:extLst>
          </p:cNvPr>
          <p:cNvSpPr/>
          <p:nvPr/>
        </p:nvSpPr>
        <p:spPr>
          <a:xfrm>
            <a:off x="8505825" y="4983955"/>
            <a:ext cx="523875" cy="376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4603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4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/>
              <a:t>Co je to </a:t>
            </a:r>
            <a:r>
              <a:rPr lang="cs-CZ" dirty="0" err="1"/>
              <a:t>Blynk</a:t>
            </a:r>
            <a:r>
              <a:rPr lang="cs-CZ" dirty="0"/>
              <a:t>?</a:t>
            </a:r>
          </a:p>
          <a:p>
            <a:pPr lvl="1"/>
            <a:r>
              <a:rPr lang="cs-CZ" dirty="0"/>
              <a:t>Podporované HW platformy</a:t>
            </a:r>
          </a:p>
          <a:p>
            <a:pPr lvl="1"/>
            <a:r>
              <a:rPr lang="cs-CZ" dirty="0"/>
              <a:t>Příklady projektů</a:t>
            </a:r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dirty="0"/>
              <a:t>ESP8266 &amp; ESP32</a:t>
            </a:r>
          </a:p>
          <a:p>
            <a:r>
              <a:rPr lang="cs-CZ" dirty="0"/>
              <a:t>Praktická část 	</a:t>
            </a:r>
          </a:p>
          <a:p>
            <a:pPr lvl="1"/>
            <a:r>
              <a:rPr lang="cs-CZ" dirty="0"/>
              <a:t>Instalace podpory pro ESP32</a:t>
            </a:r>
          </a:p>
          <a:p>
            <a:pPr lvl="1"/>
            <a:r>
              <a:rPr lang="cs-CZ" dirty="0"/>
              <a:t>Instalace knihoven a kopírování </a:t>
            </a:r>
            <a:r>
              <a:rPr lang="cs-CZ" dirty="0" err="1"/>
              <a:t>sketche</a:t>
            </a:r>
            <a:endParaRPr lang="cs-CZ" dirty="0"/>
          </a:p>
          <a:p>
            <a:pPr lvl="1"/>
            <a:r>
              <a:rPr lang="cs-CZ" b="1" dirty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590" y="1804581"/>
            <a:ext cx="8642152" cy="4062550"/>
          </a:xfrm>
          <a:prstGeom prst="rect">
            <a:avLst/>
          </a:prstGeom>
        </p:spPr>
      </p:pic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271654" y="109549"/>
            <a:ext cx="6444024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z="3200" dirty="0"/>
              <a:t>Zapojení HW a práce s aplikací</a:t>
            </a: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7351807" y="5272453"/>
            <a:ext cx="712135" cy="46230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sz="1600" b="1" dirty="0"/>
              <a:t>Pin 14</a:t>
            </a:r>
          </a:p>
        </p:txBody>
      </p:sp>
      <p:sp>
        <p:nvSpPr>
          <p:cNvPr id="7" name="Zástupný symbol pro obsah 1"/>
          <p:cNvSpPr txBox="1">
            <a:spLocks/>
          </p:cNvSpPr>
          <p:nvPr/>
        </p:nvSpPr>
        <p:spPr>
          <a:xfrm>
            <a:off x="6137598" y="1196676"/>
            <a:ext cx="712135" cy="462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sz="1600" b="1" dirty="0"/>
              <a:t>Pin 32</a:t>
            </a:r>
          </a:p>
        </p:txBody>
      </p:sp>
      <p:sp>
        <p:nvSpPr>
          <p:cNvPr id="8" name="Zástupný symbol pro obsah 1"/>
          <p:cNvSpPr txBox="1">
            <a:spLocks/>
          </p:cNvSpPr>
          <p:nvPr/>
        </p:nvSpPr>
        <p:spPr>
          <a:xfrm>
            <a:off x="5425463" y="1196676"/>
            <a:ext cx="712135" cy="462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sz="1600" b="1" dirty="0"/>
              <a:t>Pin 12</a:t>
            </a:r>
          </a:p>
        </p:txBody>
      </p:sp>
      <p:sp>
        <p:nvSpPr>
          <p:cNvPr id="9" name="Zástupný symbol pro obsah 1"/>
          <p:cNvSpPr txBox="1">
            <a:spLocks/>
          </p:cNvSpPr>
          <p:nvPr/>
        </p:nvSpPr>
        <p:spPr>
          <a:xfrm>
            <a:off x="4741608" y="1196676"/>
            <a:ext cx="712135" cy="462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sz="1600" b="1" dirty="0"/>
              <a:t>Pin 27</a:t>
            </a:r>
          </a:p>
        </p:txBody>
      </p:sp>
      <p:sp>
        <p:nvSpPr>
          <p:cNvPr id="5" name="Obdélník 4"/>
          <p:cNvSpPr/>
          <p:nvPr/>
        </p:nvSpPr>
        <p:spPr>
          <a:xfrm>
            <a:off x="6137598" y="1246287"/>
            <a:ext cx="712135" cy="363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/>
          <p:cNvSpPr/>
          <p:nvPr/>
        </p:nvSpPr>
        <p:spPr>
          <a:xfrm>
            <a:off x="7351808" y="5277481"/>
            <a:ext cx="712135" cy="462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/>
          </a:p>
        </p:txBody>
      </p:sp>
      <p:sp>
        <p:nvSpPr>
          <p:cNvPr id="11" name="Obdélník 10"/>
          <p:cNvSpPr/>
          <p:nvPr/>
        </p:nvSpPr>
        <p:spPr>
          <a:xfrm>
            <a:off x="5425462" y="1246287"/>
            <a:ext cx="712135" cy="363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/>
          </a:p>
        </p:txBody>
      </p:sp>
      <p:sp>
        <p:nvSpPr>
          <p:cNvPr id="12" name="Obdélník 11"/>
          <p:cNvSpPr/>
          <p:nvPr/>
        </p:nvSpPr>
        <p:spPr>
          <a:xfrm>
            <a:off x="4704593" y="1246287"/>
            <a:ext cx="712135" cy="363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 doprava 4">
            <a:extLst>
              <a:ext uri="{FF2B5EF4-FFF2-40B4-BE49-F238E27FC236}">
                <a16:creationId xmlns:a16="http://schemas.microsoft.com/office/drawing/2014/main" id="{F90B4CE0-CFAB-4457-BA79-FD8FC896E580}"/>
              </a:ext>
            </a:extLst>
          </p:cNvPr>
          <p:cNvSpPr/>
          <p:nvPr/>
        </p:nvSpPr>
        <p:spPr>
          <a:xfrm rot="5400000">
            <a:off x="10028122" y="1750773"/>
            <a:ext cx="480767" cy="197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030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Děkujeme za pozornost!</a:t>
            </a:r>
          </a:p>
        </p:txBody>
      </p:sp>
      <p:sp>
        <p:nvSpPr>
          <p:cNvPr id="6" name="Zástupný symbol pro tex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 @</a:t>
            </a:r>
            <a:r>
              <a:rPr lang="cs-CZ" dirty="0" err="1"/>
              <a:t>FabLab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3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4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b="1" dirty="0"/>
              <a:t>Co je to </a:t>
            </a:r>
            <a:r>
              <a:rPr lang="cs-CZ" b="1" dirty="0" err="1"/>
              <a:t>Blynk</a:t>
            </a:r>
            <a:r>
              <a:rPr lang="cs-CZ" b="1" dirty="0"/>
              <a:t>?</a:t>
            </a:r>
          </a:p>
          <a:p>
            <a:pPr lvl="1"/>
            <a:r>
              <a:rPr lang="cs-CZ" dirty="0"/>
              <a:t>Podporované HW platformy</a:t>
            </a:r>
          </a:p>
          <a:p>
            <a:pPr lvl="1"/>
            <a:r>
              <a:rPr lang="cs-CZ" dirty="0"/>
              <a:t>Příklady projektů</a:t>
            </a:r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dirty="0"/>
              <a:t>ESP8266 &amp; ESP32</a:t>
            </a:r>
          </a:p>
          <a:p>
            <a:r>
              <a:rPr lang="cs-CZ" dirty="0"/>
              <a:t>Praktická část 	</a:t>
            </a:r>
          </a:p>
          <a:p>
            <a:pPr lvl="1"/>
            <a:r>
              <a:rPr lang="cs-CZ" dirty="0"/>
              <a:t>Instalace podpory pro ESP32</a:t>
            </a:r>
          </a:p>
          <a:p>
            <a:pPr lvl="1"/>
            <a:r>
              <a:rPr lang="cs-CZ" dirty="0"/>
              <a:t>Instalace knihoven a kopírování </a:t>
            </a:r>
            <a:r>
              <a:rPr lang="cs-CZ" dirty="0" err="1"/>
              <a:t>sketche</a:t>
            </a:r>
            <a:endParaRPr lang="cs-CZ" dirty="0"/>
          </a:p>
          <a:p>
            <a:pPr lvl="1"/>
            <a:r>
              <a:rPr lang="cs-CZ" dirty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0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16661" y="129844"/>
            <a:ext cx="3501756" cy="724396"/>
          </a:xfrm>
        </p:spPr>
        <p:txBody>
          <a:bodyPr/>
          <a:lstStyle/>
          <a:p>
            <a:r>
              <a:rPr lang="cs-CZ" dirty="0"/>
              <a:t>Co je to </a:t>
            </a:r>
            <a:r>
              <a:rPr lang="cs-CZ" dirty="0" err="1"/>
              <a:t>Blynk</a:t>
            </a:r>
            <a:r>
              <a:rPr lang="cs-CZ" dirty="0"/>
              <a:t>?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VÃ½sledek obrÃ¡zku pro bly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17" y="129523"/>
            <a:ext cx="724717" cy="7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Ã½sledek obrÃ¡zku pro bly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84" y="4812632"/>
            <a:ext cx="4182856" cy="156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2.wp.com/iotdunia.com/wp-content/uploads/2017/03/1-Qz4ExRdNVWfPqiX5Ndh_bw.png?ssl=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90" y="1101228"/>
            <a:ext cx="4526444" cy="338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Ã½sledek obrÃ¡zku pro blynk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978" y="3826408"/>
            <a:ext cx="172191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Ã½sledek obrÃ¡zku pro bly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084" y="3826408"/>
            <a:ext cx="1535772" cy="273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7978" y="1101228"/>
            <a:ext cx="4410953" cy="23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7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4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/>
              <a:t>Co je to </a:t>
            </a:r>
            <a:r>
              <a:rPr lang="cs-CZ" dirty="0" err="1"/>
              <a:t>Blynk</a:t>
            </a:r>
            <a:r>
              <a:rPr lang="cs-CZ" dirty="0"/>
              <a:t>?</a:t>
            </a:r>
          </a:p>
          <a:p>
            <a:pPr lvl="1"/>
            <a:r>
              <a:rPr lang="cs-CZ" b="1" dirty="0"/>
              <a:t>Podporované HW platformy</a:t>
            </a:r>
          </a:p>
          <a:p>
            <a:pPr lvl="1"/>
            <a:r>
              <a:rPr lang="cs-CZ" dirty="0"/>
              <a:t>Příklady projektů</a:t>
            </a:r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dirty="0"/>
              <a:t>ESP8266 &amp; ESP32</a:t>
            </a:r>
          </a:p>
          <a:p>
            <a:r>
              <a:rPr lang="cs-CZ" dirty="0"/>
              <a:t>Praktická část 	</a:t>
            </a:r>
          </a:p>
          <a:p>
            <a:pPr lvl="1"/>
            <a:r>
              <a:rPr lang="cs-CZ" dirty="0"/>
              <a:t>Instalace podpory pro ESP32</a:t>
            </a:r>
          </a:p>
          <a:p>
            <a:pPr lvl="1"/>
            <a:r>
              <a:rPr lang="cs-CZ" dirty="0"/>
              <a:t>Instalace knihoven a kopírování </a:t>
            </a:r>
            <a:r>
              <a:rPr lang="cs-CZ" dirty="0" err="1"/>
              <a:t>sketche</a:t>
            </a:r>
            <a:endParaRPr lang="cs-CZ" dirty="0"/>
          </a:p>
          <a:p>
            <a:pPr lvl="1"/>
            <a:r>
              <a:rPr lang="cs-CZ" dirty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077959" y="118286"/>
            <a:ext cx="4831413" cy="724396"/>
          </a:xfrm>
        </p:spPr>
        <p:txBody>
          <a:bodyPr>
            <a:normAutofit fontScale="90000"/>
          </a:bodyPr>
          <a:lstStyle/>
          <a:p>
            <a:r>
              <a:rPr lang="cs-CZ" dirty="0"/>
              <a:t>Podporované platformy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62484" y="1080806"/>
            <a:ext cx="9267031" cy="1529044"/>
          </a:xfrm>
        </p:spPr>
        <p:txBody>
          <a:bodyPr/>
          <a:lstStyle/>
          <a:p>
            <a:r>
              <a:rPr lang="en-US" dirty="0"/>
              <a:t>Blynk supports more than 400 boards already, including support for Arduino, Particle, ARM </a:t>
            </a:r>
            <a:r>
              <a:rPr lang="en-US" dirty="0" err="1"/>
              <a:t>mbed</a:t>
            </a:r>
            <a:r>
              <a:rPr lang="en-US" dirty="0"/>
              <a:t>, TI </a:t>
            </a:r>
            <a:r>
              <a:rPr lang="en-US" dirty="0" err="1"/>
              <a:t>Energia</a:t>
            </a:r>
            <a:r>
              <a:rPr lang="en-US" dirty="0"/>
              <a:t>, </a:t>
            </a:r>
            <a:r>
              <a:rPr lang="en-US" dirty="0" err="1"/>
              <a:t>MicroPython</a:t>
            </a:r>
            <a:r>
              <a:rPr lang="en-US" dirty="0"/>
              <a:t>, Node.js, </a:t>
            </a:r>
            <a:r>
              <a:rPr lang="en-US" dirty="0" err="1"/>
              <a:t>OpenWRT</a:t>
            </a:r>
            <a:r>
              <a:rPr lang="en-US" dirty="0"/>
              <a:t> and many Single Board Computers.</a:t>
            </a:r>
            <a:r>
              <a:rPr lang="cs-CZ" dirty="0"/>
              <a:t> (by </a:t>
            </a:r>
            <a:r>
              <a:rPr lang="cs-CZ" dirty="0" err="1"/>
              <a:t>Blynk</a:t>
            </a:r>
            <a:r>
              <a:rPr lang="cs-CZ" dirty="0"/>
              <a:t> </a:t>
            </a:r>
            <a:r>
              <a:rPr lang="cs-CZ" dirty="0" err="1"/>
              <a:t>Github</a:t>
            </a:r>
            <a:r>
              <a:rPr lang="cs-CZ" dirty="0"/>
              <a:t>)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856" y="2609850"/>
            <a:ext cx="6822285" cy="394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3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4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/>
              <a:t>Co je to </a:t>
            </a:r>
            <a:r>
              <a:rPr lang="cs-CZ" dirty="0" err="1"/>
              <a:t>Blynk</a:t>
            </a:r>
            <a:r>
              <a:rPr lang="cs-CZ" dirty="0"/>
              <a:t>?</a:t>
            </a:r>
          </a:p>
          <a:p>
            <a:pPr lvl="1"/>
            <a:r>
              <a:rPr lang="cs-CZ" dirty="0"/>
              <a:t>Podporované HW platformy</a:t>
            </a:r>
          </a:p>
          <a:p>
            <a:pPr lvl="1"/>
            <a:r>
              <a:rPr lang="cs-CZ" b="1" dirty="0"/>
              <a:t>Příklady projektů</a:t>
            </a:r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dirty="0"/>
              <a:t>ESP8266 &amp; ESP32</a:t>
            </a:r>
          </a:p>
          <a:p>
            <a:r>
              <a:rPr lang="cs-CZ" dirty="0"/>
              <a:t>Praktická část 	</a:t>
            </a:r>
          </a:p>
          <a:p>
            <a:pPr lvl="1"/>
            <a:r>
              <a:rPr lang="cs-CZ" dirty="0"/>
              <a:t>Instalace podpory pro ESP32</a:t>
            </a:r>
          </a:p>
          <a:p>
            <a:pPr lvl="1"/>
            <a:r>
              <a:rPr lang="cs-CZ" dirty="0"/>
              <a:t>Instalace knihoven a kopírování </a:t>
            </a:r>
            <a:r>
              <a:rPr lang="cs-CZ" dirty="0" err="1"/>
              <a:t>sketche</a:t>
            </a:r>
            <a:endParaRPr lang="cs-CZ" dirty="0"/>
          </a:p>
          <a:p>
            <a:pPr lvl="1"/>
            <a:r>
              <a:rPr lang="cs-CZ" dirty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9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47579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/>
              <a:t>Příklady projektů:</a:t>
            </a:r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1484310" y="909835"/>
            <a:ext cx="2836909" cy="549897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Termostat pro kotel</a:t>
            </a:r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219" y="881555"/>
            <a:ext cx="2917036" cy="5218549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528" y="871976"/>
            <a:ext cx="3878495" cy="522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4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47579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/>
              <a:t>Příklady projektů:</a:t>
            </a:r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1814249" y="871975"/>
            <a:ext cx="2503228" cy="559324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Ovládání skleníku</a:t>
            </a:r>
          </a:p>
        </p:txBody>
      </p:sp>
      <p:pic>
        <p:nvPicPr>
          <p:cNvPr id="2050" name="Picture 2" descr="https://cdn.instructables.com/F1T/B5CP/J6MGBTJW/F1TB5CPJ6MGBTJW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96" y="1431299"/>
            <a:ext cx="3386342" cy="451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of Arduino Controlled Greenhouse (With Blynk As Interfac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16" y="871975"/>
            <a:ext cx="2295333" cy="30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447" y="4071624"/>
            <a:ext cx="6021576" cy="2661470"/>
          </a:xfrm>
          <a:prstGeom prst="rect">
            <a:avLst/>
          </a:prstGeom>
        </p:spPr>
      </p:pic>
      <p:pic>
        <p:nvPicPr>
          <p:cNvPr id="2056" name="Picture 8" descr="Picture of Moisture Sensor in Po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722" y="871975"/>
            <a:ext cx="2290408" cy="305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832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Paralaxa</Template>
  <TotalTime>1111</TotalTime>
  <Words>1553</Words>
  <Application>Microsoft Office PowerPoint</Application>
  <PresentationFormat>Širokoúhlá obrazovka</PresentationFormat>
  <Paragraphs>224</Paragraphs>
  <Slides>26</Slides>
  <Notes>22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26</vt:i4>
      </vt:variant>
    </vt:vector>
  </HeadingPairs>
  <TitlesOfParts>
    <vt:vector size="30" baseType="lpstr">
      <vt:lpstr>Arial</vt:lpstr>
      <vt:lpstr>Calibri</vt:lpstr>
      <vt:lpstr>Corbel</vt:lpstr>
      <vt:lpstr>Paralaxa</vt:lpstr>
      <vt:lpstr>Arduino Workshop 4</vt:lpstr>
      <vt:lpstr>Arduino Workshop 4</vt:lpstr>
      <vt:lpstr>Arduino Workshop 4</vt:lpstr>
      <vt:lpstr>Co je to Blynk?</vt:lpstr>
      <vt:lpstr>Arduino Workshop 4</vt:lpstr>
      <vt:lpstr>Podporované platformy</vt:lpstr>
      <vt:lpstr>Arduino Workshop 4</vt:lpstr>
      <vt:lpstr>Prezentace aplikace PowerPoint</vt:lpstr>
      <vt:lpstr>Prezentace aplikace PowerPoint</vt:lpstr>
      <vt:lpstr>Prezentace aplikace PowerPoint</vt:lpstr>
      <vt:lpstr>Prezentace aplikace PowerPoint</vt:lpstr>
      <vt:lpstr>Arduino Workshop 4</vt:lpstr>
      <vt:lpstr>Blynk server</vt:lpstr>
      <vt:lpstr>Arduino Workshop 4</vt:lpstr>
      <vt:lpstr>Prezentace aplikace PowerPoint</vt:lpstr>
      <vt:lpstr>Prezentace aplikace PowerPoint</vt:lpstr>
      <vt:lpstr>Prezentace aplikace PowerPoint</vt:lpstr>
      <vt:lpstr>Arduino Workshop 4</vt:lpstr>
      <vt:lpstr>Prezentace aplikace PowerPoint</vt:lpstr>
      <vt:lpstr>Prezentace aplikace PowerPoint</vt:lpstr>
      <vt:lpstr>Prezentace aplikace PowerPoint</vt:lpstr>
      <vt:lpstr>Arduino Workshop 4</vt:lpstr>
      <vt:lpstr>Prezentace aplikace PowerPoint</vt:lpstr>
      <vt:lpstr>Arduino Workshop 4</vt:lpstr>
      <vt:lpstr>Prezentace aplikace PowerPoint</vt:lpstr>
      <vt:lpstr>Děkujeme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Uživatel Microsoft Office</dc:creator>
  <cp:lastModifiedBy>Miroslav Zuzelka | JIC</cp:lastModifiedBy>
  <cp:revision>55</cp:revision>
  <dcterms:created xsi:type="dcterms:W3CDTF">2017-10-23T19:43:12Z</dcterms:created>
  <dcterms:modified xsi:type="dcterms:W3CDTF">2021-10-13T14:39:50Z</dcterms:modified>
</cp:coreProperties>
</file>