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1BF798A-3382-454B-901E-47AE2CC3F9C6}">
          <p14:sldIdLst>
            <p14:sldId id="256"/>
            <p14:sldId id="257"/>
            <p14:sldId id="259"/>
            <p14:sldId id="258"/>
            <p14:sldId id="260"/>
            <p14:sldId id="266"/>
            <p14:sldId id="261"/>
            <p14:sldId id="267"/>
            <p14:sldId id="262"/>
            <p14:sldId id="268"/>
            <p14:sldId id="263"/>
            <p14:sldId id="269"/>
            <p14:sldId id="264"/>
            <p14:sldId id="270"/>
            <p14:sldId id="265"/>
            <p14:sldId id="271"/>
            <p14:sldId id="275"/>
            <p14:sldId id="272"/>
            <p14:sldId id="273"/>
            <p14:sldId id="274"/>
          </p14:sldIdLst>
        </p14:section>
        <p14:section name="Abschnitt ohne Titel" id="{E8CCB0C8-8AB3-4771-B359-65C1517376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7E64-5182-49F8-8B33-45E8CB7BDBA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52E1-BDC5-410D-AEC1-E75642F57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5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0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6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1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08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52E1-BDC5-410D-AEC1-E75642F57E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3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8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0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22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8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211A-1A49-410F-BC84-A6FA117806B9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20A-2CC3-4C60-93A6-099D339B2F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07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7133"/>
            <a:ext cx="9144000" cy="168963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Grundlagen der Elektrotechnik Teil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69105"/>
            <a:ext cx="9144000" cy="2502428"/>
          </a:xfrm>
        </p:spPr>
        <p:txBody>
          <a:bodyPr>
            <a:normAutofit/>
          </a:bodyPr>
          <a:lstStyle/>
          <a:p>
            <a:r>
              <a:rPr lang="de-DE" sz="3600" b="1" dirty="0" smtClean="0"/>
              <a:t>Kondensator und Diode</a:t>
            </a:r>
          </a:p>
          <a:p>
            <a:endParaRPr lang="de-DE" sz="3200" b="1" dirty="0" smtClean="0"/>
          </a:p>
          <a:p>
            <a:endParaRPr lang="de-DE" sz="3200" b="1" dirty="0"/>
          </a:p>
          <a:p>
            <a:r>
              <a:rPr lang="de-DE" sz="3200" dirty="0" smtClean="0"/>
              <a:t>Autor und Vortragender: Roman Jost, </a:t>
            </a:r>
            <a:r>
              <a:rPr lang="de-DE" sz="3200" dirty="0" err="1" smtClean="0"/>
              <a:t>M.Eng</a:t>
            </a:r>
            <a:r>
              <a:rPr lang="de-DE" sz="3200" dirty="0" smtClean="0"/>
              <a:t>.</a:t>
            </a:r>
            <a:endParaRPr lang="de-DE" sz="3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69" y="5536766"/>
            <a:ext cx="3048298" cy="10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508846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Kondensator – Laden und Entladen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10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26998" y="761979"/>
            <a:ext cx="11111273" cy="2698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Ein leerer (entladener) Kondensator hat Durst!</a:t>
            </a:r>
          </a:p>
          <a:p>
            <a:endParaRPr lang="de-DE" sz="2800" b="1" dirty="0" smtClean="0"/>
          </a:p>
          <a:p>
            <a:r>
              <a:rPr lang="de-DE" sz="2800" b="1" dirty="0" smtClean="0"/>
              <a:t>Zu Beginn des Ladens stellt er einen Kurzschluss </a:t>
            </a:r>
            <a:r>
              <a:rPr lang="de-DE" sz="2800" b="1" dirty="0" smtClean="0"/>
              <a:t>dar </a:t>
            </a:r>
            <a:r>
              <a:rPr lang="de-DE" sz="2800" b="1" dirty="0" smtClean="0"/>
              <a:t>(Knacken oder Blitze beim Einstecken von Netzteilen).</a:t>
            </a:r>
          </a:p>
          <a:p>
            <a:endParaRPr lang="de-DE" sz="2800" b="1" dirty="0"/>
          </a:p>
          <a:p>
            <a:r>
              <a:rPr lang="de-DE" sz="2800" b="1" dirty="0" smtClean="0"/>
              <a:t>Kondensatoren laden und entladen nicht gleichförmig!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82" y="3680850"/>
            <a:ext cx="3949035" cy="22630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653" y="3808506"/>
            <a:ext cx="5399940" cy="2211336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1930400" y="4554620"/>
            <a:ext cx="2243124" cy="515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Entladekurve</a:t>
            </a:r>
            <a:endParaRPr lang="de-DE" sz="2800" b="1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382957" y="4554620"/>
            <a:ext cx="1633794" cy="515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Ladekurve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242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Diode</a:t>
            </a:r>
          </a:p>
          <a:p>
            <a:pPr lvl="1"/>
            <a:r>
              <a:rPr lang="de-DE" b="1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15267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Diode - Prinzip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12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10067" y="923947"/>
            <a:ext cx="5710765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Diode </a:t>
            </a:r>
            <a:r>
              <a:rPr lang="de-DE" sz="2800" b="1" dirty="0" smtClean="0"/>
              <a:t>= Einbahnstraße für den Strom</a:t>
            </a:r>
            <a:endParaRPr lang="de-DE" sz="28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780867" y="1507088"/>
            <a:ext cx="35729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Prinzip Rückschlagventil</a:t>
            </a:r>
            <a:endParaRPr lang="de-DE" sz="2800" b="1" dirty="0"/>
          </a:p>
        </p:txBody>
      </p:sp>
      <p:pic>
        <p:nvPicPr>
          <p:cNvPr id="12" name="Grafik 11" descr="C:\Users\Roman\Dropbox\Projekte\FabLab\Workshops\Kondensator+Diode\img_drk_g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488" y="2042693"/>
            <a:ext cx="3043764" cy="343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10659468" y="5665302"/>
            <a:ext cx="484784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[2]</a:t>
            </a:r>
            <a:endParaRPr lang="de-DE" sz="2000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26999" y="1570593"/>
            <a:ext cx="7526868" cy="1320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Wichtige Merkmale: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Spannungsabfall in Durchlassrichtung ( 0,7V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Maximaler Strom in Durchlassrichtung (1A)</a:t>
            </a:r>
            <a:endParaRPr lang="de-DE" sz="2800" b="1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0067" y="3225810"/>
            <a:ext cx="7526868" cy="2048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Besondere Ausführungen: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LED (Light </a:t>
            </a:r>
            <a:r>
              <a:rPr lang="de-DE" sz="2800" b="1" dirty="0" err="1" smtClean="0"/>
              <a:t>Emitting</a:t>
            </a:r>
            <a:r>
              <a:rPr lang="de-DE" sz="2800" b="1" dirty="0" smtClean="0"/>
              <a:t> Diode)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Fotodiode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Z-Diode (</a:t>
            </a:r>
            <a:r>
              <a:rPr lang="de-DE" sz="2800" b="1" dirty="0" err="1" smtClean="0"/>
              <a:t>Zener</a:t>
            </a:r>
            <a:r>
              <a:rPr lang="de-DE" sz="2800" b="1" dirty="0" smtClean="0"/>
              <a:t> Diode)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err="1" smtClean="0"/>
              <a:t>Schottky</a:t>
            </a:r>
            <a:r>
              <a:rPr lang="de-DE" sz="2800" b="1" dirty="0" smtClean="0"/>
              <a:t>-Diode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0" y="3234281"/>
            <a:ext cx="2676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b="1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19467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Diode-Einsatzgebiete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14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97934" y="811235"/>
            <a:ext cx="282786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err="1" smtClean="0"/>
              <a:t>Verpolungsschutz</a:t>
            </a:r>
            <a:endParaRPr lang="de-DE" sz="28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662334" y="811235"/>
            <a:ext cx="282786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Gleichrichter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6" y="1316611"/>
            <a:ext cx="4487333" cy="226711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9" y="3798703"/>
            <a:ext cx="4470401" cy="215007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577" y="1463485"/>
            <a:ext cx="4633223" cy="44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23024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Beispiel: Netzteil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16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26999" y="1371237"/>
            <a:ext cx="7272891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Netzteil: Wechselstrom in Gleichstrom umformen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89" y="761978"/>
            <a:ext cx="4017467" cy="1530727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126999" y="1995927"/>
            <a:ext cx="7272891" cy="3194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Was muss die Schaltung tun?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b="1" dirty="0" smtClean="0"/>
              <a:t>Negative Halbwellen „hochklappen“ (gleichrichten)</a:t>
            </a:r>
          </a:p>
          <a:p>
            <a:pPr marL="514350" indent="-514350">
              <a:buFont typeface="+mj-lt"/>
              <a:buAutoNum type="arabicPeriod"/>
            </a:pPr>
            <a:endParaRPr lang="de-DE" sz="2800" b="1" dirty="0" smtClean="0"/>
          </a:p>
          <a:p>
            <a:pPr marL="514350" indent="-514350">
              <a:buFont typeface="+mj-lt"/>
              <a:buAutoNum type="arabicPeriod"/>
            </a:pPr>
            <a:endParaRPr lang="de-DE" sz="2800" b="1" dirty="0" smtClean="0"/>
          </a:p>
          <a:p>
            <a:pPr marL="514350" indent="-514350">
              <a:buFont typeface="+mj-lt"/>
              <a:buAutoNum type="arabicPeriod"/>
            </a:pPr>
            <a:endParaRPr lang="de-DE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b="1" dirty="0" smtClean="0"/>
              <a:t>Spannungstäler füllen (glätten)</a:t>
            </a:r>
            <a:endParaRPr lang="de-DE" sz="28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889" y="2520237"/>
            <a:ext cx="4017467" cy="88271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888" y="3990240"/>
            <a:ext cx="4017467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Beispiel: Netzteil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17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126999" y="833385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Netzteil: Schaltung</a:t>
            </a:r>
            <a:endParaRPr lang="de-DE" sz="2800" b="1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5" y="1299828"/>
            <a:ext cx="5457296" cy="4677682"/>
          </a:xfrm>
          <a:prstGeom prst="rect">
            <a:avLst/>
          </a:prstGeom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6108697" y="4873315"/>
            <a:ext cx="5558367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Wie groß muss der Kondensator sein?</a:t>
            </a:r>
            <a:endParaRPr lang="de-DE" sz="2800" b="1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6108698" y="3129974"/>
            <a:ext cx="2510368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Was ist Ripple?</a:t>
            </a:r>
            <a:endParaRPr lang="de-DE" sz="2800" b="1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6108698" y="1386633"/>
            <a:ext cx="5558367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Wie funktioniert der Gleichrichter?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902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066" y="3049058"/>
            <a:ext cx="10515600" cy="710142"/>
          </a:xfrm>
        </p:spPr>
        <p:txBody>
          <a:bodyPr>
            <a:noAutofit/>
          </a:bodyPr>
          <a:lstStyle/>
          <a:p>
            <a:pPr algn="ctr"/>
            <a:r>
              <a:rPr lang="de-DE" sz="6600" b="1" dirty="0" smtClean="0"/>
              <a:t>Zeit für Fragen und Antworten!</a:t>
            </a:r>
            <a:endParaRPr lang="de-DE" sz="6600" b="1" dirty="0"/>
          </a:p>
        </p:txBody>
      </p:sp>
    </p:spTree>
    <p:extLst>
      <p:ext uri="{BB962C8B-B14F-4D97-AF65-F5344CB8AC3E}">
        <p14:creationId xmlns:p14="http://schemas.microsoft.com/office/powerpoint/2010/main" val="16339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932" y="2142066"/>
            <a:ext cx="10515600" cy="2548467"/>
          </a:xfrm>
        </p:spPr>
        <p:txBody>
          <a:bodyPr>
            <a:noAutofit/>
          </a:bodyPr>
          <a:lstStyle/>
          <a:p>
            <a:pPr algn="ctr"/>
            <a:r>
              <a:rPr lang="de-DE" sz="6600" b="1" dirty="0" smtClean="0"/>
              <a:t>Vielen Dank für Eure Aufmerksamkeit!</a:t>
            </a:r>
            <a:endParaRPr lang="de-DE" sz="6600" b="1" dirty="0"/>
          </a:p>
        </p:txBody>
      </p:sp>
    </p:spTree>
    <p:extLst>
      <p:ext uri="{BB962C8B-B14F-4D97-AF65-F5344CB8AC3E}">
        <p14:creationId xmlns:p14="http://schemas.microsoft.com/office/powerpoint/2010/main" val="21324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9614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6265" y="262467"/>
            <a:ext cx="2802468" cy="778934"/>
          </a:xfrm>
        </p:spPr>
        <p:txBody>
          <a:bodyPr>
            <a:noAutofit/>
          </a:bodyPr>
          <a:lstStyle/>
          <a:p>
            <a:pPr algn="ctr"/>
            <a:r>
              <a:rPr lang="de-DE" sz="6600" b="1" dirty="0" smtClean="0"/>
              <a:t>Quellen</a:t>
            </a:r>
            <a:endParaRPr lang="de-DE" sz="6600" b="1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86264" y="1286934"/>
            <a:ext cx="11599335" cy="973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[1] : https://de.wikipedia.org/wiki/Kondensator_(Elektrotechnik)#/media/File:Plate_Capacitor_DE.svg </a:t>
            </a:r>
          </a:p>
          <a:p>
            <a:r>
              <a:rPr lang="de-DE" sz="2000" b="1" dirty="0" smtClean="0"/>
              <a:t>[2] : </a:t>
            </a:r>
            <a:r>
              <a:rPr lang="de-DE" sz="2000" b="1" dirty="0"/>
              <a:t>http://</a:t>
            </a:r>
            <a:r>
              <a:rPr lang="de-DE" sz="2000" b="1" dirty="0" smtClean="0"/>
              <a:t>www.warex-valve.com/img/produkte/drk/img_drk_gr.jpg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399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Kondensator</a:t>
            </a:r>
          </a:p>
          <a:p>
            <a:pPr lvl="1"/>
            <a:r>
              <a:rPr lang="de-DE" b="1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15219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4487333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Kondensator - Prinzip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555379" y="1267036"/>
            <a:ext cx="2782272" cy="4247749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110067" y="1542015"/>
            <a:ext cx="485986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Kondensator -&gt; Energiespeicher</a:t>
            </a:r>
            <a:endParaRPr lang="de-DE" sz="2800" b="1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10067" y="2741306"/>
            <a:ext cx="5808133" cy="937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Einheit: Farad (F)</a:t>
            </a:r>
          </a:p>
          <a:p>
            <a:r>
              <a:rPr lang="de-DE" sz="2800" b="1" dirty="0" smtClean="0"/>
              <a:t>(nach Michael Faraday 1791-1867)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88532" y="4601772"/>
                <a:ext cx="1930401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∙1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532" y="4601772"/>
                <a:ext cx="1930401" cy="6939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b="1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2463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6083298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Kondensator – Bauweisen, Einsatzgebiete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6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pic>
        <p:nvPicPr>
          <p:cNvPr id="9" name="Grafik 8" descr="C:\Users\Roman\Dropbox\Projekte\FabLab\Workshops\Kondensator+Diode\2000px-Plate_Capacitor_DE.sv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7" y="1417531"/>
            <a:ext cx="3384127" cy="192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051296" y="1427683"/>
            <a:ext cx="3096155" cy="254846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802048" y="3288052"/>
            <a:ext cx="484784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[1]</a:t>
            </a:r>
            <a:endParaRPr lang="de-DE" sz="2000" b="1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26999" y="861695"/>
            <a:ext cx="3165717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Plattenkondensator</a:t>
            </a:r>
            <a:endParaRPr lang="de-DE" sz="2800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254905" y="866771"/>
            <a:ext cx="3165717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Folienkondensator</a:t>
            </a:r>
            <a:endParaRPr lang="de-DE" sz="2800" b="1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7307439" y="834151"/>
            <a:ext cx="4638368" cy="196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Andere Bauarten: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Elektrolytkondensatoren (Elkos)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Tantal-Kondensatoren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Keramik-Kondensatoren</a:t>
            </a:r>
            <a:endParaRPr lang="de-DE" sz="2800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47987" y="4224854"/>
            <a:ext cx="11205813" cy="1601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Einsatzgebiete: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Hochfrequenztechnik: Filtertechnik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Audiotechnik: Keramik, Folien und Elkos</a:t>
            </a:r>
            <a:r>
              <a:rPr lang="de-DE" sz="2800" b="1" dirty="0"/>
              <a:t> </a:t>
            </a:r>
            <a:r>
              <a:rPr lang="de-DE" sz="2800" b="1" dirty="0" smtClean="0"/>
              <a:t>für Entkopplung und Filterung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 smtClean="0"/>
              <a:t>Energietechnik: Elkos und MLCC (Keramik) zur Glättung und Pufferung 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500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b="1" dirty="0" smtClean="0"/>
              <a:t>Reihen- und Parallelschaltung</a:t>
            </a:r>
          </a:p>
          <a:p>
            <a:pPr lvl="1"/>
            <a:r>
              <a:rPr lang="de-DE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24753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2957" y="161947"/>
            <a:ext cx="4487333" cy="312208"/>
          </a:xfrm>
        </p:spPr>
        <p:txBody>
          <a:bodyPr>
            <a:noAutofit/>
          </a:bodyPr>
          <a:lstStyle/>
          <a:p>
            <a:r>
              <a:rPr lang="de-DE" sz="2800" b="1" dirty="0" smtClean="0"/>
              <a:t>Grundlagen der E-Technik 2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999" y="6349999"/>
            <a:ext cx="1803401" cy="3942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Roman Jost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0067" y="618066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26999" y="6163754"/>
            <a:ext cx="117771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10067" y="161947"/>
            <a:ext cx="597746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Kondensator – Reihen-, Parallelschaltung</a:t>
            </a:r>
            <a:endParaRPr lang="de-DE" sz="28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37764" y="6349998"/>
            <a:ext cx="355601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fld id="{8005D14A-9CF1-4735-947A-5610C0A3E8D2}" type="slidenum">
              <a:rPr lang="de-DE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2" y="6188700"/>
            <a:ext cx="2032298" cy="716823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110067" y="1291036"/>
            <a:ext cx="6566036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Umgekehrte Logik in Bezug auf Widerstände</a:t>
            </a:r>
            <a:endParaRPr lang="de-DE" sz="28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26999" y="2192482"/>
            <a:ext cx="6922730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Parallelschaltung: Die Kapazitäten addieren sich</a:t>
            </a:r>
            <a:endParaRPr lang="de-DE" sz="2800" b="1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26999" y="3829707"/>
            <a:ext cx="6922730" cy="31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 smtClean="0"/>
              <a:t>Reihenschaltung: Die Kehrwerte addieren sich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4818" y="2685070"/>
                <a:ext cx="2957284" cy="471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𝑔𝑒𝑠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800" dirty="0" smtClean="0"/>
                  <a:t> + …</a:t>
                </a:r>
                <a:endParaRPr lang="de-DE" sz="2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8" y="2685070"/>
                <a:ext cx="2957284" cy="471668"/>
              </a:xfrm>
              <a:prstGeom prst="rect">
                <a:avLst/>
              </a:prstGeom>
              <a:blipFill rotWithShape="0">
                <a:blip r:embed="rId4"/>
                <a:stretch>
                  <a:fillRect t="-21795" r="-6186" b="-37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54818" y="4328159"/>
                <a:ext cx="3432279" cy="926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36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3600" dirty="0" smtClean="0"/>
                  <a:t> + … </a:t>
                </a:r>
                <a:endParaRPr lang="de-DE" sz="36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8" y="4328159"/>
                <a:ext cx="3432279" cy="926792"/>
              </a:xfrm>
              <a:prstGeom prst="rect">
                <a:avLst/>
              </a:prstGeom>
              <a:blipFill rotWithShape="0">
                <a:blip r:embed="rId5"/>
                <a:stretch>
                  <a:fillRect t="-658" r="-5151" b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613" y="944483"/>
            <a:ext cx="3957693" cy="19472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612" y="3218147"/>
            <a:ext cx="3957693" cy="26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142"/>
          </a:xfrm>
        </p:spPr>
        <p:txBody>
          <a:bodyPr>
            <a:normAutofit/>
          </a:bodyPr>
          <a:lstStyle/>
          <a:p>
            <a:r>
              <a:rPr lang="de-DE" u="sng" dirty="0" smtClean="0"/>
              <a:t>Inhaltsangabe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631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Kondensator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Bauweisen und Einsatzgebiete</a:t>
            </a:r>
          </a:p>
          <a:p>
            <a:pPr lvl="1"/>
            <a:r>
              <a:rPr lang="de-DE" dirty="0" smtClean="0"/>
              <a:t>Reihen- und Parallelschaltung</a:t>
            </a:r>
          </a:p>
          <a:p>
            <a:pPr lvl="1"/>
            <a:r>
              <a:rPr lang="de-DE" b="1" dirty="0" smtClean="0"/>
              <a:t>Laden und Entladen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Diode</a:t>
            </a:r>
          </a:p>
          <a:p>
            <a:pPr lvl="1"/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Einsatzgebiete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 Netzteil</a:t>
            </a:r>
          </a:p>
        </p:txBody>
      </p:sp>
    </p:spTree>
    <p:extLst>
      <p:ext uri="{BB962C8B-B14F-4D97-AF65-F5344CB8AC3E}">
        <p14:creationId xmlns:p14="http://schemas.microsoft.com/office/powerpoint/2010/main" val="22053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Breitbild</PresentationFormat>
  <Paragraphs>197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Grundlagen der Elektrotechnik Teil 2</vt:lpstr>
      <vt:lpstr>Inhaltsangabe</vt:lpstr>
      <vt:lpstr>Inhaltsangabe</vt:lpstr>
      <vt:lpstr>Grundlagen der E-Technik 2</vt:lpstr>
      <vt:lpstr>Inhaltsangabe</vt:lpstr>
      <vt:lpstr>Grundlagen der E-Technik 2</vt:lpstr>
      <vt:lpstr>Inhaltsangabe</vt:lpstr>
      <vt:lpstr>Grundlagen der E-Technik 2</vt:lpstr>
      <vt:lpstr>Inhaltsangabe</vt:lpstr>
      <vt:lpstr>Grundlagen der E-Technik 2</vt:lpstr>
      <vt:lpstr>Inhaltsangabe</vt:lpstr>
      <vt:lpstr>Grundlagen der E-Technik 2</vt:lpstr>
      <vt:lpstr>Inhaltsangabe</vt:lpstr>
      <vt:lpstr>Grundlagen der E-Technik 2</vt:lpstr>
      <vt:lpstr>Inhaltsangabe</vt:lpstr>
      <vt:lpstr>Grundlagen der E-Technik 2</vt:lpstr>
      <vt:lpstr>Grundlagen der E-Technik 2</vt:lpstr>
      <vt:lpstr>Zeit für Fragen und Antworten!</vt:lpstr>
      <vt:lpstr>Vielen Dank für Eure Aufmerksamkeit!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Roman</dc:creator>
  <cp:lastModifiedBy>Roman</cp:lastModifiedBy>
  <cp:revision>17</cp:revision>
  <dcterms:created xsi:type="dcterms:W3CDTF">2017-05-30T20:45:05Z</dcterms:created>
  <dcterms:modified xsi:type="dcterms:W3CDTF">2017-06-02T14:56:48Z</dcterms:modified>
</cp:coreProperties>
</file>