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1"/>
  </p:notesMasterIdLst>
  <p:handoutMasterIdLst>
    <p:handoutMasterId r:id="rId72"/>
  </p:handoutMasterIdLst>
  <p:sldIdLst>
    <p:sldId id="256" r:id="rId2"/>
    <p:sldId id="344" r:id="rId3"/>
    <p:sldId id="257" r:id="rId4"/>
    <p:sldId id="302" r:id="rId5"/>
    <p:sldId id="318" r:id="rId6"/>
    <p:sldId id="258" r:id="rId7"/>
    <p:sldId id="259" r:id="rId8"/>
    <p:sldId id="262" r:id="rId9"/>
    <p:sldId id="263" r:id="rId10"/>
    <p:sldId id="338" r:id="rId11"/>
    <p:sldId id="337" r:id="rId12"/>
    <p:sldId id="339" r:id="rId13"/>
    <p:sldId id="340" r:id="rId14"/>
    <p:sldId id="264" r:id="rId15"/>
    <p:sldId id="265" r:id="rId16"/>
    <p:sldId id="341" r:id="rId17"/>
    <p:sldId id="266" r:id="rId18"/>
    <p:sldId id="267" r:id="rId19"/>
    <p:sldId id="324" r:id="rId20"/>
    <p:sldId id="347" r:id="rId21"/>
    <p:sldId id="327" r:id="rId22"/>
    <p:sldId id="268" r:id="rId23"/>
    <p:sldId id="342" r:id="rId24"/>
    <p:sldId id="325" r:id="rId25"/>
    <p:sldId id="269" r:id="rId26"/>
    <p:sldId id="323" r:id="rId27"/>
    <p:sldId id="322" r:id="rId28"/>
    <p:sldId id="301" r:id="rId29"/>
    <p:sldId id="270" r:id="rId30"/>
    <p:sldId id="271" r:id="rId31"/>
    <p:sldId id="272" r:id="rId32"/>
    <p:sldId id="343" r:id="rId33"/>
    <p:sldId id="319" r:id="rId34"/>
    <p:sldId id="273" r:id="rId35"/>
    <p:sldId id="274" r:id="rId36"/>
    <p:sldId id="305" r:id="rId37"/>
    <p:sldId id="275" r:id="rId38"/>
    <p:sldId id="276" r:id="rId39"/>
    <p:sldId id="277" r:id="rId40"/>
    <p:sldId id="278" r:id="rId41"/>
    <p:sldId id="280" r:id="rId42"/>
    <p:sldId id="326" r:id="rId43"/>
    <p:sldId id="279" r:id="rId44"/>
    <p:sldId id="313" r:id="rId45"/>
    <p:sldId id="281" r:id="rId46"/>
    <p:sldId id="284" r:id="rId47"/>
    <p:sldId id="285" r:id="rId48"/>
    <p:sldId id="308" r:id="rId49"/>
    <p:sldId id="286" r:id="rId50"/>
    <p:sldId id="309" r:id="rId51"/>
    <p:sldId id="310" r:id="rId52"/>
    <p:sldId id="311" r:id="rId53"/>
    <p:sldId id="287" r:id="rId54"/>
    <p:sldId id="288" r:id="rId55"/>
    <p:sldId id="289" r:id="rId56"/>
    <p:sldId id="336" r:id="rId57"/>
    <p:sldId id="312" r:id="rId58"/>
    <p:sldId id="290" r:id="rId59"/>
    <p:sldId id="291" r:id="rId60"/>
    <p:sldId id="292" r:id="rId61"/>
    <p:sldId id="317" r:id="rId62"/>
    <p:sldId id="293" r:id="rId63"/>
    <p:sldId id="294" r:id="rId64"/>
    <p:sldId id="307" r:id="rId65"/>
    <p:sldId id="295" r:id="rId66"/>
    <p:sldId id="296" r:id="rId67"/>
    <p:sldId id="297" r:id="rId68"/>
    <p:sldId id="314" r:id="rId69"/>
    <p:sldId id="315" r:id="rId70"/>
  </p:sldIdLst>
  <p:sldSz cx="9144000" cy="6858000" type="screen4x3"/>
  <p:notesSz cx="6797675" cy="98567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8660" autoAdjust="0"/>
  </p:normalViewPr>
  <p:slideViewPr>
    <p:cSldViewPr>
      <p:cViewPr>
        <p:scale>
          <a:sx n="120" d="100"/>
          <a:sy n="120" d="100"/>
        </p:scale>
        <p:origin x="-1158" y="-72"/>
      </p:cViewPr>
      <p:guideLst>
        <p:guide orient="horz" pos="2160"/>
        <p:guide pos="2880"/>
      </p:guideLst>
    </p:cSldViewPr>
  </p:slideViewPr>
  <p:outlineViewPr>
    <p:cViewPr>
      <p:scale>
        <a:sx n="33" d="100"/>
        <a:sy n="33" d="100"/>
      </p:scale>
      <p:origin x="0" y="64044"/>
    </p:cViewPr>
  </p:outlineViewPr>
  <p:notesTextViewPr>
    <p:cViewPr>
      <p:scale>
        <a:sx n="1" d="1"/>
        <a:sy n="1" d="1"/>
      </p:scale>
      <p:origin x="0" y="0"/>
    </p:cViewPr>
  </p:notesTextViewPr>
  <p:sorterViewPr>
    <p:cViewPr>
      <p:scale>
        <a:sx n="100" d="100"/>
        <a:sy n="100" d="100"/>
      </p:scale>
      <p:origin x="0" y="147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2839"/>
          </a:xfrm>
          <a:prstGeom prst="rect">
            <a:avLst/>
          </a:prstGeom>
        </p:spPr>
        <p:txBody>
          <a:bodyPr vert="horz" lIns="91440" tIns="45720" rIns="91440" bIns="45720" rtlCol="0"/>
          <a:lstStyle>
            <a:lvl1pPr algn="r">
              <a:defRPr sz="1200"/>
            </a:lvl1pPr>
          </a:lstStyle>
          <a:p>
            <a:fld id="{D45E14A4-C820-43DA-9397-6EBE3BFE46A9}" type="datetimeFigureOut">
              <a:rPr lang="fr-FR" smtClean="0"/>
              <a:t>14/02/2014</a:t>
            </a:fld>
            <a:endParaRPr lang="fr-FR"/>
          </a:p>
        </p:txBody>
      </p:sp>
      <p:sp>
        <p:nvSpPr>
          <p:cNvPr id="4" name="Espace réservé du pied de page 3"/>
          <p:cNvSpPr>
            <a:spLocks noGrp="1"/>
          </p:cNvSpPr>
          <p:nvPr>
            <p:ph type="ftr" sz="quarter" idx="2"/>
          </p:nvPr>
        </p:nvSpPr>
        <p:spPr>
          <a:xfrm>
            <a:off x="0" y="9362238"/>
            <a:ext cx="2945659" cy="492839"/>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362238"/>
            <a:ext cx="2945659" cy="492839"/>
          </a:xfrm>
          <a:prstGeom prst="rect">
            <a:avLst/>
          </a:prstGeom>
        </p:spPr>
        <p:txBody>
          <a:bodyPr vert="horz" lIns="91440" tIns="45720" rIns="91440" bIns="45720" rtlCol="0" anchor="b"/>
          <a:lstStyle>
            <a:lvl1pPr algn="r">
              <a:defRPr sz="1200"/>
            </a:lvl1pPr>
          </a:lstStyle>
          <a:p>
            <a:fld id="{A46DA2FA-363E-48D2-8FA6-A8D70654E9E8}" type="slidenum">
              <a:rPr lang="fr-FR" smtClean="0"/>
              <a:t>‹N°›</a:t>
            </a:fld>
            <a:endParaRPr lang="fr-FR"/>
          </a:p>
        </p:txBody>
      </p:sp>
    </p:spTree>
    <p:extLst>
      <p:ext uri="{BB962C8B-B14F-4D97-AF65-F5344CB8AC3E}">
        <p14:creationId xmlns:p14="http://schemas.microsoft.com/office/powerpoint/2010/main" val="1548078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FA9BEFDD-9595-4D3C-A344-268190126D42}" type="datetimeFigureOut">
              <a:rPr lang="fr-FR" smtClean="0"/>
              <a:t>14/02/2014</a:t>
            </a:fld>
            <a:endParaRPr lang="fr-FR"/>
          </a:p>
        </p:txBody>
      </p:sp>
      <p:sp>
        <p:nvSpPr>
          <p:cNvPr id="4" name="Espace réservé de l'image des diapositives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D2E4AB9D-8E2B-453C-B96B-4ED758482A9A}" type="slidenum">
              <a:rPr lang="fr-FR" smtClean="0"/>
              <a:t>‹N°›</a:t>
            </a:fld>
            <a:endParaRPr lang="fr-FR"/>
          </a:p>
        </p:txBody>
      </p:sp>
    </p:spTree>
    <p:extLst>
      <p:ext uri="{BB962C8B-B14F-4D97-AF65-F5344CB8AC3E}">
        <p14:creationId xmlns:p14="http://schemas.microsoft.com/office/powerpoint/2010/main" val="18102493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2E4AB9D-8E2B-453C-B96B-4ED758482A9A}" type="slidenum">
              <a:rPr lang="fr-FR" smtClean="0"/>
              <a:t>1</a:t>
            </a:fld>
            <a:endParaRPr lang="fr-FR"/>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4235397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décret de 2007 relative</a:t>
            </a:r>
            <a:r>
              <a:rPr lang="fr-FR" baseline="0" dirty="0" smtClean="0"/>
              <a:t> aux pièces justificatives impose avant tout paiement la production d’un état nominatif décompté individuel ou collectif qui prévoit des mentions obligatoires concernant le grade, l’échelon, l’indice et les éléments de rémunération de paie comme le traitement brut mensuel, le SFT, la NBI… mais également un état récapitulatif global par chapitre et article d’imputation budgétaire,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14</a:t>
            </a:fld>
            <a:endParaRPr lang="fr-FR"/>
          </a:p>
        </p:txBody>
      </p:sp>
    </p:spTree>
    <p:extLst>
      <p:ext uri="{BB962C8B-B14F-4D97-AF65-F5344CB8AC3E}">
        <p14:creationId xmlns:p14="http://schemas.microsoft.com/office/powerpoint/2010/main" val="3805370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Et d’une décision de l’autorité</a:t>
            </a:r>
            <a:r>
              <a:rPr lang="fr-FR" baseline="0" dirty="0" smtClean="0"/>
              <a:t> hiérarchique.</a:t>
            </a:r>
          </a:p>
          <a:p>
            <a:r>
              <a:rPr lang="fr-FR" baseline="0" dirty="0" smtClean="0"/>
              <a:t>Par ailleurs, les mentions obligatoires des bulletins de paie sont ceux prévus pour les salariés de droit privé.</a:t>
            </a:r>
          </a:p>
          <a:p>
            <a:r>
              <a:rPr lang="fr-FR" baseline="0" dirty="0" smtClean="0"/>
              <a:t>En ce qui concerne l’importation des données, toutes les informations de procédure pour cette importation sont précisées dans le guide </a:t>
            </a:r>
            <a:r>
              <a:rPr lang="fr-FR" baseline="0" dirty="0" err="1" smtClean="0"/>
              <a:t>xémélios</a:t>
            </a:r>
            <a:r>
              <a:rPr lang="fr-FR" baseline="0" dirty="0" smtClean="0"/>
              <a:t>.</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15</a:t>
            </a:fld>
            <a:endParaRPr lang="fr-FR"/>
          </a:p>
        </p:txBody>
      </p:sp>
    </p:spTree>
    <p:extLst>
      <p:ext uri="{BB962C8B-B14F-4D97-AF65-F5344CB8AC3E}">
        <p14:creationId xmlns:p14="http://schemas.microsoft.com/office/powerpoint/2010/main" val="133225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masque</a:t>
            </a:r>
            <a:r>
              <a:rPr lang="fr-FR" baseline="0" dirty="0" smtClean="0"/>
              <a:t> du guide pour accéder à l’importation des données se présente selon cet affichage avec toutes les précisions nécessaires.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16</a:t>
            </a:fld>
            <a:endParaRPr lang="fr-FR"/>
          </a:p>
        </p:txBody>
      </p:sp>
    </p:spTree>
    <p:extLst>
      <p:ext uri="{BB962C8B-B14F-4D97-AF65-F5344CB8AC3E}">
        <p14:creationId xmlns:p14="http://schemas.microsoft.com/office/powerpoint/2010/main" val="1353415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fonctionnalités et le paramétrage de l’environnement sont également précisés sur</a:t>
            </a:r>
            <a:r>
              <a:rPr lang="fr-FR" baseline="0" dirty="0" smtClean="0"/>
              <a:t> l’aide en ligne de </a:t>
            </a:r>
            <a:r>
              <a:rPr lang="fr-FR" baseline="0" dirty="0" err="1" smtClean="0"/>
              <a:t>Xémélios</a:t>
            </a:r>
            <a:r>
              <a:rPr lang="fr-FR" baseline="0" dirty="0" smtClean="0"/>
              <a:t>.</a:t>
            </a:r>
          </a:p>
          <a:p>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17</a:t>
            </a:fld>
            <a:endParaRPr lang="fr-FR"/>
          </a:p>
        </p:txBody>
      </p:sp>
    </p:spTree>
    <p:extLst>
      <p:ext uri="{BB962C8B-B14F-4D97-AF65-F5344CB8AC3E}">
        <p14:creationId xmlns:p14="http://schemas.microsoft.com/office/powerpoint/2010/main" val="4195664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cette diapositive et la suivante,</a:t>
            </a:r>
            <a:r>
              <a:rPr lang="fr-FR" baseline="0" dirty="0" smtClean="0"/>
              <a:t> vous avez la procédure pour accéder à la recherche des bulletins de paie avec la possibilité d’une recherche simple ou bien avec plusieurs critères afin d’affiner au mieux les recherches. </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18</a:t>
            </a:fld>
            <a:endParaRPr lang="fr-FR"/>
          </a:p>
        </p:txBody>
      </p:sp>
    </p:spTree>
    <p:extLst>
      <p:ext uri="{BB962C8B-B14F-4D97-AF65-F5344CB8AC3E}">
        <p14:creationId xmlns:p14="http://schemas.microsoft.com/office/powerpoint/2010/main" val="66438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un exemple de recherche</a:t>
            </a:r>
            <a:r>
              <a:rPr lang="fr-FR" baseline="0" dirty="0" smtClean="0"/>
              <a:t> multicritères-Faire démonstration</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21</a:t>
            </a:fld>
            <a:endParaRPr lang="fr-FR"/>
          </a:p>
        </p:txBody>
      </p:sp>
    </p:spTree>
    <p:extLst>
      <p:ext uri="{BB962C8B-B14F-4D97-AF65-F5344CB8AC3E}">
        <p14:creationId xmlns:p14="http://schemas.microsoft.com/office/powerpoint/2010/main" val="232784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L’exportation est très</a:t>
            </a:r>
            <a:r>
              <a:rPr lang="fr-FR" baseline="0" dirty="0" smtClean="0"/>
              <a:t> intéressante pour faire des recherches sur </a:t>
            </a:r>
            <a:r>
              <a:rPr lang="fr-FR" baseline="0" dirty="0" err="1" smtClean="0"/>
              <a:t>excel</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22</a:t>
            </a:fld>
            <a:endParaRPr lang="fr-FR"/>
          </a:p>
        </p:txBody>
      </p:sp>
    </p:spTree>
    <p:extLst>
      <p:ext uri="{BB962C8B-B14F-4D97-AF65-F5344CB8AC3E}">
        <p14:creationId xmlns:p14="http://schemas.microsoft.com/office/powerpoint/2010/main" val="2397459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 masque du guide pour les exports qui expliquent en détail les procédures à suivre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23</a:t>
            </a:fld>
            <a:endParaRPr lang="fr-FR"/>
          </a:p>
        </p:txBody>
      </p:sp>
    </p:spTree>
    <p:extLst>
      <p:ext uri="{BB962C8B-B14F-4D97-AF65-F5344CB8AC3E}">
        <p14:creationId xmlns:p14="http://schemas.microsoft.com/office/powerpoint/2010/main" val="299039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procédures d’exportation des données sont différentes selon qu’il s’agit des petits ou gros fichiers. Il est également possible d’exporter</a:t>
            </a:r>
            <a:r>
              <a:rPr lang="fr-FR" baseline="0" dirty="0" smtClean="0"/>
              <a:t> le tableau de </a:t>
            </a:r>
            <a:r>
              <a:rPr lang="fr-FR" baseline="0" dirty="0" err="1" smtClean="0"/>
              <a:t>résussltat</a:t>
            </a:r>
            <a:r>
              <a:rPr lang="fr-FR" baseline="0" dirty="0" smtClean="0"/>
              <a:t> de recherche tel qu’il apparait à l’écran.</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24</a:t>
            </a:fld>
            <a:endParaRPr lang="fr-FR"/>
          </a:p>
        </p:txBody>
      </p:sp>
    </p:spTree>
    <p:extLst>
      <p:ext uri="{BB962C8B-B14F-4D97-AF65-F5344CB8AC3E}">
        <p14:creationId xmlns:p14="http://schemas.microsoft.com/office/powerpoint/2010/main" val="1471383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un masque d’exportation de données suite à une recherche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26</a:t>
            </a:fld>
            <a:endParaRPr lang="fr-FR"/>
          </a:p>
        </p:txBody>
      </p:sp>
    </p:spTree>
    <p:extLst>
      <p:ext uri="{BB962C8B-B14F-4D97-AF65-F5344CB8AC3E}">
        <p14:creationId xmlns:p14="http://schemas.microsoft.com/office/powerpoint/2010/main" val="7486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 d’abord quelques</a:t>
            </a:r>
            <a:r>
              <a:rPr lang="fr-FR" baseline="0" dirty="0" smtClean="0"/>
              <a:t> notions pour contrôler la paie</a:t>
            </a:r>
          </a:p>
          <a:p>
            <a:r>
              <a:rPr lang="fr-FR" dirty="0" smtClean="0"/>
              <a:t> La 1</a:t>
            </a:r>
            <a:r>
              <a:rPr lang="fr-FR" baseline="30000" dirty="0" smtClean="0"/>
              <a:t>ère</a:t>
            </a:r>
            <a:r>
              <a:rPr lang="fr-FR" baseline="0" dirty="0" smtClean="0"/>
              <a:t> notion concerne le calcul de la masse globale des rémunérations qui comprend le chapitre budgétaire 012 charges de personnel et frais assimilés auquel on rajoute trois comptes : 622-625 et 653 et on soustrait les atténuations de charges des comptes 6419, 6459 et 6489 correspondant </a:t>
            </a:r>
            <a:r>
              <a:rPr lang="fr-FR" sz="1200" b="0" i="0" u="none" strike="noStrike" kern="1200" baseline="0" dirty="0" smtClean="0">
                <a:solidFill>
                  <a:schemeClr val="tx1"/>
                </a:solidFill>
                <a:latin typeface="+mn-lt"/>
                <a:ea typeface="+mn-ea"/>
                <a:cs typeface="+mn-cs"/>
              </a:rPr>
              <a:t>aux remboursements sur rémunérations et charges sociales effectués par les organismes sociaux.</a:t>
            </a:r>
          </a:p>
          <a:p>
            <a:r>
              <a:rPr lang="fr-FR" sz="1200" b="0" i="0" u="none" strike="noStrike" kern="1200" baseline="0" dirty="0" smtClean="0">
                <a:solidFill>
                  <a:schemeClr val="tx1"/>
                </a:solidFill>
                <a:latin typeface="+mn-lt"/>
                <a:ea typeface="+mn-ea"/>
                <a:cs typeface="+mn-cs"/>
              </a:rPr>
              <a:t>Le compte 6419 enregistre également les remboursements sur rémunérations en provenance du personnel</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a:t>
            </a:fld>
            <a:endParaRPr lang="fr-FR"/>
          </a:p>
        </p:txBody>
      </p:sp>
    </p:spTree>
    <p:extLst>
      <p:ext uri="{BB962C8B-B14F-4D97-AF65-F5344CB8AC3E}">
        <p14:creationId xmlns:p14="http://schemas.microsoft.com/office/powerpoint/2010/main" val="3283684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Exemple d’export sur</a:t>
            </a:r>
            <a:r>
              <a:rPr lang="fr-FR" baseline="0" dirty="0" smtClean="0"/>
              <a:t> </a:t>
            </a:r>
            <a:r>
              <a:rPr lang="fr-FR" baseline="0" dirty="0" err="1" smtClean="0"/>
              <a:t>excel</a:t>
            </a:r>
            <a:r>
              <a:rPr lang="fr-FR" baseline="0" dirty="0" smtClean="0"/>
              <a:t> à partir d’une recherche sur </a:t>
            </a:r>
            <a:r>
              <a:rPr lang="fr-FR" baseline="0" dirty="0" err="1" smtClean="0"/>
              <a:t>Xémélios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27</a:t>
            </a:fld>
            <a:endParaRPr lang="fr-FR"/>
          </a:p>
        </p:txBody>
      </p:sp>
    </p:spTree>
    <p:extLst>
      <p:ext uri="{BB962C8B-B14F-4D97-AF65-F5344CB8AC3E}">
        <p14:creationId xmlns:p14="http://schemas.microsoft.com/office/powerpoint/2010/main" val="79173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a:t>
            </a:r>
            <a:r>
              <a:rPr lang="fr-FR" baseline="0" dirty="0" smtClean="0"/>
              <a:t> l’exposition des notions théoriques et pratiques pour pouvoir effectuer les contrôles, voici à présent quelques cas pratiques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28</a:t>
            </a:fld>
            <a:endParaRPr lang="fr-FR"/>
          </a:p>
        </p:txBody>
      </p:sp>
    </p:spTree>
    <p:extLst>
      <p:ext uri="{BB962C8B-B14F-4D97-AF65-F5344CB8AC3E}">
        <p14:creationId xmlns:p14="http://schemas.microsoft.com/office/powerpoint/2010/main" val="4189232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a:t>
            </a:r>
            <a:r>
              <a:rPr lang="fr-FR" baseline="30000" dirty="0" smtClean="0"/>
              <a:t>er</a:t>
            </a:r>
            <a:r>
              <a:rPr lang="fr-FR" dirty="0" smtClean="0"/>
              <a:t> exemple : l’attribution</a:t>
            </a:r>
            <a:r>
              <a:rPr lang="fr-FR" baseline="0" dirty="0" smtClean="0"/>
              <a:t> de la nouvelle bonification indiciaire dont vous trouverez une fiche technique en lien ainsi que la réglementation sur laquelle on doit s’appuyer pour pouvoir effectuer les contrôles.</a:t>
            </a:r>
          </a:p>
          <a:p>
            <a:r>
              <a:rPr lang="fr-FR" baseline="0" dirty="0" smtClean="0"/>
              <a:t>La réglementation prend en compte la nature des fonctions occupées rappelé par le conseil d’état en 2006 et 4 fonctions sont recensées : </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29</a:t>
            </a:fld>
            <a:endParaRPr lang="fr-FR"/>
          </a:p>
        </p:txBody>
      </p:sp>
    </p:spTree>
    <p:extLst>
      <p:ext uri="{BB962C8B-B14F-4D97-AF65-F5344CB8AC3E}">
        <p14:creationId xmlns:p14="http://schemas.microsoft.com/office/powerpoint/2010/main" val="2049164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l’on prend le cas de la NBI Accueil,</a:t>
            </a:r>
            <a:r>
              <a:rPr lang="fr-FR" baseline="0" dirty="0" smtClean="0"/>
              <a:t> la réglementation prévoit que les fonctions d’accueil exercées à titre principal ouvrent droit à la NBI accueil. </a:t>
            </a:r>
          </a:p>
          <a:p>
            <a:r>
              <a:rPr lang="fr-FR" baseline="0" dirty="0" smtClean="0"/>
              <a:t>La notion de mission d’accueil du public à titre principal prévoit que les agents dont l’emploi implique qu’ils consacrent plus de la moitié de leur temps de travail total à des fonctions d’accueil du public. Les heures d’ouverture au public du service ainsi que le temps éventuellement passé par l’agent au contact du public en dehors de ces périodes. Les agents chargés de fonctions d’accueil télé </a:t>
            </a:r>
            <a:r>
              <a:rPr lang="fr-FR" baseline="0" dirty="0" err="1" smtClean="0"/>
              <a:t>peuvént</a:t>
            </a:r>
            <a:r>
              <a:rPr lang="fr-FR" baseline="0" dirty="0" smtClean="0"/>
              <a:t> </a:t>
            </a:r>
            <a:r>
              <a:rPr lang="fr-FR" baseline="0" dirty="0" err="1" smtClean="0"/>
              <a:t>égalt</a:t>
            </a:r>
            <a:r>
              <a:rPr lang="fr-FR" baseline="0" dirty="0" smtClean="0"/>
              <a:t> prétendre au bénéfice de cette NBI.</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30</a:t>
            </a:fld>
            <a:endParaRPr lang="fr-FR"/>
          </a:p>
        </p:txBody>
      </p:sp>
    </p:spTree>
    <p:extLst>
      <p:ext uri="{BB962C8B-B14F-4D97-AF65-F5344CB8AC3E}">
        <p14:creationId xmlns:p14="http://schemas.microsoft.com/office/powerpoint/2010/main" val="3624844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autre contrôle que l’on peut faire pour la NBI </a:t>
            </a:r>
            <a:r>
              <a:rPr lang="fr-FR" baseline="0" dirty="0" smtClean="0"/>
              <a:t>: il s’agit de la NBI octroyée aux NT. 2 méthodes sont possibles. La 1</a:t>
            </a:r>
            <a:r>
              <a:rPr lang="fr-FR" baseline="30000" dirty="0" smtClean="0"/>
              <a:t>ère</a:t>
            </a:r>
            <a:r>
              <a:rPr lang="fr-FR" baseline="0" dirty="0" smtClean="0"/>
              <a:t> méthode :</a:t>
            </a:r>
          </a:p>
          <a:p>
            <a:r>
              <a:rPr lang="fr-FR" baseline="0" dirty="0" smtClean="0"/>
              <a:t>A partir de cette requête, il est possible d’avoir la liste des NT qui perçoivent indûment la NBI.</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31</a:t>
            </a:fld>
            <a:endParaRPr lang="fr-FR"/>
          </a:p>
        </p:txBody>
      </p:sp>
    </p:spTree>
    <p:extLst>
      <p:ext uri="{BB962C8B-B14F-4D97-AF65-F5344CB8AC3E}">
        <p14:creationId xmlns:p14="http://schemas.microsoft.com/office/powerpoint/2010/main" val="2563518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Et la 2</a:t>
            </a:r>
            <a:r>
              <a:rPr lang="fr-FR" baseline="30000" dirty="0" smtClean="0"/>
              <a:t>ème</a:t>
            </a:r>
            <a:r>
              <a:rPr lang="fr-FR" dirty="0" smtClean="0"/>
              <a:t> méthode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32</a:t>
            </a:fld>
            <a:endParaRPr lang="fr-FR"/>
          </a:p>
        </p:txBody>
      </p:sp>
    </p:spTree>
    <p:extLst>
      <p:ext uri="{BB962C8B-B14F-4D97-AF65-F5344CB8AC3E}">
        <p14:creationId xmlns:p14="http://schemas.microsoft.com/office/powerpoint/2010/main" val="99923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Autre</a:t>
            </a:r>
            <a:r>
              <a:rPr lang="fr-FR" baseline="0" dirty="0" smtClean="0"/>
              <a:t> e</a:t>
            </a:r>
            <a:r>
              <a:rPr lang="fr-FR" dirty="0" smtClean="0"/>
              <a:t>xemple de recherche de NBI, on intègre</a:t>
            </a:r>
            <a:r>
              <a:rPr lang="fr-FR" baseline="0" dirty="0" smtClean="0"/>
              <a:t> le critère NBI supérieure à 25 points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33</a:t>
            </a:fld>
            <a:endParaRPr lang="fr-FR"/>
          </a:p>
        </p:txBody>
      </p:sp>
    </p:spTree>
    <p:extLst>
      <p:ext uri="{BB962C8B-B14F-4D97-AF65-F5344CB8AC3E}">
        <p14:creationId xmlns:p14="http://schemas.microsoft.com/office/powerpoint/2010/main" val="2851973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Autre type de recherche que l’on peut faire pour le contrôle de la NBI, il s’agit de la continuité de paiement de l’agent alors qu’il ne prétend plus à cette bonification indiciaire, du fit qu’il ai changé de poste</a:t>
            </a:r>
            <a:r>
              <a:rPr lang="fr-FR" baseline="0" dirty="0" smtClean="0"/>
              <a:t> et ne répond plus aux critères.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34</a:t>
            </a:fld>
            <a:endParaRPr lang="fr-FR"/>
          </a:p>
        </p:txBody>
      </p:sp>
    </p:spTree>
    <p:extLst>
      <p:ext uri="{BB962C8B-B14F-4D97-AF65-F5344CB8AC3E}">
        <p14:creationId xmlns:p14="http://schemas.microsoft.com/office/powerpoint/2010/main" val="1157441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deuxième type</a:t>
            </a:r>
            <a:r>
              <a:rPr lang="fr-FR" baseline="0" dirty="0" smtClean="0"/>
              <a:t> de contrôle : l’attribution du SFT dont vous trouverez la fiche technique ainsi que la réglementation en lien.</a:t>
            </a:r>
          </a:p>
          <a:p>
            <a:r>
              <a:rPr lang="fr-FR" baseline="0" dirty="0" smtClean="0"/>
              <a:t>La réglementation est la suivante.</a:t>
            </a:r>
          </a:p>
          <a:p>
            <a:r>
              <a:rPr lang="fr-FR" baseline="0" dirty="0" smtClean="0"/>
              <a:t>Pour un temps partiel et pour un temps non complet</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35</a:t>
            </a:fld>
            <a:endParaRPr lang="fr-FR"/>
          </a:p>
        </p:txBody>
      </p:sp>
    </p:spTree>
    <p:extLst>
      <p:ext uri="{BB962C8B-B14F-4D97-AF65-F5344CB8AC3E}">
        <p14:creationId xmlns:p14="http://schemas.microsoft.com/office/powerpoint/2010/main" val="299141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autre contrôle possible : les agents sans enfants</a:t>
            </a:r>
            <a:r>
              <a:rPr lang="fr-FR" baseline="0" dirty="0" smtClean="0"/>
              <a:t> bénéficient-ils de SFT ?</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36</a:t>
            </a:fld>
            <a:endParaRPr lang="fr-FR"/>
          </a:p>
        </p:txBody>
      </p:sp>
    </p:spTree>
    <p:extLst>
      <p:ext uri="{BB962C8B-B14F-4D97-AF65-F5344CB8AC3E}">
        <p14:creationId xmlns:p14="http://schemas.microsoft.com/office/powerpoint/2010/main" val="246510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un modèle</a:t>
            </a:r>
            <a:r>
              <a:rPr lang="fr-FR" baseline="0" dirty="0" smtClean="0"/>
              <a:t> de grille pour le calcul de la masse salariale. On peut remarquer </a:t>
            </a:r>
            <a:r>
              <a:rPr lang="fr-FR" sz="1200" baseline="0" dirty="0" smtClean="0">
                <a:solidFill>
                  <a:srgbClr val="00B050"/>
                </a:solidFill>
              </a:rPr>
              <a:t>d</a:t>
            </a:r>
            <a:r>
              <a:rPr lang="fr-FR" sz="1200" dirty="0" smtClean="0">
                <a:solidFill>
                  <a:srgbClr val="00B050"/>
                </a:solidFill>
              </a:rPr>
              <a:t>ans cet exemple, problème de fiabilité des comptes car RI et indemnités ont été intégrés dans la rémunération principale sans distinction du</a:t>
            </a:r>
            <a:r>
              <a:rPr lang="fr-FR" sz="1200" baseline="0" dirty="0" smtClean="0">
                <a:solidFill>
                  <a:srgbClr val="00B050"/>
                </a:solidFill>
              </a:rPr>
              <a:t> régime indemnitaire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4</a:t>
            </a:fld>
            <a:endParaRPr lang="fr-FR"/>
          </a:p>
        </p:txBody>
      </p:sp>
    </p:spTree>
    <p:extLst>
      <p:ext uri="{BB962C8B-B14F-4D97-AF65-F5344CB8AC3E}">
        <p14:creationId xmlns:p14="http://schemas.microsoft.com/office/powerpoint/2010/main" val="1444663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Autre contrôle possible : l’attribution</a:t>
            </a:r>
            <a:r>
              <a:rPr lang="fr-FR" baseline="0" dirty="0" smtClean="0"/>
              <a:t> des HS qui sont prévues par le décret de 2007.</a:t>
            </a:r>
          </a:p>
          <a:p>
            <a:r>
              <a:rPr lang="fr-FR" baseline="0" dirty="0" smtClean="0"/>
              <a:t>Les bénéficiaires :</a:t>
            </a:r>
          </a:p>
          <a:p>
            <a:r>
              <a:rPr lang="fr-FR" baseline="0" dirty="0" smtClean="0"/>
              <a:t>Les vérifications possibles :</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37</a:t>
            </a:fld>
            <a:endParaRPr lang="fr-FR"/>
          </a:p>
        </p:txBody>
      </p:sp>
    </p:spTree>
    <p:extLst>
      <p:ext uri="{BB962C8B-B14F-4D97-AF65-F5344CB8AC3E}">
        <p14:creationId xmlns:p14="http://schemas.microsoft.com/office/powerpoint/2010/main" val="3578145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2 étapes </a:t>
            </a:r>
            <a:r>
              <a:rPr lang="fr-FR" dirty="0" err="1" smtClean="0"/>
              <a:t>nécessaiires</a:t>
            </a:r>
            <a:r>
              <a:rPr lang="fr-FR" smtClean="0"/>
              <a:t> pour </a:t>
            </a:r>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38</a:t>
            </a:fld>
            <a:endParaRPr lang="fr-FR"/>
          </a:p>
        </p:txBody>
      </p:sp>
    </p:spTree>
    <p:extLst>
      <p:ext uri="{BB962C8B-B14F-4D97-AF65-F5344CB8AC3E}">
        <p14:creationId xmlns:p14="http://schemas.microsoft.com/office/powerpoint/2010/main" val="1715400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Exemple</a:t>
            </a:r>
            <a:r>
              <a:rPr lang="fr-FR" baseline="0" dirty="0" smtClean="0"/>
              <a:t> </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39</a:t>
            </a:fld>
            <a:endParaRPr lang="fr-FR"/>
          </a:p>
        </p:txBody>
      </p:sp>
    </p:spTree>
    <p:extLst>
      <p:ext uri="{BB962C8B-B14F-4D97-AF65-F5344CB8AC3E}">
        <p14:creationId xmlns:p14="http://schemas.microsoft.com/office/powerpoint/2010/main" val="2573007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Exemple de recherche sur </a:t>
            </a:r>
            <a:r>
              <a:rPr lang="fr-FR" dirty="0" err="1" smtClean="0"/>
              <a:t>Xémélios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49</a:t>
            </a:fld>
            <a:endParaRPr lang="fr-FR"/>
          </a:p>
        </p:txBody>
      </p:sp>
    </p:spTree>
    <p:extLst>
      <p:ext uri="{BB962C8B-B14F-4D97-AF65-F5344CB8AC3E}">
        <p14:creationId xmlns:p14="http://schemas.microsoft.com/office/powerpoint/2010/main" val="724308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Prime</a:t>
            </a:r>
            <a:r>
              <a:rPr lang="fr-FR" baseline="0" dirty="0" smtClean="0"/>
              <a:t> informatique : montant annuel versé : extrait</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51</a:t>
            </a:fld>
            <a:endParaRPr lang="fr-FR"/>
          </a:p>
        </p:txBody>
      </p:sp>
    </p:spTree>
    <p:extLst>
      <p:ext uri="{BB962C8B-B14F-4D97-AF65-F5344CB8AC3E}">
        <p14:creationId xmlns:p14="http://schemas.microsoft.com/office/powerpoint/2010/main" val="4252732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Ces textes définissent</a:t>
            </a:r>
            <a:r>
              <a:rPr lang="fr-FR" baseline="0" dirty="0" smtClean="0"/>
              <a:t> l’avantage en nature comme un complément de revenu qui permet au salarié de faire l’économie de frais qu’il aurait dû engager. Sur ce fondement, les avantages en nature sont assujettis à tout ou partie des cotisations et contributions sociales et entrent dans l’assiette du revenu imposable.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52</a:t>
            </a:fld>
            <a:endParaRPr lang="fr-FR"/>
          </a:p>
        </p:txBody>
      </p:sp>
    </p:spTree>
    <p:extLst>
      <p:ext uri="{BB962C8B-B14F-4D97-AF65-F5344CB8AC3E}">
        <p14:creationId xmlns:p14="http://schemas.microsoft.com/office/powerpoint/2010/main" val="2301966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Exemple : recherche </a:t>
            </a:r>
            <a:r>
              <a:rPr lang="fr-FR" dirty="0" err="1" smtClean="0"/>
              <a:t>Xémélios</a:t>
            </a:r>
            <a:r>
              <a:rPr lang="fr-FR" dirty="0" smtClean="0"/>
              <a:t>, avantage</a:t>
            </a:r>
            <a:r>
              <a:rPr lang="fr-FR" baseline="0" dirty="0" smtClean="0"/>
              <a:t> nature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54</a:t>
            </a:fld>
            <a:endParaRPr lang="fr-FR"/>
          </a:p>
        </p:txBody>
      </p:sp>
    </p:spTree>
    <p:extLst>
      <p:ext uri="{BB962C8B-B14F-4D97-AF65-F5344CB8AC3E}">
        <p14:creationId xmlns:p14="http://schemas.microsoft.com/office/powerpoint/2010/main" val="2587353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Recherche du</a:t>
            </a:r>
            <a:r>
              <a:rPr lang="fr-FR" baseline="0" dirty="0" smtClean="0"/>
              <a:t> cumul logement de fonctions et IFTS en utilisant la recherche multicritères Avantages logement fonction et IFTS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56</a:t>
            </a:fld>
            <a:endParaRPr lang="fr-FR"/>
          </a:p>
        </p:txBody>
      </p:sp>
    </p:spTree>
    <p:extLst>
      <p:ext uri="{BB962C8B-B14F-4D97-AF65-F5344CB8AC3E}">
        <p14:creationId xmlns:p14="http://schemas.microsoft.com/office/powerpoint/2010/main" val="2171963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a:t>
            </a:r>
            <a:r>
              <a:rPr lang="fr-FR" baseline="0" dirty="0" smtClean="0"/>
              <a:t> limitation réglementaire relative au traitement indiciaire n’a pas été respectée</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69</a:t>
            </a:fld>
            <a:endParaRPr lang="fr-FR"/>
          </a:p>
        </p:txBody>
      </p:sp>
    </p:spTree>
    <p:extLst>
      <p:ext uri="{BB962C8B-B14F-4D97-AF65-F5344CB8AC3E}">
        <p14:creationId xmlns:p14="http://schemas.microsoft.com/office/powerpoint/2010/main" val="14520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FR" dirty="0" smtClean="0"/>
              <a:t>La répartition par nature (qui est davantage expliquée</a:t>
            </a:r>
            <a:r>
              <a:rPr lang="fr-FR" baseline="0" dirty="0" smtClean="0"/>
              <a:t> sur l’aide en ligne de </a:t>
            </a:r>
            <a:r>
              <a:rPr lang="fr-FR" baseline="0" dirty="0" err="1" smtClean="0"/>
              <a:t>Xémélios</a:t>
            </a:r>
            <a:r>
              <a:rPr lang="fr-FR" baseline="0" dirty="0" smtClean="0"/>
              <a:t>) concerne l’état récapitulatif global par chapitre et article d’imputation budgétaire visée au décret de 2007.</a:t>
            </a:r>
            <a:r>
              <a:rPr lang="fr-FR" sz="1200" dirty="0" smtClean="0">
                <a:solidFill>
                  <a:srgbClr val="00B050"/>
                </a:solidFill>
                <a:latin typeface="Times New Roman" pitchFamily="18" charset="0"/>
                <a:cs typeface="Times New Roman" pitchFamily="18" charset="0"/>
              </a:rPr>
              <a:t> En principe, on doit constater une cohérence entre les effectifs budgétaires au compte administratif et les effectifs payés et cet état permet de le faire.</a:t>
            </a:r>
          </a:p>
          <a:p>
            <a:pPr marL="0" indent="0" algn="just">
              <a:buNone/>
            </a:pPr>
            <a:endParaRPr lang="fr-FR" sz="1200" dirty="0" smtClean="0">
              <a:solidFill>
                <a:srgbClr val="00B050"/>
              </a:solidFill>
              <a:latin typeface="Times New Roman" pitchFamily="18" charset="0"/>
              <a:cs typeface="Times New Roman" pitchFamily="18" charset="0"/>
            </a:endParaRPr>
          </a:p>
          <a:p>
            <a:pPr marL="0" indent="0" algn="just">
              <a:buNone/>
            </a:pPr>
            <a:r>
              <a:rPr lang="fr-FR" sz="1200" dirty="0" smtClean="0">
                <a:solidFill>
                  <a:srgbClr val="00B050"/>
                </a:solidFill>
                <a:latin typeface="Times New Roman" pitchFamily="18" charset="0"/>
                <a:cs typeface="Times New Roman" pitchFamily="18" charset="0"/>
              </a:rPr>
              <a:t>2 étapes sont nécessaires pour établir cet état : premièrement, récupérer l’état du personnel figurant au compte administratif et deuxièmement, procéder à la récupération des données dans </a:t>
            </a:r>
            <a:r>
              <a:rPr lang="fr-FR" sz="1200" dirty="0" err="1" smtClean="0">
                <a:solidFill>
                  <a:srgbClr val="00B050"/>
                </a:solidFill>
                <a:latin typeface="Times New Roman" pitchFamily="18" charset="0"/>
                <a:cs typeface="Times New Roman" pitchFamily="18" charset="0"/>
              </a:rPr>
              <a:t>Xémélios</a:t>
            </a:r>
            <a:r>
              <a:rPr lang="fr-FR" sz="1200" dirty="0" smtClean="0">
                <a:solidFill>
                  <a:srgbClr val="00B050"/>
                </a:solidFill>
                <a:latin typeface="Times New Roman" pitchFamily="18" charset="0"/>
                <a:cs typeface="Times New Roman" pitchFamily="18" charset="0"/>
              </a:rPr>
              <a:t>.</a:t>
            </a:r>
          </a:p>
          <a:p>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5</a:t>
            </a:fld>
            <a:endParaRPr lang="fr-FR"/>
          </a:p>
        </p:txBody>
      </p:sp>
    </p:spTree>
    <p:extLst>
      <p:ext uri="{BB962C8B-B14F-4D97-AF65-F5344CB8AC3E}">
        <p14:creationId xmlns:p14="http://schemas.microsoft.com/office/powerpoint/2010/main" val="151205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6</a:t>
            </a:fld>
            <a:endParaRPr lang="fr-FR"/>
          </a:p>
        </p:txBody>
      </p:sp>
    </p:spTree>
    <p:extLst>
      <p:ext uri="{BB962C8B-B14F-4D97-AF65-F5344CB8AC3E}">
        <p14:creationId xmlns:p14="http://schemas.microsoft.com/office/powerpoint/2010/main" val="224718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diapositive permet de voir comment accéder au guide de l’utilisateur sur </a:t>
            </a:r>
            <a:r>
              <a:rPr lang="fr-FR" baseline="0" dirty="0" err="1" smtClean="0"/>
              <a:t>xémélios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10</a:t>
            </a:fld>
            <a:endParaRPr lang="fr-FR"/>
          </a:p>
        </p:txBody>
      </p:sp>
    </p:spTree>
    <p:extLst>
      <p:ext uri="{BB962C8B-B14F-4D97-AF65-F5344CB8AC3E}">
        <p14:creationId xmlns:p14="http://schemas.microsoft.com/office/powerpoint/2010/main" val="114397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retrouver sur l’aide </a:t>
            </a:r>
            <a:r>
              <a:rPr lang="fr-FR" dirty="0" err="1" smtClean="0"/>
              <a:t>Xémélios</a:t>
            </a:r>
            <a:r>
              <a:rPr lang="fr-FR" baseline="0" dirty="0" smtClean="0"/>
              <a:t> le guide utilisateur, ici un extrait de la page d’accueil. Le guide est découpé en plusieurs parties dont l’exploitation  de </a:t>
            </a:r>
            <a:r>
              <a:rPr lang="fr-FR" baseline="0" dirty="0" err="1" smtClean="0"/>
              <a:t>Xémélios</a:t>
            </a:r>
            <a:r>
              <a:rPr lang="fr-FR" baseline="0" dirty="0" smtClean="0"/>
              <a:t>.</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11</a:t>
            </a:fld>
            <a:endParaRPr lang="fr-FR"/>
          </a:p>
        </p:txBody>
      </p:sp>
    </p:spTree>
    <p:extLst>
      <p:ext uri="{BB962C8B-B14F-4D97-AF65-F5344CB8AC3E}">
        <p14:creationId xmlns:p14="http://schemas.microsoft.com/office/powerpoint/2010/main" val="260621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Xémélios</a:t>
            </a:r>
            <a:r>
              <a:rPr lang="fr-FR" baseline="0" dirty="0" smtClean="0"/>
              <a:t> propose toujours pour l’aide en ligne toutes les possibilités pour l’exploitation des payes.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12</a:t>
            </a:fld>
            <a:endParaRPr lang="fr-FR"/>
          </a:p>
        </p:txBody>
      </p:sp>
    </p:spTree>
    <p:extLst>
      <p:ext uri="{BB962C8B-B14F-4D97-AF65-F5344CB8AC3E}">
        <p14:creationId xmlns:p14="http://schemas.microsoft.com/office/powerpoint/2010/main" val="15512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a:t>
            </a:r>
            <a:r>
              <a:rPr lang="fr-FR" baseline="0" dirty="0" smtClean="0"/>
              <a:t> détail de la première page de l’exploitation de la paye. La paye regroupe les bulletins de paye, les répartitions par nature et les totalisations.</a:t>
            </a:r>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2E4AB9D-8E2B-453C-B96B-4ED758482A9A}" type="slidenum">
              <a:rPr lang="fr-FR" smtClean="0"/>
              <a:t>13</a:t>
            </a:fld>
            <a:endParaRPr lang="fr-FR"/>
          </a:p>
        </p:txBody>
      </p:sp>
    </p:spTree>
    <p:extLst>
      <p:ext uri="{BB962C8B-B14F-4D97-AF65-F5344CB8AC3E}">
        <p14:creationId xmlns:p14="http://schemas.microsoft.com/office/powerpoint/2010/main" val="248045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25640FA-A637-4F82-B602-C3ABF356D605}" type="datetime1">
              <a:rPr lang="fr-FR" smtClean="0"/>
              <a:t>14/02/2014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240760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5E1EED4-13D7-4E11-9FA8-475B4359A907}" type="datetime1">
              <a:rPr lang="fr-FR" smtClean="0"/>
              <a:t>14/02/2014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349511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2D2280-94B0-4994-B1EF-B47ED342D21B}" type="datetime1">
              <a:rPr lang="fr-FR" smtClean="0"/>
              <a:t>14/02/2014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24573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EC67AA-508F-4C66-9608-0D8DBFC47B00}" type="datetime1">
              <a:rPr lang="fr-FR" smtClean="0"/>
              <a:t>14/02/2014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240153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A3D9562-8126-4B2F-A235-754F2714F6F9}" type="datetime1">
              <a:rPr lang="fr-FR" smtClean="0"/>
              <a:t>14/02/2014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229801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434D999-3E6C-4513-B8A8-2584D09FB73A}" type="datetime1">
              <a:rPr lang="fr-FR" smtClean="0"/>
              <a:t>14/02/2014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245035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3D2CC14-A4AA-4699-BDBD-7D00A00ACB3E}" type="datetime1">
              <a:rPr lang="fr-FR" smtClean="0"/>
              <a:t>14/02/2014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81947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F068A3-9236-44CB-AD0A-487DA82440DD}" type="datetime1">
              <a:rPr lang="fr-FR" smtClean="0"/>
              <a:t>14/02/2014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233425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0C05B9-02EB-45A9-80F0-1E886FAFA226}" type="datetime1">
              <a:rPr lang="fr-FR" smtClean="0"/>
              <a:t>14/02/2014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71644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DEDDBE4-9C51-4237-AC01-EC27E2E98228}" type="datetime1">
              <a:rPr lang="fr-FR" smtClean="0"/>
              <a:t>14/02/2014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371110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C63DA2B-948C-4CE5-806F-48DB61981C50}" type="datetime1">
              <a:rPr lang="fr-FR" smtClean="0"/>
              <a:t>14/02/2014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27234A-D6F4-4FA8-8F2D-A9209F4AB33F}" type="slidenum">
              <a:rPr lang="fr-FR" smtClean="0"/>
              <a:t>‹N°›</a:t>
            </a:fld>
            <a:endParaRPr lang="fr-FR"/>
          </a:p>
        </p:txBody>
      </p:sp>
    </p:spTree>
    <p:extLst>
      <p:ext uri="{BB962C8B-B14F-4D97-AF65-F5344CB8AC3E}">
        <p14:creationId xmlns:p14="http://schemas.microsoft.com/office/powerpoint/2010/main" val="196576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6C244-E5F6-4E3E-8976-CB81AA4B312C}" type="datetime1">
              <a:rPr lang="fr-FR" smtClean="0"/>
              <a:t>14/02/2014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7234A-D6F4-4FA8-8F2D-A9209F4AB33F}" type="slidenum">
              <a:rPr lang="fr-FR" smtClean="0"/>
              <a:t>‹N°›</a:t>
            </a:fld>
            <a:endParaRPr lang="fr-FR"/>
          </a:p>
        </p:txBody>
      </p:sp>
    </p:spTree>
    <p:extLst>
      <p:ext uri="{BB962C8B-B14F-4D97-AF65-F5344CB8AC3E}">
        <p14:creationId xmlns:p14="http://schemas.microsoft.com/office/powerpoint/2010/main" val="51487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file:///C:\Program%20Files\DGCP\Xemelios\Xemelios\root\help\documents\index.html" TargetMode="External"/><Relationship Id="rId3" Type="http://schemas.openxmlformats.org/officeDocument/2006/relationships/hyperlink" Target="file:///C:\Program%20Files\DGCP\Xemelios\Xemelios\root\help\site_telechargement.html" TargetMode="External"/><Relationship Id="rId7" Type="http://schemas.openxmlformats.org/officeDocument/2006/relationships/hyperlink" Target="file:///C:\Program%20Files\DGCP\Xemelios\Xemelios\root\help\controle.html" TargetMode="External"/><Relationship Id="rId12" Type="http://schemas.openxmlformats.org/officeDocument/2006/relationships/hyperlink" Target="file:///C:\Program%20Files\DGCP\Xemelios\Xemelios\root\help\exploitation.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file:///C:\Program%20Files\DGCP\Xemelios\Xemelios\root\help\exports.html" TargetMode="External"/><Relationship Id="rId11" Type="http://schemas.openxmlformats.org/officeDocument/2006/relationships/hyperlink" Target="file:///C:\Program%20Files\DGCP\Xemelios\Xemelios\root\help\maj.html" TargetMode="External"/><Relationship Id="rId5" Type="http://schemas.openxmlformats.org/officeDocument/2006/relationships/hyperlink" Target="file:///C:\Program%20Files\DGCP\Xemelios\Xemelios\root\help\recherche.html" TargetMode="External"/><Relationship Id="rId10" Type="http://schemas.openxmlformats.org/officeDocument/2006/relationships/hyperlink" Target="file:///C:\Program%20Files\DGCP\Xemelios\Xemelios\root\help\tools.html" TargetMode="External"/><Relationship Id="rId4" Type="http://schemas.openxmlformats.org/officeDocument/2006/relationships/hyperlink" Target="file:///C:\Program%20Files\DGCP\Xemelios\Xemelios\root\help\importation_suppression.html" TargetMode="External"/><Relationship Id="rId9" Type="http://schemas.openxmlformats.org/officeDocument/2006/relationships/hyperlink" Target="file:///C:\Program%20Files\DGCP\Xemelios\Xemelios\root\help\config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legifrance.gouv.fr/affichTexte.do?cidTexte=JORFTEXT000000645851&amp;dateTexte=&amp;categorieLien=i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egifrance.gouv.fr/affichCodeArticle.do?cidTexte=LEGITEXT000006072050&amp;idArticle=LEGIARTI000018505050&amp;dateTexte=2013082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legifrance.gouv.fr/affichCodeArticle.do;jsessionid=FFA73E39D218CD144D6BCA5D7C135BB2.tpdjo13v_1?cidTexte=LEGITEXT000006072050&amp;idArticle=LEGIARTI000006902863&amp;dateTexte=&amp;categorieLien=cid" TargetMode="External"/><Relationship Id="rId5" Type="http://schemas.openxmlformats.org/officeDocument/2006/relationships/hyperlink" Target="http://www.legifrance.gouv.fr/affichCodeArticle.do?idArticle=LEGIARTI000020080181&amp;cidTexte=LEGITEXT000006072050" TargetMode="External"/><Relationship Id="rId4" Type="http://schemas.openxmlformats.org/officeDocument/2006/relationships/hyperlink" Target="http://questions.assemblee-nationale.fr/q9/9-4745QE.h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C:\Program%20Files\DGCP\Xemelios\Xemelios\root\help\exports.html#con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legifrance.gouv.fr/affichTexte.do?cidTexte=JORFTEXT000000214496" TargetMode="External"/><Relationship Id="rId3" Type="http://schemas.openxmlformats.org/officeDocument/2006/relationships/hyperlink" Target="http://www.cdg54.fr/docs/carriere/Notes/NOTE%2029%20-%20La%20NBI.pdf" TargetMode="External"/><Relationship Id="rId7" Type="http://schemas.openxmlformats.org/officeDocument/2006/relationships/hyperlink" Target="http://www.legifrance.gouv.fr/affichTexte.do?cidTexte=LEGITEXT00000563200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legifrance.gouv.fr/affichTexteArticle.do;jsessionid=05479E4359DAD85FEA431243F4876CC2.tpdjo10v_1?idArticle=LEGIARTI000006379707&amp;cidTexte=LEGITEXT000005631928&amp;dateTexte=20090802" TargetMode="External"/><Relationship Id="rId5" Type="http://schemas.openxmlformats.org/officeDocument/2006/relationships/hyperlink" Target="http://www.legifrance.gouv.fr/affichTexte.do?cidTexte=JORFTEXT000000427163&amp;dateTexte=&amp;categorieLien=id" TargetMode="External"/><Relationship Id="rId4" Type="http://schemas.openxmlformats.org/officeDocument/2006/relationships/hyperlink" Target="http://www.legifrance.gouv.fr/affichTexte.do?cidTexte=LEGITEXT000006053956" TargetMode="External"/><Relationship Id="rId9" Type="http://schemas.openxmlformats.org/officeDocument/2006/relationships/hyperlink" Target="http://www.collectivites-locales.gouv.fr/files/files/0625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legifrance.gouv.fr/affichTexte.do?cidTexte=LEGITEXT00000605395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questions.assemblee-nationale.fr/q13/13-11551QE.ht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dg35.fr/beacdf17e90166e1ba64332030865eex/iedit/11/3353_3643_BC7A_document_fichier_body_1.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legifrance.gouv.fr/affichTexte.do?cidTexte=JORFTEXT000000889074" TargetMode="External"/><Relationship Id="rId4" Type="http://schemas.openxmlformats.org/officeDocument/2006/relationships/hyperlink" Target="http://www.legifrance.gouv.fr/affichTexte.do;jsessionid=7342CDA6607A2684558474035960DB8E.tpdjo03v_1?cidTexte=JORFTEXT000000872483&amp;dateTexte=19851105"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legifrance.gouv.fr/affichTexte.do?cidTexte=LEGITEXT000006075134"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www.legifrance.gouv.fr/affichTexte.do?cidTexte=LEGITEXT000005632106" TargetMode="External"/><Relationship Id="rId5" Type="http://schemas.openxmlformats.org/officeDocument/2006/relationships/hyperlink" Target="http://www.legifrance.gouv.fr/affichTexte.do?cidTexte=LEGITEXT000005632105&amp;dateTexte=20091016" TargetMode="External"/><Relationship Id="rId4" Type="http://schemas.openxmlformats.org/officeDocument/2006/relationships/hyperlink" Target="https://www.google.fr/#q=d%C3%A9cret+n%C2%B0+2002-60+du+14+janvier+2002+"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legifrance.gouv.fr/affichTexte.do?cidTexte=JORFTEXT000000645851&amp;dateTexte=&amp;categorieLien=i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www.legifrance.gouv.fr/affichTexte.do?cidTexte=LEGITEXT00000563210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hyperlink" Target="http://www.cdg54.fr/docs/circulaires/2008/08-14.pdf" TargetMode="External"/><Relationship Id="rId3" Type="http://schemas.openxmlformats.org/officeDocument/2006/relationships/hyperlink" Target="http://www.cdg54.fr/docs/circulaires/2008/08-08.pdf" TargetMode="External"/><Relationship Id="rId7" Type="http://schemas.openxmlformats.org/officeDocument/2006/relationships/hyperlink" Target="http://www.cdg54.fr/docs/circulaires/2008/08-10.pdf" TargetMode="External"/><Relationship Id="rId2" Type="http://schemas.openxmlformats.org/officeDocument/2006/relationships/hyperlink" Target="http://www.cdg18.fr/fileadmin/bibliotheque/Documents/Acces_reserve/Documents_divers/Guide_des_primes_2012.pdf" TargetMode="External"/><Relationship Id="rId1" Type="http://schemas.openxmlformats.org/officeDocument/2006/relationships/slideLayout" Target="../slideLayouts/slideLayout2.xml"/><Relationship Id="rId6" Type="http://schemas.openxmlformats.org/officeDocument/2006/relationships/hyperlink" Target="http://www.cdg54.fr/docs/circulaires/2008/08-13.pdf" TargetMode="External"/><Relationship Id="rId5" Type="http://schemas.openxmlformats.org/officeDocument/2006/relationships/hyperlink" Target="http://www.cdg54.fr/docs/circulaires/2008/08-11.pdf" TargetMode="External"/><Relationship Id="rId4" Type="http://schemas.openxmlformats.org/officeDocument/2006/relationships/hyperlink" Target="http://www.cdg54.fr/docs/circulaires/2008/08-09.pdf"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www.legifrance.gouv.fr/affichTexte.do?cidTexte=JORFTEXT000000645851&amp;dateTexte=&amp;categorieLien=id" TargetMode="External"/><Relationship Id="rId7" Type="http://schemas.openxmlformats.org/officeDocument/2006/relationships/image" Target="../media/image36.png"/><Relationship Id="rId2" Type="http://schemas.openxmlformats.org/officeDocument/2006/relationships/hyperlink" Target="http://www.legifrance.gouv.fr/affichTexte.do?cidTexte=JORFTEXT000000645851"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hyperlink" Target="http://www.legifrance.gouv.fr/affichTexte.do?cidTexte=JORFTEXT000000320434" TargetMode="External"/><Relationship Id="rId7" Type="http://schemas.openxmlformats.org/officeDocument/2006/relationships/image" Target="../media/image39.png"/><Relationship Id="rId2" Type="http://schemas.openxmlformats.org/officeDocument/2006/relationships/hyperlink" Target="http://www.legifrance.gouv.fr/affichTexte.do?cidTexte=LEGITEXT000006078019"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www.legifrance.gouv.fr/affichTexte.do?cidTexte=LEGITEXT000005632106"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legifrance.gouv.fr/affichTexte.do?cidTexte=JORFTEXT000000489531" TargetMode="External"/><Relationship Id="rId2" Type="http://schemas.openxmlformats.org/officeDocument/2006/relationships/hyperlink" Target="http://www.legifrance.gouv.fr/affichTexte.do?cidTexte=JORFTEXT000021481864&amp;dateTexte=&amp;categorieLien=id" TargetMode="External"/><Relationship Id="rId1" Type="http://schemas.openxmlformats.org/officeDocument/2006/relationships/slideLayout" Target="../slideLayouts/slideLayout2.xml"/><Relationship Id="rId4" Type="http://schemas.openxmlformats.org/officeDocument/2006/relationships/hyperlink" Target="http://www.legifrance.gouv.fr/affichTexte.do;jsessionid=09C1165B6536B3DB36E604C75B62D2C7.tpdjo13v_2?cidTexte=LEGITEXT000006078019&amp;dateTexte=20130817"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egifrance.gouv.fr/affichTexte.do?cidTexte=JORFTEXT000000645851&amp;dateTexte=&amp;categorieLien=id#JORFARTI00000111116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legifrance.gouv.fr/affichTexte.do?cidTexte=JORFTEXT000000331627" TargetMode="External"/><Relationship Id="rId2" Type="http://schemas.openxmlformats.org/officeDocument/2006/relationships/hyperlink" Target="http://legifrance.gouv.fr/affichTexte.do?cidTexte=JORFTEXT000000875691" TargetMode="Externa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www.legifrance.gouv.fr/affichTexte.do?cidTexte=JORFTEXT000025837547&amp;dateTexte=&amp;categorieLien=id"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legifrance.gouv.fr/affichTexte.do?cidTexte=LEGITEXT000006076832" TargetMode="External"/><Relationship Id="rId2" Type="http://schemas.openxmlformats.org/officeDocument/2006/relationships/hyperlink" Target="http://www.legifrance.gouv.fr/affichCode.do?idSectionTA=LEGISCTA000006182472&amp;cidTexte=LEGITEXT000006071191&amp;dateTexte=20060711"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www.legifrance.gouv.fr/affichTexte.do?cidTexte=LEGITEXT000006076832"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reseau.territorial.fr/upload/article/060620-030645-rh___statut_38_40_lct319.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egifrance.gouv.fr/affichTexteArticle.do?idArticle=LEGIARTI000022447018&amp;cidTexte=LEGITEXT00000606881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collectivites-locales.gouv.fr/files/files/jur06120.pdf" TargetMode="External"/><Relationship Id="rId2" Type="http://schemas.openxmlformats.org/officeDocument/2006/relationships/hyperlink" Target="http://www.google.fr/url?sa=t&amp;rct=j&amp;q=&amp;esrc=s&amp;frm=1&amp;source=web&amp;cd=5&amp;ved=0CEMQFjAE&amp;url=http://www.ccomptes.fr/content/download/50259/1376694/version/1/file/JF00126564_JF_INTERNET1.pdf&amp;ei=elIfUs2MCvC10QXYz4HwBA&amp;usg=AFQjCNEhnIqPHHl8udr1WQfWosQFdyEdrQ"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legifrance.gouv.fr/affichTexte.do?cidTexte=JORFTEXT000000320434" TargetMode="External"/><Relationship Id="rId2" Type="http://schemas.openxmlformats.org/officeDocument/2006/relationships/hyperlink" Target="http://www.cdg-64.fr/cdg/Gesp/Documents/Loi_12_03_2012_Note2.pdf" TargetMode="External"/><Relationship Id="rId1" Type="http://schemas.openxmlformats.org/officeDocument/2006/relationships/slideLayout" Target="../slideLayouts/slideLayout6.xml"/><Relationship Id="rId4" Type="http://schemas.openxmlformats.org/officeDocument/2006/relationships/hyperlink" Target="http://www.legifrance.gouv.fr/affichTexte.do?cidTexte=JORFTEXT000025489865&amp;dateTexte=&amp;categorieLien=id"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emploi-collectivites.fr/Grille-indiciaire-territoriale-redacteur-territorial/1/20.htm" TargetMode="Externa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legifrance.gouv.fr/affichTexte.do?cidTexte=LEGITEXT000006051822" TargetMode="External"/><Relationship Id="rId2" Type="http://schemas.openxmlformats.org/officeDocument/2006/relationships/hyperlink" Target="http://www.legifrance.gouv.fr/affichTexte.do;jsessionid=07D8FD44D2680A46265BA927E4939B87.tpdjo05v_2?cidTexte=JORFTEXT000000522003&amp;dateTexte=19871217"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7.emf"/></Relationships>
</file>

<file path=ppt/slides/_rels/slide7.xml.rels><?xml version="1.0" encoding="UTF-8" standalone="yes"?>
<Relationships xmlns="http://schemas.openxmlformats.org/package/2006/relationships"><Relationship Id="rId3" Type="http://schemas.openxmlformats.org/officeDocument/2006/relationships/hyperlink" Target="http://www.legifrance.gouv.fr/affichTexte.do?cidTexte=LEGITEXT000006078019" TargetMode="External"/><Relationship Id="rId2" Type="http://schemas.openxmlformats.org/officeDocument/2006/relationships/hyperlink" Target="http://www.legifrance.gouv.fr/affichTexteArticle.do?cidTexte=JORFTEXT000000320434&amp;idArticle=LEGIARTI000006366953&amp;dateTexte=&amp;categorieLien=cid" TargetMode="External"/><Relationship Id="rId1" Type="http://schemas.openxmlformats.org/officeDocument/2006/relationships/slideLayout" Target="../slideLayouts/slideLayout2.xml"/><Relationship Id="rId4" Type="http://schemas.openxmlformats.org/officeDocument/2006/relationships/hyperlink" Target="http://legifrance.gouv.fr/affichTexteArticle.do?idArticle=LEGIARTI000022447018&amp;cidTexte=LEGITEXT00000606881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d&#233;cret%20n&#176;%2091-875%20du%206%20septembre%201991" TargetMode="External"/><Relationship Id="rId2" Type="http://schemas.openxmlformats.org/officeDocument/2006/relationships/hyperlink" Target="http://www.legifrance.gouv.fr/affichTexteArticle.do?cidTexte=JORFTEXT000000320434&amp;idArticle=LEGIARTI000006366953&amp;dateTexte=&amp;categorieLien=ci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dg18.fr/fileadmin/bibliotheque/Documents/Acces_reserve/Documents_divers/Guide_des_primes_201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3284984"/>
            <a:ext cx="7772400" cy="1728192"/>
          </a:xfrm>
        </p:spPr>
        <p:txBody>
          <a:bodyPr>
            <a:normAutofit fontScale="90000"/>
          </a:bodyPr>
          <a:lstStyle/>
          <a:p>
            <a:r>
              <a:rPr lang="fr-FR" b="1" dirty="0" smtClean="0">
                <a:latin typeface="Comic Sans MS" pitchFamily="64" charset="0"/>
              </a:rPr>
              <a:t>Le contrôle des éléments de paye</a:t>
            </a:r>
            <a:br>
              <a:rPr lang="fr-FR" b="1" dirty="0" smtClean="0">
                <a:latin typeface="Comic Sans MS" pitchFamily="64" charset="0"/>
              </a:rPr>
            </a:br>
            <a:r>
              <a:rPr lang="fr-FR" b="1" dirty="0" smtClean="0">
                <a:latin typeface="Comic Sans MS" pitchFamily="64" charset="0"/>
              </a:rPr>
              <a:t/>
            </a:r>
            <a:br>
              <a:rPr lang="fr-FR" b="1" dirty="0" smtClean="0">
                <a:latin typeface="Comic Sans MS" pitchFamily="64" charset="0"/>
              </a:rPr>
            </a:br>
            <a:r>
              <a:rPr lang="fr-FR" sz="1800" b="1" i="1" dirty="0" smtClean="0">
                <a:latin typeface="Comic Sans MS" pitchFamily="64" charset="0"/>
              </a:rPr>
              <a:t>Vitalia le Boudec, CRC Auvergne-Rhône-Alpes</a:t>
            </a:r>
            <a:br>
              <a:rPr lang="fr-FR" sz="1800" b="1" i="1" dirty="0" smtClean="0">
                <a:latin typeface="Comic Sans MS" pitchFamily="64" charset="0"/>
              </a:rPr>
            </a:br>
            <a:r>
              <a:rPr lang="fr-FR" sz="1800" b="1" i="1" dirty="0" smtClean="0">
                <a:latin typeface="Comic Sans MS" pitchFamily="64" charset="0"/>
              </a:rPr>
              <a:t>Cour des comptes, 19-20 septembre 2013</a:t>
            </a:r>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76672"/>
            <a:ext cx="5975350"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718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7704856" cy="360040"/>
          </a:xfrm>
        </p:spPr>
        <p:txBody>
          <a:bodyPr>
            <a:noAutofit/>
          </a:bodyPr>
          <a:lstStyle/>
          <a:p>
            <a:r>
              <a:rPr lang="fr-FR" sz="1800" dirty="0" smtClean="0">
                <a:latin typeface="Times New Roman" pitchFamily="18" charset="0"/>
                <a:cs typeface="Times New Roman" pitchFamily="18" charset="0"/>
              </a:rPr>
              <a:t/>
            </a:r>
            <a:br>
              <a:rPr lang="fr-FR" sz="1800" dirty="0" smtClean="0">
                <a:latin typeface="Times New Roman" pitchFamily="18" charset="0"/>
                <a:cs typeface="Times New Roman" pitchFamily="18" charset="0"/>
              </a:rPr>
            </a:br>
            <a:r>
              <a:rPr lang="fr-FR" sz="1800" dirty="0" smtClean="0">
                <a:latin typeface="Times New Roman" pitchFamily="18" charset="0"/>
                <a:cs typeface="Times New Roman" pitchFamily="18" charset="0"/>
              </a:rPr>
              <a:t/>
            </a:r>
            <a:br>
              <a:rPr lang="fr-FR" sz="1800" dirty="0" smtClean="0">
                <a:latin typeface="Times New Roman" pitchFamily="18" charset="0"/>
                <a:cs typeface="Times New Roman" pitchFamily="18" charset="0"/>
              </a:rPr>
            </a:br>
            <a:r>
              <a:rPr lang="fr-FR" sz="2800" dirty="0" smtClean="0">
                <a:latin typeface="Times New Roman" pitchFamily="18" charset="0"/>
                <a:cs typeface="Times New Roman" pitchFamily="18" charset="0"/>
              </a:rPr>
              <a:t>Comment accéder à « l’aide sur </a:t>
            </a:r>
            <a:r>
              <a:rPr lang="fr-FR" sz="2800" dirty="0" err="1" smtClean="0">
                <a:latin typeface="Times New Roman" pitchFamily="18" charset="0"/>
                <a:cs typeface="Times New Roman" pitchFamily="18" charset="0"/>
              </a:rPr>
              <a:t>Xémélios</a:t>
            </a:r>
            <a:r>
              <a:rPr lang="fr-FR" sz="2800" dirty="0" smtClean="0">
                <a:latin typeface="Times New Roman" pitchFamily="18" charset="0"/>
                <a:cs typeface="Times New Roman" pitchFamily="18" charset="0"/>
              </a:rPr>
              <a:t> » pour obtenir le guide de l’utilisateu</a:t>
            </a:r>
            <a:r>
              <a:rPr lang="fr-FR" sz="2000" dirty="0" smtClean="0">
                <a:latin typeface="Times New Roman" pitchFamily="18" charset="0"/>
                <a:cs typeface="Times New Roman" pitchFamily="18" charset="0"/>
              </a:rPr>
              <a:t>r</a:t>
            </a:r>
            <a:endParaRPr lang="fr-FR" sz="2000"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lstStyle/>
          <a:p>
            <a:endParaRPr lang="fr-FR" dirty="0" smtClean="0"/>
          </a:p>
          <a:p>
            <a:pPr marL="0" indent="0">
              <a:buNone/>
            </a:pPr>
            <a:endParaRPr lang="fr-FR" dirty="0" smtClean="0"/>
          </a:p>
          <a:p>
            <a:pPr marL="0" indent="0">
              <a:buNone/>
            </a:pPr>
            <a:endParaRPr lang="fr-FR" dirty="0" smtClean="0">
              <a:latin typeface="Times" pitchFamily="18" charset="0"/>
              <a:cs typeface="Tahoma" pitchFamily="34" charset="0"/>
            </a:endParaRPr>
          </a:p>
          <a:p>
            <a:pPr marL="0" indent="0">
              <a:buNone/>
            </a:pPr>
            <a:r>
              <a:rPr lang="fr-FR" dirty="0" smtClean="0">
                <a:latin typeface="Times" pitchFamily="18" charset="0"/>
                <a:cs typeface="Tahoma" pitchFamily="34" charset="0"/>
              </a:rPr>
              <a:t>Pour obtenir l’aide, vous lancez </a:t>
            </a:r>
            <a:r>
              <a:rPr lang="fr-FR" dirty="0" err="1" smtClean="0">
                <a:latin typeface="Times" pitchFamily="18" charset="0"/>
                <a:cs typeface="Tahoma" pitchFamily="34" charset="0"/>
              </a:rPr>
              <a:t>Xémélios</a:t>
            </a:r>
            <a:r>
              <a:rPr lang="fr-FR" dirty="0" smtClean="0">
                <a:latin typeface="Times" pitchFamily="18" charset="0"/>
                <a:cs typeface="Tahoma" pitchFamily="34" charset="0"/>
              </a:rPr>
              <a:t>.</a:t>
            </a:r>
          </a:p>
          <a:p>
            <a:pPr marL="0" indent="0">
              <a:buNone/>
            </a:pPr>
            <a:r>
              <a:rPr lang="fr-FR" dirty="0" smtClean="0">
                <a:latin typeface="Times" pitchFamily="18" charset="0"/>
                <a:cs typeface="Tahoma" pitchFamily="34" charset="0"/>
              </a:rPr>
              <a:t>Sur la barre du menu, vous cliquez sur « ? » qui vous propose « Aide en ligne ».</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smtClean="0"/>
              <a:t>Septembre 2013</a:t>
            </a:r>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10</a:t>
            </a:fld>
            <a:endParaRPr lang="fr-F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8746" t="7394" r="-1" b="76069"/>
          <a:stretch/>
        </p:blipFill>
        <p:spPr bwMode="auto">
          <a:xfrm>
            <a:off x="467544" y="1772816"/>
            <a:ext cx="8201769" cy="165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478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91264" cy="634082"/>
          </a:xfrm>
        </p:spPr>
        <p:txBody>
          <a:bodyPr>
            <a:normAutofit fontScale="90000"/>
          </a:bodyPr>
          <a:lstStyle/>
          <a:p>
            <a:r>
              <a:rPr lang="fr-FR" sz="2800" dirty="0" smtClean="0">
                <a:latin typeface="Times New Roman" pitchFamily="18" charset="0"/>
                <a:cs typeface="Times New Roman" pitchFamily="18" charset="0"/>
              </a:rPr>
              <a:t>Extrait de la Page d’accueil du guide utilisateur </a:t>
            </a:r>
            <a:r>
              <a:rPr lang="fr-FR" sz="2800" dirty="0" err="1" smtClean="0">
                <a:latin typeface="Times New Roman" pitchFamily="18" charset="0"/>
                <a:cs typeface="Times New Roman" pitchFamily="18" charset="0"/>
              </a:rPr>
              <a:t>Xémélios</a:t>
            </a:r>
            <a:endParaRPr lang="fr-FR" sz="28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11</a:t>
            </a:fld>
            <a:endParaRPr lang="fr-FR"/>
          </a:p>
        </p:txBody>
      </p:sp>
      <p:sp>
        <p:nvSpPr>
          <p:cNvPr id="5" name="Rectangle 4"/>
          <p:cNvSpPr/>
          <p:nvPr/>
        </p:nvSpPr>
        <p:spPr>
          <a:xfrm>
            <a:off x="107504" y="1196752"/>
            <a:ext cx="8928992" cy="5078313"/>
          </a:xfrm>
          <a:prstGeom prst="rect">
            <a:avLst/>
          </a:prstGeom>
        </p:spPr>
        <p:txBody>
          <a:bodyPr wrap="square">
            <a:spAutoFit/>
          </a:bodyPr>
          <a:lstStyle/>
          <a:p>
            <a:pPr lvl="1" algn="just"/>
            <a:r>
              <a:rPr lang="fr-FR" sz="1200" b="1" i="1" u="sng" dirty="0">
                <a:latin typeface="Times New Roman" pitchFamily="18" charset="0"/>
                <a:cs typeface="Times New Roman" pitchFamily="18" charset="0"/>
              </a:rPr>
              <a:t>Guide Utilisateur </a:t>
            </a:r>
            <a:r>
              <a:rPr lang="fr-FR" sz="1200" b="1" i="1" u="sng" dirty="0" err="1">
                <a:latin typeface="Times New Roman" pitchFamily="18" charset="0"/>
                <a:cs typeface="Times New Roman" pitchFamily="18" charset="0"/>
              </a:rPr>
              <a:t>XéMélios</a:t>
            </a:r>
            <a:endParaRPr lang="fr-FR" sz="1200" b="1" i="1" dirty="0">
              <a:latin typeface="Times New Roman" pitchFamily="18" charset="0"/>
              <a:cs typeface="Times New Roman" pitchFamily="18" charset="0"/>
            </a:endParaRPr>
          </a:p>
          <a:p>
            <a:pPr algn="just"/>
            <a:r>
              <a:rPr lang="fr-FR" sz="1200" dirty="0">
                <a:latin typeface="Times New Roman" pitchFamily="18" charset="0"/>
                <a:cs typeface="Times New Roman" pitchFamily="18" charset="0"/>
              </a:rPr>
              <a:t> </a:t>
            </a:r>
          </a:p>
          <a:p>
            <a:pPr lvl="2" algn="just"/>
            <a:r>
              <a:rPr lang="fr-FR" sz="1200" b="1" dirty="0">
                <a:latin typeface="Times New Roman" pitchFamily="18" charset="0"/>
                <a:cs typeface="Times New Roman" pitchFamily="18" charset="0"/>
              </a:rPr>
              <a:t>Introduction</a:t>
            </a:r>
          </a:p>
          <a:p>
            <a:pPr algn="just"/>
            <a:r>
              <a:rPr lang="fr-FR" sz="1200" dirty="0">
                <a:latin typeface="Times New Roman" pitchFamily="18" charset="0"/>
                <a:cs typeface="Times New Roman" pitchFamily="18" charset="0"/>
              </a:rPr>
              <a:t>L'outil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est un outil d'exploitation de données au format XML, permettant des tris &amp; recherches multicritères, ainsi que la visualisation de fichiers XML.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a vocation à devenir l'outil standard de recherche et de visualisation de toutes les données qui seront dématérialisées dans ce format. Dans le cadre des expérimentations actuellement en cours, les données de la paye mensuelle sont les premières au format XML, les exemples et illustrations de l'utilisation de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concernent donc les états de paye. Les spécificités des différents types de documents exploitables par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sont documentés </a:t>
            </a:r>
            <a:r>
              <a:rPr lang="fr-FR" sz="1200" dirty="0" err="1">
                <a:latin typeface="Times New Roman" pitchFamily="18" charset="0"/>
                <a:cs typeface="Times New Roman" pitchFamily="18" charset="0"/>
              </a:rPr>
              <a:t>séparémment</a:t>
            </a:r>
            <a:r>
              <a:rPr lang="fr-FR" sz="1200" dirty="0">
                <a:latin typeface="Times New Roman" pitchFamily="18" charset="0"/>
                <a:cs typeface="Times New Roman" pitchFamily="18" charset="0"/>
              </a:rPr>
              <a:t>.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n'a pas vocation à effectuer des totalisations, calculs ou cumuls de rubriques. Ces fonctions sont assurées par les outils bureautiques du poste de travail, la fonction d'export de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permet d'envoyer les données sélectionnées vers ces outils complémentaires</a:t>
            </a:r>
            <a:r>
              <a:rPr lang="fr-FR" sz="1200" dirty="0" smtClean="0">
                <a:latin typeface="Times New Roman" pitchFamily="18" charset="0"/>
                <a:cs typeface="Times New Roman" pitchFamily="18" charset="0"/>
              </a:rPr>
              <a:t>.</a:t>
            </a:r>
          </a:p>
          <a:p>
            <a:pPr algn="just"/>
            <a:endParaRPr lang="fr-FR" sz="1200" dirty="0">
              <a:latin typeface="Times New Roman" pitchFamily="18" charset="0"/>
              <a:cs typeface="Times New Roman" pitchFamily="18" charset="0"/>
            </a:endParaRPr>
          </a:p>
          <a:p>
            <a:pPr lvl="2" algn="just"/>
            <a:r>
              <a:rPr lang="fr-FR" sz="1200" b="1" dirty="0">
                <a:latin typeface="Times New Roman" pitchFamily="18" charset="0"/>
                <a:cs typeface="Times New Roman" pitchFamily="18" charset="0"/>
              </a:rPr>
              <a:t>A propos de ce guide</a:t>
            </a:r>
          </a:p>
          <a:p>
            <a:pPr algn="just"/>
            <a:r>
              <a:rPr lang="fr-FR" sz="1200" dirty="0">
                <a:latin typeface="Times New Roman" pitchFamily="18" charset="0"/>
                <a:cs typeface="Times New Roman" pitchFamily="18" charset="0"/>
              </a:rPr>
              <a:t>Ce </a:t>
            </a:r>
            <a:r>
              <a:rPr lang="fr-FR" sz="1200" b="1" dirty="0">
                <a:latin typeface="Times New Roman" pitchFamily="18" charset="0"/>
                <a:cs typeface="Times New Roman" pitchFamily="18" charset="0"/>
              </a:rPr>
              <a:t>guide est découpé en plusieurs parties </a:t>
            </a:r>
            <a:r>
              <a:rPr lang="fr-FR" sz="1200" dirty="0">
                <a:latin typeface="Times New Roman" pitchFamily="18" charset="0"/>
                <a:cs typeface="Times New Roman" pitchFamily="18" charset="0"/>
              </a:rPr>
              <a:t>: la première concerne la présentation du site de téléchargement de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et les documents complémentaires. Ensuite, viennent des descriptions des fonctionnalités de base de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Enfin, sont présentées les spécificités de chaque type de documents exploitable par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Pour finir, diverses informations concernant la configuration, la mise à jour ou l'exploitation de </a:t>
            </a:r>
            <a:r>
              <a:rPr lang="fr-FR" sz="1200" dirty="0" err="1">
                <a:latin typeface="Times New Roman" pitchFamily="18" charset="0"/>
                <a:cs typeface="Times New Roman" pitchFamily="18" charset="0"/>
              </a:rPr>
              <a:t>XéMéLios</a:t>
            </a:r>
            <a:r>
              <a:rPr lang="fr-FR" sz="1200" dirty="0">
                <a:latin typeface="Times New Roman" pitchFamily="18" charset="0"/>
                <a:cs typeface="Times New Roman" pitchFamily="18" charset="0"/>
              </a:rPr>
              <a:t> sont expliquées.</a:t>
            </a:r>
          </a:p>
          <a:p>
            <a:pPr algn="just"/>
            <a:endParaRPr lang="fr-FR" sz="1200" dirty="0">
              <a:latin typeface="Times New Roman" pitchFamily="18" charset="0"/>
              <a:cs typeface="Times New Roman" pitchFamily="18" charset="0"/>
            </a:endParaRPr>
          </a:p>
          <a:p>
            <a:pPr lvl="0" algn="just"/>
            <a:r>
              <a:rPr lang="fr-FR" sz="1200" u="sng" dirty="0">
                <a:latin typeface="Times New Roman" pitchFamily="18" charset="0"/>
                <a:cs typeface="Times New Roman" pitchFamily="18" charset="0"/>
                <a:hlinkClick r:id="rId3"/>
              </a:rPr>
              <a:t>Présentation du site de téléchargement de </a:t>
            </a:r>
            <a:r>
              <a:rPr lang="fr-FR" sz="1200" u="sng" dirty="0" err="1">
                <a:latin typeface="Times New Roman" pitchFamily="18" charset="0"/>
                <a:cs typeface="Times New Roman" pitchFamily="18" charset="0"/>
                <a:hlinkClick r:id="rId3"/>
              </a:rPr>
              <a:t>XéMéLios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4"/>
              </a:rPr>
              <a:t>Importations et suppressions de documents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5"/>
              </a:rPr>
              <a:t>Recherches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6"/>
              </a:rPr>
              <a:t>Exports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7"/>
              </a:rPr>
              <a:t>Analyses de flux</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8"/>
              </a:rPr>
              <a:t>Spécificité des différents documents exploitables par </a:t>
            </a:r>
            <a:r>
              <a:rPr lang="fr-FR" sz="1200" u="sng" dirty="0" err="1">
                <a:latin typeface="Times New Roman" pitchFamily="18" charset="0"/>
                <a:cs typeface="Times New Roman" pitchFamily="18" charset="0"/>
                <a:hlinkClick r:id="rId8"/>
              </a:rPr>
              <a:t>XéMéLios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9"/>
              </a:rPr>
              <a:t>Configuration et environnement de </a:t>
            </a:r>
            <a:r>
              <a:rPr lang="fr-FR" sz="1200" u="sng" dirty="0" err="1">
                <a:latin typeface="Times New Roman" pitchFamily="18" charset="0"/>
                <a:cs typeface="Times New Roman" pitchFamily="18" charset="0"/>
                <a:hlinkClick r:id="rId9"/>
              </a:rPr>
              <a:t>XéMéLios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10"/>
              </a:rPr>
              <a:t>Outils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11"/>
              </a:rPr>
              <a:t>Mises à jour de </a:t>
            </a:r>
            <a:r>
              <a:rPr lang="fr-FR" sz="1200" u="sng" dirty="0" err="1">
                <a:latin typeface="Times New Roman" pitchFamily="18" charset="0"/>
                <a:cs typeface="Times New Roman" pitchFamily="18" charset="0"/>
                <a:hlinkClick r:id="rId11"/>
              </a:rPr>
              <a:t>XéMéLios</a:t>
            </a:r>
            <a:r>
              <a:rPr lang="fr-FR" sz="1200" dirty="0">
                <a:latin typeface="Times New Roman" pitchFamily="18" charset="0"/>
                <a:cs typeface="Times New Roman" pitchFamily="18" charset="0"/>
              </a:rPr>
              <a:t> </a:t>
            </a:r>
          </a:p>
          <a:p>
            <a:pPr lvl="0" algn="just"/>
            <a:r>
              <a:rPr lang="fr-FR" sz="1200" u="sng" dirty="0">
                <a:latin typeface="Times New Roman" pitchFamily="18" charset="0"/>
                <a:cs typeface="Times New Roman" pitchFamily="18" charset="0"/>
                <a:hlinkClick r:id="rId12"/>
              </a:rPr>
              <a:t>Exploitation</a:t>
            </a:r>
            <a:r>
              <a:rPr lang="fr-FR" sz="1200" dirty="0">
                <a:latin typeface="Times New Roman" pitchFamily="18" charset="0"/>
                <a:cs typeface="Times New Roman" pitchFamily="18" charset="0"/>
              </a:rPr>
              <a:t> </a:t>
            </a:r>
          </a:p>
        </p:txBody>
      </p:sp>
    </p:spTree>
    <p:extLst>
      <p:ext uri="{BB962C8B-B14F-4D97-AF65-F5344CB8AC3E}">
        <p14:creationId xmlns:p14="http://schemas.microsoft.com/office/powerpoint/2010/main" val="3248656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404664"/>
            <a:ext cx="6275040" cy="864096"/>
          </a:xfrm>
        </p:spPr>
        <p:txBody>
          <a:bodyPr>
            <a:normAutofit/>
          </a:bodyPr>
          <a:lstStyle/>
          <a:p>
            <a:r>
              <a:rPr lang="fr-FR" sz="1800" dirty="0" smtClean="0">
                <a:latin typeface="Times New Roman" pitchFamily="18" charset="0"/>
                <a:cs typeface="Times New Roman" pitchFamily="18" charset="0"/>
              </a:rPr>
              <a:t>Copie d’écran de l’aide en ligne pour l’onglet PAYE, ce qui va nous intéresser dans nos recherches pour le personnel</a:t>
            </a:r>
            <a:endParaRPr lang="fr-FR" sz="18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12</a:t>
            </a:fld>
            <a:endParaRPr lang="fr-F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867" r="38087" b="25744"/>
          <a:stretch/>
        </p:blipFill>
        <p:spPr bwMode="auto">
          <a:xfrm>
            <a:off x="971600" y="1844824"/>
            <a:ext cx="6732240" cy="4036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9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332656"/>
            <a:ext cx="6480720" cy="648072"/>
          </a:xfrm>
        </p:spPr>
        <p:txBody>
          <a:bodyPr>
            <a:normAutofit/>
          </a:bodyPr>
          <a:lstStyle/>
          <a:p>
            <a:r>
              <a:rPr lang="fr-FR" sz="1800" dirty="0" smtClean="0">
                <a:latin typeface="Times New Roman" pitchFamily="18" charset="0"/>
                <a:cs typeface="Times New Roman" pitchFamily="18" charset="0"/>
              </a:rPr>
              <a:t>Détail de l’onglet PAYE qui regroupe les bulletins de paye, les répartitions par nature et les totalisations</a:t>
            </a:r>
            <a:endParaRPr lang="fr-FR" sz="18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13</a:t>
            </a:fld>
            <a:endParaRPr lang="fr-F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8" t="33472" r="2260" b="13580"/>
          <a:stretch/>
        </p:blipFill>
        <p:spPr bwMode="auto">
          <a:xfrm>
            <a:off x="220632" y="980728"/>
            <a:ext cx="8093871"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044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562074"/>
          </a:xfrm>
        </p:spPr>
        <p:txBody>
          <a:bodyPr>
            <a:normAutofit fontScale="90000"/>
          </a:bodyPr>
          <a:lstStyle/>
          <a:p>
            <a:pPr lvl="0" algn="l"/>
            <a:r>
              <a:rPr lang="fr-FR" dirty="0" smtClean="0">
                <a:solidFill>
                  <a:prstClr val="black"/>
                </a:solidFill>
                <a:latin typeface="Arial"/>
                <a:ea typeface="Times New Roman"/>
                <a:cs typeface="Arial"/>
              </a:rPr>
              <a:t/>
            </a:r>
            <a:br>
              <a:rPr lang="fr-FR" dirty="0" smtClean="0">
                <a:solidFill>
                  <a:prstClr val="black"/>
                </a:solidFill>
                <a:latin typeface="Arial"/>
                <a:ea typeface="Times New Roman"/>
                <a:cs typeface="Arial"/>
              </a:rPr>
            </a:br>
            <a:r>
              <a:rPr lang="fr-FR" sz="3300" b="1" cap="small" dirty="0">
                <a:solidFill>
                  <a:srgbClr val="4BACC6">
                    <a:lumMod val="50000"/>
                  </a:srgbClr>
                </a:solidFill>
                <a:latin typeface="Times New Roman" pitchFamily="18" charset="0"/>
                <a:ea typeface="+mn-ea"/>
                <a:cs typeface="Times New Roman" pitchFamily="18" charset="0"/>
              </a:rPr>
              <a:t>4-LES </a:t>
            </a:r>
            <a:r>
              <a:rPr lang="fr-FR" sz="3600" b="1" cap="small" dirty="0">
                <a:solidFill>
                  <a:srgbClr val="4BACC6">
                    <a:lumMod val="50000"/>
                  </a:srgbClr>
                </a:solidFill>
                <a:latin typeface="Times New Roman" pitchFamily="18" charset="0"/>
                <a:ea typeface="+mn-ea"/>
                <a:cs typeface="Times New Roman" pitchFamily="18" charset="0"/>
              </a:rPr>
              <a:t>DONNEES</a:t>
            </a:r>
            <a:r>
              <a:rPr lang="fr-FR" sz="3300" b="1" cap="small" dirty="0">
                <a:solidFill>
                  <a:srgbClr val="4BACC6">
                    <a:lumMod val="50000"/>
                  </a:srgbClr>
                </a:solidFill>
                <a:latin typeface="Times New Roman" pitchFamily="18" charset="0"/>
                <a:ea typeface="+mn-ea"/>
                <a:cs typeface="Times New Roman" pitchFamily="18" charset="0"/>
              </a:rPr>
              <a:t> </a:t>
            </a:r>
            <a:r>
              <a:rPr lang="fr-FR" sz="3300" b="1" cap="small" dirty="0" smtClean="0">
                <a:solidFill>
                  <a:srgbClr val="4BACC6">
                    <a:lumMod val="50000"/>
                  </a:srgbClr>
                </a:solidFill>
                <a:latin typeface="Times New Roman" pitchFamily="18" charset="0"/>
                <a:ea typeface="+mn-ea"/>
                <a:cs typeface="Times New Roman" pitchFamily="18" charset="0"/>
              </a:rPr>
              <a:t>PRODUITES par </a:t>
            </a:r>
            <a:r>
              <a:rPr lang="fr-FR" sz="3300" b="1" cap="small" dirty="0" err="1" smtClean="0">
                <a:solidFill>
                  <a:srgbClr val="4BACC6">
                    <a:lumMod val="50000"/>
                  </a:srgbClr>
                </a:solidFill>
                <a:latin typeface="Times New Roman" pitchFamily="18" charset="0"/>
                <a:ea typeface="+mn-ea"/>
                <a:cs typeface="Times New Roman" pitchFamily="18" charset="0"/>
              </a:rPr>
              <a:t>xemelios</a:t>
            </a:r>
            <a:r>
              <a:rPr lang="fr-FR" dirty="0">
                <a:solidFill>
                  <a:prstClr val="black"/>
                </a:solidFill>
                <a:latin typeface="Arial"/>
                <a:ea typeface="Times New Roman"/>
                <a:cs typeface="Arial"/>
              </a:rPr>
              <a:t/>
            </a:r>
            <a:br>
              <a:rPr lang="fr-FR" dirty="0">
                <a:solidFill>
                  <a:prstClr val="black"/>
                </a:solidFill>
                <a:latin typeface="Arial"/>
                <a:ea typeface="Times New Roman"/>
                <a:cs typeface="Arial"/>
              </a:rPr>
            </a:br>
            <a:endParaRPr lang="fr-FR" dirty="0"/>
          </a:p>
        </p:txBody>
      </p:sp>
      <p:sp>
        <p:nvSpPr>
          <p:cNvPr id="3" name="Espace réservé du contenu 2"/>
          <p:cNvSpPr>
            <a:spLocks noGrp="1"/>
          </p:cNvSpPr>
          <p:nvPr>
            <p:ph idx="1"/>
          </p:nvPr>
        </p:nvSpPr>
        <p:spPr>
          <a:xfrm>
            <a:off x="323528" y="836712"/>
            <a:ext cx="8229600" cy="5688632"/>
          </a:xfrm>
        </p:spPr>
        <p:txBody>
          <a:bodyPr>
            <a:normAutofit fontScale="25000" lnSpcReduction="20000"/>
          </a:bodyPr>
          <a:lstStyle/>
          <a:p>
            <a:pPr lvl="0"/>
            <a:r>
              <a:rPr lang="fr-FR" sz="1400" dirty="0">
                <a:solidFill>
                  <a:prstClr val="black"/>
                </a:solidFill>
                <a:latin typeface="Arial"/>
                <a:ea typeface="Times New Roman"/>
                <a:cs typeface="Arial"/>
              </a:rPr>
              <a:t> </a:t>
            </a:r>
            <a:endParaRPr lang="fr-FR" sz="8000" b="1" dirty="0" smtClean="0">
              <a:solidFill>
                <a:prstClr val="black"/>
              </a:solidFill>
              <a:latin typeface="Times New Roman" pitchFamily="18" charset="0"/>
              <a:ea typeface="Times New Roman"/>
              <a:cs typeface="Times New Roman" pitchFamily="18" charset="0"/>
            </a:endParaRPr>
          </a:p>
          <a:p>
            <a:pPr marL="457200" lvl="1" indent="0">
              <a:buNone/>
            </a:pPr>
            <a:r>
              <a:rPr lang="fr-FR" sz="7600" b="1" cap="small" dirty="0">
                <a:solidFill>
                  <a:schemeClr val="accent5">
                    <a:lumMod val="50000"/>
                  </a:schemeClr>
                </a:solidFill>
                <a:latin typeface="Times New Roman" pitchFamily="18" charset="0"/>
                <a:cs typeface="Times New Roman" pitchFamily="18" charset="0"/>
              </a:rPr>
              <a:t>4-1 Le contenu de la paie dématérialisée</a:t>
            </a:r>
          </a:p>
          <a:p>
            <a:pPr marL="457200" lvl="1" indent="0">
              <a:buNone/>
            </a:pPr>
            <a:endParaRPr lang="fr-FR" sz="5600" dirty="0">
              <a:solidFill>
                <a:prstClr val="black"/>
              </a:solidFill>
              <a:latin typeface="Times New Roman" pitchFamily="18" charset="0"/>
              <a:ea typeface="Times New Roman"/>
              <a:cs typeface="Times New Roman" pitchFamily="18" charset="0"/>
            </a:endParaRPr>
          </a:p>
          <a:p>
            <a:pPr marL="0" lvl="0" indent="0">
              <a:buNone/>
            </a:pPr>
            <a:r>
              <a:rPr lang="fr-FR" sz="7200" dirty="0" smtClean="0">
                <a:solidFill>
                  <a:prstClr val="black"/>
                </a:solidFill>
                <a:latin typeface="Times New Roman" pitchFamily="18" charset="0"/>
                <a:ea typeface="Times New Roman"/>
                <a:cs typeface="Times New Roman" pitchFamily="18" charset="0"/>
              </a:rPr>
              <a:t>Le contenu </a:t>
            </a:r>
            <a:r>
              <a:rPr lang="fr-FR" sz="7200" b="1" dirty="0" smtClean="0">
                <a:solidFill>
                  <a:prstClr val="black"/>
                </a:solidFill>
                <a:latin typeface="Times New Roman" pitchFamily="18" charset="0"/>
                <a:ea typeface="Times New Roman"/>
                <a:cs typeface="Times New Roman" pitchFamily="18" charset="0"/>
              </a:rPr>
              <a:t>est prévu par </a:t>
            </a:r>
            <a:r>
              <a:rPr lang="fr-FR" sz="7200" b="1" dirty="0">
                <a:solidFill>
                  <a:prstClr val="black"/>
                </a:solidFill>
                <a:latin typeface="Times New Roman" pitchFamily="18" charset="0"/>
                <a:ea typeface="Times New Roman"/>
                <a:cs typeface="Times New Roman" pitchFamily="18" charset="0"/>
                <a:hlinkClick r:id="rId3"/>
              </a:rPr>
              <a:t>décret n°</a:t>
            </a:r>
            <a:r>
              <a:rPr lang="fr-FR" sz="7200" dirty="0">
                <a:solidFill>
                  <a:prstClr val="black"/>
                </a:solidFill>
                <a:latin typeface="Times New Roman" pitchFamily="18" charset="0"/>
                <a:ea typeface="Times New Roman"/>
                <a:cs typeface="Times New Roman" pitchFamily="18" charset="0"/>
                <a:hlinkClick r:id="rId3"/>
              </a:rPr>
              <a:t>2007-450 du 25 mars 2007</a:t>
            </a:r>
            <a:r>
              <a:rPr lang="fr-FR" sz="7200" dirty="0">
                <a:solidFill>
                  <a:prstClr val="black"/>
                </a:solidFill>
                <a:latin typeface="Times New Roman" pitchFamily="18" charset="0"/>
                <a:ea typeface="Times New Roman"/>
                <a:cs typeface="Times New Roman" pitchFamily="18" charset="0"/>
              </a:rPr>
              <a:t> </a:t>
            </a:r>
            <a:r>
              <a:rPr lang="fr-FR" sz="7200" b="1" dirty="0">
                <a:solidFill>
                  <a:prstClr val="black"/>
                </a:solidFill>
                <a:latin typeface="Times New Roman" pitchFamily="18" charset="0"/>
                <a:ea typeface="Times New Roman"/>
                <a:cs typeface="Times New Roman" pitchFamily="18" charset="0"/>
              </a:rPr>
              <a:t>dit « pièces justificatives » exige avant tout paiement la production </a:t>
            </a:r>
            <a:r>
              <a:rPr lang="fr-FR" sz="7200" b="1" dirty="0" smtClean="0">
                <a:solidFill>
                  <a:prstClr val="black"/>
                </a:solidFill>
                <a:latin typeface="Times New Roman" pitchFamily="18" charset="0"/>
                <a:ea typeface="Times New Roman"/>
                <a:cs typeface="Times New Roman" pitchFamily="18" charset="0"/>
              </a:rPr>
              <a:t>:</a:t>
            </a:r>
            <a:endParaRPr lang="fr-FR" sz="7200" b="1" dirty="0">
              <a:solidFill>
                <a:prstClr val="black"/>
              </a:solidFill>
              <a:latin typeface="Times New Roman" pitchFamily="18" charset="0"/>
              <a:ea typeface="Times New Roman"/>
              <a:cs typeface="Times New Roman" pitchFamily="18" charset="0"/>
            </a:endParaRPr>
          </a:p>
          <a:p>
            <a:pPr marL="0" lvl="0" indent="0">
              <a:buNone/>
            </a:pPr>
            <a:r>
              <a:rPr lang="fr-FR" sz="7200" b="1" i="1" dirty="0" smtClean="0">
                <a:solidFill>
                  <a:prstClr val="black"/>
                </a:solidFill>
                <a:latin typeface="Times New Roman" pitchFamily="18" charset="0"/>
                <a:ea typeface="Times New Roman"/>
                <a:cs typeface="Times New Roman" pitchFamily="18" charset="0"/>
              </a:rPr>
              <a:t>1</a:t>
            </a:r>
            <a:r>
              <a:rPr lang="fr-FR" sz="7200" b="1" i="1" dirty="0">
                <a:solidFill>
                  <a:prstClr val="black"/>
                </a:solidFill>
                <a:latin typeface="Times New Roman" pitchFamily="18" charset="0"/>
                <a:ea typeface="Times New Roman"/>
                <a:cs typeface="Times New Roman" pitchFamily="18" charset="0"/>
              </a:rPr>
              <a:t>. d’un état nominatif décompté individuel ou collectif </a:t>
            </a:r>
            <a:r>
              <a:rPr lang="fr-FR" sz="7200" dirty="0" smtClean="0">
                <a:solidFill>
                  <a:prstClr val="black"/>
                </a:solidFill>
                <a:latin typeface="Times New Roman" pitchFamily="18" charset="0"/>
                <a:ea typeface="Times New Roman"/>
                <a:cs typeface="Times New Roman" pitchFamily="18" charset="0"/>
              </a:rPr>
              <a:t>énonçant certaines mentions pour </a:t>
            </a:r>
            <a:r>
              <a:rPr lang="fr-FR" sz="7200" dirty="0">
                <a:solidFill>
                  <a:prstClr val="black"/>
                </a:solidFill>
                <a:latin typeface="Times New Roman" pitchFamily="18" charset="0"/>
                <a:ea typeface="Times New Roman"/>
                <a:cs typeface="Times New Roman" pitchFamily="18" charset="0"/>
              </a:rPr>
              <a:t>chaque agent :</a:t>
            </a:r>
          </a:p>
          <a:p>
            <a:pPr marL="0" lvl="0" indent="0">
              <a:buNone/>
            </a:pPr>
            <a:r>
              <a:rPr lang="fr-FR" sz="7200" dirty="0">
                <a:solidFill>
                  <a:prstClr val="black"/>
                </a:solidFill>
                <a:latin typeface="Times New Roman" pitchFamily="18" charset="0"/>
                <a:ea typeface="Times New Roman"/>
                <a:cs typeface="Times New Roman" pitchFamily="18" charset="0"/>
              </a:rPr>
              <a:t>– le </a:t>
            </a:r>
            <a:r>
              <a:rPr lang="fr-FR" sz="7200" b="1" dirty="0">
                <a:solidFill>
                  <a:prstClr val="black"/>
                </a:solidFill>
                <a:latin typeface="Times New Roman" pitchFamily="18" charset="0"/>
                <a:ea typeface="Times New Roman"/>
                <a:cs typeface="Times New Roman" pitchFamily="18" charset="0"/>
              </a:rPr>
              <a:t>grade, l’échelon, l’indice</a:t>
            </a:r>
            <a:r>
              <a:rPr lang="fr-FR" sz="7200" dirty="0">
                <a:solidFill>
                  <a:prstClr val="black"/>
                </a:solidFill>
                <a:latin typeface="Times New Roman" pitchFamily="18" charset="0"/>
                <a:ea typeface="Times New Roman"/>
                <a:cs typeface="Times New Roman" pitchFamily="18" charset="0"/>
              </a:rPr>
              <a:t>, l’indication du </a:t>
            </a:r>
            <a:r>
              <a:rPr lang="fr-FR" sz="7200" b="1" dirty="0">
                <a:solidFill>
                  <a:prstClr val="black"/>
                </a:solidFill>
                <a:latin typeface="Times New Roman" pitchFamily="18" charset="0"/>
                <a:ea typeface="Times New Roman"/>
                <a:cs typeface="Times New Roman" pitchFamily="18" charset="0"/>
              </a:rPr>
              <a:t>temps de travail, le taux horaire </a:t>
            </a:r>
            <a:r>
              <a:rPr lang="fr-FR" sz="7200" dirty="0">
                <a:solidFill>
                  <a:prstClr val="black"/>
                </a:solidFill>
                <a:latin typeface="Times New Roman" pitchFamily="18" charset="0"/>
                <a:ea typeface="Times New Roman"/>
                <a:cs typeface="Times New Roman" pitchFamily="18" charset="0"/>
              </a:rPr>
              <a:t>;</a:t>
            </a:r>
          </a:p>
          <a:p>
            <a:pPr marL="0" lvl="0" indent="0">
              <a:buNone/>
            </a:pPr>
            <a:r>
              <a:rPr lang="fr-FR" sz="7200" dirty="0">
                <a:solidFill>
                  <a:prstClr val="black"/>
                </a:solidFill>
                <a:latin typeface="Times New Roman" pitchFamily="18" charset="0"/>
                <a:ea typeface="Times New Roman"/>
                <a:cs typeface="Times New Roman" pitchFamily="18" charset="0"/>
              </a:rPr>
              <a:t>– la période ouvrant droit à rémunération et le nombre d’heures effectives ;</a:t>
            </a:r>
          </a:p>
          <a:p>
            <a:pPr marL="0" lvl="0" indent="0">
              <a:buNone/>
            </a:pPr>
            <a:r>
              <a:rPr lang="fr-FR" sz="7200" dirty="0">
                <a:solidFill>
                  <a:prstClr val="black"/>
                </a:solidFill>
                <a:latin typeface="Times New Roman" pitchFamily="18" charset="0"/>
                <a:ea typeface="Times New Roman"/>
                <a:cs typeface="Times New Roman" pitchFamily="18" charset="0"/>
              </a:rPr>
              <a:t>– le </a:t>
            </a:r>
            <a:r>
              <a:rPr lang="fr-FR" sz="7200" b="1" dirty="0">
                <a:solidFill>
                  <a:prstClr val="black"/>
                </a:solidFill>
                <a:latin typeface="Times New Roman" pitchFamily="18" charset="0"/>
                <a:ea typeface="Times New Roman"/>
                <a:cs typeface="Times New Roman" pitchFamily="18" charset="0"/>
              </a:rPr>
              <a:t>traitement brut mensuel</a:t>
            </a:r>
            <a:r>
              <a:rPr lang="fr-FR" sz="7200" dirty="0">
                <a:solidFill>
                  <a:prstClr val="black"/>
                </a:solidFill>
                <a:latin typeface="Times New Roman" pitchFamily="18" charset="0"/>
                <a:ea typeface="Times New Roman"/>
                <a:cs typeface="Times New Roman" pitchFamily="18" charset="0"/>
              </a:rPr>
              <a:t> ;</a:t>
            </a:r>
          </a:p>
          <a:p>
            <a:pPr marL="0" lvl="0" indent="0">
              <a:buNone/>
            </a:pPr>
            <a:r>
              <a:rPr lang="fr-FR" sz="7200" dirty="0">
                <a:solidFill>
                  <a:prstClr val="black"/>
                </a:solidFill>
                <a:latin typeface="Times New Roman" pitchFamily="18" charset="0"/>
                <a:ea typeface="Times New Roman"/>
                <a:cs typeface="Times New Roman" pitchFamily="18" charset="0"/>
              </a:rPr>
              <a:t>– l’indemnité de résidence ;</a:t>
            </a:r>
          </a:p>
          <a:p>
            <a:pPr marL="0" lvl="0" indent="0">
              <a:buNone/>
            </a:pPr>
            <a:r>
              <a:rPr lang="fr-FR" sz="7200" dirty="0">
                <a:solidFill>
                  <a:prstClr val="black"/>
                </a:solidFill>
                <a:latin typeface="Times New Roman" pitchFamily="18" charset="0"/>
                <a:ea typeface="Times New Roman"/>
                <a:cs typeface="Times New Roman" pitchFamily="18" charset="0"/>
              </a:rPr>
              <a:t>– le supplément familial de traitement ;</a:t>
            </a:r>
          </a:p>
          <a:p>
            <a:pPr marL="0" lvl="0" indent="0">
              <a:buNone/>
            </a:pPr>
            <a:r>
              <a:rPr lang="fr-FR" sz="7200" dirty="0">
                <a:solidFill>
                  <a:prstClr val="black"/>
                </a:solidFill>
                <a:latin typeface="Times New Roman" pitchFamily="18" charset="0"/>
                <a:ea typeface="Times New Roman"/>
                <a:cs typeface="Times New Roman" pitchFamily="18" charset="0"/>
              </a:rPr>
              <a:t>– la NBI ;</a:t>
            </a:r>
          </a:p>
          <a:p>
            <a:pPr marL="0" lvl="0" indent="0">
              <a:buNone/>
            </a:pPr>
            <a:r>
              <a:rPr lang="fr-FR" sz="7200" dirty="0">
                <a:solidFill>
                  <a:prstClr val="black"/>
                </a:solidFill>
                <a:latin typeface="Times New Roman" pitchFamily="18" charset="0"/>
                <a:ea typeface="Times New Roman"/>
                <a:cs typeface="Times New Roman" pitchFamily="18" charset="0"/>
              </a:rPr>
              <a:t>– chaque prime ou indemnité de manière individualisée ;</a:t>
            </a:r>
          </a:p>
          <a:p>
            <a:pPr marL="0" lvl="0" indent="0">
              <a:buNone/>
            </a:pPr>
            <a:r>
              <a:rPr lang="fr-FR" sz="7200" dirty="0">
                <a:solidFill>
                  <a:prstClr val="black"/>
                </a:solidFill>
                <a:latin typeface="Times New Roman" pitchFamily="18" charset="0"/>
                <a:ea typeface="Times New Roman"/>
                <a:cs typeface="Times New Roman" pitchFamily="18" charset="0"/>
              </a:rPr>
              <a:t>– les heures supplémentaires ;</a:t>
            </a:r>
          </a:p>
          <a:p>
            <a:pPr marL="0" lvl="0" indent="0">
              <a:buNone/>
            </a:pPr>
            <a:r>
              <a:rPr lang="fr-FR" sz="7200" dirty="0">
                <a:solidFill>
                  <a:prstClr val="black"/>
                </a:solidFill>
                <a:latin typeface="Times New Roman" pitchFamily="18" charset="0"/>
                <a:ea typeface="Times New Roman"/>
                <a:cs typeface="Times New Roman" pitchFamily="18" charset="0"/>
              </a:rPr>
              <a:t>– les indemnités d’astreintes ou de permanences ;</a:t>
            </a:r>
          </a:p>
          <a:p>
            <a:pPr marL="0" lvl="0" indent="0">
              <a:buNone/>
            </a:pPr>
            <a:r>
              <a:rPr lang="fr-FR" sz="7200" dirty="0">
                <a:solidFill>
                  <a:prstClr val="black"/>
                </a:solidFill>
                <a:latin typeface="Times New Roman" pitchFamily="18" charset="0"/>
                <a:ea typeface="Times New Roman"/>
                <a:cs typeface="Times New Roman" pitchFamily="18" charset="0"/>
              </a:rPr>
              <a:t>– le montant des rémunérations soumis aux précomptes ;</a:t>
            </a:r>
          </a:p>
          <a:p>
            <a:pPr marL="0" lvl="0" indent="0">
              <a:buNone/>
            </a:pPr>
            <a:r>
              <a:rPr lang="fr-FR" sz="7200" dirty="0">
                <a:solidFill>
                  <a:prstClr val="black"/>
                </a:solidFill>
                <a:latin typeface="Times New Roman" pitchFamily="18" charset="0"/>
                <a:ea typeface="Times New Roman"/>
                <a:cs typeface="Times New Roman" pitchFamily="18" charset="0"/>
              </a:rPr>
              <a:t>– les montants de ces précomptes ;</a:t>
            </a:r>
          </a:p>
          <a:p>
            <a:pPr marL="0" lvl="0" indent="0">
              <a:buNone/>
            </a:pPr>
            <a:r>
              <a:rPr lang="fr-FR" sz="7200" dirty="0">
                <a:solidFill>
                  <a:prstClr val="black"/>
                </a:solidFill>
                <a:latin typeface="Times New Roman" pitchFamily="18" charset="0"/>
                <a:ea typeface="Times New Roman"/>
                <a:cs typeface="Times New Roman" pitchFamily="18" charset="0"/>
              </a:rPr>
              <a:t>– le traitement net mensuel ;</a:t>
            </a:r>
          </a:p>
          <a:p>
            <a:pPr marL="0" lvl="0" indent="0">
              <a:buNone/>
            </a:pPr>
            <a:r>
              <a:rPr lang="fr-FR" sz="7200" dirty="0">
                <a:solidFill>
                  <a:prstClr val="black"/>
                </a:solidFill>
                <a:latin typeface="Times New Roman" pitchFamily="18" charset="0"/>
                <a:ea typeface="Times New Roman"/>
                <a:cs typeface="Times New Roman" pitchFamily="18" charset="0"/>
              </a:rPr>
              <a:t>– la somme nette à payer</a:t>
            </a:r>
            <a:r>
              <a:rPr lang="fr-FR" sz="7200" dirty="0" smtClean="0">
                <a:solidFill>
                  <a:prstClr val="black"/>
                </a:solidFill>
                <a:latin typeface="Times New Roman" pitchFamily="18" charset="0"/>
                <a:ea typeface="Times New Roman"/>
                <a:cs typeface="Times New Roman" pitchFamily="18" charset="0"/>
              </a:rPr>
              <a:t>.</a:t>
            </a:r>
            <a:endParaRPr lang="fr-FR" sz="7200" dirty="0">
              <a:solidFill>
                <a:prstClr val="black"/>
              </a:solidFill>
              <a:latin typeface="Times New Roman" pitchFamily="18" charset="0"/>
              <a:ea typeface="Times New Roman"/>
              <a:cs typeface="Times New Roman" pitchFamily="18" charset="0"/>
            </a:endParaRPr>
          </a:p>
          <a:p>
            <a:pPr marL="0" lvl="0" indent="0">
              <a:buNone/>
            </a:pPr>
            <a:r>
              <a:rPr lang="fr-FR" sz="7200" b="1" i="1" dirty="0">
                <a:solidFill>
                  <a:prstClr val="black"/>
                </a:solidFill>
                <a:latin typeface="Times New Roman" pitchFamily="18" charset="0"/>
                <a:ea typeface="Times New Roman"/>
                <a:cs typeface="Times New Roman" pitchFamily="18" charset="0"/>
              </a:rPr>
              <a:t>2. d’un état récapitulatif global par chapitre et article d’imputation budgétaire</a:t>
            </a:r>
            <a:r>
              <a:rPr lang="fr-FR" sz="7200" b="1" i="1" dirty="0" smtClean="0">
                <a:solidFill>
                  <a:prstClr val="black"/>
                </a:solidFill>
                <a:latin typeface="Times New Roman" pitchFamily="18" charset="0"/>
                <a:ea typeface="Times New Roman"/>
                <a:cs typeface="Times New Roman" pitchFamily="18" charset="0"/>
              </a:rPr>
              <a:t>.</a:t>
            </a:r>
            <a:endParaRPr lang="fr-FR" sz="7200" b="1" i="1" dirty="0">
              <a:solidFill>
                <a:prstClr val="black"/>
              </a:solidFill>
              <a:latin typeface="Times New Roman" pitchFamily="18" charset="0"/>
              <a:ea typeface="Times New Roman"/>
              <a:cs typeface="Times New Roman" pitchFamily="18" charset="0"/>
            </a:endParaRPr>
          </a:p>
        </p:txBody>
      </p:sp>
      <p:sp>
        <p:nvSpPr>
          <p:cNvPr id="4" name="Espace réservé du pied de page 3"/>
          <p:cNvSpPr>
            <a:spLocks noGrp="1"/>
          </p:cNvSpPr>
          <p:nvPr>
            <p:ph type="ftr" sz="quarter" idx="11"/>
          </p:nvPr>
        </p:nvSpPr>
        <p:spPr/>
        <p:txBody>
          <a:bodyPr/>
          <a:lstStyle/>
          <a:p>
            <a:r>
              <a:rPr lang="fr-FR" dirty="0"/>
              <a:t>Septembre 2013</a:t>
            </a:r>
          </a:p>
          <a:p>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14</a:t>
            </a:fld>
            <a:endParaRPr lang="fr-FR"/>
          </a:p>
        </p:txBody>
      </p:sp>
    </p:spTree>
    <p:extLst>
      <p:ext uri="{BB962C8B-B14F-4D97-AF65-F5344CB8AC3E}">
        <p14:creationId xmlns:p14="http://schemas.microsoft.com/office/powerpoint/2010/main" val="3718304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88640"/>
            <a:ext cx="8229600" cy="6009531"/>
          </a:xfrm>
        </p:spPr>
        <p:txBody>
          <a:bodyPr>
            <a:normAutofit fontScale="77500" lnSpcReduction="20000"/>
          </a:bodyPr>
          <a:lstStyle/>
          <a:p>
            <a:pPr marL="0" lvl="0" indent="0" algn="just">
              <a:buNone/>
            </a:pPr>
            <a:endParaRPr lang="fr-FR" sz="1800" dirty="0" smtClean="0">
              <a:solidFill>
                <a:prstClr val="black"/>
              </a:solidFill>
              <a:latin typeface="Times New Roman" pitchFamily="18" charset="0"/>
              <a:ea typeface="Times New Roman"/>
              <a:cs typeface="Times New Roman" pitchFamily="18" charset="0"/>
            </a:endParaRPr>
          </a:p>
          <a:p>
            <a:pPr marL="0" indent="0" algn="just">
              <a:buNone/>
            </a:pPr>
            <a:r>
              <a:rPr lang="fr-FR" sz="1900" b="1" i="1" dirty="0">
                <a:solidFill>
                  <a:prstClr val="black"/>
                </a:solidFill>
                <a:latin typeface="Times New Roman" pitchFamily="18" charset="0"/>
                <a:ea typeface="Times New Roman"/>
                <a:cs typeface="Times New Roman" pitchFamily="18" charset="0"/>
              </a:rPr>
              <a:t>3. d’une décision </a:t>
            </a:r>
            <a:r>
              <a:rPr lang="fr-FR" sz="1800" b="1" dirty="0">
                <a:solidFill>
                  <a:prstClr val="black"/>
                </a:solidFill>
                <a:latin typeface="Times New Roman" pitchFamily="18" charset="0"/>
                <a:ea typeface="Times New Roman"/>
                <a:cs typeface="Times New Roman" pitchFamily="18" charset="0"/>
              </a:rPr>
              <a:t>de l’autorité investie du pouvoir de nomination </a:t>
            </a:r>
            <a:r>
              <a:rPr lang="fr-FR" sz="1800" dirty="0">
                <a:solidFill>
                  <a:prstClr val="black"/>
                </a:solidFill>
                <a:latin typeface="Times New Roman" pitchFamily="18" charset="0"/>
                <a:ea typeface="Times New Roman"/>
                <a:cs typeface="Times New Roman" pitchFamily="18" charset="0"/>
              </a:rPr>
              <a:t>portant modification de la situation administrative de l’intéressé entraînant une modification de sa rémunération avec indication de la date d’effet, ou avenant au contrat de recrutement . </a:t>
            </a:r>
            <a:endParaRPr lang="fr-FR" sz="1800" dirty="0" smtClean="0">
              <a:solidFill>
                <a:prstClr val="black"/>
              </a:solidFill>
              <a:latin typeface="Times New Roman" pitchFamily="18" charset="0"/>
              <a:ea typeface="Times New Roman"/>
              <a:cs typeface="Times New Roman" pitchFamily="18" charset="0"/>
            </a:endParaRPr>
          </a:p>
          <a:p>
            <a:pPr marL="0" indent="0" algn="just">
              <a:buNone/>
            </a:pPr>
            <a:endParaRPr lang="fr-FR" sz="1800" dirty="0">
              <a:solidFill>
                <a:prstClr val="black"/>
              </a:solidFill>
              <a:latin typeface="Times New Roman" pitchFamily="18" charset="0"/>
              <a:ea typeface="Times New Roman"/>
              <a:cs typeface="Times New Roman" pitchFamily="18" charset="0"/>
            </a:endParaRPr>
          </a:p>
          <a:p>
            <a:pPr marL="0" lvl="0" indent="0" algn="just">
              <a:buNone/>
            </a:pPr>
            <a:r>
              <a:rPr lang="fr-FR" sz="1800" dirty="0" smtClean="0">
                <a:solidFill>
                  <a:prstClr val="black"/>
                </a:solidFill>
                <a:latin typeface="Times New Roman" pitchFamily="18" charset="0"/>
                <a:ea typeface="Times New Roman"/>
                <a:cs typeface="Times New Roman" pitchFamily="18" charset="0"/>
              </a:rPr>
              <a:t>L’application </a:t>
            </a:r>
            <a:r>
              <a:rPr lang="fr-FR" sz="1800" dirty="0" err="1">
                <a:solidFill>
                  <a:prstClr val="black"/>
                </a:solidFill>
                <a:latin typeface="Times New Roman" pitchFamily="18" charset="0"/>
                <a:ea typeface="Times New Roman"/>
                <a:cs typeface="Times New Roman" pitchFamily="18" charset="0"/>
              </a:rPr>
              <a:t>Xémélios</a:t>
            </a:r>
            <a:r>
              <a:rPr lang="fr-FR" sz="1800" dirty="0">
                <a:solidFill>
                  <a:prstClr val="black"/>
                </a:solidFill>
                <a:latin typeface="Times New Roman" pitchFamily="18" charset="0"/>
                <a:ea typeface="Times New Roman"/>
                <a:cs typeface="Times New Roman" pitchFamily="18" charset="0"/>
              </a:rPr>
              <a:t> distingue, lors des exports de données, </a:t>
            </a:r>
            <a:r>
              <a:rPr lang="fr-FR" sz="1800" dirty="0" smtClean="0">
                <a:solidFill>
                  <a:srgbClr val="FF0000"/>
                </a:solidFill>
                <a:latin typeface="Times New Roman" pitchFamily="18" charset="0"/>
                <a:ea typeface="Times New Roman"/>
                <a:cs typeface="Times New Roman" pitchFamily="18" charset="0"/>
              </a:rPr>
              <a:t>deux catégories de données relatives </a:t>
            </a:r>
            <a:r>
              <a:rPr lang="fr-FR" sz="1800" dirty="0">
                <a:solidFill>
                  <a:srgbClr val="FF0000"/>
                </a:solidFill>
                <a:latin typeface="Times New Roman" pitchFamily="18" charset="0"/>
                <a:ea typeface="Times New Roman"/>
                <a:cs typeface="Times New Roman" pitchFamily="18" charset="0"/>
              </a:rPr>
              <a:t>à un bulletin de paye</a:t>
            </a:r>
            <a:r>
              <a:rPr lang="fr-FR" sz="1800" dirty="0">
                <a:solidFill>
                  <a:prstClr val="black"/>
                </a:solidFill>
                <a:latin typeface="Times New Roman" pitchFamily="18" charset="0"/>
                <a:ea typeface="Times New Roman"/>
                <a:cs typeface="Times New Roman" pitchFamily="18" charset="0"/>
              </a:rPr>
              <a:t> : les </a:t>
            </a:r>
            <a:r>
              <a:rPr lang="fr-FR" sz="1800" dirty="0">
                <a:solidFill>
                  <a:srgbClr val="FF0000"/>
                </a:solidFill>
                <a:latin typeface="Times New Roman" pitchFamily="18" charset="0"/>
                <a:ea typeface="Times New Roman"/>
                <a:cs typeface="Times New Roman" pitchFamily="18" charset="0"/>
              </a:rPr>
              <a:t>données « ligne de paye » </a:t>
            </a:r>
            <a:r>
              <a:rPr lang="fr-FR" sz="1800" dirty="0">
                <a:solidFill>
                  <a:prstClr val="black"/>
                </a:solidFill>
                <a:latin typeface="Times New Roman" pitchFamily="18" charset="0"/>
                <a:ea typeface="Times New Roman"/>
                <a:cs typeface="Times New Roman" pitchFamily="18" charset="0"/>
              </a:rPr>
              <a:t>(comprend la rubrique de paie-libellé, nombre ou base, taux, gains, retenues, charges patronales) </a:t>
            </a:r>
            <a:r>
              <a:rPr lang="fr-FR" sz="1800" dirty="0">
                <a:solidFill>
                  <a:srgbClr val="FF0000"/>
                </a:solidFill>
                <a:latin typeface="Times New Roman" pitchFamily="18" charset="0"/>
                <a:ea typeface="Times New Roman"/>
                <a:cs typeface="Times New Roman" pitchFamily="18" charset="0"/>
              </a:rPr>
              <a:t>et « bulletin de paye » </a:t>
            </a:r>
            <a:r>
              <a:rPr lang="fr-FR" sz="1800" dirty="0">
                <a:solidFill>
                  <a:prstClr val="black"/>
                </a:solidFill>
                <a:latin typeface="Times New Roman" pitchFamily="18" charset="0"/>
                <a:ea typeface="Times New Roman"/>
                <a:cs typeface="Times New Roman" pitchFamily="18" charset="0"/>
              </a:rPr>
              <a:t>‘comprend le premier pavé relatif aux données de l’agent et le dernier pavé du bulletin de paie relatif au mode de règlement, le net à payer, brut, cumul base SS</a:t>
            </a:r>
            <a:r>
              <a:rPr lang="fr-FR" sz="1800" dirty="0" smtClean="0">
                <a:solidFill>
                  <a:prstClr val="black"/>
                </a:solidFill>
                <a:latin typeface="Times New Roman" pitchFamily="18" charset="0"/>
                <a:ea typeface="Times New Roman"/>
                <a:cs typeface="Times New Roman" pitchFamily="18" charset="0"/>
              </a:rPr>
              <a:t>).</a:t>
            </a:r>
          </a:p>
          <a:p>
            <a:pPr marL="0" lvl="0" indent="0" algn="just">
              <a:buNone/>
            </a:pPr>
            <a:endParaRPr lang="fr-FR" sz="1400" dirty="0">
              <a:solidFill>
                <a:prstClr val="black"/>
              </a:solidFill>
              <a:latin typeface="Times New Roman" pitchFamily="18" charset="0"/>
              <a:ea typeface="Times New Roman"/>
              <a:cs typeface="Times New Roman" pitchFamily="18" charset="0"/>
            </a:endParaRPr>
          </a:p>
          <a:p>
            <a:pPr marL="0" indent="0" algn="just">
              <a:buNone/>
            </a:pPr>
            <a:r>
              <a:rPr lang="fr-FR" sz="2000" b="1" dirty="0" smtClean="0">
                <a:solidFill>
                  <a:prstClr val="black"/>
                </a:solidFill>
                <a:latin typeface="Times New Roman" pitchFamily="18" charset="0"/>
                <a:ea typeface="Times New Roman"/>
                <a:cs typeface="Times New Roman" pitchFamily="18" charset="0"/>
              </a:rPr>
              <a:t>4-2 </a:t>
            </a:r>
            <a:r>
              <a:rPr lang="fr-FR" sz="2200" b="1" cap="small" dirty="0">
                <a:solidFill>
                  <a:schemeClr val="accent5">
                    <a:lumMod val="50000"/>
                  </a:schemeClr>
                </a:solidFill>
                <a:latin typeface="Times New Roman" pitchFamily="18" charset="0"/>
                <a:cs typeface="Times New Roman" pitchFamily="18" charset="0"/>
              </a:rPr>
              <a:t>Les mentions obligatoires des bulletins de paie</a:t>
            </a:r>
          </a:p>
          <a:p>
            <a:pPr marL="0" indent="0" algn="just">
              <a:buNone/>
            </a:pPr>
            <a:endParaRPr lang="fr-FR" sz="2000" b="1" dirty="0">
              <a:solidFill>
                <a:prstClr val="black"/>
              </a:solidFill>
              <a:latin typeface="Times New Roman" pitchFamily="18" charset="0"/>
              <a:ea typeface="Times New Roman"/>
              <a:cs typeface="Times New Roman" pitchFamily="18" charset="0"/>
            </a:endParaRPr>
          </a:p>
          <a:p>
            <a:pPr marL="0" lvl="0" indent="0" algn="just">
              <a:buNone/>
            </a:pPr>
            <a:r>
              <a:rPr lang="fr-FR" sz="1800" dirty="0">
                <a:solidFill>
                  <a:prstClr val="black"/>
                </a:solidFill>
                <a:latin typeface="Times New Roman" pitchFamily="18" charset="0"/>
                <a:ea typeface="Times New Roman"/>
                <a:cs typeface="Times New Roman" pitchFamily="18" charset="0"/>
              </a:rPr>
              <a:t>.</a:t>
            </a:r>
            <a:r>
              <a:rPr lang="fr-FR" sz="1800" dirty="0" smtClean="0">
                <a:solidFill>
                  <a:prstClr val="black"/>
                </a:solidFill>
                <a:latin typeface="Times New Roman" pitchFamily="18" charset="0"/>
                <a:ea typeface="Times New Roman"/>
                <a:cs typeface="Times New Roman" pitchFamily="18" charset="0"/>
              </a:rPr>
              <a:t> </a:t>
            </a:r>
            <a:r>
              <a:rPr lang="fr-FR" sz="1800" dirty="0">
                <a:solidFill>
                  <a:prstClr val="black"/>
                </a:solidFill>
                <a:latin typeface="Times New Roman" pitchFamily="18" charset="0"/>
                <a:ea typeface="Times New Roman"/>
                <a:cs typeface="Times New Roman" pitchFamily="18" charset="0"/>
              </a:rPr>
              <a:t>bulletins de paie </a:t>
            </a:r>
            <a:r>
              <a:rPr lang="fr-FR" sz="1800" b="1" dirty="0">
                <a:solidFill>
                  <a:prstClr val="black"/>
                </a:solidFill>
                <a:latin typeface="Times New Roman" pitchFamily="18" charset="0"/>
                <a:ea typeface="Times New Roman"/>
                <a:cs typeface="Times New Roman" pitchFamily="18" charset="0"/>
              </a:rPr>
              <a:t>aussi complets que ceux prévus pour les salariés de droit privé</a:t>
            </a:r>
            <a:r>
              <a:rPr lang="fr-FR" sz="1800" dirty="0">
                <a:solidFill>
                  <a:prstClr val="black"/>
                </a:solidFill>
                <a:latin typeface="Times New Roman" pitchFamily="18" charset="0"/>
                <a:ea typeface="Times New Roman"/>
                <a:cs typeface="Times New Roman" pitchFamily="18" charset="0"/>
              </a:rPr>
              <a:t> </a:t>
            </a:r>
            <a:r>
              <a:rPr lang="fr-FR" sz="1800" dirty="0" smtClean="0">
                <a:solidFill>
                  <a:prstClr val="black"/>
                </a:solidFill>
                <a:latin typeface="Times New Roman" pitchFamily="18" charset="0"/>
                <a:ea typeface="Times New Roman"/>
                <a:cs typeface="Times New Roman" pitchFamily="18" charset="0"/>
              </a:rPr>
              <a:t>tenant compte des </a:t>
            </a:r>
            <a:r>
              <a:rPr lang="fr-FR" sz="1800" dirty="0">
                <a:solidFill>
                  <a:prstClr val="black"/>
                </a:solidFill>
                <a:latin typeface="Times New Roman" pitchFamily="18" charset="0"/>
                <a:ea typeface="Times New Roman"/>
                <a:cs typeface="Times New Roman" pitchFamily="18" charset="0"/>
              </a:rPr>
              <a:t>dispositions de </a:t>
            </a:r>
            <a:r>
              <a:rPr lang="fr-FR" sz="1800" dirty="0">
                <a:solidFill>
                  <a:prstClr val="black"/>
                </a:solidFill>
                <a:latin typeface="Times New Roman" pitchFamily="18" charset="0"/>
                <a:ea typeface="Times New Roman"/>
                <a:cs typeface="Times New Roman" pitchFamily="18" charset="0"/>
                <a:hlinkClick r:id="rId3"/>
              </a:rPr>
              <a:t>l'article R. 143-2 du code du travail</a:t>
            </a:r>
            <a:r>
              <a:rPr lang="fr-FR" sz="1800" dirty="0">
                <a:solidFill>
                  <a:prstClr val="black"/>
                </a:solidFill>
                <a:latin typeface="Times New Roman" pitchFamily="18" charset="0"/>
                <a:ea typeface="Times New Roman"/>
                <a:cs typeface="Times New Roman" pitchFamily="18" charset="0"/>
              </a:rPr>
              <a:t> pour la présentation des bulletins de paies qu'elles </a:t>
            </a:r>
            <a:r>
              <a:rPr lang="fr-FR" sz="1800" dirty="0" smtClean="0">
                <a:solidFill>
                  <a:prstClr val="black"/>
                </a:solidFill>
                <a:latin typeface="Times New Roman" pitchFamily="18" charset="0"/>
                <a:ea typeface="Times New Roman"/>
                <a:cs typeface="Times New Roman" pitchFamily="18" charset="0"/>
              </a:rPr>
              <a:t>délivrent</a:t>
            </a:r>
            <a:r>
              <a:rPr lang="fr-FR" sz="1800" dirty="0">
                <a:solidFill>
                  <a:prstClr val="black"/>
                </a:solidFill>
                <a:latin typeface="Times New Roman" pitchFamily="18" charset="0"/>
                <a:ea typeface="Times New Roman"/>
                <a:cs typeface="Times New Roman" pitchFamily="18" charset="0"/>
              </a:rPr>
              <a:t> </a:t>
            </a:r>
            <a:r>
              <a:rPr lang="fr-FR" sz="1800" dirty="0" smtClean="0">
                <a:solidFill>
                  <a:prstClr val="black"/>
                </a:solidFill>
                <a:latin typeface="Times New Roman" pitchFamily="18" charset="0"/>
                <a:ea typeface="Times New Roman"/>
                <a:cs typeface="Times New Roman" pitchFamily="18" charset="0"/>
                <a:hlinkClick r:id="rId4"/>
              </a:rPr>
              <a:t>(QE </a:t>
            </a:r>
            <a:r>
              <a:rPr lang="fr-FR" sz="1800" dirty="0">
                <a:solidFill>
                  <a:prstClr val="black"/>
                </a:solidFill>
                <a:latin typeface="Times New Roman" pitchFamily="18" charset="0"/>
                <a:ea typeface="Times New Roman"/>
                <a:cs typeface="Times New Roman" pitchFamily="18" charset="0"/>
                <a:hlinkClick r:id="rId4"/>
              </a:rPr>
              <a:t>n°4745, JO AN du 23 janvier 1989</a:t>
            </a:r>
            <a:r>
              <a:rPr lang="fr-FR" sz="1800" dirty="0" smtClean="0">
                <a:solidFill>
                  <a:prstClr val="black"/>
                </a:solidFill>
                <a:latin typeface="Times New Roman" pitchFamily="18" charset="0"/>
                <a:ea typeface="Times New Roman"/>
                <a:cs typeface="Times New Roman" pitchFamily="18" charset="0"/>
                <a:hlinkClick r:id="rId4"/>
              </a:rPr>
              <a:t>)</a:t>
            </a:r>
            <a:r>
              <a:rPr lang="fr-FR" sz="1800" dirty="0" smtClean="0">
                <a:solidFill>
                  <a:prstClr val="black"/>
                </a:solidFill>
                <a:latin typeface="Times New Roman" pitchFamily="18" charset="0"/>
                <a:ea typeface="Times New Roman"/>
                <a:cs typeface="Times New Roman" pitchFamily="18" charset="0"/>
              </a:rPr>
              <a:t>. </a:t>
            </a:r>
            <a:endParaRPr lang="fr-FR" sz="1800" dirty="0"/>
          </a:p>
          <a:p>
            <a:pPr marL="0" lvl="0" indent="0" algn="just">
              <a:buNone/>
            </a:pPr>
            <a:r>
              <a:rPr lang="fr-FR" sz="1800" dirty="0" smtClean="0"/>
              <a:t>Voir articles du Code du Travail  </a:t>
            </a:r>
            <a:r>
              <a:rPr lang="fr-FR" sz="1800" u="sng" dirty="0">
                <a:hlinkClick r:id="rId5"/>
              </a:rPr>
              <a:t>R. 3243-1 du code du travail</a:t>
            </a:r>
            <a:r>
              <a:rPr lang="fr-FR" sz="1800" dirty="0"/>
              <a:t> </a:t>
            </a:r>
            <a:r>
              <a:rPr lang="fr-FR" sz="1800" dirty="0" smtClean="0"/>
              <a:t>et </a:t>
            </a:r>
            <a:r>
              <a:rPr lang="fr-FR" sz="1800" u="sng" dirty="0" smtClean="0">
                <a:hlinkClick r:id="rId6"/>
              </a:rPr>
              <a:t>L</a:t>
            </a:r>
            <a:r>
              <a:rPr lang="fr-FR" sz="1800" u="sng" dirty="0">
                <a:hlinkClick r:id="rId6"/>
              </a:rPr>
              <a:t>. 3243-2</a:t>
            </a:r>
            <a:r>
              <a:rPr lang="fr-FR" sz="1800" dirty="0">
                <a:hlinkClick r:id="rId6"/>
              </a:rPr>
              <a:t> </a:t>
            </a:r>
            <a:r>
              <a:rPr lang="fr-FR" sz="1800" dirty="0" smtClean="0"/>
              <a:t>(contenu du bulletin </a:t>
            </a:r>
            <a:r>
              <a:rPr lang="fr-FR" sz="1800" dirty="0"/>
              <a:t>de </a:t>
            </a:r>
            <a:r>
              <a:rPr lang="fr-FR" sz="1800" dirty="0" smtClean="0"/>
              <a:t>paie) </a:t>
            </a:r>
          </a:p>
          <a:p>
            <a:pPr marL="0" lvl="0" indent="0" algn="just">
              <a:buNone/>
            </a:pPr>
            <a:endParaRPr lang="fr-FR" sz="1800" b="1" dirty="0">
              <a:solidFill>
                <a:prstClr val="black"/>
              </a:solidFill>
              <a:latin typeface="Times New Roman" pitchFamily="18" charset="0"/>
              <a:ea typeface="Times New Roman"/>
              <a:cs typeface="Times New Roman" pitchFamily="18" charset="0"/>
            </a:endParaRPr>
          </a:p>
          <a:p>
            <a:pPr marL="0" lvl="0" indent="0" algn="just">
              <a:buNone/>
            </a:pPr>
            <a:r>
              <a:rPr lang="fr-FR" sz="2000" b="1" dirty="0" smtClean="0">
                <a:solidFill>
                  <a:prstClr val="black"/>
                </a:solidFill>
                <a:latin typeface="Times New Roman" pitchFamily="18" charset="0"/>
                <a:ea typeface="Times New Roman"/>
                <a:cs typeface="Times New Roman" pitchFamily="18" charset="0"/>
              </a:rPr>
              <a:t>4-3 </a:t>
            </a:r>
            <a:r>
              <a:rPr lang="fr-FR" sz="2200" b="1" cap="small" dirty="0">
                <a:solidFill>
                  <a:schemeClr val="accent5">
                    <a:lumMod val="50000"/>
                  </a:schemeClr>
                </a:solidFill>
                <a:latin typeface="Times New Roman" pitchFamily="18" charset="0"/>
                <a:cs typeface="Times New Roman" pitchFamily="18" charset="0"/>
              </a:rPr>
              <a:t>Le lancement de l’application </a:t>
            </a:r>
            <a:r>
              <a:rPr lang="fr-FR" sz="2200" b="1" cap="small" dirty="0" err="1">
                <a:solidFill>
                  <a:schemeClr val="accent5">
                    <a:lumMod val="50000"/>
                  </a:schemeClr>
                </a:solidFill>
                <a:latin typeface="Times New Roman" pitchFamily="18" charset="0"/>
                <a:cs typeface="Times New Roman" pitchFamily="18" charset="0"/>
              </a:rPr>
              <a:t>Xémélios</a:t>
            </a:r>
            <a:r>
              <a:rPr lang="fr-FR" sz="2200" b="1" cap="small" dirty="0">
                <a:solidFill>
                  <a:schemeClr val="accent5">
                    <a:lumMod val="50000"/>
                  </a:schemeClr>
                </a:solidFill>
                <a:latin typeface="Times New Roman" pitchFamily="18" charset="0"/>
                <a:cs typeface="Times New Roman" pitchFamily="18" charset="0"/>
              </a:rPr>
              <a:t> </a:t>
            </a:r>
          </a:p>
          <a:p>
            <a:r>
              <a:rPr lang="fr-FR" sz="1800" dirty="0"/>
              <a:t>Menu « démarrer » puis les sélections « programmes/</a:t>
            </a:r>
            <a:r>
              <a:rPr lang="fr-FR" sz="1800" dirty="0" err="1"/>
              <a:t>Xémélios</a:t>
            </a:r>
            <a:endParaRPr lang="fr-FR" sz="1800" dirty="0"/>
          </a:p>
          <a:p>
            <a:r>
              <a:rPr lang="fr-FR" sz="1800" dirty="0"/>
              <a:t>Mot de passe : en général : </a:t>
            </a:r>
            <a:r>
              <a:rPr lang="fr-FR" sz="1800" dirty="0" err="1"/>
              <a:t>crc</a:t>
            </a:r>
            <a:endParaRPr lang="fr-FR" sz="1800" dirty="0"/>
          </a:p>
          <a:p>
            <a:pPr marL="0" lvl="0" indent="0" algn="just">
              <a:buNone/>
            </a:pPr>
            <a:endParaRPr lang="fr-FR" sz="2000" b="1" dirty="0" smtClean="0">
              <a:solidFill>
                <a:prstClr val="black"/>
              </a:solidFill>
              <a:latin typeface="Times New Roman" pitchFamily="18" charset="0"/>
              <a:ea typeface="Times New Roman"/>
              <a:cs typeface="Times New Roman" pitchFamily="18" charset="0"/>
            </a:endParaRPr>
          </a:p>
          <a:p>
            <a:pPr marL="0" lvl="1" indent="0" algn="just">
              <a:buNone/>
            </a:pPr>
            <a:r>
              <a:rPr lang="fr-FR" sz="2000" b="1" dirty="0" smtClean="0">
                <a:solidFill>
                  <a:prstClr val="black"/>
                </a:solidFill>
                <a:latin typeface="Times New Roman" pitchFamily="18" charset="0"/>
                <a:ea typeface="Times New Roman"/>
                <a:cs typeface="Times New Roman" pitchFamily="18" charset="0"/>
              </a:rPr>
              <a:t>4-4 </a:t>
            </a:r>
            <a:r>
              <a:rPr lang="fr-FR" sz="2200" b="1" cap="small" dirty="0">
                <a:solidFill>
                  <a:schemeClr val="accent5">
                    <a:lumMod val="50000"/>
                  </a:schemeClr>
                </a:solidFill>
                <a:latin typeface="Times New Roman" pitchFamily="18" charset="0"/>
                <a:cs typeface="Times New Roman" pitchFamily="18" charset="0"/>
              </a:rPr>
              <a:t>L’importation des données (voir guide </a:t>
            </a:r>
            <a:r>
              <a:rPr lang="fr-FR" sz="2200" b="1" cap="small" dirty="0" err="1">
                <a:solidFill>
                  <a:schemeClr val="accent5">
                    <a:lumMod val="50000"/>
                  </a:schemeClr>
                </a:solidFill>
                <a:latin typeface="Times New Roman" pitchFamily="18" charset="0"/>
                <a:cs typeface="Times New Roman" pitchFamily="18" charset="0"/>
              </a:rPr>
              <a:t>Xémélios</a:t>
            </a:r>
            <a:r>
              <a:rPr lang="fr-FR" sz="2200" b="1" cap="small" dirty="0" smtClean="0">
                <a:solidFill>
                  <a:schemeClr val="accent5">
                    <a:lumMod val="50000"/>
                  </a:schemeClr>
                </a:solidFill>
                <a:latin typeface="Times New Roman" pitchFamily="18" charset="0"/>
                <a:cs typeface="Times New Roman" pitchFamily="18" charset="0"/>
              </a:rPr>
              <a:t>)</a:t>
            </a:r>
          </a:p>
          <a:p>
            <a:pPr marL="0" lvl="1" indent="0" algn="just">
              <a:buNone/>
            </a:pPr>
            <a:r>
              <a:rPr lang="fr-FR" sz="1800" dirty="0">
                <a:solidFill>
                  <a:prstClr val="black"/>
                </a:solidFill>
                <a:latin typeface="Times New Roman" pitchFamily="18" charset="0"/>
                <a:ea typeface="Times New Roman"/>
                <a:cs typeface="Times New Roman" pitchFamily="18" charset="0"/>
              </a:rPr>
              <a:t>Voir copie </a:t>
            </a:r>
            <a:r>
              <a:rPr lang="fr-FR" sz="1800" dirty="0" smtClean="0">
                <a:solidFill>
                  <a:prstClr val="black"/>
                </a:solidFill>
                <a:latin typeface="Times New Roman" pitchFamily="18" charset="0"/>
                <a:ea typeface="Times New Roman"/>
                <a:cs typeface="Times New Roman" pitchFamily="18" charset="0"/>
              </a:rPr>
              <a:t>écran </a:t>
            </a:r>
            <a:r>
              <a:rPr lang="fr-FR" sz="1800" dirty="0">
                <a:solidFill>
                  <a:prstClr val="black"/>
                </a:solidFill>
                <a:latin typeface="Times New Roman" pitchFamily="18" charset="0"/>
                <a:ea typeface="Times New Roman"/>
                <a:cs typeface="Times New Roman" pitchFamily="18" charset="0"/>
              </a:rPr>
              <a:t>aide en ligne : toute la </a:t>
            </a:r>
            <a:r>
              <a:rPr lang="fr-FR" sz="1800" dirty="0" smtClean="0">
                <a:solidFill>
                  <a:prstClr val="black"/>
                </a:solidFill>
                <a:latin typeface="Times New Roman" pitchFamily="18" charset="0"/>
                <a:ea typeface="Times New Roman"/>
                <a:cs typeface="Times New Roman" pitchFamily="18" charset="0"/>
              </a:rPr>
              <a:t>procédure </a:t>
            </a:r>
            <a:r>
              <a:rPr lang="fr-FR" sz="1800" dirty="0">
                <a:solidFill>
                  <a:prstClr val="black"/>
                </a:solidFill>
                <a:latin typeface="Times New Roman" pitchFamily="18" charset="0"/>
                <a:ea typeface="Times New Roman"/>
                <a:cs typeface="Times New Roman" pitchFamily="18" charset="0"/>
              </a:rPr>
              <a:t>est </a:t>
            </a:r>
            <a:r>
              <a:rPr lang="fr-FR" sz="1800" dirty="0" smtClean="0">
                <a:solidFill>
                  <a:prstClr val="black"/>
                </a:solidFill>
                <a:latin typeface="Times New Roman" pitchFamily="18" charset="0"/>
                <a:ea typeface="Times New Roman"/>
                <a:cs typeface="Times New Roman" pitchFamily="18" charset="0"/>
              </a:rPr>
              <a:t>indiquée (diapo suivante)</a:t>
            </a:r>
          </a:p>
          <a:p>
            <a:pPr marL="0" lvl="1" indent="0" algn="just">
              <a:buNone/>
            </a:pPr>
            <a:endParaRPr lang="fr-FR" sz="1800" dirty="0">
              <a:solidFill>
                <a:prstClr val="black"/>
              </a:solidFill>
              <a:latin typeface="Times New Roman" pitchFamily="18" charset="0"/>
              <a:ea typeface="Times New Roman"/>
              <a:cs typeface="Times New Roman" pitchFamily="18" charset="0"/>
            </a:endParaRPr>
          </a:p>
          <a:p>
            <a:pPr algn="just">
              <a:spcAft>
                <a:spcPts val="0"/>
              </a:spcAft>
            </a:pPr>
            <a:r>
              <a:rPr lang="fr-FR" sz="1800" dirty="0">
                <a:solidFill>
                  <a:prstClr val="black"/>
                </a:solidFill>
                <a:latin typeface="Times New Roman" pitchFamily="18" charset="0"/>
                <a:ea typeface="Times New Roman"/>
                <a:cs typeface="Times New Roman" pitchFamily="18" charset="0"/>
              </a:rPr>
              <a:t>Cliquer sur la commande « Fichier/Importer/Paye »</a:t>
            </a:r>
          </a:p>
          <a:p>
            <a:pPr algn="just">
              <a:spcAft>
                <a:spcPts val="0"/>
              </a:spcAft>
            </a:pPr>
            <a:r>
              <a:rPr lang="fr-FR" sz="1800" dirty="0">
                <a:solidFill>
                  <a:prstClr val="black"/>
                </a:solidFill>
                <a:latin typeface="Times New Roman" pitchFamily="18" charset="0"/>
                <a:ea typeface="Times New Roman"/>
                <a:cs typeface="Times New Roman" pitchFamily="18" charset="0"/>
              </a:rPr>
              <a:t>Possibilité de sélections multiples par les touches Ctrl et </a:t>
            </a:r>
            <a:r>
              <a:rPr lang="fr-FR" sz="1800" dirty="0" err="1">
                <a:solidFill>
                  <a:prstClr val="black"/>
                </a:solidFill>
                <a:latin typeface="Times New Roman" pitchFamily="18" charset="0"/>
                <a:ea typeface="Times New Roman"/>
                <a:cs typeface="Times New Roman" pitchFamily="18" charset="0"/>
              </a:rPr>
              <a:t>Maj</a:t>
            </a:r>
            <a:r>
              <a:rPr lang="fr-FR" sz="1800" dirty="0">
                <a:solidFill>
                  <a:prstClr val="black"/>
                </a:solidFill>
                <a:latin typeface="Times New Roman" pitchFamily="18" charset="0"/>
                <a:ea typeface="Times New Roman"/>
                <a:cs typeface="Times New Roman" pitchFamily="18" charset="0"/>
              </a:rPr>
              <a:t> du clavier.</a:t>
            </a:r>
          </a:p>
          <a:p>
            <a:pPr algn="just">
              <a:spcAft>
                <a:spcPts val="0"/>
              </a:spcAft>
            </a:pPr>
            <a:r>
              <a:rPr lang="fr-FR" sz="1800" dirty="0">
                <a:solidFill>
                  <a:prstClr val="black"/>
                </a:solidFill>
                <a:latin typeface="Times New Roman" pitchFamily="18" charset="0"/>
                <a:ea typeface="Times New Roman"/>
                <a:cs typeface="Times New Roman" pitchFamily="18" charset="0"/>
              </a:rPr>
              <a:t>Lien avec le document « importations »</a:t>
            </a:r>
          </a:p>
          <a:p>
            <a:pPr algn="just">
              <a:spcAft>
                <a:spcPts val="0"/>
              </a:spcAft>
            </a:pPr>
            <a:r>
              <a:rPr lang="fr-FR" sz="1800" dirty="0">
                <a:solidFill>
                  <a:prstClr val="black"/>
                </a:solidFill>
                <a:latin typeface="Times New Roman" pitchFamily="18" charset="0"/>
                <a:ea typeface="Times New Roman"/>
                <a:cs typeface="Times New Roman" pitchFamily="18" charset="0"/>
              </a:rPr>
              <a:t>Possibilité de sélections multiples par les touches Ctrl et </a:t>
            </a:r>
            <a:r>
              <a:rPr lang="fr-FR" sz="1800" dirty="0" err="1">
                <a:solidFill>
                  <a:prstClr val="black"/>
                </a:solidFill>
                <a:latin typeface="Times New Roman" pitchFamily="18" charset="0"/>
                <a:ea typeface="Times New Roman"/>
                <a:cs typeface="Times New Roman" pitchFamily="18" charset="0"/>
              </a:rPr>
              <a:t>Maj</a:t>
            </a:r>
            <a:r>
              <a:rPr lang="fr-FR" sz="1800" dirty="0">
                <a:solidFill>
                  <a:prstClr val="black"/>
                </a:solidFill>
                <a:latin typeface="Times New Roman" pitchFamily="18" charset="0"/>
                <a:ea typeface="Times New Roman"/>
                <a:cs typeface="Times New Roman" pitchFamily="18" charset="0"/>
              </a:rPr>
              <a:t> </a:t>
            </a:r>
          </a:p>
          <a:p>
            <a:pPr marL="0" indent="0" algn="just">
              <a:buNone/>
            </a:pPr>
            <a:endParaRPr lang="fr-FR" sz="1400" b="1" dirty="0" smtClean="0">
              <a:solidFill>
                <a:prstClr val="black"/>
              </a:solidFill>
              <a:latin typeface="Times New Roman" pitchFamily="18" charset="0"/>
              <a:ea typeface="Times New Roman"/>
              <a:cs typeface="Times New Roman" pitchFamily="18" charset="0"/>
            </a:endParaRPr>
          </a:p>
          <a:p>
            <a:pPr lvl="0"/>
            <a:endParaRPr lang="fr-FR" sz="1400" dirty="0">
              <a:solidFill>
                <a:prstClr val="black"/>
              </a:solidFill>
              <a:latin typeface="Times New Roman" pitchFamily="18" charset="0"/>
              <a:ea typeface="Times New Roman"/>
              <a:cs typeface="Times New Roman" pitchFamily="18" charset="0"/>
            </a:endParaRPr>
          </a:p>
          <a:p>
            <a:pPr marL="0" lvl="0" indent="0">
              <a:buNone/>
            </a:pPr>
            <a:endParaRPr lang="fr-FR" sz="1400" dirty="0">
              <a:solidFill>
                <a:prstClr val="black"/>
              </a:solidFill>
              <a:latin typeface="Times New Roman" pitchFamily="18" charset="0"/>
              <a:ea typeface="Times New Roman"/>
              <a:cs typeface="Times New Roman" pitchFamily="18" charset="0"/>
            </a:endParaRPr>
          </a:p>
          <a:p>
            <a:pPr lvl="0"/>
            <a:endParaRPr lang="fr-FR" sz="800" dirty="0">
              <a:solidFill>
                <a:prstClr val="black"/>
              </a:solidFill>
            </a:endParaRPr>
          </a:p>
          <a:p>
            <a:endParaRPr lang="fr-FR" dirty="0" smtClean="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15</a:t>
            </a:fld>
            <a:endParaRPr lang="fr-FR"/>
          </a:p>
        </p:txBody>
      </p:sp>
    </p:spTree>
    <p:extLst>
      <p:ext uri="{BB962C8B-B14F-4D97-AF65-F5344CB8AC3E}">
        <p14:creationId xmlns:p14="http://schemas.microsoft.com/office/powerpoint/2010/main" val="3199941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43192" cy="490066"/>
          </a:xfrm>
        </p:spPr>
        <p:txBody>
          <a:bodyPr>
            <a:normAutofit/>
          </a:bodyPr>
          <a:lstStyle/>
          <a:p>
            <a:r>
              <a:rPr lang="fr-FR" sz="1600" dirty="0" smtClean="0">
                <a:latin typeface="Times New Roman" pitchFamily="18" charset="0"/>
                <a:cs typeface="Times New Roman" pitchFamily="18" charset="0"/>
              </a:rPr>
              <a:t>Copie d’écran du guide pour accéder à l’importation des données </a:t>
            </a:r>
            <a:endParaRPr lang="fr-FR" sz="16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16</a:t>
            </a:fld>
            <a:endParaRPr lang="fr-F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447" t="14060" r="-101478" b="4717"/>
          <a:stretch/>
        </p:blipFill>
        <p:spPr bwMode="auto">
          <a:xfrm>
            <a:off x="-121544" y="811641"/>
            <a:ext cx="15807193"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378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467544" y="188640"/>
            <a:ext cx="8229600" cy="5865515"/>
          </a:xfrm>
        </p:spPr>
        <p:txBody>
          <a:bodyPr>
            <a:normAutofit/>
          </a:bodyPr>
          <a:lstStyle/>
          <a:p>
            <a:pPr marL="0" lvl="1" indent="0">
              <a:buNone/>
              <a:tabLst>
                <a:tab pos="810260" algn="l"/>
              </a:tabLst>
            </a:pPr>
            <a:endParaRPr lang="fr-FR" sz="2000" b="1" dirty="0" smtClean="0">
              <a:solidFill>
                <a:prstClr val="black"/>
              </a:solidFill>
              <a:latin typeface="Times New Roman" pitchFamily="18" charset="0"/>
              <a:ea typeface="Times New Roman"/>
              <a:cs typeface="Times New Roman" pitchFamily="18" charset="0"/>
            </a:endParaRPr>
          </a:p>
          <a:p>
            <a:pPr marL="0" lvl="1" indent="0">
              <a:buNone/>
              <a:tabLst>
                <a:tab pos="810260" algn="l"/>
              </a:tabLst>
            </a:pPr>
            <a:r>
              <a:rPr lang="fr-FR" sz="2000" b="1" dirty="0" smtClean="0">
                <a:solidFill>
                  <a:prstClr val="black"/>
                </a:solidFill>
                <a:latin typeface="Times New Roman" pitchFamily="18" charset="0"/>
                <a:ea typeface="Times New Roman"/>
                <a:cs typeface="Times New Roman" pitchFamily="18" charset="0"/>
              </a:rPr>
              <a:t>4-5 </a:t>
            </a:r>
            <a:r>
              <a:rPr lang="fr-FR" sz="1900" b="1" cap="small" dirty="0">
                <a:solidFill>
                  <a:schemeClr val="accent5">
                    <a:lumMod val="50000"/>
                  </a:schemeClr>
                </a:solidFill>
                <a:latin typeface="Times New Roman" pitchFamily="18" charset="0"/>
                <a:cs typeface="Times New Roman" pitchFamily="18" charset="0"/>
              </a:rPr>
              <a:t>Les fonctionnalités et le paramétrage de l’environnement</a:t>
            </a:r>
          </a:p>
          <a:p>
            <a:pPr marL="0" lvl="1" indent="0">
              <a:buNone/>
              <a:tabLst>
                <a:tab pos="810260" algn="l"/>
              </a:tabLst>
            </a:pPr>
            <a:endParaRPr lang="fr-FR" sz="1200" dirty="0" smtClean="0">
              <a:solidFill>
                <a:prstClr val="black"/>
              </a:solidFill>
              <a:latin typeface="Times New Roman" pitchFamily="18" charset="0"/>
              <a:ea typeface="Times New Roman"/>
              <a:cs typeface="Times New Roman" pitchFamily="18" charset="0"/>
            </a:endParaRPr>
          </a:p>
          <a:p>
            <a:pPr marL="0" lvl="1" indent="0">
              <a:buNone/>
              <a:tabLst>
                <a:tab pos="810260" algn="l"/>
              </a:tabLst>
            </a:pPr>
            <a:endParaRPr lang="fr-FR" sz="1200" dirty="0">
              <a:solidFill>
                <a:prstClr val="black"/>
              </a:solidFill>
              <a:latin typeface="Times New Roman" pitchFamily="18" charset="0"/>
              <a:ea typeface="Times New Roman"/>
              <a:cs typeface="Times New Roman" pitchFamily="18" charset="0"/>
            </a:endParaRPr>
          </a:p>
          <a:p>
            <a:pPr marL="0" lvl="1" indent="0">
              <a:buNone/>
              <a:tabLst>
                <a:tab pos="810260" algn="l"/>
              </a:tabLst>
            </a:pPr>
            <a:endParaRPr lang="fr-FR" sz="1200" dirty="0" smtClean="0">
              <a:solidFill>
                <a:prstClr val="black"/>
              </a:solidFill>
              <a:latin typeface="Times New Roman" pitchFamily="18" charset="0"/>
              <a:ea typeface="Times New Roman"/>
              <a:cs typeface="Times New Roman" pitchFamily="18" charset="0"/>
            </a:endParaRPr>
          </a:p>
          <a:p>
            <a:pPr marL="0" lvl="1" indent="0">
              <a:buNone/>
              <a:tabLst>
                <a:tab pos="810260" algn="l"/>
              </a:tabLst>
            </a:pPr>
            <a:r>
              <a:rPr lang="fr-FR" sz="2000" dirty="0" smtClean="0">
                <a:solidFill>
                  <a:prstClr val="black"/>
                </a:solidFill>
                <a:latin typeface="Times New Roman" pitchFamily="18" charset="0"/>
                <a:ea typeface="Times New Roman"/>
                <a:cs typeface="Times New Roman" pitchFamily="18" charset="0"/>
              </a:rPr>
              <a:t>Les éléments de la barre d’outils sont détaillés dans le tableau suivant. L’aide en ligne de </a:t>
            </a:r>
            <a:r>
              <a:rPr lang="fr-FR" sz="2000" dirty="0" err="1" smtClean="0">
                <a:solidFill>
                  <a:prstClr val="black"/>
                </a:solidFill>
                <a:latin typeface="Times New Roman" pitchFamily="18" charset="0"/>
                <a:ea typeface="Times New Roman"/>
                <a:cs typeface="Times New Roman" pitchFamily="18" charset="0"/>
              </a:rPr>
              <a:t>Xémélios</a:t>
            </a:r>
            <a:r>
              <a:rPr lang="fr-FR" sz="2000" dirty="0" smtClean="0">
                <a:solidFill>
                  <a:prstClr val="black"/>
                </a:solidFill>
                <a:latin typeface="Times New Roman" pitchFamily="18" charset="0"/>
                <a:ea typeface="Times New Roman"/>
                <a:cs typeface="Times New Roman" pitchFamily="18" charset="0"/>
              </a:rPr>
              <a:t> permet d’avoir des détails sur le paramétrage de l’environnement.</a:t>
            </a:r>
            <a:endParaRPr lang="fr-FR" sz="2000" dirty="0">
              <a:solidFill>
                <a:prstClr val="black"/>
              </a:solidFill>
              <a:latin typeface="Times New Roman" pitchFamily="18" charset="0"/>
              <a:ea typeface="Times New Roman"/>
              <a:cs typeface="Times New Roman" pitchFamily="18" charset="0"/>
            </a:endParaRPr>
          </a:p>
          <a:p>
            <a:pPr marL="0" lvl="1" indent="0">
              <a:buNone/>
              <a:tabLst>
                <a:tab pos="810260" algn="l"/>
              </a:tabLst>
            </a:pPr>
            <a:endParaRPr lang="fr-FR" sz="1400" b="1" dirty="0" smtClean="0">
              <a:solidFill>
                <a:prstClr val="black"/>
              </a:solidFill>
              <a:latin typeface="Times New Roman" pitchFamily="18" charset="0"/>
              <a:ea typeface="Times New Roman"/>
              <a:cs typeface="Times New Roman" pitchFamily="18" charset="0"/>
            </a:endParaRPr>
          </a:p>
          <a:p>
            <a:pPr marL="0" lvl="1" indent="0">
              <a:buNone/>
              <a:tabLst>
                <a:tab pos="810260" algn="l"/>
              </a:tabLst>
            </a:pPr>
            <a:endParaRPr lang="fr-FR" sz="1400" b="1" dirty="0">
              <a:solidFill>
                <a:prstClr val="black"/>
              </a:solidFill>
              <a:latin typeface="Times New Roman" pitchFamily="18" charset="0"/>
              <a:ea typeface="Times New Roman"/>
              <a:cs typeface="Times New Roman" pitchFamily="18"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429949"/>
            <a:ext cx="5616624" cy="3428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3" name="Espace réservé du numéro de diapositive 2"/>
          <p:cNvSpPr>
            <a:spLocks noGrp="1"/>
          </p:cNvSpPr>
          <p:nvPr>
            <p:ph type="sldNum" sz="quarter" idx="12"/>
          </p:nvPr>
        </p:nvSpPr>
        <p:spPr>
          <a:xfrm>
            <a:off x="7452320" y="6381328"/>
            <a:ext cx="1234480" cy="340147"/>
          </a:xfrm>
        </p:spPr>
        <p:txBody>
          <a:bodyPr/>
          <a:lstStyle/>
          <a:p>
            <a:fld id="{7627234A-D6F4-4FA8-8F2D-A9209F4AB33F}" type="slidenum">
              <a:rPr lang="fr-FR" smtClean="0"/>
              <a:t>17</a:t>
            </a:fld>
            <a:endParaRPr lang="fr-FR" dirty="0"/>
          </a:p>
        </p:txBody>
      </p:sp>
    </p:spTree>
    <p:extLst>
      <p:ext uri="{BB962C8B-B14F-4D97-AF65-F5344CB8AC3E}">
        <p14:creationId xmlns:p14="http://schemas.microsoft.com/office/powerpoint/2010/main" val="3302552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116632"/>
            <a:ext cx="8229600" cy="6192688"/>
          </a:xfrm>
        </p:spPr>
        <p:txBody>
          <a:bodyPr>
            <a:normAutofit lnSpcReduction="10000"/>
          </a:bodyPr>
          <a:lstStyle/>
          <a:p>
            <a:pPr marL="0" lvl="0" indent="0">
              <a:buNone/>
            </a:pPr>
            <a:r>
              <a:rPr lang="fr-FR" sz="3000" b="1" cap="all" dirty="0" smtClean="0">
                <a:solidFill>
                  <a:schemeClr val="accent5">
                    <a:lumMod val="50000"/>
                  </a:schemeClr>
                </a:solidFill>
                <a:latin typeface="Times New Roman" pitchFamily="18" charset="0"/>
                <a:cs typeface="Times New Roman" pitchFamily="18" charset="0"/>
              </a:rPr>
              <a:t>5-recherche </a:t>
            </a:r>
            <a:r>
              <a:rPr lang="fr-FR" sz="3000" b="1" cap="all" dirty="0">
                <a:solidFill>
                  <a:schemeClr val="accent5">
                    <a:lumMod val="50000"/>
                  </a:schemeClr>
                </a:solidFill>
                <a:latin typeface="Times New Roman" pitchFamily="18" charset="0"/>
                <a:cs typeface="Times New Roman" pitchFamily="18" charset="0"/>
              </a:rPr>
              <a:t>des bulletins de </a:t>
            </a:r>
            <a:r>
              <a:rPr lang="fr-FR" sz="3000" b="1" cap="all" dirty="0" smtClean="0">
                <a:solidFill>
                  <a:schemeClr val="accent5">
                    <a:lumMod val="50000"/>
                  </a:schemeClr>
                </a:solidFill>
                <a:latin typeface="Times New Roman" pitchFamily="18" charset="0"/>
                <a:cs typeface="Times New Roman" pitchFamily="18" charset="0"/>
              </a:rPr>
              <a:t>paye</a:t>
            </a:r>
          </a:p>
          <a:p>
            <a:pPr marL="0" lvl="1" indent="0">
              <a:buNone/>
              <a:tabLst>
                <a:tab pos="810260" algn="l"/>
              </a:tabLst>
            </a:pPr>
            <a:r>
              <a:rPr lang="fr-FR" sz="2000" b="1" dirty="0" smtClean="0">
                <a:solidFill>
                  <a:prstClr val="black"/>
                </a:solidFill>
                <a:latin typeface="Times New Roman" pitchFamily="18" charset="0"/>
                <a:ea typeface="Times New Roman"/>
                <a:cs typeface="Times New Roman" pitchFamily="18" charset="0"/>
              </a:rPr>
              <a:t>On peut accéder à des bulletins de paie par une recherche simple ou bien par des requêtes </a:t>
            </a:r>
            <a:r>
              <a:rPr lang="fr-FR" sz="2000" b="1" dirty="0" err="1" smtClean="0">
                <a:solidFill>
                  <a:prstClr val="black"/>
                </a:solidFill>
                <a:latin typeface="Times New Roman" pitchFamily="18" charset="0"/>
                <a:ea typeface="Times New Roman"/>
                <a:cs typeface="Times New Roman" pitchFamily="18" charset="0"/>
              </a:rPr>
              <a:t>multi-critères</a:t>
            </a:r>
            <a:endParaRPr lang="fr-FR" sz="2000" b="1" dirty="0" smtClean="0">
              <a:solidFill>
                <a:prstClr val="black"/>
              </a:solidFill>
              <a:latin typeface="Times New Roman" pitchFamily="18" charset="0"/>
              <a:ea typeface="Times New Roman"/>
              <a:cs typeface="Times New Roman" pitchFamily="18" charset="0"/>
            </a:endParaRPr>
          </a:p>
          <a:p>
            <a:pPr marL="0" lvl="1" indent="0">
              <a:buNone/>
              <a:tabLst>
                <a:tab pos="810260" algn="l"/>
              </a:tabLst>
            </a:pPr>
            <a:endParaRPr lang="fr-FR" sz="2000" b="1" dirty="0" smtClean="0">
              <a:solidFill>
                <a:prstClr val="black"/>
              </a:solidFill>
              <a:latin typeface="Times New Roman" pitchFamily="18" charset="0"/>
              <a:ea typeface="Times New Roman"/>
              <a:cs typeface="Times New Roman" pitchFamily="18" charset="0"/>
            </a:endParaRPr>
          </a:p>
          <a:p>
            <a:pPr marL="0" lvl="1" indent="0">
              <a:buNone/>
              <a:tabLst>
                <a:tab pos="810260" algn="l"/>
              </a:tabLst>
            </a:pPr>
            <a:r>
              <a:rPr lang="fr-FR" sz="2000" b="1" dirty="0" smtClean="0">
                <a:solidFill>
                  <a:prstClr val="black"/>
                </a:solidFill>
                <a:latin typeface="Times New Roman" pitchFamily="18" charset="0"/>
                <a:ea typeface="Times New Roman"/>
                <a:cs typeface="Times New Roman" pitchFamily="18" charset="0"/>
              </a:rPr>
              <a:t>5-1 </a:t>
            </a:r>
            <a:r>
              <a:rPr lang="fr-FR" sz="1900" b="1" cap="small" dirty="0">
                <a:solidFill>
                  <a:schemeClr val="accent5">
                    <a:lumMod val="50000"/>
                  </a:schemeClr>
                </a:solidFill>
                <a:latin typeface="Times New Roman" pitchFamily="18" charset="0"/>
                <a:cs typeface="Times New Roman" pitchFamily="18" charset="0"/>
              </a:rPr>
              <a:t>Consultation simple</a:t>
            </a:r>
          </a:p>
          <a:p>
            <a:pPr algn="just">
              <a:spcAft>
                <a:spcPts val="600"/>
              </a:spcAft>
            </a:pPr>
            <a:r>
              <a:rPr lang="fr-FR" sz="1400" dirty="0" smtClean="0">
                <a:effectLst/>
                <a:latin typeface="Arial"/>
                <a:ea typeface="Times New Roman"/>
                <a:cs typeface="Arial"/>
              </a:rPr>
              <a:t>L’exécution de la requête s’effectue en cliquant sur le bouton</a:t>
            </a:r>
            <a:endParaRPr lang="fr-FR" sz="1400" dirty="0" smtClean="0">
              <a:effectLst/>
              <a:latin typeface="Arial"/>
              <a:ea typeface="Times New Roman"/>
              <a:cs typeface="Times New Roman"/>
            </a:endParaRPr>
          </a:p>
          <a:p>
            <a:pPr algn="just">
              <a:spcAft>
                <a:spcPts val="600"/>
              </a:spcAft>
            </a:pPr>
            <a:r>
              <a:rPr lang="fr-FR" sz="1400" dirty="0" smtClean="0">
                <a:effectLst/>
                <a:latin typeface="Arial"/>
                <a:ea typeface="Times New Roman"/>
                <a:cs typeface="Arial"/>
              </a:rPr>
              <a:t>La zone de critères sert à construire les filtres à appliquer à la recherche. Elle doit contenir au moins un critère. L’utilisateur peut ajouter autant de critères qu’il le désire.</a:t>
            </a:r>
            <a:endParaRPr lang="fr-FR" sz="1400" dirty="0" smtClean="0">
              <a:effectLst/>
              <a:latin typeface="Arial"/>
              <a:ea typeface="Times New Roman"/>
              <a:cs typeface="Times New Roman"/>
            </a:endParaRPr>
          </a:p>
          <a:p>
            <a:pPr algn="just">
              <a:spcAft>
                <a:spcPts val="600"/>
              </a:spcAft>
            </a:pPr>
            <a:r>
              <a:rPr lang="fr-FR" sz="1400" dirty="0" smtClean="0">
                <a:effectLst/>
                <a:latin typeface="Arial"/>
                <a:ea typeface="Times New Roman"/>
                <a:cs typeface="Arial"/>
              </a:rPr>
              <a:t>A l’ouverture de la fenêtre de recherche, il y a toujours un critère affiché.</a:t>
            </a:r>
          </a:p>
          <a:p>
            <a:pPr algn="just">
              <a:spcAft>
                <a:spcPts val="600"/>
              </a:spcAft>
            </a:pPr>
            <a:r>
              <a:rPr lang="fr-FR" sz="1400" dirty="0" smtClean="0">
                <a:effectLst/>
                <a:latin typeface="Arial"/>
                <a:ea typeface="Times New Roman"/>
                <a:cs typeface="Arial"/>
              </a:rPr>
              <a:t>Un double clic sur la ligne sélectionnée permet de reconstituer le bulletin de paie.</a:t>
            </a:r>
            <a:endParaRPr lang="fr-FR" sz="1400" dirty="0" smtClean="0">
              <a:effectLst/>
              <a:latin typeface="Arial"/>
              <a:ea typeface="Times New Roman"/>
              <a:cs typeface="Times New Roman"/>
            </a:endParaRPr>
          </a:p>
          <a:p>
            <a:pPr marL="0" lvl="1" indent="0">
              <a:spcAft>
                <a:spcPts val="600"/>
              </a:spcAft>
              <a:buNone/>
              <a:tabLst>
                <a:tab pos="810260" algn="l"/>
              </a:tabLst>
            </a:pPr>
            <a:r>
              <a:rPr lang="fr-FR" sz="1900" b="1" cap="small" dirty="0">
                <a:solidFill>
                  <a:schemeClr val="accent5">
                    <a:lumMod val="50000"/>
                  </a:schemeClr>
                </a:solidFill>
                <a:latin typeface="Times New Roman" pitchFamily="18" charset="0"/>
                <a:cs typeface="Times New Roman" pitchFamily="18" charset="0"/>
              </a:rPr>
              <a:t>5-2 Requêtes </a:t>
            </a:r>
            <a:r>
              <a:rPr lang="fr-FR" sz="1900" b="1" cap="small" dirty="0" err="1">
                <a:solidFill>
                  <a:schemeClr val="accent5">
                    <a:lumMod val="50000"/>
                  </a:schemeClr>
                </a:solidFill>
                <a:latin typeface="Times New Roman" pitchFamily="18" charset="0"/>
                <a:cs typeface="Times New Roman" pitchFamily="18" charset="0"/>
              </a:rPr>
              <a:t>multi-critères</a:t>
            </a:r>
            <a:endParaRPr lang="fr-FR" sz="1900" b="1" cap="small" dirty="0">
              <a:solidFill>
                <a:schemeClr val="accent5">
                  <a:lumMod val="50000"/>
                </a:schemeClr>
              </a:solidFill>
              <a:latin typeface="Times New Roman" pitchFamily="18" charset="0"/>
              <a:cs typeface="Times New Roman" pitchFamily="18" charset="0"/>
            </a:endParaRPr>
          </a:p>
          <a:p>
            <a:pPr marL="285750" lvl="1">
              <a:spcAft>
                <a:spcPts val="600"/>
              </a:spcAft>
              <a:buFontTx/>
              <a:buChar char="-"/>
              <a:tabLst>
                <a:tab pos="810260" algn="l"/>
              </a:tabLst>
            </a:pPr>
            <a:r>
              <a:rPr lang="fr-FR" sz="1400" dirty="0">
                <a:latin typeface="Arial"/>
                <a:ea typeface="Times New Roman"/>
                <a:cs typeface="Arial"/>
              </a:rPr>
              <a:t>Ajout des critères cliquer sur l’icône </a:t>
            </a:r>
          </a:p>
          <a:p>
            <a:pPr marL="285750" lvl="1">
              <a:spcAft>
                <a:spcPts val="600"/>
              </a:spcAft>
              <a:buFontTx/>
              <a:buChar char="-"/>
              <a:tabLst>
                <a:tab pos="810260" algn="l"/>
              </a:tabLst>
            </a:pPr>
            <a:r>
              <a:rPr lang="fr-FR" sz="1400" dirty="0">
                <a:latin typeface="Arial"/>
                <a:ea typeface="Times New Roman"/>
                <a:cs typeface="Arial"/>
              </a:rPr>
              <a:t>Combinaison de deux critères</a:t>
            </a:r>
          </a:p>
          <a:p>
            <a:pPr marL="0" lvl="1" indent="0">
              <a:spcAft>
                <a:spcPts val="600"/>
              </a:spcAft>
              <a:buNone/>
              <a:tabLst>
                <a:tab pos="810260" algn="l"/>
              </a:tabLst>
            </a:pPr>
            <a:r>
              <a:rPr lang="fr-FR" sz="1500" dirty="0" err="1" smtClean="0">
                <a:latin typeface="Arial"/>
                <a:ea typeface="Times New Roman"/>
                <a:cs typeface="Arial"/>
              </a:rPr>
              <a:t>XéMéLios</a:t>
            </a:r>
            <a:r>
              <a:rPr lang="fr-FR" sz="1500" dirty="0" smtClean="0">
                <a:latin typeface="Arial"/>
                <a:ea typeface="Times New Roman"/>
                <a:cs typeface="Arial"/>
              </a:rPr>
              <a:t> </a:t>
            </a:r>
            <a:r>
              <a:rPr lang="fr-FR" sz="1500" dirty="0">
                <a:latin typeface="Arial"/>
                <a:ea typeface="Times New Roman"/>
                <a:cs typeface="Arial"/>
              </a:rPr>
              <a:t>permet de combiner plusieurs critères afin d'affiner au mieux les recherches. Pour ce faire, il suffit de cliquer sur le bouton pour ajouter un critère dans la zone de critères. Deux critères peuvent s'appliquer à une recherche en formant un ET ou un OU.</a:t>
            </a:r>
          </a:p>
          <a:p>
            <a:pPr marL="0" lvl="1" indent="0" algn="just">
              <a:spcAft>
                <a:spcPts val="600"/>
              </a:spcAft>
              <a:buNone/>
              <a:tabLst>
                <a:tab pos="810260" algn="l"/>
              </a:tabLst>
            </a:pPr>
            <a:r>
              <a:rPr lang="fr-FR" sz="1500" dirty="0">
                <a:latin typeface="Arial"/>
                <a:ea typeface="Times New Roman"/>
                <a:cs typeface="Arial"/>
              </a:rPr>
              <a:t>Un ET fait que les éléments recherchés doivent correspondre aux deux critères. Par exemple, une recherche sur les bulletins de paye avec un premier critère "Année mois" : septembre 2005 ET un second critère "Agent (nom)": DUPONT, ramènera les bulletins de paye des agents s'appelant DUPONT pour le mois de septembre 2005</a:t>
            </a:r>
            <a:r>
              <a:rPr lang="fr-FR" sz="1500" dirty="0" smtClean="0">
                <a:latin typeface="Arial"/>
                <a:ea typeface="Times New Roman"/>
                <a:cs typeface="Arial"/>
              </a:rPr>
              <a:t>.</a:t>
            </a:r>
          </a:p>
          <a:p>
            <a:pPr marL="0" lvl="1" indent="0" algn="just">
              <a:spcAft>
                <a:spcPts val="600"/>
              </a:spcAft>
              <a:buNone/>
              <a:tabLst>
                <a:tab pos="810260" algn="l"/>
              </a:tabLst>
            </a:pPr>
            <a:endParaRPr lang="fr-FR" sz="1700" dirty="0">
              <a:latin typeface="Arial"/>
              <a:ea typeface="Times New Roman"/>
              <a:cs typeface="Arial"/>
            </a:endParaRPr>
          </a:p>
          <a:p>
            <a:pPr marL="0" lvl="1" indent="0">
              <a:spcAft>
                <a:spcPts val="600"/>
              </a:spcAft>
              <a:buNone/>
              <a:tabLst>
                <a:tab pos="810260" algn="l"/>
              </a:tabLst>
            </a:pPr>
            <a:endParaRPr lang="fr-FR" sz="1400" dirty="0">
              <a:latin typeface="Arial"/>
              <a:ea typeface="Times New Roman"/>
              <a:cs typeface="Arial"/>
            </a:endParaRPr>
          </a:p>
          <a:p>
            <a:pPr marL="0" lvl="1" indent="0">
              <a:spcAft>
                <a:spcPts val="600"/>
              </a:spcAft>
              <a:buNone/>
              <a:tabLst>
                <a:tab pos="810260" algn="l"/>
              </a:tabLst>
            </a:pPr>
            <a:endParaRPr lang="fr-FR" sz="1900" b="1" dirty="0">
              <a:solidFill>
                <a:prstClr val="black"/>
              </a:solidFill>
              <a:latin typeface="Times New Roman" pitchFamily="18" charset="0"/>
              <a:ea typeface="Times New Roman"/>
              <a:cs typeface="Times New Roman" pitchFamily="18" charset="0"/>
            </a:endParaRPr>
          </a:p>
          <a:p>
            <a:pPr marL="285750" lvl="1">
              <a:spcAft>
                <a:spcPts val="600"/>
              </a:spcAft>
              <a:buFontTx/>
              <a:buChar char="-"/>
              <a:tabLst>
                <a:tab pos="810260" algn="l"/>
              </a:tabLst>
            </a:pPr>
            <a:endParaRPr lang="fr-FR" sz="1400" b="1" dirty="0" smtClean="0">
              <a:solidFill>
                <a:prstClr val="black"/>
              </a:solidFill>
              <a:latin typeface="Times New Roman" pitchFamily="18" charset="0"/>
              <a:ea typeface="Times New Roman"/>
              <a:cs typeface="Times New Roman" pitchFamily="18" charset="0"/>
            </a:endParaRPr>
          </a:p>
          <a:p>
            <a:pPr marL="285750" lvl="1">
              <a:spcAft>
                <a:spcPts val="600"/>
              </a:spcAft>
              <a:buFontTx/>
              <a:buChar char="-"/>
              <a:tabLst>
                <a:tab pos="810260" algn="l"/>
              </a:tabLst>
            </a:pPr>
            <a:endParaRPr lang="fr-FR" sz="1400" b="1" dirty="0" smtClean="0">
              <a:solidFill>
                <a:prstClr val="black"/>
              </a:solidFill>
              <a:latin typeface="Times New Roman" pitchFamily="18" charset="0"/>
              <a:ea typeface="Times New Roman"/>
              <a:cs typeface="Times New Roman" pitchFamily="18" charset="0"/>
            </a:endParaRPr>
          </a:p>
          <a:p>
            <a:pPr marL="0" indent="0" algn="just">
              <a:spcAft>
                <a:spcPts val="600"/>
              </a:spcAft>
              <a:buNone/>
            </a:pPr>
            <a:endParaRPr lang="fr-FR" sz="1400" dirty="0" smtClean="0">
              <a:effectLst/>
              <a:latin typeface="Arial"/>
              <a:ea typeface="Times New Roman"/>
              <a:cs typeface="Times New Roman"/>
            </a:endParaRPr>
          </a:p>
          <a:p>
            <a:pPr marL="0" indent="0">
              <a:buNone/>
            </a:pPr>
            <a:endParaRPr lang="fr-FR" sz="1800" dirty="0">
              <a:latin typeface="Times New Roman" pitchFamily="18" charset="0"/>
              <a:cs typeface="Times New Roman" pitchFamily="18" charset="0"/>
            </a:endParaRPr>
          </a:p>
        </p:txBody>
      </p:sp>
      <p:pic>
        <p:nvPicPr>
          <p:cNvPr id="4" name="Image 3" descr="menu recherch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1484784"/>
            <a:ext cx="1512168" cy="360039"/>
          </a:xfrm>
          <a:prstGeom prst="rect">
            <a:avLst/>
          </a:prstGeom>
          <a:noFill/>
          <a:ln>
            <a:noFill/>
          </a:ln>
        </p:spPr>
      </p:pic>
      <p:pic>
        <p:nvPicPr>
          <p:cNvPr id="5" name="Image 4"/>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844824"/>
            <a:ext cx="187325" cy="198755"/>
          </a:xfrm>
          <a:prstGeom prst="rect">
            <a:avLst/>
          </a:prstGeom>
          <a:noFill/>
          <a:ln>
            <a:noFill/>
          </a:ln>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7" name="Espace réservé du numéro de diapositive 6"/>
          <p:cNvSpPr>
            <a:spLocks noGrp="1"/>
          </p:cNvSpPr>
          <p:nvPr>
            <p:ph type="sldNum" sz="quarter" idx="12"/>
          </p:nvPr>
        </p:nvSpPr>
        <p:spPr/>
        <p:txBody>
          <a:bodyPr/>
          <a:lstStyle/>
          <a:p>
            <a:fld id="{7627234A-D6F4-4FA8-8F2D-A9209F4AB33F}" type="slidenum">
              <a:rPr lang="fr-FR" smtClean="0"/>
              <a:t>18</a:t>
            </a:fld>
            <a:endParaRPr lang="fr-FR"/>
          </a:p>
        </p:txBody>
      </p:sp>
      <p:pic>
        <p:nvPicPr>
          <p:cNvPr id="8" name="Image 7"/>
          <p:cNvPicPr/>
          <p:nvPr/>
        </p:nvPicPr>
        <p:blipFill>
          <a:blip r:embed="rId5">
            <a:extLst>
              <a:ext uri="{28A0092B-C50C-407E-A947-70E740481C1C}">
                <a14:useLocalDpi xmlns:a14="http://schemas.microsoft.com/office/drawing/2010/main" val="0"/>
              </a:ext>
            </a:extLst>
          </a:blip>
          <a:srcRect/>
          <a:stretch>
            <a:fillRect/>
          </a:stretch>
        </p:blipFill>
        <p:spPr bwMode="auto">
          <a:xfrm>
            <a:off x="3275856" y="3330575"/>
            <a:ext cx="190500" cy="196850"/>
          </a:xfrm>
          <a:prstGeom prst="rect">
            <a:avLst/>
          </a:prstGeom>
          <a:solidFill>
            <a:srgbClr val="FFFFFF"/>
          </a:solidFill>
          <a:ln>
            <a:noFill/>
          </a:ln>
        </p:spPr>
      </p:pic>
    </p:spTree>
    <p:extLst>
      <p:ext uri="{BB962C8B-B14F-4D97-AF65-F5344CB8AC3E}">
        <p14:creationId xmlns:p14="http://schemas.microsoft.com/office/powerpoint/2010/main" val="2344860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19</a:t>
            </a:fld>
            <a:endParaRPr lang="fr-FR"/>
          </a:p>
        </p:txBody>
      </p:sp>
      <p:sp>
        <p:nvSpPr>
          <p:cNvPr id="5" name="Rectangle 4"/>
          <p:cNvSpPr/>
          <p:nvPr/>
        </p:nvSpPr>
        <p:spPr>
          <a:xfrm>
            <a:off x="899592" y="692696"/>
            <a:ext cx="8064896" cy="6137065"/>
          </a:xfrm>
          <a:prstGeom prst="rect">
            <a:avLst/>
          </a:prstGeom>
        </p:spPr>
        <p:txBody>
          <a:bodyPr wrap="square">
            <a:spAutoFit/>
          </a:bodyPr>
          <a:lstStyle/>
          <a:p>
            <a:r>
              <a:rPr lang="fr-FR" sz="1400" dirty="0"/>
              <a:t>Un </a:t>
            </a:r>
            <a:r>
              <a:rPr lang="fr-FR" sz="1400" b="1" dirty="0"/>
              <a:t>OU</a:t>
            </a:r>
            <a:r>
              <a:rPr lang="fr-FR" sz="1400" dirty="0"/>
              <a:t> fait que les éléments recherchés doivent correspondre à l'un ou l'autre des deux critères. Ainsi, une recherche sur les bulletins de paye avec un premier critère "Montant Net" &gt;= 20 000 € </a:t>
            </a:r>
            <a:r>
              <a:rPr lang="fr-FR" sz="1400" b="1" dirty="0"/>
              <a:t>OU</a:t>
            </a:r>
            <a:r>
              <a:rPr lang="fr-FR" sz="1400" dirty="0"/>
              <a:t> un second critère "Montant Net" &lt;= 100 € renvoie tous les bulletins dont les montants nets sont inférieurs à 100 € </a:t>
            </a:r>
            <a:r>
              <a:rPr lang="fr-FR" sz="1400" b="1" dirty="0"/>
              <a:t>OU</a:t>
            </a:r>
            <a:r>
              <a:rPr lang="fr-FR" sz="1400" dirty="0"/>
              <a:t> supérieurs à 20 000 €</a:t>
            </a:r>
            <a:r>
              <a:rPr lang="fr-FR" sz="1400" dirty="0" smtClean="0"/>
              <a:t>.</a:t>
            </a:r>
          </a:p>
          <a:p>
            <a:endParaRPr lang="fr-FR" sz="1400" dirty="0" smtClean="0"/>
          </a:p>
          <a:p>
            <a:endParaRPr lang="fr-FR" sz="1400" dirty="0"/>
          </a:p>
          <a:p>
            <a:endParaRPr lang="fr-FR" sz="1400" dirty="0" smtClean="0"/>
          </a:p>
          <a:p>
            <a:pPr lvl="2"/>
            <a:endParaRPr lang="fr-FR" sz="1400" dirty="0" smtClean="0"/>
          </a:p>
          <a:p>
            <a:pPr lvl="2"/>
            <a:endParaRPr lang="fr-FR" sz="1400" dirty="0"/>
          </a:p>
          <a:p>
            <a:pPr marL="285750" lvl="1" indent="-285750">
              <a:spcBef>
                <a:spcPct val="20000"/>
              </a:spcBef>
              <a:spcAft>
                <a:spcPts val="600"/>
              </a:spcAft>
              <a:buFontTx/>
              <a:buChar char="-"/>
              <a:tabLst>
                <a:tab pos="810260" algn="l"/>
              </a:tabLst>
            </a:pPr>
            <a:endParaRPr lang="fr-FR" sz="1500" dirty="0" smtClean="0">
              <a:solidFill>
                <a:srgbClr val="00B050"/>
              </a:solidFill>
              <a:latin typeface="Arial"/>
              <a:ea typeface="Times New Roman"/>
              <a:cs typeface="Arial"/>
            </a:endParaRPr>
          </a:p>
          <a:p>
            <a:pPr marL="285750" lvl="1" indent="-285750">
              <a:spcBef>
                <a:spcPct val="20000"/>
              </a:spcBef>
              <a:spcAft>
                <a:spcPts val="600"/>
              </a:spcAft>
              <a:buFontTx/>
              <a:buChar char="-"/>
              <a:tabLst>
                <a:tab pos="810260" algn="l"/>
              </a:tabLst>
            </a:pPr>
            <a:endParaRPr lang="fr-FR" sz="1500" dirty="0">
              <a:solidFill>
                <a:srgbClr val="00B050"/>
              </a:solidFill>
              <a:latin typeface="Arial"/>
              <a:ea typeface="Times New Roman"/>
              <a:cs typeface="Arial"/>
            </a:endParaRPr>
          </a:p>
          <a:p>
            <a:pPr marL="285750" lvl="1" indent="-285750">
              <a:spcBef>
                <a:spcPct val="20000"/>
              </a:spcBef>
              <a:spcAft>
                <a:spcPts val="600"/>
              </a:spcAft>
              <a:buFontTx/>
              <a:buChar char="-"/>
              <a:tabLst>
                <a:tab pos="810260" algn="l"/>
              </a:tabLst>
            </a:pPr>
            <a:endParaRPr lang="fr-FR" sz="1500" dirty="0" smtClean="0">
              <a:solidFill>
                <a:srgbClr val="00B050"/>
              </a:solidFill>
              <a:latin typeface="Arial"/>
              <a:ea typeface="Times New Roman"/>
              <a:cs typeface="Arial"/>
            </a:endParaRPr>
          </a:p>
          <a:p>
            <a:pPr marL="285750" lvl="1" indent="-285750">
              <a:spcBef>
                <a:spcPct val="20000"/>
              </a:spcBef>
              <a:spcAft>
                <a:spcPts val="600"/>
              </a:spcAft>
              <a:buFontTx/>
              <a:buChar char="-"/>
              <a:tabLst>
                <a:tab pos="810260" algn="l"/>
              </a:tabLst>
            </a:pPr>
            <a:endParaRPr lang="fr-FR" sz="1500" dirty="0" smtClean="0">
              <a:solidFill>
                <a:srgbClr val="00B050"/>
              </a:solidFill>
              <a:latin typeface="Arial"/>
              <a:ea typeface="Times New Roman"/>
              <a:cs typeface="Arial"/>
            </a:endParaRPr>
          </a:p>
          <a:p>
            <a:pPr marL="285750" lvl="1" indent="-285750">
              <a:spcBef>
                <a:spcPct val="20000"/>
              </a:spcBef>
              <a:spcAft>
                <a:spcPts val="600"/>
              </a:spcAft>
              <a:buFontTx/>
              <a:buChar char="-"/>
              <a:tabLst>
                <a:tab pos="810260" algn="l"/>
              </a:tabLst>
            </a:pPr>
            <a:endParaRPr lang="fr-FR" sz="1500" dirty="0">
              <a:solidFill>
                <a:srgbClr val="00B050"/>
              </a:solidFill>
              <a:latin typeface="Arial"/>
              <a:ea typeface="Times New Roman"/>
              <a:cs typeface="Arial"/>
            </a:endParaRPr>
          </a:p>
          <a:p>
            <a:pPr marL="285750" lvl="1" indent="-285750">
              <a:spcBef>
                <a:spcPct val="20000"/>
              </a:spcBef>
              <a:spcAft>
                <a:spcPts val="600"/>
              </a:spcAft>
              <a:buFontTx/>
              <a:buChar char="-"/>
              <a:tabLst>
                <a:tab pos="810260" algn="l"/>
              </a:tabLst>
            </a:pPr>
            <a:r>
              <a:rPr lang="fr-FR" sz="1500" dirty="0" smtClean="0">
                <a:solidFill>
                  <a:srgbClr val="00B050"/>
                </a:solidFill>
                <a:latin typeface="Arial"/>
                <a:ea typeface="Times New Roman"/>
                <a:cs typeface="Arial"/>
              </a:rPr>
              <a:t>Combinaison </a:t>
            </a:r>
            <a:r>
              <a:rPr lang="fr-FR" sz="1500" dirty="0">
                <a:solidFill>
                  <a:srgbClr val="00B050"/>
                </a:solidFill>
                <a:latin typeface="Arial"/>
                <a:ea typeface="Times New Roman"/>
                <a:cs typeface="Arial"/>
              </a:rPr>
              <a:t>de plus de 2 critères avec des OU</a:t>
            </a:r>
          </a:p>
          <a:p>
            <a:r>
              <a:rPr lang="fr-FR" sz="1400" dirty="0"/>
              <a:t>L'action des liens </a:t>
            </a:r>
            <a:r>
              <a:rPr lang="fr-FR" sz="1400" b="1" dirty="0"/>
              <a:t>ET</a:t>
            </a:r>
            <a:r>
              <a:rPr lang="fr-FR" sz="1400" dirty="0"/>
              <a:t> </a:t>
            </a:r>
            <a:r>
              <a:rPr lang="fr-FR" sz="1400" dirty="0" err="1"/>
              <a:t>et</a:t>
            </a:r>
            <a:r>
              <a:rPr lang="fr-FR" sz="1400" dirty="0"/>
              <a:t> </a:t>
            </a:r>
            <a:r>
              <a:rPr lang="fr-FR" sz="1400" b="1" dirty="0"/>
              <a:t>OU</a:t>
            </a:r>
            <a:r>
              <a:rPr lang="fr-FR" sz="1400" dirty="0"/>
              <a:t> n'est pas la même vis à vis de la précédence des opérateurs. Ainsi, si on veut réaliser une </a:t>
            </a:r>
            <a:r>
              <a:rPr lang="fr-FR" sz="1400" dirty="0" smtClean="0"/>
              <a:t>recherche « condition1 </a:t>
            </a:r>
            <a:r>
              <a:rPr lang="fr-FR" sz="1400" b="1" dirty="0"/>
              <a:t>ET</a:t>
            </a:r>
            <a:r>
              <a:rPr lang="fr-FR" sz="1400" dirty="0"/>
              <a:t> (condition2 </a:t>
            </a:r>
            <a:r>
              <a:rPr lang="fr-FR" sz="1400" b="1" dirty="0"/>
              <a:t>OU</a:t>
            </a:r>
            <a:r>
              <a:rPr lang="fr-FR" sz="1400" dirty="0"/>
              <a:t> condition3</a:t>
            </a:r>
            <a:r>
              <a:rPr lang="fr-FR" sz="1400" dirty="0" smtClean="0"/>
              <a:t>) », </a:t>
            </a:r>
            <a:r>
              <a:rPr lang="fr-FR" sz="1400" dirty="0"/>
              <a:t>il faut répéter la condition1 dans les deux branches du </a:t>
            </a:r>
            <a:r>
              <a:rPr lang="fr-FR" sz="1400" b="1" dirty="0"/>
              <a:t>OU</a:t>
            </a:r>
            <a:r>
              <a:rPr lang="fr-FR" sz="1400" dirty="0"/>
              <a:t> </a:t>
            </a:r>
            <a:r>
              <a:rPr lang="fr-FR" sz="1400" dirty="0" smtClean="0"/>
              <a:t>: condition1 </a:t>
            </a:r>
            <a:r>
              <a:rPr lang="fr-FR" sz="1400" b="1" dirty="0"/>
              <a:t>ET</a:t>
            </a:r>
            <a:r>
              <a:rPr lang="fr-FR" sz="1400" dirty="0"/>
              <a:t> condition 2 </a:t>
            </a:r>
            <a:r>
              <a:rPr lang="fr-FR" sz="1400" b="1" dirty="0"/>
              <a:t>OU</a:t>
            </a:r>
            <a:r>
              <a:rPr lang="fr-FR" sz="1400" dirty="0"/>
              <a:t> condition1 </a:t>
            </a:r>
            <a:r>
              <a:rPr lang="fr-FR" sz="1400" b="1" dirty="0"/>
              <a:t>ET</a:t>
            </a:r>
            <a:r>
              <a:rPr lang="fr-FR" sz="1400" dirty="0"/>
              <a:t> condition3 </a:t>
            </a:r>
            <a:r>
              <a:rPr lang="fr-FR" sz="1400" dirty="0" smtClean="0"/>
              <a:t>.</a:t>
            </a:r>
            <a:endParaRPr lang="fr-FR" sz="1400" dirty="0"/>
          </a:p>
          <a:p>
            <a:endParaRPr lang="fr-FR" sz="1400" dirty="0" smtClean="0"/>
          </a:p>
          <a:p>
            <a:r>
              <a:rPr lang="fr-FR" sz="1400" dirty="0" smtClean="0"/>
              <a:t>Ceci </a:t>
            </a:r>
            <a:r>
              <a:rPr lang="fr-FR" sz="1400" dirty="0"/>
              <a:t>est dû au fait qu'il n'y a pas de système de parenthèse entre les critères dans </a:t>
            </a:r>
            <a:r>
              <a:rPr lang="fr-FR" sz="1400" dirty="0" err="1"/>
              <a:t>XéMéLios</a:t>
            </a:r>
            <a:r>
              <a:rPr lang="fr-FR" sz="1400" dirty="0"/>
              <a:t>.</a:t>
            </a:r>
          </a:p>
          <a:p>
            <a:pPr marL="285750" lvl="1" indent="-285750">
              <a:spcBef>
                <a:spcPct val="20000"/>
              </a:spcBef>
              <a:spcAft>
                <a:spcPts val="600"/>
              </a:spcAft>
              <a:buFontTx/>
              <a:buChar char="-"/>
              <a:tabLst>
                <a:tab pos="810260" algn="l"/>
              </a:tabLst>
            </a:pPr>
            <a:r>
              <a:rPr lang="fr-FR" sz="1500" dirty="0">
                <a:solidFill>
                  <a:srgbClr val="00B050"/>
                </a:solidFill>
                <a:latin typeface="Arial"/>
                <a:ea typeface="Times New Roman"/>
                <a:cs typeface="Arial"/>
              </a:rPr>
              <a:t>Suppression d’un </a:t>
            </a:r>
            <a:r>
              <a:rPr lang="fr-FR" sz="1500" dirty="0" smtClean="0">
                <a:solidFill>
                  <a:srgbClr val="00B050"/>
                </a:solidFill>
                <a:latin typeface="Arial"/>
                <a:ea typeface="Times New Roman"/>
                <a:cs typeface="Arial"/>
              </a:rPr>
              <a:t>critère</a:t>
            </a:r>
          </a:p>
          <a:p>
            <a:pPr marL="0" lvl="1">
              <a:spcBef>
                <a:spcPct val="20000"/>
              </a:spcBef>
              <a:spcAft>
                <a:spcPts val="600"/>
              </a:spcAft>
              <a:tabLst>
                <a:tab pos="810260" algn="l"/>
              </a:tabLst>
            </a:pPr>
            <a:r>
              <a:rPr lang="fr-FR" sz="1400" dirty="0" smtClean="0"/>
              <a:t>cliquer </a:t>
            </a:r>
            <a:r>
              <a:rPr lang="fr-FR" sz="1400" dirty="0"/>
              <a:t>sur le bouton de suppression </a:t>
            </a:r>
          </a:p>
          <a:p>
            <a:endParaRPr lang="fr-FR" sz="1400" dirty="0"/>
          </a:p>
        </p:txBody>
      </p:sp>
      <p:pic>
        <p:nvPicPr>
          <p:cNvPr id="7" name="Image 6" descr="recherche"/>
          <p:cNvPicPr/>
          <p:nvPr/>
        </p:nvPicPr>
        <p:blipFill rotWithShape="1">
          <a:blip r:embed="rId2">
            <a:extLst>
              <a:ext uri="{28A0092B-C50C-407E-A947-70E740481C1C}">
                <a14:useLocalDpi xmlns:a14="http://schemas.microsoft.com/office/drawing/2010/main" val="0"/>
              </a:ext>
            </a:extLst>
          </a:blip>
          <a:srcRect t="20015" b="13373"/>
          <a:stretch/>
        </p:blipFill>
        <p:spPr bwMode="auto">
          <a:xfrm>
            <a:off x="2737845" y="1556792"/>
            <a:ext cx="4032448" cy="2592288"/>
          </a:xfrm>
          <a:prstGeom prst="rect">
            <a:avLst/>
          </a:prstGeom>
          <a:noFill/>
          <a:ln>
            <a:noFill/>
          </a:ln>
          <a:extLst>
            <a:ext uri="{53640926-AAD7-44D8-BBD7-CCE9431645EC}">
              <a14:shadowObscured xmlns:a14="http://schemas.microsoft.com/office/drawing/2010/main"/>
            </a:ext>
          </a:extLst>
        </p:spPr>
      </p:pic>
      <p:pic>
        <p:nvPicPr>
          <p:cNvPr id="11" name="Image 10" descr="supprimer critere"/>
          <p:cNvPicPr/>
          <p:nvPr/>
        </p:nvPicPr>
        <p:blipFill>
          <a:blip r:embed="rId3">
            <a:extLst>
              <a:ext uri="{28A0092B-C50C-407E-A947-70E740481C1C}">
                <a14:useLocalDpi xmlns:a14="http://schemas.microsoft.com/office/drawing/2010/main" val="0"/>
              </a:ext>
            </a:extLst>
          </a:blip>
          <a:srcRect/>
          <a:stretch>
            <a:fillRect/>
          </a:stretch>
        </p:blipFill>
        <p:spPr bwMode="auto">
          <a:xfrm>
            <a:off x="3707189" y="6237311"/>
            <a:ext cx="158750" cy="230505"/>
          </a:xfrm>
          <a:prstGeom prst="rect">
            <a:avLst/>
          </a:prstGeom>
          <a:noFill/>
          <a:ln>
            <a:noFill/>
          </a:ln>
        </p:spPr>
      </p:pic>
    </p:spTree>
    <p:extLst>
      <p:ext uri="{BB962C8B-B14F-4D97-AF65-F5344CB8AC3E}">
        <p14:creationId xmlns:p14="http://schemas.microsoft.com/office/powerpoint/2010/main" val="387263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036496" cy="1143000"/>
          </a:xfrm>
        </p:spPr>
        <p:txBody>
          <a:bodyPr>
            <a:normAutofit fontScale="90000"/>
          </a:bodyPr>
          <a:lstStyle/>
          <a:p>
            <a:pPr algn="l"/>
            <a:r>
              <a:rPr lang="fr-FR" dirty="0" smtClean="0"/>
              <a:t/>
            </a:r>
            <a:br>
              <a:rPr lang="fr-FR" dirty="0" smtClean="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sz="4000" dirty="0" smtClean="0"/>
              <a:t>❶</a:t>
            </a:r>
            <a:r>
              <a:rPr lang="fr-FR" sz="4000" dirty="0"/>
              <a:t>è</a:t>
            </a:r>
            <a:r>
              <a:rPr lang="fr-FR" sz="4000" dirty="0">
                <a:solidFill>
                  <a:schemeClr val="accent5">
                    <a:lumMod val="50000"/>
                  </a:schemeClr>
                </a:solidFill>
                <a:latin typeface="Times New Roman" pitchFamily="18" charset="0"/>
                <a:cs typeface="Times New Roman" pitchFamily="18" charset="0"/>
              </a:rPr>
              <a:t>re partie : quelques notions pour le contrôle de la </a:t>
            </a:r>
            <a:r>
              <a:rPr lang="fr-FR" sz="4000" dirty="0" smtClean="0">
                <a:solidFill>
                  <a:schemeClr val="accent5">
                    <a:lumMod val="50000"/>
                  </a:schemeClr>
                </a:solidFill>
                <a:latin typeface="Times New Roman" pitchFamily="18" charset="0"/>
                <a:cs typeface="Times New Roman" pitchFamily="18" charset="0"/>
              </a:rPr>
              <a:t>paie</a:t>
            </a:r>
            <a:br>
              <a:rPr lang="fr-FR" sz="4000" dirty="0" smtClean="0">
                <a:solidFill>
                  <a:schemeClr val="accent5">
                    <a:lumMod val="50000"/>
                  </a:schemeClr>
                </a:solidFill>
                <a:latin typeface="Times New Roman" pitchFamily="18" charset="0"/>
                <a:cs typeface="Times New Roman" pitchFamily="18" charset="0"/>
              </a:rPr>
            </a:br>
            <a:r>
              <a:rPr lang="fr-FR" sz="4000" dirty="0" smtClean="0">
                <a:solidFill>
                  <a:schemeClr val="accent5">
                    <a:lumMod val="50000"/>
                  </a:schemeClr>
                </a:solidFill>
                <a:latin typeface="Times New Roman" pitchFamily="18" charset="0"/>
                <a:cs typeface="Times New Roman" pitchFamily="18" charset="0"/>
              </a:rPr>
              <a:t/>
            </a:r>
            <a:br>
              <a:rPr lang="fr-FR" sz="4000" dirty="0" smtClean="0">
                <a:solidFill>
                  <a:schemeClr val="accent5">
                    <a:lumMod val="50000"/>
                  </a:schemeClr>
                </a:solidFill>
                <a:latin typeface="Times New Roman" pitchFamily="18" charset="0"/>
                <a:cs typeface="Times New Roman" pitchFamily="18" charset="0"/>
              </a:rPr>
            </a:br>
            <a:r>
              <a:rPr lang="fr-FR" sz="2700" dirty="0" smtClean="0">
                <a:solidFill>
                  <a:schemeClr val="accent5">
                    <a:lumMod val="50000"/>
                  </a:schemeClr>
                </a:solidFill>
                <a:latin typeface="Times New Roman" pitchFamily="18" charset="0"/>
                <a:cs typeface="Times New Roman" pitchFamily="18" charset="0"/>
              </a:rPr>
              <a:t>La </a:t>
            </a:r>
            <a:r>
              <a:rPr lang="fr-FR" sz="2700" dirty="0">
                <a:solidFill>
                  <a:schemeClr val="accent5">
                    <a:lumMod val="50000"/>
                  </a:schemeClr>
                </a:solidFill>
                <a:latin typeface="Times New Roman" pitchFamily="18" charset="0"/>
                <a:cs typeface="Times New Roman" pitchFamily="18" charset="0"/>
              </a:rPr>
              <a:t>première partie </a:t>
            </a:r>
            <a:r>
              <a:rPr lang="fr-FR" sz="2700" dirty="0" smtClean="0">
                <a:solidFill>
                  <a:schemeClr val="accent5">
                    <a:lumMod val="50000"/>
                  </a:schemeClr>
                </a:solidFill>
                <a:latin typeface="Times New Roman" pitchFamily="18" charset="0"/>
                <a:cs typeface="Times New Roman" pitchFamily="18" charset="0"/>
              </a:rPr>
              <a:t>traite de 6 points (diapositives 4 à 27) :</a:t>
            </a:r>
            <a:br>
              <a:rPr lang="fr-FR" sz="2700" dirty="0" smtClean="0">
                <a:solidFill>
                  <a:schemeClr val="accent5">
                    <a:lumMod val="50000"/>
                  </a:schemeClr>
                </a:solidFill>
                <a:latin typeface="Times New Roman" pitchFamily="18" charset="0"/>
                <a:cs typeface="Times New Roman" pitchFamily="18" charset="0"/>
              </a:rPr>
            </a:br>
            <a:r>
              <a:rPr lang="fr-FR" sz="2700" dirty="0" smtClean="0">
                <a:solidFill>
                  <a:schemeClr val="accent5">
                    <a:lumMod val="50000"/>
                  </a:schemeClr>
                </a:solidFill>
                <a:latin typeface="Times New Roman" pitchFamily="18" charset="0"/>
                <a:cs typeface="Times New Roman" pitchFamily="18" charset="0"/>
              </a:rPr>
              <a:t> </a:t>
            </a:r>
            <a:r>
              <a:rPr lang="fr-FR" sz="2700" dirty="0">
                <a:solidFill>
                  <a:schemeClr val="accent5">
                    <a:lumMod val="50000"/>
                  </a:schemeClr>
                </a:solidFill>
                <a:latin typeface="Times New Roman" pitchFamily="18" charset="0"/>
                <a:cs typeface="Times New Roman" pitchFamily="18" charset="0"/>
              </a:rPr>
              <a:t/>
            </a:r>
            <a:br>
              <a:rPr lang="fr-FR" sz="2700" dirty="0">
                <a:solidFill>
                  <a:schemeClr val="accent5">
                    <a:lumMod val="50000"/>
                  </a:schemeClr>
                </a:solidFill>
                <a:latin typeface="Times New Roman" pitchFamily="18" charset="0"/>
                <a:cs typeface="Times New Roman" pitchFamily="18" charset="0"/>
              </a:rPr>
            </a:br>
            <a:r>
              <a:rPr lang="fr-FR" sz="2700" dirty="0">
                <a:solidFill>
                  <a:schemeClr val="accent5">
                    <a:lumMod val="50000"/>
                  </a:schemeClr>
                </a:solidFill>
                <a:latin typeface="Times New Roman" pitchFamily="18" charset="0"/>
                <a:cs typeface="Times New Roman" pitchFamily="18" charset="0"/>
              </a:rPr>
              <a:t>- </a:t>
            </a:r>
            <a:r>
              <a:rPr lang="fr-FR" sz="3100" dirty="0">
                <a:solidFill>
                  <a:schemeClr val="accent5">
                    <a:lumMod val="50000"/>
                  </a:schemeClr>
                </a:solidFill>
                <a:latin typeface="Times New Roman" pitchFamily="18" charset="0"/>
                <a:cs typeface="Times New Roman" pitchFamily="18" charset="0"/>
              </a:rPr>
              <a:t>C</a:t>
            </a:r>
            <a:r>
              <a:rPr lang="fr-FR" sz="3100" dirty="0" smtClean="0">
                <a:solidFill>
                  <a:schemeClr val="accent5">
                    <a:lumMod val="50000"/>
                  </a:schemeClr>
                </a:solidFill>
                <a:latin typeface="Times New Roman" pitchFamily="18" charset="0"/>
                <a:cs typeface="Times New Roman" pitchFamily="18" charset="0"/>
              </a:rPr>
              <a:t>alcul masse salariale personnel T + NT (D5)</a:t>
            </a:r>
            <a:br>
              <a:rPr lang="fr-FR" sz="3100" dirty="0" smtClean="0">
                <a:solidFill>
                  <a:schemeClr val="accent5">
                    <a:lumMod val="50000"/>
                  </a:schemeClr>
                </a:solidFill>
                <a:latin typeface="Times New Roman" pitchFamily="18" charset="0"/>
                <a:cs typeface="Times New Roman" pitchFamily="18" charset="0"/>
              </a:rPr>
            </a:br>
            <a:r>
              <a:rPr lang="fr-FR" sz="3100" dirty="0" smtClean="0">
                <a:solidFill>
                  <a:schemeClr val="accent5">
                    <a:lumMod val="50000"/>
                  </a:schemeClr>
                </a:solidFill>
                <a:latin typeface="Times New Roman" pitchFamily="18" charset="0"/>
                <a:cs typeface="Times New Roman" pitchFamily="18" charset="0"/>
              </a:rPr>
              <a:t>- Etat répartition par nature issu de </a:t>
            </a:r>
            <a:r>
              <a:rPr lang="fr-FR" sz="3100" dirty="0" err="1" smtClean="0">
                <a:solidFill>
                  <a:schemeClr val="accent5">
                    <a:lumMod val="50000"/>
                  </a:schemeClr>
                </a:solidFill>
                <a:latin typeface="Times New Roman" pitchFamily="18" charset="0"/>
                <a:cs typeface="Times New Roman" pitchFamily="18" charset="0"/>
              </a:rPr>
              <a:t>Xémélios</a:t>
            </a:r>
            <a:r>
              <a:rPr lang="fr-FR" sz="3100" dirty="0" smtClean="0">
                <a:solidFill>
                  <a:schemeClr val="accent5">
                    <a:lumMod val="50000"/>
                  </a:schemeClr>
                </a:solidFill>
                <a:latin typeface="Times New Roman" pitchFamily="18" charset="0"/>
                <a:cs typeface="Times New Roman" pitchFamily="18" charset="0"/>
              </a:rPr>
              <a:t> permettant </a:t>
            </a:r>
            <a:r>
              <a:rPr lang="fr-FR" sz="3100" dirty="0" smtClean="0">
                <a:latin typeface="Times New Roman" pitchFamily="18" charset="0"/>
                <a:cs typeface="Times New Roman" pitchFamily="18" charset="0"/>
              </a:rPr>
              <a:t>de</a:t>
            </a:r>
            <a:r>
              <a:rPr lang="fr-FR" sz="3100" dirty="0" smtClean="0">
                <a:solidFill>
                  <a:srgbClr val="00B050"/>
                </a:solidFill>
                <a:latin typeface="Times New Roman" pitchFamily="18" charset="0"/>
                <a:cs typeface="Times New Roman" pitchFamily="18" charset="0"/>
              </a:rPr>
              <a:t> </a:t>
            </a:r>
            <a:r>
              <a:rPr lang="fr-FR" sz="3100" dirty="0">
                <a:solidFill>
                  <a:schemeClr val="accent5">
                    <a:lumMod val="50000"/>
                  </a:schemeClr>
                </a:solidFill>
                <a:latin typeface="Times New Roman" pitchFamily="18" charset="0"/>
                <a:cs typeface="Times New Roman" pitchFamily="18" charset="0"/>
              </a:rPr>
              <a:t>constater </a:t>
            </a:r>
            <a:r>
              <a:rPr lang="fr-FR" sz="3100" dirty="0" smtClean="0">
                <a:solidFill>
                  <a:schemeClr val="accent5">
                    <a:lumMod val="50000"/>
                  </a:schemeClr>
                </a:solidFill>
                <a:latin typeface="Times New Roman" pitchFamily="18" charset="0"/>
                <a:cs typeface="Times New Roman" pitchFamily="18" charset="0"/>
              </a:rPr>
              <a:t>la cohérence effectifs </a:t>
            </a:r>
            <a:r>
              <a:rPr lang="fr-FR" sz="3100" dirty="0">
                <a:solidFill>
                  <a:schemeClr val="accent5">
                    <a:lumMod val="50000"/>
                  </a:schemeClr>
                </a:solidFill>
                <a:latin typeface="Times New Roman" pitchFamily="18" charset="0"/>
                <a:cs typeface="Times New Roman" pitchFamily="18" charset="0"/>
              </a:rPr>
              <a:t>budgétaires </a:t>
            </a:r>
            <a:r>
              <a:rPr lang="fr-FR" sz="3100" dirty="0" smtClean="0">
                <a:solidFill>
                  <a:schemeClr val="accent5">
                    <a:lumMod val="50000"/>
                  </a:schemeClr>
                </a:solidFill>
                <a:latin typeface="Times New Roman" pitchFamily="18" charset="0"/>
                <a:cs typeface="Times New Roman" pitchFamily="18" charset="0"/>
              </a:rPr>
              <a:t>du </a:t>
            </a:r>
            <a:r>
              <a:rPr lang="fr-FR" sz="3100" dirty="0">
                <a:solidFill>
                  <a:schemeClr val="accent5">
                    <a:lumMod val="50000"/>
                  </a:schemeClr>
                </a:solidFill>
                <a:latin typeface="Times New Roman" pitchFamily="18" charset="0"/>
                <a:cs typeface="Times New Roman" pitchFamily="18" charset="0"/>
              </a:rPr>
              <a:t>compte administratif et </a:t>
            </a:r>
            <a:r>
              <a:rPr lang="fr-FR" sz="3100" dirty="0" smtClean="0">
                <a:solidFill>
                  <a:schemeClr val="accent5">
                    <a:lumMod val="50000"/>
                  </a:schemeClr>
                </a:solidFill>
                <a:latin typeface="Times New Roman" pitchFamily="18" charset="0"/>
                <a:cs typeface="Times New Roman" pitchFamily="18" charset="0"/>
              </a:rPr>
              <a:t>effectifs payés (D7).</a:t>
            </a:r>
            <a:br>
              <a:rPr lang="fr-FR" sz="3100" dirty="0" smtClean="0">
                <a:solidFill>
                  <a:schemeClr val="accent5">
                    <a:lumMod val="50000"/>
                  </a:schemeClr>
                </a:solidFill>
                <a:latin typeface="Times New Roman" pitchFamily="18" charset="0"/>
                <a:cs typeface="Times New Roman" pitchFamily="18" charset="0"/>
              </a:rPr>
            </a:br>
            <a:r>
              <a:rPr lang="fr-FR" sz="3100" dirty="0" smtClean="0">
                <a:solidFill>
                  <a:schemeClr val="accent5">
                    <a:lumMod val="50000"/>
                  </a:schemeClr>
                </a:solidFill>
                <a:latin typeface="Times New Roman" pitchFamily="18" charset="0"/>
                <a:cs typeface="Times New Roman" pitchFamily="18" charset="0"/>
              </a:rPr>
              <a:t>- Détail rémunération personnel (D 8-9-10)</a:t>
            </a:r>
            <a:br>
              <a:rPr lang="fr-FR" sz="3100" dirty="0" smtClean="0">
                <a:solidFill>
                  <a:schemeClr val="accent5">
                    <a:lumMod val="50000"/>
                  </a:schemeClr>
                </a:solidFill>
                <a:latin typeface="Times New Roman" pitchFamily="18" charset="0"/>
                <a:cs typeface="Times New Roman" pitchFamily="18" charset="0"/>
              </a:rPr>
            </a:br>
            <a:r>
              <a:rPr lang="fr-FR" sz="3100" dirty="0" smtClean="0">
                <a:solidFill>
                  <a:schemeClr val="accent5">
                    <a:lumMod val="50000"/>
                  </a:schemeClr>
                </a:solidFill>
                <a:latin typeface="Times New Roman" pitchFamily="18" charset="0"/>
                <a:cs typeface="Times New Roman" pitchFamily="18" charset="0"/>
              </a:rPr>
              <a:t>- </a:t>
            </a:r>
            <a:r>
              <a:rPr lang="fr-FR" sz="3100" dirty="0">
                <a:solidFill>
                  <a:schemeClr val="accent5">
                    <a:lumMod val="50000"/>
                  </a:schemeClr>
                </a:solidFill>
                <a:latin typeface="Times New Roman" pitchFamily="18" charset="0"/>
                <a:cs typeface="Times New Roman" pitchFamily="18" charset="0"/>
              </a:rPr>
              <a:t>O</a:t>
            </a:r>
            <a:r>
              <a:rPr lang="fr-FR" sz="3100" dirty="0" smtClean="0">
                <a:solidFill>
                  <a:schemeClr val="accent5">
                    <a:lumMod val="50000"/>
                  </a:schemeClr>
                </a:solidFill>
                <a:latin typeface="Times New Roman" pitchFamily="18" charset="0"/>
                <a:cs typeface="Times New Roman" pitchFamily="18" charset="0"/>
              </a:rPr>
              <a:t>utils aides au contrôle (D11 à 15)</a:t>
            </a:r>
            <a:br>
              <a:rPr lang="fr-FR" sz="3100" dirty="0" smtClean="0">
                <a:solidFill>
                  <a:schemeClr val="accent5">
                    <a:lumMod val="50000"/>
                  </a:schemeClr>
                </a:solidFill>
                <a:latin typeface="Times New Roman" pitchFamily="18" charset="0"/>
                <a:cs typeface="Times New Roman" pitchFamily="18" charset="0"/>
              </a:rPr>
            </a:br>
            <a:r>
              <a:rPr lang="fr-FR" sz="3100" dirty="0" smtClean="0">
                <a:solidFill>
                  <a:schemeClr val="accent5">
                    <a:lumMod val="50000"/>
                  </a:schemeClr>
                </a:solidFill>
                <a:latin typeface="Times New Roman" pitchFamily="18" charset="0"/>
                <a:cs typeface="Times New Roman" pitchFamily="18" charset="0"/>
              </a:rPr>
              <a:t>- </a:t>
            </a:r>
            <a:r>
              <a:rPr lang="fr-FR" sz="3100" dirty="0">
                <a:solidFill>
                  <a:schemeClr val="accent5">
                    <a:lumMod val="50000"/>
                  </a:schemeClr>
                </a:solidFill>
                <a:latin typeface="Times New Roman" pitchFamily="18" charset="0"/>
                <a:cs typeface="Times New Roman" pitchFamily="18" charset="0"/>
              </a:rPr>
              <a:t>D</a:t>
            </a:r>
            <a:r>
              <a:rPr lang="fr-FR" sz="3100" dirty="0" smtClean="0">
                <a:solidFill>
                  <a:schemeClr val="accent5">
                    <a:lumMod val="50000"/>
                  </a:schemeClr>
                </a:solidFill>
                <a:latin typeface="Times New Roman" pitchFamily="18" charset="0"/>
                <a:cs typeface="Times New Roman" pitchFamily="18" charset="0"/>
              </a:rPr>
              <a:t>onnées produites (D16 à 22)</a:t>
            </a:r>
            <a:br>
              <a:rPr lang="fr-FR" sz="3100" dirty="0" smtClean="0">
                <a:solidFill>
                  <a:schemeClr val="accent5">
                    <a:lumMod val="50000"/>
                  </a:schemeClr>
                </a:solidFill>
                <a:latin typeface="Times New Roman" pitchFamily="18" charset="0"/>
                <a:cs typeface="Times New Roman" pitchFamily="18" charset="0"/>
              </a:rPr>
            </a:br>
            <a:r>
              <a:rPr lang="fr-FR" sz="3100" dirty="0" smtClean="0">
                <a:solidFill>
                  <a:schemeClr val="accent5">
                    <a:lumMod val="50000"/>
                  </a:schemeClr>
                </a:solidFill>
                <a:latin typeface="Times New Roman" pitchFamily="18" charset="0"/>
                <a:cs typeface="Times New Roman" pitchFamily="18" charset="0"/>
              </a:rPr>
              <a:t>- </a:t>
            </a:r>
            <a:r>
              <a:rPr lang="fr-FR" sz="3100" dirty="0">
                <a:solidFill>
                  <a:schemeClr val="accent5">
                    <a:lumMod val="50000"/>
                  </a:schemeClr>
                </a:solidFill>
                <a:latin typeface="Times New Roman" pitchFamily="18" charset="0"/>
                <a:cs typeface="Times New Roman" pitchFamily="18" charset="0"/>
              </a:rPr>
              <a:t>E</a:t>
            </a:r>
            <a:r>
              <a:rPr lang="fr-FR" sz="3100" dirty="0" smtClean="0">
                <a:solidFill>
                  <a:schemeClr val="accent5">
                    <a:lumMod val="50000"/>
                  </a:schemeClr>
                </a:solidFill>
                <a:latin typeface="Times New Roman" pitchFamily="18" charset="0"/>
                <a:cs typeface="Times New Roman" pitchFamily="18" charset="0"/>
              </a:rPr>
              <a:t>xportation des données (D23 à 28)</a:t>
            </a:r>
            <a:r>
              <a:rPr lang="fr-FR" sz="2700" dirty="0">
                <a:solidFill>
                  <a:schemeClr val="accent5">
                    <a:lumMod val="50000"/>
                  </a:schemeClr>
                </a:solidFill>
                <a:latin typeface="Times New Roman" pitchFamily="18" charset="0"/>
                <a:cs typeface="Times New Roman" pitchFamily="18" charset="0"/>
              </a:rPr>
              <a:t/>
            </a:r>
            <a:br>
              <a:rPr lang="fr-FR" sz="2700" dirty="0">
                <a:solidFill>
                  <a:schemeClr val="accent5">
                    <a:lumMod val="50000"/>
                  </a:schemeClr>
                </a:solidFill>
                <a:latin typeface="Times New Roman" pitchFamily="18" charset="0"/>
                <a:cs typeface="Times New Roman" pitchFamily="18" charset="0"/>
              </a:rPr>
            </a:br>
            <a:r>
              <a:rPr lang="fr-FR" sz="2000" dirty="0">
                <a:solidFill>
                  <a:srgbClr val="00B050"/>
                </a:solidFill>
                <a:latin typeface="Times New Roman" pitchFamily="18" charset="0"/>
                <a:cs typeface="Times New Roman" pitchFamily="18" charset="0"/>
              </a:rPr>
              <a:t/>
            </a:r>
            <a:br>
              <a:rPr lang="fr-FR" sz="2000" dirty="0">
                <a:solidFill>
                  <a:srgbClr val="00B050"/>
                </a:solidFill>
                <a:latin typeface="Times New Roman" pitchFamily="18" charset="0"/>
                <a:cs typeface="Times New Roman" pitchFamily="18" charset="0"/>
              </a:rPr>
            </a:br>
            <a:r>
              <a:rPr lang="fr-FR" sz="2000" dirty="0" smtClean="0">
                <a:solidFill>
                  <a:schemeClr val="accent5">
                    <a:lumMod val="50000"/>
                  </a:schemeClr>
                </a:solidFill>
                <a:latin typeface="Times New Roman" pitchFamily="18" charset="0"/>
                <a:cs typeface="Times New Roman" pitchFamily="18" charset="0"/>
              </a:rPr>
              <a:t>  </a:t>
            </a:r>
            <a:endParaRPr lang="fr-FR" sz="2000" dirty="0"/>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a:t>
            </a:fld>
            <a:endParaRPr lang="fr-FR"/>
          </a:p>
        </p:txBody>
      </p:sp>
    </p:spTree>
    <p:extLst>
      <p:ext uri="{BB962C8B-B14F-4D97-AF65-F5344CB8AC3E}">
        <p14:creationId xmlns:p14="http://schemas.microsoft.com/office/powerpoint/2010/main" val="3057699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20</a:t>
            </a:fld>
            <a:endParaRPr lang="fr-F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470" r="2109" b="7704"/>
          <a:stretch/>
        </p:blipFill>
        <p:spPr bwMode="auto">
          <a:xfrm>
            <a:off x="864729" y="764704"/>
            <a:ext cx="7436673"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75656" y="188640"/>
            <a:ext cx="6120680" cy="646331"/>
          </a:xfrm>
          <a:prstGeom prst="rect">
            <a:avLst/>
          </a:prstGeom>
        </p:spPr>
        <p:txBody>
          <a:bodyPr wrap="square">
            <a:spAutoFit/>
          </a:bodyPr>
          <a:lstStyle/>
          <a:p>
            <a:r>
              <a:rPr lang="fr-FR" dirty="0" smtClean="0"/>
              <a:t>Copie d’écran Recherches à partir de critères simples ou multicritères –aide en ligne-</a:t>
            </a:r>
            <a:endParaRPr lang="fr-FR" dirty="0"/>
          </a:p>
        </p:txBody>
      </p:sp>
    </p:spTree>
    <p:extLst>
      <p:ext uri="{BB962C8B-B14F-4D97-AF65-F5344CB8AC3E}">
        <p14:creationId xmlns:p14="http://schemas.microsoft.com/office/powerpoint/2010/main" val="1284890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9392"/>
            <a:ext cx="8229600" cy="648072"/>
          </a:xfrm>
        </p:spPr>
        <p:txBody>
          <a:bodyPr>
            <a:noAutofit/>
          </a:bodyPr>
          <a:lstStyle/>
          <a:p>
            <a:r>
              <a:rPr lang="fr-FR" sz="1600" dirty="0" smtClean="0">
                <a:latin typeface="Times New Roman" pitchFamily="18" charset="0"/>
                <a:cs typeface="Times New Roman" pitchFamily="18" charset="0"/>
              </a:rPr>
              <a:t/>
            </a:r>
            <a:br>
              <a:rPr lang="fr-FR" sz="1600" dirty="0" smtClean="0">
                <a:latin typeface="Times New Roman" pitchFamily="18" charset="0"/>
                <a:cs typeface="Times New Roman" pitchFamily="18" charset="0"/>
              </a:rPr>
            </a:br>
            <a:r>
              <a:rPr lang="fr-FR" sz="1600" dirty="0" smtClean="0">
                <a:latin typeface="Times New Roman" pitchFamily="18" charset="0"/>
                <a:cs typeface="Times New Roman" pitchFamily="18" charset="0"/>
              </a:rPr>
              <a:t>Exemple de recherche multicritères : recherche </a:t>
            </a:r>
            <a:r>
              <a:rPr lang="fr-FR" sz="1600" dirty="0">
                <a:latin typeface="Times New Roman" pitchFamily="18" charset="0"/>
                <a:cs typeface="Times New Roman" pitchFamily="18" charset="0"/>
              </a:rPr>
              <a:t>d</a:t>
            </a:r>
            <a:r>
              <a:rPr lang="fr-FR" sz="1600" dirty="0" smtClean="0">
                <a:latin typeface="Times New Roman" pitchFamily="18" charset="0"/>
                <a:cs typeface="Times New Roman" pitchFamily="18" charset="0"/>
              </a:rPr>
              <a:t>es </a:t>
            </a:r>
            <a:r>
              <a:rPr lang="fr-FR" sz="1600" dirty="0">
                <a:latin typeface="Times New Roman" pitchFamily="18" charset="0"/>
                <a:cs typeface="Times New Roman" pitchFamily="18" charset="0"/>
              </a:rPr>
              <a:t>bulletins </a:t>
            </a:r>
            <a:r>
              <a:rPr lang="fr-FR" sz="1600" dirty="0" smtClean="0">
                <a:latin typeface="Times New Roman" pitchFamily="18" charset="0"/>
                <a:cs typeface="Times New Roman" pitchFamily="18" charset="0"/>
              </a:rPr>
              <a:t>d’avril </a:t>
            </a:r>
            <a:r>
              <a:rPr lang="fr-FR" sz="1600" b="1" dirty="0" smtClean="0">
                <a:latin typeface="Times New Roman" pitchFamily="18" charset="0"/>
                <a:cs typeface="Times New Roman" pitchFamily="18" charset="0"/>
              </a:rPr>
              <a:t>OU</a:t>
            </a:r>
            <a:r>
              <a:rPr lang="fr-FR" sz="1600" dirty="0" smtClean="0">
                <a:latin typeface="Times New Roman" pitchFamily="18" charset="0"/>
                <a:cs typeface="Times New Roman" pitchFamily="18" charset="0"/>
              </a:rPr>
              <a:t> de juin </a:t>
            </a:r>
            <a:r>
              <a:rPr lang="fr-FR" sz="1600" dirty="0">
                <a:latin typeface="Times New Roman" pitchFamily="18" charset="0"/>
                <a:cs typeface="Times New Roman" pitchFamily="18" charset="0"/>
              </a:rPr>
              <a:t>de l'agent </a:t>
            </a:r>
            <a:r>
              <a:rPr lang="fr-FR" sz="1600" dirty="0" smtClean="0">
                <a:latin typeface="Times New Roman" pitchFamily="18" charset="0"/>
                <a:cs typeface="Times New Roman" pitchFamily="18" charset="0"/>
              </a:rPr>
              <a:t>X</a:t>
            </a:r>
            <a:endParaRPr lang="fr-FR" sz="16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21</a:t>
            </a:fld>
            <a:endParaRPr lang="fr-F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299" r="36116" b="50000"/>
          <a:stretch/>
        </p:blipFill>
        <p:spPr bwMode="auto">
          <a:xfrm>
            <a:off x="107504" y="620688"/>
            <a:ext cx="806489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26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229600" cy="5721499"/>
          </a:xfrm>
        </p:spPr>
        <p:txBody>
          <a:bodyPr/>
          <a:lstStyle/>
          <a:p>
            <a:pPr marL="0" lvl="0" indent="0">
              <a:buNone/>
            </a:pPr>
            <a:r>
              <a:rPr lang="fr-FR" b="1" cap="small" dirty="0">
                <a:solidFill>
                  <a:schemeClr val="accent5">
                    <a:lumMod val="50000"/>
                  </a:schemeClr>
                </a:solidFill>
                <a:latin typeface="Times New Roman" pitchFamily="18" charset="0"/>
                <a:cs typeface="Times New Roman" pitchFamily="18" charset="0"/>
              </a:rPr>
              <a:t>6-exportation des </a:t>
            </a:r>
            <a:r>
              <a:rPr lang="fr-FR" b="1" cap="small" dirty="0" err="1" smtClean="0">
                <a:solidFill>
                  <a:schemeClr val="accent5">
                    <a:lumMod val="50000"/>
                  </a:schemeClr>
                </a:solidFill>
                <a:latin typeface="Times New Roman" pitchFamily="18" charset="0"/>
                <a:cs typeface="Times New Roman" pitchFamily="18" charset="0"/>
              </a:rPr>
              <a:t>donnees</a:t>
            </a:r>
            <a:endParaRPr lang="fr-FR" b="1" cap="small" dirty="0" smtClean="0">
              <a:solidFill>
                <a:schemeClr val="accent5">
                  <a:lumMod val="50000"/>
                </a:schemeClr>
              </a:solidFill>
              <a:latin typeface="Times New Roman" pitchFamily="18" charset="0"/>
              <a:cs typeface="Times New Roman" pitchFamily="18" charset="0"/>
            </a:endParaRPr>
          </a:p>
          <a:p>
            <a:pPr marL="0" indent="0" algn="just">
              <a:buNone/>
            </a:pPr>
            <a:r>
              <a:rPr lang="fr-FR" sz="1400" b="1" cap="small" dirty="0" smtClean="0">
                <a:solidFill>
                  <a:schemeClr val="accent5">
                    <a:lumMod val="50000"/>
                  </a:schemeClr>
                </a:solidFill>
                <a:latin typeface="Times New Roman" pitchFamily="18" charset="0"/>
                <a:cs typeface="Times New Roman" pitchFamily="18" charset="0"/>
              </a:rPr>
              <a:t>Il est possible d’exporter des petits fichiers et des gros fichiers sur </a:t>
            </a:r>
            <a:r>
              <a:rPr lang="fr-FR" sz="1400" b="1" cap="small" dirty="0" err="1" smtClean="0">
                <a:solidFill>
                  <a:schemeClr val="accent5">
                    <a:lumMod val="50000"/>
                  </a:schemeClr>
                </a:solidFill>
                <a:latin typeface="Times New Roman" pitchFamily="18" charset="0"/>
                <a:cs typeface="Times New Roman" pitchFamily="18" charset="0"/>
              </a:rPr>
              <a:t>excel</a:t>
            </a:r>
            <a:r>
              <a:rPr lang="fr-FR" sz="1400" b="1" cap="small" dirty="0" smtClean="0">
                <a:solidFill>
                  <a:schemeClr val="accent5">
                    <a:lumMod val="50000"/>
                  </a:schemeClr>
                </a:solidFill>
                <a:latin typeface="Times New Roman" pitchFamily="18" charset="0"/>
                <a:cs typeface="Times New Roman" pitchFamily="18" charset="0"/>
              </a:rPr>
              <a:t> par exemple </a:t>
            </a:r>
            <a:endParaRPr lang="fr-FR" sz="1400" b="1" cap="small" dirty="0">
              <a:solidFill>
                <a:schemeClr val="accent5">
                  <a:lumMod val="50000"/>
                </a:schemeClr>
              </a:solidFill>
              <a:latin typeface="Times New Roman" pitchFamily="18" charset="0"/>
              <a:cs typeface="Times New Roman" pitchFamily="18" charset="0"/>
            </a:endParaRPr>
          </a:p>
          <a:p>
            <a:pPr marL="0" indent="0" algn="just">
              <a:buNone/>
            </a:pPr>
            <a:endParaRPr lang="fr-FR" sz="1400" b="1" cap="small" dirty="0">
              <a:solidFill>
                <a:schemeClr val="accent5">
                  <a:lumMod val="50000"/>
                </a:schemeClr>
              </a:solidFill>
              <a:latin typeface="Times New Roman" pitchFamily="18" charset="0"/>
              <a:cs typeface="Times New Roman" pitchFamily="18" charset="0"/>
            </a:endParaRPr>
          </a:p>
          <a:p>
            <a:pPr algn="just">
              <a:buFontTx/>
              <a:buChar char="-"/>
            </a:pPr>
            <a:r>
              <a:rPr lang="fr-FR" sz="1800" b="1" dirty="0" smtClean="0">
                <a:latin typeface="Times New Roman" pitchFamily="18" charset="0"/>
                <a:cs typeface="Times New Roman" pitchFamily="18" charset="0"/>
              </a:rPr>
              <a:t>Pour les petits fichiers de moins de 1000 salariés</a:t>
            </a:r>
          </a:p>
          <a:p>
            <a:pPr marL="0" indent="0" algn="just">
              <a:buNone/>
            </a:pPr>
            <a:endParaRPr lang="fr-FR" sz="1800" b="1" dirty="0" smtClean="0">
              <a:latin typeface="Times New Roman" pitchFamily="18" charset="0"/>
              <a:cs typeface="Times New Roman" pitchFamily="18" charset="0"/>
            </a:endParaRPr>
          </a:p>
          <a:p>
            <a:pPr marL="0" indent="0" algn="just">
              <a:buNone/>
            </a:pPr>
            <a:r>
              <a:rPr lang="fr-FR" sz="1400" dirty="0" smtClean="0">
                <a:latin typeface="Times New Roman" pitchFamily="18" charset="0"/>
                <a:cs typeface="Times New Roman" pitchFamily="18" charset="0"/>
              </a:rPr>
              <a:t>Fichier/Exécuter/Par données/Paye/Organisme/Budget/Année/Mois/Exporter.</a:t>
            </a:r>
          </a:p>
          <a:p>
            <a:pPr marL="0" indent="0" algn="just">
              <a:buNone/>
            </a:pPr>
            <a:endParaRPr lang="fr-FR" sz="1400" dirty="0">
              <a:latin typeface="Times New Roman" pitchFamily="18" charset="0"/>
              <a:cs typeface="Times New Roman" pitchFamily="18" charset="0"/>
            </a:endParaRPr>
          </a:p>
          <a:p>
            <a:pPr marL="0" indent="0" algn="just">
              <a:buNone/>
            </a:pPr>
            <a:r>
              <a:rPr lang="fr-FR" sz="1400" dirty="0">
                <a:latin typeface="Times New Roman" pitchFamily="18" charset="0"/>
                <a:cs typeface="Times New Roman" pitchFamily="18" charset="0"/>
              </a:rPr>
              <a:t>On récupère alors un fichier Excel contenant 6 onglets : bulletins de paye, répartition budgétaire, évènement de paye, lignes de paye, pièces justificatives, </a:t>
            </a:r>
            <a:r>
              <a:rPr lang="fr-FR" sz="1400" dirty="0" smtClean="0">
                <a:latin typeface="Times New Roman" pitchFamily="18" charset="0"/>
                <a:cs typeface="Times New Roman" pitchFamily="18" charset="0"/>
              </a:rPr>
              <a:t>NBI</a:t>
            </a:r>
          </a:p>
          <a:p>
            <a:pPr marL="0" indent="0" algn="just">
              <a:buNone/>
            </a:pPr>
            <a:endParaRPr lang="fr-FR" sz="14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22</a:t>
            </a:fld>
            <a:endParaRPr lang="fr-FR"/>
          </a:p>
        </p:txBody>
      </p:sp>
      <p:pic>
        <p:nvPicPr>
          <p:cNvPr id="205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3068960"/>
            <a:ext cx="5829300"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000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332656"/>
            <a:ext cx="6779096" cy="432048"/>
          </a:xfrm>
        </p:spPr>
        <p:txBody>
          <a:bodyPr>
            <a:normAutofit/>
          </a:bodyPr>
          <a:lstStyle/>
          <a:p>
            <a:r>
              <a:rPr lang="fr-FR" sz="2000" dirty="0" smtClean="0"/>
              <a:t>Copie d’écran du guide : exportation données</a:t>
            </a:r>
            <a:endParaRPr lang="fr-FR" sz="2000" dirty="0"/>
          </a:p>
        </p:txBody>
      </p:sp>
      <p:sp>
        <p:nvSpPr>
          <p:cNvPr id="3" name="Espace réservé du contenu 2"/>
          <p:cNvSpPr>
            <a:spLocks noGrp="1"/>
          </p:cNvSpPr>
          <p:nvPr>
            <p:ph idx="1"/>
          </p:nvPr>
        </p:nvSpPr>
        <p:spPr>
          <a:xfrm>
            <a:off x="395536" y="908720"/>
            <a:ext cx="8229600" cy="5256584"/>
          </a:xfrm>
        </p:spPr>
        <p:txBody>
          <a:bodyPr/>
          <a:lstStyle/>
          <a:p>
            <a:endParaRPr lang="fr-FR" dirty="0"/>
          </a:p>
        </p:txBody>
      </p:sp>
      <p:sp>
        <p:nvSpPr>
          <p:cNvPr id="4" name="Espace réservé du pied de page 3"/>
          <p:cNvSpPr>
            <a:spLocks noGrp="1"/>
          </p:cNvSpPr>
          <p:nvPr>
            <p:ph type="ftr" sz="quarter" idx="11"/>
          </p:nvPr>
        </p:nvSpPr>
        <p:spPr/>
        <p:txBody>
          <a:bodyPr/>
          <a:lstStyle/>
          <a:p>
            <a:r>
              <a:rPr lang="fr-FR" dirty="0" smtClean="0"/>
              <a:t>Septembre 2013</a:t>
            </a:r>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23</a:t>
            </a:fld>
            <a:endParaRPr lang="fr-F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t="15116" r="27417" b="8312"/>
          <a:stretch/>
        </p:blipFill>
        <p:spPr bwMode="auto">
          <a:xfrm>
            <a:off x="251520" y="908720"/>
            <a:ext cx="8496945" cy="512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25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24</a:t>
            </a:fld>
            <a:endParaRPr lang="fr-FR"/>
          </a:p>
        </p:txBody>
      </p:sp>
      <p:sp>
        <p:nvSpPr>
          <p:cNvPr id="5" name="Rectangle 4"/>
          <p:cNvSpPr/>
          <p:nvPr/>
        </p:nvSpPr>
        <p:spPr>
          <a:xfrm>
            <a:off x="323528" y="166569"/>
            <a:ext cx="7776864" cy="5663089"/>
          </a:xfrm>
          <a:prstGeom prst="rect">
            <a:avLst/>
          </a:prstGeom>
        </p:spPr>
        <p:txBody>
          <a:bodyPr wrap="square">
            <a:spAutoFit/>
          </a:bodyPr>
          <a:lstStyle/>
          <a:p>
            <a:pPr>
              <a:buFontTx/>
              <a:buChar char="-"/>
            </a:pPr>
            <a:r>
              <a:rPr lang="fr-FR" sz="2400" b="1" dirty="0"/>
              <a:t>Pour les gros fichiers</a:t>
            </a:r>
          </a:p>
          <a:p>
            <a:r>
              <a:rPr lang="fr-FR" sz="1600" dirty="0">
                <a:solidFill>
                  <a:srgbClr val="00B050"/>
                </a:solidFill>
                <a:latin typeface="Times New Roman" pitchFamily="18" charset="0"/>
                <a:cs typeface="Times New Roman" pitchFamily="18" charset="0"/>
              </a:rPr>
              <a:t>On peut récupérer les données « bulletins de paie » de la manière suivante :</a:t>
            </a:r>
          </a:p>
          <a:p>
            <a:pPr lvl="0"/>
            <a:r>
              <a:rPr lang="fr-FR" sz="1600" dirty="0"/>
              <a:t>1- Paramétrer l'environnement de recherche avec une valeur supérieure au nombre de bulletins de paie</a:t>
            </a:r>
          </a:p>
          <a:p>
            <a:r>
              <a:rPr lang="fr-FR" sz="1600" dirty="0"/>
              <a:t>2- Exécuter une recherche sans critère.</a:t>
            </a:r>
          </a:p>
          <a:p>
            <a:r>
              <a:rPr lang="fr-FR" sz="1600" dirty="0"/>
              <a:t>3- Fichier/Export</a:t>
            </a:r>
          </a:p>
          <a:p>
            <a:r>
              <a:rPr lang="fr-FR" sz="1600" dirty="0"/>
              <a:t>4-On obtient un fichier au format *.csv (comma </a:t>
            </a:r>
            <a:r>
              <a:rPr lang="fr-FR" sz="1600" dirty="0" err="1"/>
              <a:t>separated</a:t>
            </a:r>
            <a:r>
              <a:rPr lang="fr-FR" sz="1600" dirty="0"/>
              <a:t> value)</a:t>
            </a:r>
          </a:p>
          <a:p>
            <a:r>
              <a:rPr lang="fr-FR" sz="1600" dirty="0"/>
              <a:t>Les données « lignes de paie » peuvent être récupérées de la façon suivante :</a:t>
            </a:r>
          </a:p>
          <a:p>
            <a:r>
              <a:rPr lang="fr-FR" sz="1600" dirty="0"/>
              <a:t>1- Exécuter la requête préenregistrée </a:t>
            </a:r>
          </a:p>
          <a:p>
            <a:r>
              <a:rPr lang="fr-FR" sz="1600" dirty="0"/>
              <a:t>2- On obtient alors un fichier également au format *.</a:t>
            </a:r>
            <a:r>
              <a:rPr lang="fr-FR" sz="1600" dirty="0" smtClean="0"/>
              <a:t>csv</a:t>
            </a:r>
            <a:endParaRPr lang="fr-FR" sz="1600" dirty="0"/>
          </a:p>
          <a:p>
            <a:r>
              <a:rPr lang="fr-FR" sz="2400" b="1" dirty="0"/>
              <a:t>- Exports CSV </a:t>
            </a:r>
          </a:p>
          <a:p>
            <a:r>
              <a:rPr lang="fr-FR" sz="1600" dirty="0"/>
              <a:t>Il est possible d'exporter le tableau de résultat de </a:t>
            </a:r>
            <a:r>
              <a:rPr lang="fr-FR" sz="1600" dirty="0" smtClean="0"/>
              <a:t>recherche</a:t>
            </a:r>
            <a:r>
              <a:rPr lang="fr-FR" sz="1600" dirty="0"/>
              <a:t>, tel qu'il apparait à l'écran </a:t>
            </a:r>
            <a:r>
              <a:rPr lang="fr-FR" sz="1600" dirty="0" smtClean="0"/>
              <a:t>:</a:t>
            </a:r>
          </a:p>
          <a:p>
            <a:endParaRPr lang="fr-FR" dirty="0"/>
          </a:p>
          <a:p>
            <a:endParaRPr lang="fr-FR" dirty="0" smtClean="0"/>
          </a:p>
          <a:p>
            <a:endParaRPr lang="fr-FR" dirty="0"/>
          </a:p>
          <a:p>
            <a:endParaRPr lang="fr-FR" dirty="0" smtClean="0"/>
          </a:p>
          <a:p>
            <a:endParaRPr lang="fr-FR" dirty="0"/>
          </a:p>
          <a:p>
            <a:endParaRPr lang="fr-FR" dirty="0"/>
          </a:p>
          <a:p>
            <a:pPr>
              <a:buFontTx/>
              <a:buChar char="-"/>
            </a:pPr>
            <a:endParaRPr lang="fr-FR" b="1" dirty="0"/>
          </a:p>
          <a:p>
            <a:pPr lvl="0"/>
            <a:endParaRPr lang="fr-FR" sz="2800" b="1" cap="all" dirty="0">
              <a:solidFill>
                <a:srgbClr val="4BACC6">
                  <a:lumMod val="50000"/>
                </a:srgbClr>
              </a:solidFill>
              <a:latin typeface="Times New Roman" pitchFamily="18" charset="0"/>
              <a:cs typeface="Times New Roman" pitchFamily="18" charset="0"/>
            </a:endParaRP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429000"/>
            <a:ext cx="3816424" cy="292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348880"/>
            <a:ext cx="2085340" cy="151765"/>
          </a:xfrm>
          <a:prstGeom prst="rect">
            <a:avLst/>
          </a:prstGeom>
          <a:solidFill>
            <a:srgbClr val="FFFFFF"/>
          </a:solidFill>
          <a:ln>
            <a:noFill/>
          </a:ln>
        </p:spPr>
      </p:pic>
    </p:spTree>
    <p:extLst>
      <p:ext uri="{BB962C8B-B14F-4D97-AF65-F5344CB8AC3E}">
        <p14:creationId xmlns:p14="http://schemas.microsoft.com/office/powerpoint/2010/main" val="59958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0"/>
            <a:ext cx="8229600" cy="5937523"/>
          </a:xfrm>
        </p:spPr>
        <p:txBody>
          <a:bodyPr>
            <a:normAutofit fontScale="85000" lnSpcReduction="10000"/>
          </a:bodyPr>
          <a:lstStyle/>
          <a:p>
            <a:pPr marL="0" lvl="1" indent="0">
              <a:buNone/>
            </a:pPr>
            <a:r>
              <a:rPr lang="fr-FR" sz="1400" b="1" dirty="0" smtClean="0"/>
              <a:t>- </a:t>
            </a:r>
            <a:r>
              <a:rPr lang="fr-FR" sz="1800" b="1" dirty="0" smtClean="0"/>
              <a:t>Exports </a:t>
            </a:r>
            <a:r>
              <a:rPr lang="fr-FR" sz="1800" b="1" dirty="0"/>
              <a:t>avancés</a:t>
            </a:r>
          </a:p>
          <a:p>
            <a:pPr marL="0" indent="0" algn="just">
              <a:buNone/>
            </a:pPr>
            <a:r>
              <a:rPr lang="fr-FR" sz="1600" dirty="0"/>
              <a:t>Il est aussi possible d'exporter l'ensemble du résultat de recherche, directement au format Excel. Ce sont les exports avancés. Ces exports permettent d'exporter des données non affichées et beaucoup plus complètes que les exports CSV.</a:t>
            </a:r>
            <a:br>
              <a:rPr lang="fr-FR" sz="1600" dirty="0"/>
            </a:br>
            <a:r>
              <a:rPr lang="fr-FR" sz="1600" dirty="0"/>
              <a:t>Cependant, ces exports avancés sont plus difficiles à utiliser  et nécessitent de la configuration et quelques manipulations.</a:t>
            </a:r>
          </a:p>
          <a:p>
            <a:pPr marL="0" lvl="1" indent="0">
              <a:buNone/>
            </a:pPr>
            <a:r>
              <a:rPr lang="fr-FR" sz="1800" b="1" dirty="0" smtClean="0"/>
              <a:t>- </a:t>
            </a:r>
            <a:r>
              <a:rPr lang="fr-FR" sz="1800" b="1" dirty="0"/>
              <a:t>Configurer un Export</a:t>
            </a:r>
          </a:p>
          <a:p>
            <a:pPr marL="0" lvl="1" indent="0" algn="just">
              <a:buNone/>
            </a:pPr>
            <a:r>
              <a:rPr lang="fr-FR" sz="1600" dirty="0"/>
              <a:t>Pour pouvoir utiliser un export avancé, il faut définir le format et la nature des données que l'on veut exporter. On accède à la configuration d'un export soit par l'export avancé du résultat de recherche, soit par l'export de fichier après avoir sélectionné le fichier à exporter.</a:t>
            </a:r>
            <a:br>
              <a:rPr lang="fr-FR" sz="1600" dirty="0"/>
            </a:br>
            <a:r>
              <a:rPr lang="fr-FR" sz="1600" dirty="0"/>
              <a:t>Un export n'est valable que pour un type de document et un état.</a:t>
            </a:r>
            <a:br>
              <a:rPr lang="fr-FR" sz="1600" dirty="0"/>
            </a:br>
            <a:r>
              <a:rPr lang="fr-FR" sz="1600" dirty="0"/>
              <a:t>Pour pouvoir créer une nouvelle configuration d'export, il faut sélectionner le type de Document et l'état sur lequel portera cette configuration ; en général, les champs sont pré-remplis avec le contexte de recherche.</a:t>
            </a:r>
            <a:br>
              <a:rPr lang="fr-FR" sz="1600" dirty="0"/>
            </a:br>
            <a:r>
              <a:rPr lang="fr-FR" sz="1800" b="1" dirty="0" smtClean="0"/>
              <a:t>- Exporter une grande quantité de données</a:t>
            </a:r>
          </a:p>
          <a:p>
            <a:pPr marL="0" lvl="1" indent="0">
              <a:buNone/>
            </a:pPr>
            <a:r>
              <a:rPr lang="fr-FR" sz="1700" dirty="0"/>
              <a:t>Il est possible d'exporter des données sans faire préalablement de recherche ; ceci est utile pour exporter des données pas forcément homogènes ou </a:t>
            </a:r>
            <a:endParaRPr lang="fr-FR" sz="1700" dirty="0" smtClean="0"/>
          </a:p>
          <a:p>
            <a:pPr marL="0" lvl="1" indent="0">
              <a:buNone/>
            </a:pPr>
            <a:r>
              <a:rPr lang="fr-FR" sz="1700" dirty="0" smtClean="0"/>
              <a:t>facilement </a:t>
            </a:r>
            <a:r>
              <a:rPr lang="fr-FR" sz="1700" dirty="0" err="1" smtClean="0"/>
              <a:t>cherchables</a:t>
            </a:r>
            <a:r>
              <a:rPr lang="fr-FR" sz="1700" dirty="0" smtClean="0"/>
              <a:t>. Pour </a:t>
            </a:r>
            <a:r>
              <a:rPr lang="fr-FR" sz="1700" dirty="0"/>
              <a:t>ce faire, il suffit de passer </a:t>
            </a:r>
            <a:endParaRPr lang="fr-FR" sz="1700" dirty="0" smtClean="0"/>
          </a:p>
          <a:p>
            <a:pPr marL="0" lvl="1" indent="0">
              <a:buNone/>
            </a:pPr>
            <a:r>
              <a:rPr lang="fr-FR" sz="1700" dirty="0" smtClean="0"/>
              <a:t>par le </a:t>
            </a:r>
            <a:r>
              <a:rPr lang="fr-FR" sz="1700" dirty="0"/>
              <a:t>menu Fichier / Exports / Exporter des fichiers...</a:t>
            </a:r>
            <a:br>
              <a:rPr lang="fr-FR" sz="1700" dirty="0"/>
            </a:br>
            <a:r>
              <a:rPr lang="fr-FR" sz="1700" dirty="0" err="1"/>
              <a:t>Xemelios</a:t>
            </a:r>
            <a:r>
              <a:rPr lang="fr-FR" sz="1700" dirty="0"/>
              <a:t> ouvre alors la boite de sélection de données. </a:t>
            </a:r>
            <a:br>
              <a:rPr lang="fr-FR" sz="1700" dirty="0"/>
            </a:br>
            <a:r>
              <a:rPr lang="fr-FR" sz="1700" dirty="0"/>
              <a:t>Là, on peut sélectionner les données par fichier importé</a:t>
            </a:r>
          </a:p>
          <a:p>
            <a:pPr marL="0" lvl="1" indent="0">
              <a:buNone/>
            </a:pPr>
            <a:r>
              <a:rPr lang="fr-FR" sz="1700" dirty="0"/>
              <a:t>Il suffit de sélectionner éventuellement un type de </a:t>
            </a:r>
            <a:endParaRPr lang="fr-FR" sz="1700" dirty="0" smtClean="0"/>
          </a:p>
          <a:p>
            <a:pPr marL="0" lvl="1" indent="0">
              <a:buNone/>
            </a:pPr>
            <a:r>
              <a:rPr lang="fr-FR" sz="1700" dirty="0" smtClean="0"/>
              <a:t>document</a:t>
            </a:r>
            <a:r>
              <a:rPr lang="fr-FR" sz="1700" dirty="0"/>
              <a:t>, une collectivité et un budget pour chercher </a:t>
            </a:r>
            <a:endParaRPr lang="fr-FR" sz="1700" dirty="0" smtClean="0"/>
          </a:p>
          <a:p>
            <a:pPr marL="0" lvl="1" indent="0">
              <a:buNone/>
            </a:pPr>
            <a:r>
              <a:rPr lang="fr-FR" sz="1700" dirty="0" smtClean="0"/>
              <a:t>l'ensemble </a:t>
            </a:r>
            <a:r>
              <a:rPr lang="fr-FR" sz="1700" dirty="0"/>
              <a:t>des fichiers importés. Ensuite, en dépliant les </a:t>
            </a:r>
            <a:endParaRPr lang="fr-FR" sz="1700" dirty="0" smtClean="0"/>
          </a:p>
          <a:p>
            <a:pPr marL="0" lvl="1" indent="0">
              <a:buNone/>
            </a:pPr>
            <a:r>
              <a:rPr lang="fr-FR" sz="1700" dirty="0" smtClean="0"/>
              <a:t>branches </a:t>
            </a:r>
            <a:r>
              <a:rPr lang="fr-FR" sz="1700" dirty="0"/>
              <a:t>de l'arbre, il est possible de sélectionner </a:t>
            </a:r>
            <a:r>
              <a:rPr lang="fr-FR" sz="1700" dirty="0" smtClean="0"/>
              <a:t>le</a:t>
            </a:r>
          </a:p>
          <a:p>
            <a:pPr marL="0" lvl="1" indent="0">
              <a:buNone/>
            </a:pPr>
            <a:r>
              <a:rPr lang="fr-FR" sz="1700" dirty="0" smtClean="0"/>
              <a:t> </a:t>
            </a:r>
            <a:r>
              <a:rPr lang="fr-FR" sz="1700" dirty="0"/>
              <a:t>fichier à exporter à l'aide des boutons radios de l'arbre.</a:t>
            </a:r>
            <a:br>
              <a:rPr lang="fr-FR" sz="1700" dirty="0"/>
            </a:br>
            <a:r>
              <a:rPr lang="fr-FR" sz="1700" dirty="0"/>
              <a:t>Ensuite, en cliquant sur Exporter, on revient </a:t>
            </a:r>
            <a:endParaRPr lang="fr-FR" sz="1700" dirty="0" smtClean="0"/>
          </a:p>
          <a:p>
            <a:pPr marL="0" lvl="1" indent="0">
              <a:buNone/>
            </a:pPr>
            <a:r>
              <a:rPr lang="fr-FR" sz="1700" dirty="0" smtClean="0"/>
              <a:t>à </a:t>
            </a:r>
            <a:r>
              <a:rPr lang="fr-FR" sz="1700" dirty="0"/>
              <a:t>la </a:t>
            </a:r>
            <a:r>
              <a:rPr lang="fr-FR" sz="1700" u="sng" dirty="0">
                <a:hlinkClick r:id="rId2"/>
              </a:rPr>
              <a:t>boite de choix de configuration</a:t>
            </a:r>
            <a:r>
              <a:rPr lang="fr-FR" sz="1700" dirty="0"/>
              <a:t>. </a:t>
            </a:r>
            <a:endParaRPr lang="fr-FR" sz="1700" b="1" dirty="0" smtClean="0"/>
          </a:p>
          <a:p>
            <a:pPr marL="0" indent="0">
              <a:buNone/>
            </a:pPr>
            <a:endParaRPr lang="fr-FR" sz="1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212976"/>
            <a:ext cx="395605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25</a:t>
            </a:fld>
            <a:endParaRPr lang="fr-FR"/>
          </a:p>
        </p:txBody>
      </p:sp>
    </p:spTree>
    <p:extLst>
      <p:ext uri="{BB962C8B-B14F-4D97-AF65-F5344CB8AC3E}">
        <p14:creationId xmlns:p14="http://schemas.microsoft.com/office/powerpoint/2010/main" val="2226113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26</a:t>
            </a:fld>
            <a:endParaRPr lang="fr-F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664" t="7899" r="32297" b="22819"/>
          <a:stretch/>
        </p:blipFill>
        <p:spPr bwMode="auto">
          <a:xfrm>
            <a:off x="1115616" y="1628800"/>
            <a:ext cx="5688632" cy="502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6000" y="612845"/>
            <a:ext cx="4572000" cy="369332"/>
          </a:xfrm>
          <a:prstGeom prst="rect">
            <a:avLst/>
          </a:prstGeom>
        </p:spPr>
        <p:txBody>
          <a:bodyPr>
            <a:spAutoFit/>
          </a:bodyPr>
          <a:lstStyle/>
          <a:p>
            <a:endParaRPr lang="fr-FR" dirty="0"/>
          </a:p>
        </p:txBody>
      </p:sp>
      <p:sp>
        <p:nvSpPr>
          <p:cNvPr id="7" name="Rectangle 6"/>
          <p:cNvSpPr/>
          <p:nvPr/>
        </p:nvSpPr>
        <p:spPr>
          <a:xfrm>
            <a:off x="683568" y="980728"/>
            <a:ext cx="6840760" cy="369332"/>
          </a:xfrm>
          <a:prstGeom prst="rect">
            <a:avLst/>
          </a:prstGeom>
        </p:spPr>
        <p:txBody>
          <a:bodyPr wrap="square">
            <a:spAutoFit/>
          </a:bodyPr>
          <a:lstStyle/>
          <a:p>
            <a:r>
              <a:rPr lang="fr-FR" dirty="0" smtClean="0"/>
              <a:t>Exemple d’exportation de données suite à une recherche </a:t>
            </a:r>
            <a:endParaRPr lang="fr-FR" dirty="0"/>
          </a:p>
        </p:txBody>
      </p:sp>
    </p:spTree>
    <p:extLst>
      <p:ext uri="{BB962C8B-B14F-4D97-AF65-F5344CB8AC3E}">
        <p14:creationId xmlns:p14="http://schemas.microsoft.com/office/powerpoint/2010/main" val="545310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27</a:t>
            </a:fld>
            <a:endParaRPr lang="fr-F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732" t="8096" r="32708" b="34723"/>
          <a:stretch/>
        </p:blipFill>
        <p:spPr bwMode="auto">
          <a:xfrm>
            <a:off x="971600" y="836712"/>
            <a:ext cx="6336704" cy="520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95536" y="260649"/>
            <a:ext cx="8424936" cy="369332"/>
          </a:xfrm>
          <a:prstGeom prst="rect">
            <a:avLst/>
          </a:prstGeom>
        </p:spPr>
        <p:txBody>
          <a:bodyPr wrap="square">
            <a:spAutoFit/>
          </a:bodyPr>
          <a:lstStyle/>
          <a:p>
            <a:r>
              <a:rPr lang="fr-FR" dirty="0" smtClean="0"/>
              <a:t>Autre exemple d’exportation de données suite à une recherche </a:t>
            </a:r>
            <a:endParaRPr lang="fr-FR" dirty="0"/>
          </a:p>
        </p:txBody>
      </p:sp>
    </p:spTree>
    <p:extLst>
      <p:ext uri="{BB962C8B-B14F-4D97-AF65-F5344CB8AC3E}">
        <p14:creationId xmlns:p14="http://schemas.microsoft.com/office/powerpoint/2010/main" val="622480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116633"/>
            <a:ext cx="7272808" cy="648072"/>
          </a:xfrm>
        </p:spPr>
        <p:txBody>
          <a:bodyPr>
            <a:normAutofit fontScale="90000"/>
          </a:bodyPr>
          <a:lstStyle/>
          <a:p>
            <a:r>
              <a:rPr lang="fr-FR" dirty="0" smtClean="0"/>
              <a:t>❷</a:t>
            </a:r>
            <a:r>
              <a:rPr lang="fr-FR" dirty="0" err="1">
                <a:solidFill>
                  <a:schemeClr val="accent5">
                    <a:lumMod val="50000"/>
                  </a:schemeClr>
                </a:solidFill>
                <a:latin typeface="Times New Roman" pitchFamily="18" charset="0"/>
                <a:cs typeface="Times New Roman" pitchFamily="18" charset="0"/>
              </a:rPr>
              <a:t>ème</a:t>
            </a:r>
            <a:r>
              <a:rPr lang="fr-FR" dirty="0" smtClean="0"/>
              <a:t> </a:t>
            </a:r>
            <a:r>
              <a:rPr lang="fr-FR" dirty="0" smtClean="0">
                <a:solidFill>
                  <a:schemeClr val="accent5">
                    <a:lumMod val="50000"/>
                  </a:schemeClr>
                </a:solidFill>
                <a:latin typeface="Times New Roman" pitchFamily="18" charset="0"/>
                <a:cs typeface="Times New Roman" pitchFamily="18" charset="0"/>
              </a:rPr>
              <a:t>PARTIE : cas pratiques</a:t>
            </a:r>
            <a:endParaRPr lang="fr-FR" dirty="0"/>
          </a:p>
        </p:txBody>
      </p:sp>
      <p:sp>
        <p:nvSpPr>
          <p:cNvPr id="3" name="Rectangle 2"/>
          <p:cNvSpPr/>
          <p:nvPr/>
        </p:nvSpPr>
        <p:spPr>
          <a:xfrm>
            <a:off x="179512" y="836712"/>
            <a:ext cx="8712968" cy="12064841"/>
          </a:xfrm>
          <a:prstGeom prst="rect">
            <a:avLst/>
          </a:prstGeom>
        </p:spPr>
        <p:txBody>
          <a:bodyPr wrap="square">
            <a:spAutoFit/>
          </a:bodyPr>
          <a:lstStyle/>
          <a:p>
            <a:r>
              <a:rPr lang="fr-FR" sz="1600" dirty="0" smtClean="0">
                <a:solidFill>
                  <a:schemeClr val="accent5">
                    <a:lumMod val="50000"/>
                  </a:schemeClr>
                </a:solidFill>
                <a:latin typeface="Times New Roman" pitchFamily="18" charset="0"/>
                <a:cs typeface="Times New Roman" pitchFamily="18" charset="0"/>
              </a:rPr>
              <a:t>La 2</a:t>
            </a:r>
            <a:r>
              <a:rPr lang="fr-FR" sz="1600" baseline="30000" dirty="0" smtClean="0">
                <a:solidFill>
                  <a:schemeClr val="accent5">
                    <a:lumMod val="50000"/>
                  </a:schemeClr>
                </a:solidFill>
                <a:latin typeface="Times New Roman" pitchFamily="18" charset="0"/>
                <a:cs typeface="Times New Roman" pitchFamily="18" charset="0"/>
              </a:rPr>
              <a:t>ème</a:t>
            </a:r>
            <a:r>
              <a:rPr lang="fr-FR" sz="1600" dirty="0" smtClean="0">
                <a:solidFill>
                  <a:schemeClr val="accent5">
                    <a:lumMod val="50000"/>
                  </a:schemeClr>
                </a:solidFill>
                <a:latin typeface="Times New Roman" pitchFamily="18" charset="0"/>
                <a:cs typeface="Times New Roman" pitchFamily="18" charset="0"/>
              </a:rPr>
              <a:t> partie présente  plusieurs cas pratiques pour le contrôle de la paie avec l’aide de l’outil </a:t>
            </a:r>
            <a:r>
              <a:rPr lang="fr-FR" sz="1600" dirty="0" err="1" smtClean="0">
                <a:solidFill>
                  <a:schemeClr val="accent5">
                    <a:lumMod val="50000"/>
                  </a:schemeClr>
                </a:solidFill>
                <a:latin typeface="Times New Roman" pitchFamily="18" charset="0"/>
                <a:cs typeface="Times New Roman" pitchFamily="18" charset="0"/>
              </a:rPr>
              <a:t>Xémélios</a:t>
            </a:r>
            <a:r>
              <a:rPr lang="fr-FR" sz="1600" dirty="0" smtClean="0">
                <a:solidFill>
                  <a:schemeClr val="accent5">
                    <a:lumMod val="50000"/>
                  </a:schemeClr>
                </a:solidFill>
                <a:latin typeface="Times New Roman" pitchFamily="18" charset="0"/>
                <a:cs typeface="Times New Roman" pitchFamily="18" charset="0"/>
              </a:rPr>
              <a:t> (diapositives 30 à 71) :</a:t>
            </a:r>
          </a:p>
          <a:p>
            <a:pPr marL="285750" indent="-285750">
              <a:buFontTx/>
              <a:buChar char="-"/>
            </a:pPr>
            <a:r>
              <a:rPr lang="fr-FR" sz="1600" dirty="0" smtClean="0">
                <a:solidFill>
                  <a:schemeClr val="accent5">
                    <a:lumMod val="50000"/>
                  </a:schemeClr>
                </a:solidFill>
                <a:latin typeface="Times New Roman" pitchFamily="18" charset="0"/>
                <a:cs typeface="Times New Roman" pitchFamily="18" charset="0"/>
              </a:rPr>
              <a:t>Attribution de la NBI  diapositive  (D30)</a:t>
            </a:r>
          </a:p>
          <a:p>
            <a:r>
              <a:rPr lang="fr-FR" sz="1600" dirty="0">
                <a:solidFill>
                  <a:schemeClr val="accent5">
                    <a:lumMod val="50000"/>
                  </a:schemeClr>
                </a:solidFill>
                <a:latin typeface="Times New Roman" pitchFamily="18" charset="0"/>
                <a:cs typeface="Times New Roman" pitchFamily="18" charset="0"/>
              </a:rPr>
              <a:t>	</a:t>
            </a:r>
            <a:r>
              <a:rPr lang="fr-FR" sz="1600" dirty="0" smtClean="0">
                <a:solidFill>
                  <a:schemeClr val="accent5">
                    <a:lumMod val="50000"/>
                  </a:schemeClr>
                </a:solidFill>
                <a:latin typeface="Times New Roman" pitchFamily="18" charset="0"/>
                <a:cs typeface="Times New Roman" pitchFamily="18" charset="0"/>
              </a:rPr>
              <a:t>+ NBI Accueil du public (D31)</a:t>
            </a:r>
          </a:p>
          <a:p>
            <a:r>
              <a:rPr lang="fr-FR" sz="1600" dirty="0">
                <a:solidFill>
                  <a:schemeClr val="accent5">
                    <a:lumMod val="50000"/>
                  </a:schemeClr>
                </a:solidFill>
                <a:latin typeface="Times New Roman" pitchFamily="18" charset="0"/>
                <a:cs typeface="Times New Roman" pitchFamily="18" charset="0"/>
              </a:rPr>
              <a:t>	</a:t>
            </a:r>
            <a:r>
              <a:rPr lang="fr-FR" sz="1600" dirty="0" smtClean="0">
                <a:solidFill>
                  <a:schemeClr val="accent5">
                    <a:lumMod val="50000"/>
                  </a:schemeClr>
                </a:solidFill>
                <a:latin typeface="Times New Roman" pitchFamily="18" charset="0"/>
                <a:cs typeface="Times New Roman" pitchFamily="18" charset="0"/>
              </a:rPr>
              <a:t>+ NBI aux NT (D32-33)</a:t>
            </a:r>
          </a:p>
          <a:p>
            <a:r>
              <a:rPr lang="fr-FR" sz="1600" dirty="0">
                <a:solidFill>
                  <a:schemeClr val="accent5">
                    <a:lumMod val="50000"/>
                  </a:schemeClr>
                </a:solidFill>
                <a:latin typeface="Times New Roman" pitchFamily="18" charset="0"/>
                <a:cs typeface="Times New Roman" pitchFamily="18" charset="0"/>
              </a:rPr>
              <a:t>	</a:t>
            </a:r>
            <a:r>
              <a:rPr lang="fr-FR" sz="1600" dirty="0" smtClean="0">
                <a:solidFill>
                  <a:schemeClr val="accent5">
                    <a:lumMod val="50000"/>
                  </a:schemeClr>
                </a:solidFill>
                <a:latin typeface="Times New Roman" pitchFamily="18" charset="0"/>
                <a:cs typeface="Times New Roman" pitchFamily="18" charset="0"/>
              </a:rPr>
              <a:t>+ NBI maintenue dans un nouveau service (D35)</a:t>
            </a:r>
          </a:p>
          <a:p>
            <a:pPr marL="285750" indent="-285750">
              <a:buFontTx/>
              <a:buChar char="-"/>
            </a:pPr>
            <a:r>
              <a:rPr lang="fr-FR" sz="1600" dirty="0" smtClean="0">
                <a:solidFill>
                  <a:schemeClr val="accent5">
                    <a:lumMod val="50000"/>
                  </a:schemeClr>
                </a:solidFill>
                <a:latin typeface="Times New Roman" pitchFamily="18" charset="0"/>
                <a:cs typeface="Times New Roman" pitchFamily="18" charset="0"/>
              </a:rPr>
              <a:t>Attribution du SFT (D36)</a:t>
            </a:r>
          </a:p>
          <a:p>
            <a:pPr lvl="2"/>
            <a:r>
              <a:rPr lang="fr-FR" sz="1600" dirty="0" smtClean="0">
                <a:solidFill>
                  <a:schemeClr val="accent5">
                    <a:lumMod val="50000"/>
                  </a:schemeClr>
                </a:solidFill>
                <a:latin typeface="Times New Roman" pitchFamily="18" charset="0"/>
                <a:cs typeface="Times New Roman" pitchFamily="18" charset="0"/>
              </a:rPr>
              <a:t>+ SFT aux agents sans enfant (D37)</a:t>
            </a:r>
            <a:endParaRPr lang="fr-FR" sz="1600" dirty="0">
              <a:solidFill>
                <a:schemeClr val="accent5">
                  <a:lumMod val="50000"/>
                </a:schemeClr>
              </a:solidFill>
              <a:latin typeface="Times New Roman" pitchFamily="18" charset="0"/>
              <a:cs typeface="Times New Roman" pitchFamily="18" charset="0"/>
            </a:endParaRPr>
          </a:p>
          <a:p>
            <a:pPr marL="285750" lvl="2" indent="-285750">
              <a:buFontTx/>
              <a:buChar char="-"/>
            </a:pPr>
            <a:r>
              <a:rPr lang="fr-FR" sz="1600" dirty="0" smtClean="0">
                <a:solidFill>
                  <a:schemeClr val="accent5">
                    <a:lumMod val="50000"/>
                  </a:schemeClr>
                </a:solidFill>
                <a:latin typeface="Times New Roman" pitchFamily="18" charset="0"/>
                <a:cs typeface="Times New Roman" pitchFamily="18" charset="0"/>
              </a:rPr>
              <a:t>Attribution </a:t>
            </a:r>
            <a:r>
              <a:rPr lang="fr-FR" sz="1600" dirty="0">
                <a:solidFill>
                  <a:schemeClr val="accent5">
                    <a:lumMod val="50000"/>
                  </a:schemeClr>
                </a:solidFill>
                <a:latin typeface="Times New Roman" pitchFamily="18" charset="0"/>
                <a:cs typeface="Times New Roman" pitchFamily="18" charset="0"/>
              </a:rPr>
              <a:t>des </a:t>
            </a:r>
            <a:r>
              <a:rPr lang="fr-FR" sz="1600" dirty="0" smtClean="0">
                <a:solidFill>
                  <a:schemeClr val="accent5">
                    <a:lumMod val="50000"/>
                  </a:schemeClr>
                </a:solidFill>
                <a:latin typeface="Times New Roman" pitchFamily="18" charset="0"/>
                <a:cs typeface="Times New Roman" pitchFamily="18" charset="0"/>
              </a:rPr>
              <a:t>IHTS (D38)</a:t>
            </a:r>
          </a:p>
          <a:p>
            <a:pPr marL="457200" lvl="3"/>
            <a:r>
              <a:rPr lang="fr-FR" sz="1600" dirty="0" smtClean="0">
                <a:solidFill>
                  <a:schemeClr val="accent5">
                    <a:lumMod val="50000"/>
                  </a:schemeClr>
                </a:solidFill>
                <a:latin typeface="Times New Roman" pitchFamily="18" charset="0"/>
                <a:cs typeface="Times New Roman" pitchFamily="18" charset="0"/>
              </a:rPr>
              <a:t>	+ Temps partiel (D41)</a:t>
            </a:r>
          </a:p>
          <a:p>
            <a:pPr marL="457200" lvl="3"/>
            <a:r>
              <a:rPr lang="fr-FR" sz="1600" dirty="0" smtClean="0">
                <a:solidFill>
                  <a:schemeClr val="accent5">
                    <a:lumMod val="50000"/>
                  </a:schemeClr>
                </a:solidFill>
                <a:latin typeface="Times New Roman" pitchFamily="18" charset="0"/>
                <a:cs typeface="Times New Roman" pitchFamily="18" charset="0"/>
              </a:rPr>
              <a:t>	+ Temps incomplet (D42)</a:t>
            </a:r>
          </a:p>
          <a:p>
            <a:pPr marL="457200" lvl="3"/>
            <a:r>
              <a:rPr lang="fr-FR" sz="1600" dirty="0">
                <a:solidFill>
                  <a:schemeClr val="accent5">
                    <a:lumMod val="50000"/>
                  </a:schemeClr>
                </a:solidFill>
                <a:latin typeface="Times New Roman" pitchFamily="18" charset="0"/>
                <a:cs typeface="Times New Roman" pitchFamily="18" charset="0"/>
              </a:rPr>
              <a:t>	</a:t>
            </a:r>
            <a:r>
              <a:rPr lang="fr-FR" sz="1600" dirty="0" smtClean="0">
                <a:solidFill>
                  <a:schemeClr val="accent5">
                    <a:lumMod val="50000"/>
                  </a:schemeClr>
                </a:solidFill>
                <a:latin typeface="Times New Roman" pitchFamily="18" charset="0"/>
                <a:cs typeface="Times New Roman" pitchFamily="18" charset="0"/>
              </a:rPr>
              <a:t>+ Les heures supplémentaires importantes et forfaitaires (D45)</a:t>
            </a:r>
          </a:p>
          <a:p>
            <a:pPr marL="285750" lvl="2" indent="-285750">
              <a:buFontTx/>
              <a:buChar char="-"/>
            </a:pPr>
            <a:r>
              <a:rPr lang="fr-FR" sz="1600" dirty="0">
                <a:solidFill>
                  <a:schemeClr val="accent5">
                    <a:lumMod val="50000"/>
                  </a:schemeClr>
                </a:solidFill>
                <a:latin typeface="Times New Roman" pitchFamily="18" charset="0"/>
                <a:cs typeface="Times New Roman" pitchFamily="18" charset="0"/>
              </a:rPr>
              <a:t>Attribution des </a:t>
            </a:r>
            <a:r>
              <a:rPr lang="fr-FR" sz="1600" dirty="0" smtClean="0">
                <a:solidFill>
                  <a:schemeClr val="accent5">
                    <a:lumMod val="50000"/>
                  </a:schemeClr>
                </a:solidFill>
                <a:latin typeface="Times New Roman" pitchFamily="18" charset="0"/>
                <a:cs typeface="Times New Roman" pitchFamily="18" charset="0"/>
              </a:rPr>
              <a:t>primes (D46)</a:t>
            </a:r>
          </a:p>
          <a:p>
            <a:pPr marL="914400" lvl="4"/>
            <a:r>
              <a:rPr lang="fr-FR" sz="1600" dirty="0" smtClean="0">
                <a:solidFill>
                  <a:schemeClr val="accent5">
                    <a:lumMod val="50000"/>
                  </a:schemeClr>
                </a:solidFill>
                <a:latin typeface="Times New Roman" pitchFamily="18" charset="0"/>
                <a:cs typeface="Times New Roman" pitchFamily="18" charset="0"/>
              </a:rPr>
              <a:t>+ IFTS (D48)</a:t>
            </a:r>
          </a:p>
          <a:p>
            <a:pPr marL="914400" lvl="4"/>
            <a:r>
              <a:rPr lang="fr-FR" sz="1600" dirty="0" smtClean="0">
                <a:solidFill>
                  <a:schemeClr val="accent5">
                    <a:lumMod val="50000"/>
                  </a:schemeClr>
                </a:solidFill>
                <a:latin typeface="Times New Roman" pitchFamily="18" charset="0"/>
                <a:cs typeface="Times New Roman" pitchFamily="18" charset="0"/>
              </a:rPr>
              <a:t>+ Prime informatique (D51)</a:t>
            </a:r>
          </a:p>
          <a:p>
            <a:pPr marL="285750" lvl="2" indent="-285750">
              <a:buFontTx/>
              <a:buChar char="-"/>
            </a:pPr>
            <a:r>
              <a:rPr lang="fr-FR" sz="1600" dirty="0">
                <a:solidFill>
                  <a:schemeClr val="accent5">
                    <a:lumMod val="50000"/>
                  </a:schemeClr>
                </a:solidFill>
                <a:latin typeface="Times New Roman" pitchFamily="18" charset="0"/>
                <a:cs typeface="Times New Roman" pitchFamily="18" charset="0"/>
              </a:rPr>
              <a:t>Avantages en </a:t>
            </a:r>
            <a:r>
              <a:rPr lang="fr-FR" sz="1600" dirty="0" smtClean="0">
                <a:solidFill>
                  <a:schemeClr val="accent5">
                    <a:lumMod val="50000"/>
                  </a:schemeClr>
                </a:solidFill>
                <a:latin typeface="Times New Roman" pitchFamily="18" charset="0"/>
                <a:cs typeface="Times New Roman" pitchFamily="18" charset="0"/>
              </a:rPr>
              <a:t>nature (D53)</a:t>
            </a:r>
          </a:p>
          <a:p>
            <a:pPr marL="457200" lvl="3"/>
            <a:r>
              <a:rPr lang="fr-FR" sz="1600" dirty="0" smtClean="0">
                <a:solidFill>
                  <a:schemeClr val="accent5">
                    <a:lumMod val="50000"/>
                  </a:schemeClr>
                </a:solidFill>
                <a:latin typeface="Times New Roman" pitchFamily="18" charset="0"/>
                <a:cs typeface="Times New Roman" pitchFamily="18" charset="0"/>
              </a:rPr>
              <a:t>	+ Logements de fonction aux professeurs des écoles (D56)</a:t>
            </a:r>
          </a:p>
          <a:p>
            <a:pPr marL="457200" lvl="3"/>
            <a:r>
              <a:rPr lang="fr-FR" sz="1600" dirty="0">
                <a:solidFill>
                  <a:schemeClr val="accent5">
                    <a:lumMod val="50000"/>
                  </a:schemeClr>
                </a:solidFill>
                <a:latin typeface="Times New Roman" pitchFamily="18" charset="0"/>
                <a:cs typeface="Times New Roman" pitchFamily="18" charset="0"/>
              </a:rPr>
              <a:t>	</a:t>
            </a:r>
            <a:r>
              <a:rPr lang="fr-FR" sz="1600" dirty="0" smtClean="0">
                <a:solidFill>
                  <a:schemeClr val="accent5">
                    <a:lumMod val="50000"/>
                  </a:schemeClr>
                </a:solidFill>
                <a:latin typeface="Times New Roman" pitchFamily="18" charset="0"/>
                <a:cs typeface="Times New Roman" pitchFamily="18" charset="0"/>
              </a:rPr>
              <a:t>+ Cumul logement de fonction et IFTS (D56)</a:t>
            </a:r>
          </a:p>
          <a:p>
            <a:pPr marL="457200" lvl="3"/>
            <a:r>
              <a:rPr lang="fr-FR" sz="1600" dirty="0">
                <a:solidFill>
                  <a:schemeClr val="accent5">
                    <a:lumMod val="50000"/>
                  </a:schemeClr>
                </a:solidFill>
                <a:latin typeface="Times New Roman" pitchFamily="18" charset="0"/>
                <a:cs typeface="Times New Roman" pitchFamily="18" charset="0"/>
              </a:rPr>
              <a:t>	</a:t>
            </a:r>
            <a:r>
              <a:rPr lang="fr-FR" sz="1600" dirty="0" smtClean="0">
                <a:solidFill>
                  <a:schemeClr val="accent5">
                    <a:lumMod val="50000"/>
                  </a:schemeClr>
                </a:solidFill>
                <a:latin typeface="Times New Roman" pitchFamily="18" charset="0"/>
                <a:cs typeface="Times New Roman" pitchFamily="18" charset="0"/>
              </a:rPr>
              <a:t>+ Les véhicules de fonction et de service avec remisage à domicile (D59)</a:t>
            </a:r>
          </a:p>
          <a:p>
            <a:pPr marL="285750" lvl="2" indent="-285750">
              <a:buFontTx/>
              <a:buChar char="-"/>
            </a:pPr>
            <a:r>
              <a:rPr lang="fr-FR" sz="1600" dirty="0">
                <a:solidFill>
                  <a:schemeClr val="accent5">
                    <a:lumMod val="50000"/>
                  </a:schemeClr>
                </a:solidFill>
                <a:latin typeface="Times New Roman" pitchFamily="18" charset="0"/>
                <a:cs typeface="Times New Roman" pitchFamily="18" charset="0"/>
              </a:rPr>
              <a:t>Les frais de </a:t>
            </a:r>
            <a:r>
              <a:rPr lang="fr-FR" sz="1600" dirty="0" smtClean="0">
                <a:solidFill>
                  <a:schemeClr val="accent5">
                    <a:lumMod val="50000"/>
                  </a:schemeClr>
                </a:solidFill>
                <a:latin typeface="Times New Roman" pitchFamily="18" charset="0"/>
                <a:cs typeface="Times New Roman" pitchFamily="18" charset="0"/>
              </a:rPr>
              <a:t>représentation (D61)</a:t>
            </a:r>
          </a:p>
          <a:p>
            <a:pPr marL="285750" lvl="2" indent="-285750">
              <a:buFontTx/>
              <a:buChar char="-"/>
            </a:pPr>
            <a:r>
              <a:rPr lang="fr-FR" sz="1600" dirty="0" smtClean="0">
                <a:solidFill>
                  <a:schemeClr val="accent5">
                    <a:lumMod val="50000"/>
                  </a:schemeClr>
                </a:solidFill>
                <a:latin typeface="Times New Roman" pitchFamily="18" charset="0"/>
                <a:cs typeface="Times New Roman" pitchFamily="18" charset="0"/>
              </a:rPr>
              <a:t>Le recrutement des non titulaires (D62)</a:t>
            </a:r>
          </a:p>
          <a:p>
            <a:pPr marL="914400" lvl="4"/>
            <a:r>
              <a:rPr lang="fr-FR" sz="1600" dirty="0" smtClean="0">
                <a:solidFill>
                  <a:schemeClr val="accent5">
                    <a:lumMod val="50000"/>
                  </a:schemeClr>
                </a:solidFill>
                <a:latin typeface="Times New Roman" pitchFamily="18" charset="0"/>
                <a:cs typeface="Times New Roman" pitchFamily="18" charset="0"/>
              </a:rPr>
              <a:t>+ La fixation du traitement de l’agent contractuel (D66)</a:t>
            </a:r>
          </a:p>
          <a:p>
            <a:pPr marL="914400" lvl="4"/>
            <a:r>
              <a:rPr lang="fr-FR" sz="1600" dirty="0" smtClean="0">
                <a:solidFill>
                  <a:schemeClr val="accent5">
                    <a:lumMod val="50000"/>
                  </a:schemeClr>
                </a:solidFill>
                <a:latin typeface="Times New Roman" pitchFamily="18" charset="0"/>
                <a:cs typeface="Times New Roman" pitchFamily="18" charset="0"/>
              </a:rPr>
              <a:t>+ Les vacataires (D67)</a:t>
            </a:r>
          </a:p>
          <a:p>
            <a:pPr marL="914400" lvl="4"/>
            <a:r>
              <a:rPr lang="fr-FR" sz="1600" dirty="0" smtClean="0">
                <a:solidFill>
                  <a:schemeClr val="accent5">
                    <a:lumMod val="50000"/>
                  </a:schemeClr>
                </a:solidFill>
                <a:latin typeface="Times New Roman" pitchFamily="18" charset="0"/>
                <a:cs typeface="Times New Roman" pitchFamily="18" charset="0"/>
              </a:rPr>
              <a:t>+ Les collaborateurs de cabinet (D70)</a:t>
            </a:r>
            <a:endParaRPr lang="fr-FR" sz="1600" dirty="0">
              <a:solidFill>
                <a:schemeClr val="accent5">
                  <a:lumMod val="50000"/>
                </a:schemeClr>
              </a:solidFill>
              <a:latin typeface="Times New Roman" pitchFamily="18" charset="0"/>
              <a:cs typeface="Times New Roman" pitchFamily="18" charset="0"/>
            </a:endParaRPr>
          </a:p>
          <a:p>
            <a:pPr marL="457200" lvl="3"/>
            <a:endParaRPr lang="fr-FR" sz="1600" dirty="0" smtClean="0">
              <a:solidFill>
                <a:schemeClr val="accent5">
                  <a:lumMod val="50000"/>
                </a:schemeClr>
              </a:solidFill>
              <a:latin typeface="Times New Roman" pitchFamily="18" charset="0"/>
              <a:cs typeface="Times New Roman" pitchFamily="18" charset="0"/>
            </a:endParaRPr>
          </a:p>
          <a:p>
            <a:pPr marL="457200" lvl="3"/>
            <a:r>
              <a:rPr lang="fr-FR" dirty="0">
                <a:solidFill>
                  <a:schemeClr val="accent5">
                    <a:lumMod val="50000"/>
                  </a:schemeClr>
                </a:solidFill>
                <a:latin typeface="Times New Roman" pitchFamily="18" charset="0"/>
                <a:cs typeface="Times New Roman" pitchFamily="18" charset="0"/>
              </a:rPr>
              <a:t>	</a:t>
            </a:r>
            <a:endParaRPr lang="fr-FR" dirty="0" smtClean="0">
              <a:solidFill>
                <a:schemeClr val="accent5">
                  <a:lumMod val="50000"/>
                </a:schemeClr>
              </a:solidFill>
              <a:latin typeface="Times New Roman" pitchFamily="18" charset="0"/>
              <a:cs typeface="Times New Roman" pitchFamily="18" charset="0"/>
            </a:endParaRPr>
          </a:p>
          <a:p>
            <a:pPr marL="742950" lvl="3" indent="-285750">
              <a:buFontTx/>
              <a:buChar char="-"/>
            </a:pPr>
            <a:endParaRPr lang="fr-FR" dirty="0">
              <a:solidFill>
                <a:schemeClr val="accent5">
                  <a:lumMod val="50000"/>
                </a:schemeClr>
              </a:solidFill>
              <a:latin typeface="Times New Roman" pitchFamily="18" charset="0"/>
              <a:cs typeface="Times New Roman" pitchFamily="18" charset="0"/>
            </a:endParaRPr>
          </a:p>
          <a:p>
            <a:pPr marL="914400" lvl="4"/>
            <a:endParaRPr lang="fr-FR" dirty="0">
              <a:solidFill>
                <a:schemeClr val="accent5">
                  <a:lumMod val="50000"/>
                </a:schemeClr>
              </a:solidFill>
              <a:latin typeface="Times New Roman" pitchFamily="18" charset="0"/>
              <a:cs typeface="Times New Roman" pitchFamily="18" charset="0"/>
            </a:endParaRPr>
          </a:p>
          <a:p>
            <a:pPr marL="742950" lvl="3" indent="-285750">
              <a:buFontTx/>
              <a:buChar char="-"/>
            </a:pPr>
            <a:endParaRPr lang="fr-FR" dirty="0" smtClean="0">
              <a:solidFill>
                <a:schemeClr val="accent5">
                  <a:lumMod val="50000"/>
                </a:schemeClr>
              </a:solidFill>
              <a:latin typeface="Times New Roman" pitchFamily="18" charset="0"/>
              <a:cs typeface="Times New Roman" pitchFamily="18" charset="0"/>
            </a:endParaRPr>
          </a:p>
          <a:p>
            <a:pPr marL="457200" lvl="3"/>
            <a:endParaRPr lang="fr-FR" dirty="0" smtClean="0">
              <a:solidFill>
                <a:schemeClr val="accent5">
                  <a:lumMod val="50000"/>
                </a:schemeClr>
              </a:solidFill>
              <a:latin typeface="Times New Roman" pitchFamily="18" charset="0"/>
              <a:cs typeface="Times New Roman" pitchFamily="18" charset="0"/>
            </a:endParaRPr>
          </a:p>
          <a:p>
            <a:pPr marL="457200" lvl="3"/>
            <a:r>
              <a:rPr lang="fr-FR" dirty="0">
                <a:solidFill>
                  <a:schemeClr val="accent5">
                    <a:lumMod val="50000"/>
                  </a:schemeClr>
                </a:solidFill>
                <a:latin typeface="Times New Roman" pitchFamily="18" charset="0"/>
                <a:cs typeface="Times New Roman" pitchFamily="18" charset="0"/>
              </a:rPr>
              <a:t>	</a:t>
            </a:r>
          </a:p>
          <a:p>
            <a:pPr lvl="2"/>
            <a:endParaRPr lang="fr-FR" dirty="0">
              <a:solidFill>
                <a:schemeClr val="accent5">
                  <a:lumMod val="50000"/>
                </a:schemeClr>
              </a:solidFill>
              <a:latin typeface="Times New Roman" pitchFamily="18" charset="0"/>
              <a:cs typeface="Times New Roman" pitchFamily="18" charset="0"/>
            </a:endParaRPr>
          </a:p>
          <a:p>
            <a:pPr lvl="2"/>
            <a:endParaRPr lang="fr-FR" dirty="0" smtClean="0">
              <a:solidFill>
                <a:schemeClr val="accent5">
                  <a:lumMod val="50000"/>
                </a:schemeClr>
              </a:solidFill>
              <a:latin typeface="Times New Roman" pitchFamily="18" charset="0"/>
              <a:cs typeface="Times New Roman" pitchFamily="18" charset="0"/>
            </a:endParaRPr>
          </a:p>
          <a:p>
            <a:endParaRPr lang="fr-FR" dirty="0" smtClean="0">
              <a:solidFill>
                <a:schemeClr val="accent5">
                  <a:lumMod val="50000"/>
                </a:schemeClr>
              </a:solidFill>
              <a:latin typeface="Times New Roman" pitchFamily="18" charset="0"/>
              <a:cs typeface="Times New Roman" pitchFamily="18" charset="0"/>
            </a:endParaRPr>
          </a:p>
          <a:p>
            <a:endParaRPr lang="fr-FR" dirty="0" smtClean="0">
              <a:solidFill>
                <a:schemeClr val="accent5">
                  <a:lumMod val="50000"/>
                </a:schemeClr>
              </a:solidFill>
              <a:latin typeface="Times New Roman" pitchFamily="18" charset="0"/>
              <a:cs typeface="Times New Roman" pitchFamily="18" charset="0"/>
            </a:endParaRPr>
          </a:p>
          <a:p>
            <a:pPr marL="285750" indent="-285750">
              <a:buFontTx/>
              <a:buChar char="-"/>
            </a:pPr>
            <a:endParaRPr lang="fr-FR" dirty="0" smtClean="0">
              <a:solidFill>
                <a:schemeClr val="accent5">
                  <a:lumMod val="50000"/>
                </a:schemeClr>
              </a:solidFill>
              <a:latin typeface="Times New Roman" pitchFamily="18" charset="0"/>
              <a:cs typeface="Times New Roman" pitchFamily="18" charset="0"/>
            </a:endParaRPr>
          </a:p>
          <a:p>
            <a:pPr marL="285750" indent="-285750">
              <a:buFontTx/>
              <a:buChar char="-"/>
            </a:pPr>
            <a:endParaRPr lang="fr-FR" dirty="0">
              <a:solidFill>
                <a:schemeClr val="accent5">
                  <a:lumMod val="50000"/>
                </a:schemeClr>
              </a:solidFill>
              <a:latin typeface="Times New Roman" pitchFamily="18" charset="0"/>
              <a:cs typeface="Times New Roman" pitchFamily="18" charset="0"/>
            </a:endParaRPr>
          </a:p>
          <a:p>
            <a:endParaRPr lang="fr-FR" dirty="0" smtClean="0">
              <a:solidFill>
                <a:schemeClr val="accent5">
                  <a:lumMod val="50000"/>
                </a:schemeClr>
              </a:solidFill>
              <a:latin typeface="Times New Roman" pitchFamily="18" charset="0"/>
              <a:cs typeface="Times New Roman" pitchFamily="18" charset="0"/>
            </a:endParaRPr>
          </a:p>
          <a:p>
            <a:endParaRPr lang="fr-FR" dirty="0">
              <a:solidFill>
                <a:schemeClr val="accent5">
                  <a:lumMod val="50000"/>
                </a:schemeClr>
              </a:solidFill>
              <a:latin typeface="Times New Roman" pitchFamily="18" charset="0"/>
              <a:cs typeface="Times New Roman" pitchFamily="18" charset="0"/>
            </a:endParaRPr>
          </a:p>
          <a:p>
            <a:endParaRPr lang="fr-FR" dirty="0" smtClean="0">
              <a:solidFill>
                <a:schemeClr val="accent5">
                  <a:lumMod val="50000"/>
                </a:schemeClr>
              </a:solidFill>
              <a:latin typeface="Times New Roman" pitchFamily="18" charset="0"/>
              <a:cs typeface="Times New Roman" pitchFamily="18" charset="0"/>
            </a:endParaRPr>
          </a:p>
          <a:p>
            <a:endParaRPr lang="fr-FR" dirty="0">
              <a:solidFill>
                <a:schemeClr val="accent5">
                  <a:lumMod val="50000"/>
                </a:schemeClr>
              </a:solidFill>
              <a:latin typeface="Times New Roman" pitchFamily="18" charset="0"/>
              <a:cs typeface="Times New Roman" pitchFamily="18" charset="0"/>
            </a:endParaRPr>
          </a:p>
          <a:p>
            <a:endParaRPr lang="fr-FR" dirty="0" smtClean="0">
              <a:solidFill>
                <a:schemeClr val="accent5">
                  <a:lumMod val="50000"/>
                </a:schemeClr>
              </a:solidFill>
              <a:latin typeface="Times New Roman" pitchFamily="18" charset="0"/>
              <a:cs typeface="Times New Roman" pitchFamily="18" charset="0"/>
            </a:endParaRPr>
          </a:p>
          <a:p>
            <a:endParaRPr lang="fr-FR" dirty="0">
              <a:solidFill>
                <a:schemeClr val="accent5">
                  <a:lumMod val="50000"/>
                </a:schemeClr>
              </a:solidFill>
              <a:latin typeface="Times New Roman" pitchFamily="18" charset="0"/>
              <a:cs typeface="Times New Roman" pitchFamily="18" charset="0"/>
            </a:endParaRPr>
          </a:p>
          <a:p>
            <a:endParaRPr lang="fr-FR" dirty="0" smtClean="0">
              <a:solidFill>
                <a:schemeClr val="accent5">
                  <a:lumMod val="50000"/>
                </a:schemeClr>
              </a:solidFill>
              <a:latin typeface="Times New Roman" pitchFamily="18" charset="0"/>
              <a:cs typeface="Times New Roman" pitchFamily="18" charset="0"/>
            </a:endParaRPr>
          </a:p>
          <a:p>
            <a:endParaRPr lang="fr-FR" dirty="0">
              <a:solidFill>
                <a:schemeClr val="accent5">
                  <a:lumMod val="50000"/>
                </a:schemeClr>
              </a:solidFill>
              <a:latin typeface="Times New Roman" pitchFamily="18" charset="0"/>
              <a:cs typeface="Times New Roman" pitchFamily="18" charset="0"/>
            </a:endParaRPr>
          </a:p>
          <a:p>
            <a:endParaRPr lang="fr-FR" dirty="0"/>
          </a:p>
        </p:txBody>
      </p:sp>
    </p:spTree>
    <p:extLst>
      <p:ext uri="{BB962C8B-B14F-4D97-AF65-F5344CB8AC3E}">
        <p14:creationId xmlns:p14="http://schemas.microsoft.com/office/powerpoint/2010/main" val="1633782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576064"/>
          </a:xfrm>
        </p:spPr>
        <p:txBody>
          <a:bodyPr>
            <a:normAutofit fontScale="90000"/>
          </a:bodyPr>
          <a:lstStyle/>
          <a:p>
            <a:pPr lvl="0" algn="l"/>
            <a:r>
              <a:rPr lang="fr-FR" sz="3600" b="1" cap="small" dirty="0">
                <a:solidFill>
                  <a:schemeClr val="accent5">
                    <a:lumMod val="50000"/>
                  </a:schemeClr>
                </a:solidFill>
                <a:latin typeface="Times New Roman" pitchFamily="18" charset="0"/>
                <a:ea typeface="+mn-ea"/>
                <a:cs typeface="Times New Roman" pitchFamily="18" charset="0"/>
              </a:rPr>
              <a:t>7 - exemples de </a:t>
            </a:r>
            <a:r>
              <a:rPr lang="fr-FR" sz="3600" b="1" cap="small" dirty="0" err="1">
                <a:solidFill>
                  <a:schemeClr val="accent5">
                    <a:lumMod val="50000"/>
                  </a:schemeClr>
                </a:solidFill>
                <a:latin typeface="Times New Roman" pitchFamily="18" charset="0"/>
                <a:ea typeface="+mn-ea"/>
                <a:cs typeface="Times New Roman" pitchFamily="18" charset="0"/>
              </a:rPr>
              <a:t>controles</a:t>
            </a:r>
            <a:r>
              <a:rPr lang="fr-FR" sz="2000" dirty="0">
                <a:solidFill>
                  <a:schemeClr val="accent4">
                    <a:lumMod val="75000"/>
                  </a:schemeClr>
                </a:solidFill>
                <a:latin typeface="Times New Roman" pitchFamily="18" charset="0"/>
                <a:cs typeface="Times New Roman" pitchFamily="18" charset="0"/>
              </a:rPr>
              <a:t/>
            </a:r>
            <a:br>
              <a:rPr lang="fr-FR" sz="2000" dirty="0">
                <a:solidFill>
                  <a:schemeClr val="accent4">
                    <a:lumMod val="75000"/>
                  </a:schemeClr>
                </a:solidFill>
                <a:latin typeface="Times New Roman" pitchFamily="18" charset="0"/>
                <a:cs typeface="Times New Roman" pitchFamily="18" charset="0"/>
              </a:rPr>
            </a:br>
            <a:endParaRPr lang="fr-FR" sz="2000" dirty="0">
              <a:solidFill>
                <a:schemeClr val="accent4">
                  <a:lumMod val="75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57200" y="620688"/>
            <a:ext cx="8229600" cy="5505475"/>
          </a:xfrm>
        </p:spPr>
        <p:txBody>
          <a:bodyPr>
            <a:normAutofit fontScale="92500" lnSpcReduction="20000"/>
          </a:bodyPr>
          <a:lstStyle/>
          <a:p>
            <a:pPr marL="0" lvl="1" indent="0">
              <a:spcAft>
                <a:spcPts val="600"/>
              </a:spcAft>
              <a:buNone/>
              <a:tabLst>
                <a:tab pos="810260" algn="l"/>
              </a:tabLst>
            </a:pPr>
            <a:r>
              <a:rPr lang="fr-FR" sz="2000" dirty="0">
                <a:solidFill>
                  <a:schemeClr val="accent5">
                    <a:lumMod val="50000"/>
                  </a:schemeClr>
                </a:solidFill>
                <a:latin typeface="Times New Roman" pitchFamily="18" charset="0"/>
                <a:cs typeface="Times New Roman" pitchFamily="18" charset="0"/>
              </a:rPr>
              <a:t>7-1 </a:t>
            </a:r>
            <a:r>
              <a:rPr lang="fr-FR" sz="1900" b="1" cap="small" dirty="0">
                <a:solidFill>
                  <a:schemeClr val="accent5">
                    <a:lumMod val="50000"/>
                  </a:schemeClr>
                </a:solidFill>
                <a:latin typeface="Times New Roman" pitchFamily="18" charset="0"/>
                <a:cs typeface="Times New Roman" pitchFamily="18" charset="0"/>
              </a:rPr>
              <a:t>Attribution de la nouvelle bonification indiciaire (NBI) </a:t>
            </a:r>
          </a:p>
          <a:p>
            <a:pPr marL="457200" lvl="1" indent="0">
              <a:buNone/>
            </a:pPr>
            <a:r>
              <a:rPr lang="fr-FR" sz="1200" b="1" i="1" dirty="0">
                <a:latin typeface="Times New Roman" pitchFamily="18" charset="0"/>
                <a:cs typeface="Times New Roman" pitchFamily="18" charset="0"/>
                <a:hlinkClick r:id="rId3"/>
              </a:rPr>
              <a:t>Fiche technique </a:t>
            </a:r>
            <a:r>
              <a:rPr lang="fr-FR" sz="1200" b="1" i="1" dirty="0" smtClean="0">
                <a:latin typeface="Times New Roman" pitchFamily="18" charset="0"/>
                <a:cs typeface="Times New Roman" pitchFamily="18" charset="0"/>
                <a:hlinkClick r:id="rId3"/>
              </a:rPr>
              <a:t>NBI</a:t>
            </a:r>
            <a:endParaRPr lang="fr-FR" sz="1200" b="1" i="1" dirty="0" smtClean="0">
              <a:latin typeface="Times New Roman" pitchFamily="18" charset="0"/>
              <a:cs typeface="Times New Roman" pitchFamily="18" charset="0"/>
            </a:endParaRPr>
          </a:p>
          <a:p>
            <a:pPr marL="457200" lvl="1" indent="0">
              <a:buNone/>
            </a:pPr>
            <a:endParaRPr lang="fr-FR" sz="1200" b="1" i="1" dirty="0">
              <a:latin typeface="Times New Roman" pitchFamily="18" charset="0"/>
              <a:cs typeface="Times New Roman" pitchFamily="18" charset="0"/>
            </a:endParaRPr>
          </a:p>
          <a:p>
            <a:pPr marL="0" lvl="1" indent="0">
              <a:buNone/>
            </a:pPr>
            <a:r>
              <a:rPr lang="fr-FR" sz="1400" b="1" i="1" dirty="0" smtClean="0">
                <a:latin typeface="Times New Roman" pitchFamily="18" charset="0"/>
                <a:cs typeface="Times New Roman" pitchFamily="18" charset="0"/>
              </a:rPr>
              <a:t>Réglementation</a:t>
            </a:r>
            <a:endParaRPr lang="fr-FR" sz="2000" dirty="0" smtClean="0">
              <a:solidFill>
                <a:schemeClr val="accent5">
                  <a:lumMod val="50000"/>
                </a:schemeClr>
              </a:solidFill>
              <a:latin typeface="Times New Roman" pitchFamily="18" charset="0"/>
              <a:cs typeface="Times New Roman" pitchFamily="18" charset="0"/>
            </a:endParaRPr>
          </a:p>
          <a:p>
            <a:pPr marL="457200" lvl="1" indent="0">
              <a:buNone/>
            </a:pPr>
            <a:r>
              <a:rPr lang="fr-FR" sz="1200" b="1" i="1" dirty="0" smtClean="0">
                <a:latin typeface="Times New Roman" pitchFamily="18" charset="0"/>
                <a:cs typeface="Times New Roman" pitchFamily="18" charset="0"/>
                <a:hlinkClick r:id="rId4"/>
              </a:rPr>
              <a:t>Décret </a:t>
            </a:r>
            <a:r>
              <a:rPr lang="fr-FR" sz="1200" b="1" i="1" dirty="0">
                <a:latin typeface="Times New Roman" pitchFamily="18" charset="0"/>
                <a:cs typeface="Times New Roman" pitchFamily="18" charset="0"/>
                <a:hlinkClick r:id="rId4"/>
              </a:rPr>
              <a:t>n° 2006-779 du 3 juillet 2006</a:t>
            </a:r>
            <a:r>
              <a:rPr lang="fr-FR" sz="1200" b="1" i="1" dirty="0">
                <a:latin typeface="Times New Roman" pitchFamily="18" charset="0"/>
                <a:cs typeface="Times New Roman" pitchFamily="18" charset="0"/>
              </a:rPr>
              <a:t> et </a:t>
            </a:r>
            <a:r>
              <a:rPr lang="fr-FR" sz="1200" b="1" i="1" dirty="0" smtClean="0">
                <a:latin typeface="Times New Roman" pitchFamily="18" charset="0"/>
                <a:cs typeface="Times New Roman" pitchFamily="18" charset="0"/>
                <a:hlinkClick r:id="rId5"/>
              </a:rPr>
              <a:t>décret </a:t>
            </a:r>
            <a:r>
              <a:rPr lang="fr-FR" sz="1200" b="1" i="1" dirty="0">
                <a:latin typeface="Times New Roman" pitchFamily="18" charset="0"/>
                <a:cs typeface="Times New Roman" pitchFamily="18" charset="0"/>
                <a:hlinkClick r:id="rId5"/>
              </a:rPr>
              <a:t>n° 2006-780 du 3 juillet 2006</a:t>
            </a:r>
            <a:r>
              <a:rPr lang="fr-FR" sz="1200" b="1" i="1" dirty="0">
                <a:latin typeface="Times New Roman" pitchFamily="18" charset="0"/>
                <a:cs typeface="Times New Roman" pitchFamily="18" charset="0"/>
              </a:rPr>
              <a:t> </a:t>
            </a:r>
            <a:r>
              <a:rPr lang="fr-FR" sz="1200" b="1" i="1" dirty="0" smtClean="0">
                <a:latin typeface="Times New Roman" pitchFamily="18" charset="0"/>
                <a:cs typeface="Times New Roman" pitchFamily="18" charset="0"/>
              </a:rPr>
              <a:t>(zones </a:t>
            </a:r>
            <a:r>
              <a:rPr lang="fr-FR" sz="1200" b="1" i="1" dirty="0">
                <a:latin typeface="Times New Roman" pitchFamily="18" charset="0"/>
                <a:cs typeface="Times New Roman" pitchFamily="18" charset="0"/>
              </a:rPr>
              <a:t>à caractère </a:t>
            </a:r>
            <a:r>
              <a:rPr lang="fr-FR" sz="1200" b="1" i="1" dirty="0" smtClean="0">
                <a:latin typeface="Times New Roman" pitchFamily="18" charset="0"/>
                <a:cs typeface="Times New Roman" pitchFamily="18" charset="0"/>
              </a:rPr>
              <a:t>sensible)</a:t>
            </a:r>
          </a:p>
          <a:p>
            <a:pPr marL="457200" lvl="1" indent="0">
              <a:buNone/>
            </a:pPr>
            <a:r>
              <a:rPr lang="fr-FR" sz="1200" b="1" i="1" dirty="0" smtClean="0">
                <a:latin typeface="Times New Roman" pitchFamily="18" charset="0"/>
                <a:cs typeface="Times New Roman" pitchFamily="18" charset="0"/>
                <a:hlinkClick r:id="rId6"/>
              </a:rPr>
              <a:t>Décrets n° 2001-1274 du 27 décembre 2001 </a:t>
            </a:r>
            <a:r>
              <a:rPr lang="fr-FR" sz="1200" b="1" i="1" dirty="0" smtClean="0">
                <a:latin typeface="Times New Roman" pitchFamily="18" charset="0"/>
                <a:cs typeface="Times New Roman" pitchFamily="18" charset="0"/>
              </a:rPr>
              <a:t>et </a:t>
            </a:r>
            <a:r>
              <a:rPr lang="fr-FR" sz="1200" b="1" i="1" dirty="0" smtClean="0">
                <a:latin typeface="Times New Roman" pitchFamily="18" charset="0"/>
                <a:cs typeface="Times New Roman" pitchFamily="18" charset="0"/>
                <a:hlinkClick r:id="rId7"/>
              </a:rPr>
              <a:t>n° 2001-1367 du 28 décembre 2001 </a:t>
            </a:r>
            <a:r>
              <a:rPr lang="fr-FR" sz="1200" b="1" i="1" dirty="0" smtClean="0">
                <a:latin typeface="Times New Roman" pitchFamily="18" charset="0"/>
                <a:cs typeface="Times New Roman" pitchFamily="18" charset="0"/>
              </a:rPr>
              <a:t>(postes fonctionnels)</a:t>
            </a:r>
          </a:p>
          <a:p>
            <a:pPr marL="457200" lvl="1" indent="0">
              <a:buNone/>
            </a:pPr>
            <a:r>
              <a:rPr lang="fr-FR" sz="1200" b="1" i="1" dirty="0" smtClean="0">
                <a:latin typeface="Times New Roman" pitchFamily="18" charset="0"/>
                <a:cs typeface="Times New Roman" pitchFamily="18" charset="0"/>
                <a:hlinkClick r:id="rId8"/>
              </a:rPr>
              <a:t>Décret n° 2001-665 du 30 juillet 2001 </a:t>
            </a:r>
            <a:r>
              <a:rPr lang="fr-FR" sz="1200" b="1" i="1" dirty="0" smtClean="0">
                <a:latin typeface="Times New Roman" pitchFamily="18" charset="0"/>
                <a:cs typeface="Times New Roman" pitchFamily="18" charset="0"/>
              </a:rPr>
              <a:t>(sapeurs pompiers)</a:t>
            </a:r>
          </a:p>
          <a:p>
            <a:pPr marL="457200" lvl="1" indent="0">
              <a:buNone/>
            </a:pPr>
            <a:r>
              <a:rPr lang="fr-FR" sz="1200" b="1" i="1" dirty="0" smtClean="0">
                <a:latin typeface="Times New Roman" pitchFamily="18" charset="0"/>
                <a:cs typeface="Times New Roman" pitchFamily="18" charset="0"/>
              </a:rPr>
              <a:t>CE 26 mai 2008, </a:t>
            </a:r>
            <a:r>
              <a:rPr lang="fr-FR" sz="1200" b="1" i="1" dirty="0" err="1" smtClean="0">
                <a:latin typeface="Times New Roman" pitchFamily="18" charset="0"/>
                <a:cs typeface="Times New Roman" pitchFamily="18" charset="0"/>
              </a:rPr>
              <a:t>Cne</a:t>
            </a:r>
            <a:r>
              <a:rPr lang="fr-FR" sz="1200" b="1" i="1" dirty="0" smtClean="0">
                <a:latin typeface="Times New Roman" pitchFamily="18" charset="0"/>
                <a:cs typeface="Times New Roman" pitchFamily="18" charset="0"/>
              </a:rPr>
              <a:t> de Porto-Vecchio, </a:t>
            </a:r>
            <a:r>
              <a:rPr lang="fr-FR" sz="1200" b="1" i="1" dirty="0" err="1" smtClean="0">
                <a:latin typeface="Times New Roman" pitchFamily="18" charset="0"/>
                <a:cs typeface="Times New Roman" pitchFamily="18" charset="0"/>
              </a:rPr>
              <a:t>req</a:t>
            </a:r>
            <a:r>
              <a:rPr lang="fr-FR" sz="1200" b="1" i="1" dirty="0" smtClean="0">
                <a:latin typeface="Times New Roman" pitchFamily="18" charset="0"/>
                <a:cs typeface="Times New Roman" pitchFamily="18" charset="0"/>
              </a:rPr>
              <a:t> n° 281913 (la NBI n’est pas liée au grade mais encore faut-il que les missions du cadre d’emploi vous permettent d’accomplir les fonctions ouvrant droit à la NBI).</a:t>
            </a:r>
          </a:p>
          <a:p>
            <a:pPr marL="457200" lvl="1" indent="0">
              <a:buNone/>
            </a:pPr>
            <a:r>
              <a:rPr lang="fr-FR" sz="1200" u="sng" dirty="0" smtClean="0">
                <a:hlinkClick r:id="rId9"/>
              </a:rPr>
              <a:t>CE </a:t>
            </a:r>
            <a:r>
              <a:rPr lang="fr-FR" sz="1200" u="sng" dirty="0">
                <a:hlinkClick r:id="rId9"/>
              </a:rPr>
              <a:t>n° 278877 du 5 avril 2006, Mlle S</a:t>
            </a:r>
            <a:r>
              <a:rPr lang="fr-FR" sz="1200" u="sng" dirty="0" smtClean="0">
                <a:hlinkClick r:id="rId9"/>
              </a:rPr>
              <a:t>.</a:t>
            </a:r>
            <a:r>
              <a:rPr lang="fr-FR" sz="1200" u="sng" dirty="0" smtClean="0"/>
              <a:t>  </a:t>
            </a:r>
            <a:r>
              <a:rPr lang="fr-FR" sz="1200" b="1" i="1" dirty="0">
                <a:latin typeface="Times New Roman" pitchFamily="18" charset="0"/>
                <a:cs typeface="Times New Roman" pitchFamily="18" charset="0"/>
              </a:rPr>
              <a:t>(Le CE a rappelé que l’attribution de la NBI est liée à l’exercice de fonctions et non à l’appartenance à un corps ou cadre d’emplois) </a:t>
            </a:r>
          </a:p>
          <a:p>
            <a:pPr marL="457200" lvl="1" indent="0">
              <a:buNone/>
            </a:pPr>
            <a:endParaRPr lang="fr-FR" sz="1200" b="1" i="1" dirty="0" smtClean="0">
              <a:latin typeface="Times New Roman" pitchFamily="18" charset="0"/>
              <a:cs typeface="Times New Roman" pitchFamily="18" charset="0"/>
            </a:endParaRPr>
          </a:p>
          <a:p>
            <a:pPr marL="0" indent="0" algn="just">
              <a:buNone/>
            </a:pPr>
            <a:r>
              <a:rPr lang="fr-FR" sz="1700" b="1" dirty="0" smtClean="0"/>
              <a:t>La réglementation prend </a:t>
            </a:r>
            <a:r>
              <a:rPr lang="fr-FR" sz="1700" b="1" dirty="0"/>
              <a:t>en considération </a:t>
            </a:r>
            <a:r>
              <a:rPr lang="fr-FR" sz="1700" b="1" dirty="0" smtClean="0"/>
              <a:t>la nature des fonctions occupées</a:t>
            </a:r>
            <a:r>
              <a:rPr lang="fr-FR" sz="1400" b="1" dirty="0" smtClean="0"/>
              <a:t>, se détachant des notions de filières ou de grades. </a:t>
            </a:r>
            <a:r>
              <a:rPr lang="fr-FR" sz="1700" b="1" dirty="0" smtClean="0"/>
              <a:t>Quatre </a:t>
            </a:r>
            <a:r>
              <a:rPr lang="fr-FR" sz="1700" b="1" dirty="0"/>
              <a:t>fonctions sont </a:t>
            </a:r>
            <a:r>
              <a:rPr lang="fr-FR" sz="1700" b="1" dirty="0" smtClean="0"/>
              <a:t>recensées</a:t>
            </a:r>
            <a:r>
              <a:rPr lang="fr-FR" sz="1400" b="1" dirty="0"/>
              <a:t> :</a:t>
            </a:r>
          </a:p>
          <a:p>
            <a:pPr marL="0" lvl="0" indent="0" algn="just">
              <a:buNone/>
            </a:pPr>
            <a:r>
              <a:rPr lang="fr-FR" sz="1400" b="1" dirty="0" smtClean="0"/>
              <a:t>. </a:t>
            </a:r>
            <a:r>
              <a:rPr lang="fr-FR" sz="1700" b="1" dirty="0" smtClean="0"/>
              <a:t>direction </a:t>
            </a:r>
            <a:r>
              <a:rPr lang="fr-FR" sz="1700" b="1" dirty="0"/>
              <a:t>et </a:t>
            </a:r>
            <a:r>
              <a:rPr lang="fr-FR" sz="1700" b="1" dirty="0" smtClean="0"/>
              <a:t>encadrement </a:t>
            </a:r>
            <a:r>
              <a:rPr lang="fr-FR" sz="1700" b="1" dirty="0"/>
              <a:t>assorties de responsabilités </a:t>
            </a:r>
            <a:r>
              <a:rPr lang="fr-FR" sz="1700" b="1" dirty="0" smtClean="0"/>
              <a:t>particulières,</a:t>
            </a:r>
          </a:p>
          <a:p>
            <a:pPr marL="0" lvl="0" indent="0" algn="just">
              <a:buNone/>
            </a:pPr>
            <a:r>
              <a:rPr lang="fr-FR" sz="1700" b="1" dirty="0" smtClean="0"/>
              <a:t>. technicité </a:t>
            </a:r>
            <a:r>
              <a:rPr lang="fr-FR" sz="1700" b="1" dirty="0"/>
              <a:t>particulière,</a:t>
            </a:r>
          </a:p>
          <a:p>
            <a:pPr marL="0" lvl="0" indent="0" algn="just">
              <a:buNone/>
            </a:pPr>
            <a:r>
              <a:rPr lang="fr-FR" sz="1700" b="1" dirty="0" smtClean="0"/>
              <a:t>. accueil à </a:t>
            </a:r>
            <a:r>
              <a:rPr lang="fr-FR" sz="1700" b="1" dirty="0"/>
              <a:t>titre principal,</a:t>
            </a:r>
          </a:p>
          <a:p>
            <a:pPr marL="0" lvl="0" indent="0" algn="just">
              <a:buNone/>
            </a:pPr>
            <a:r>
              <a:rPr lang="fr-FR" sz="1700" b="1" dirty="0" smtClean="0"/>
              <a:t>. technicité </a:t>
            </a:r>
            <a:r>
              <a:rPr lang="fr-FR" sz="1700" b="1" dirty="0"/>
              <a:t>et </a:t>
            </a:r>
            <a:r>
              <a:rPr lang="fr-FR" sz="1700" b="1" dirty="0" smtClean="0"/>
              <a:t>polyvalence </a:t>
            </a:r>
            <a:r>
              <a:rPr lang="fr-FR" sz="1700" b="1" dirty="0"/>
              <a:t>particulières liées à l’exercice dans certaines collectivités.</a:t>
            </a:r>
          </a:p>
          <a:p>
            <a:pPr marL="0" indent="0">
              <a:buNone/>
            </a:pPr>
            <a:endParaRPr lang="fr-FR" sz="1700" b="1" i="1" dirty="0" smtClean="0">
              <a:latin typeface="Times New Roman" pitchFamily="18" charset="0"/>
              <a:cs typeface="Times New Roman" pitchFamily="18" charset="0"/>
            </a:endParaRPr>
          </a:p>
          <a:p>
            <a:pPr marL="0" indent="0">
              <a:buNone/>
            </a:pPr>
            <a:r>
              <a:rPr lang="fr-FR" sz="1700" b="1" i="1" dirty="0" smtClean="0">
                <a:latin typeface="Times New Roman" pitchFamily="18" charset="0"/>
                <a:cs typeface="Times New Roman" pitchFamily="18" charset="0"/>
              </a:rPr>
              <a:t>Différents points de contrôle :</a:t>
            </a:r>
            <a:endParaRPr lang="fr-FR" sz="1700" b="1" i="1" dirty="0">
              <a:latin typeface="Times New Roman" pitchFamily="18" charset="0"/>
              <a:cs typeface="Times New Roman" pitchFamily="18" charset="0"/>
            </a:endParaRPr>
          </a:p>
          <a:p>
            <a:pPr lvl="0"/>
            <a:r>
              <a:rPr lang="fr-FR" sz="1700" b="1" i="1" dirty="0" smtClean="0">
                <a:latin typeface="Times New Roman" pitchFamily="18" charset="0"/>
                <a:cs typeface="Times New Roman" pitchFamily="18" charset="0"/>
              </a:rPr>
              <a:t>Vérifier </a:t>
            </a:r>
            <a:r>
              <a:rPr lang="fr-FR" sz="1700" b="1" i="1" dirty="0">
                <a:latin typeface="Times New Roman" pitchFamily="18" charset="0"/>
                <a:cs typeface="Times New Roman" pitchFamily="18" charset="0"/>
              </a:rPr>
              <a:t>que les bénéficiaires de la NBI exercent une des fonctions prévues par les décrets </a:t>
            </a:r>
            <a:r>
              <a:rPr lang="fr-FR" sz="1700" b="1" i="1" dirty="0" smtClean="0">
                <a:latin typeface="Times New Roman" pitchFamily="18" charset="0"/>
                <a:cs typeface="Times New Roman" pitchFamily="18" charset="0"/>
              </a:rPr>
              <a:t>de 2006 ou de 2001.</a:t>
            </a:r>
            <a:endParaRPr lang="fr-FR" sz="1700" b="1" i="1" dirty="0">
              <a:latin typeface="Times New Roman" pitchFamily="18" charset="0"/>
              <a:cs typeface="Times New Roman" pitchFamily="18" charset="0"/>
            </a:endParaRPr>
          </a:p>
          <a:p>
            <a:pPr lvl="0"/>
            <a:r>
              <a:rPr lang="fr-FR" sz="1700" b="1" i="1" dirty="0">
                <a:latin typeface="Times New Roman" pitchFamily="18" charset="0"/>
                <a:cs typeface="Times New Roman" pitchFamily="18" charset="0"/>
              </a:rPr>
              <a:t>Comparer l’adéquation de l’emploi et du nombre de points NBI avec les dispositions des </a:t>
            </a:r>
            <a:r>
              <a:rPr lang="fr-FR" sz="1700" b="1" i="1" dirty="0" smtClean="0">
                <a:latin typeface="Times New Roman" pitchFamily="18" charset="0"/>
                <a:cs typeface="Times New Roman" pitchFamily="18" charset="0"/>
              </a:rPr>
              <a:t>décrets.</a:t>
            </a:r>
          </a:p>
          <a:p>
            <a:pPr lvl="0"/>
            <a:r>
              <a:rPr lang="fr-FR" sz="1700" b="1" i="1" dirty="0" smtClean="0">
                <a:latin typeface="Times New Roman" pitchFamily="18" charset="0"/>
                <a:cs typeface="Times New Roman" pitchFamily="18" charset="0"/>
              </a:rPr>
              <a:t>Vérifier qu’il s’agit d’un personnel titulaire.</a:t>
            </a:r>
            <a:endParaRPr lang="fr-FR" sz="1700" b="1" i="1" dirty="0">
              <a:latin typeface="Times New Roman" pitchFamily="18" charset="0"/>
              <a:cs typeface="Times New Roman" pitchFamily="18" charset="0"/>
            </a:endParaRPr>
          </a:p>
          <a:p>
            <a:pPr lvl="0"/>
            <a:r>
              <a:rPr lang="fr-FR" sz="1700" b="1" i="1" dirty="0">
                <a:latin typeface="Times New Roman" pitchFamily="18" charset="0"/>
                <a:cs typeface="Times New Roman" pitchFamily="18" charset="0"/>
              </a:rPr>
              <a:t>Contrôler les fonctions de  </a:t>
            </a:r>
            <a:r>
              <a:rPr lang="fr-FR" sz="1700" b="1" i="1" dirty="0" smtClean="0">
                <a:latin typeface="Times New Roman" pitchFamily="18" charset="0"/>
                <a:cs typeface="Times New Roman" pitchFamily="18" charset="0"/>
              </a:rPr>
              <a:t>l’agent </a:t>
            </a:r>
            <a:r>
              <a:rPr lang="fr-FR" sz="1700" b="1" i="1" dirty="0">
                <a:latin typeface="Times New Roman" pitchFamily="18" charset="0"/>
                <a:cs typeface="Times New Roman" pitchFamily="18" charset="0"/>
              </a:rPr>
              <a:t>avec sa fiche de poste.</a:t>
            </a:r>
          </a:p>
          <a:p>
            <a:pPr marL="0" indent="0">
              <a:buNone/>
            </a:pPr>
            <a:endParaRPr lang="fr-FR" sz="1700" b="1" i="1" dirty="0">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fr-FR" dirty="0"/>
              <a:t>Septembre 2013</a:t>
            </a:r>
          </a:p>
          <a:p>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29</a:t>
            </a:fld>
            <a:endParaRPr lang="fr-FR"/>
          </a:p>
        </p:txBody>
      </p:sp>
    </p:spTree>
    <p:extLst>
      <p:ext uri="{BB962C8B-B14F-4D97-AF65-F5344CB8AC3E}">
        <p14:creationId xmlns:p14="http://schemas.microsoft.com/office/powerpoint/2010/main" val="206426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
            </a:r>
            <a:br>
              <a:rPr lang="fr-FR" dirty="0" smtClean="0"/>
            </a:br>
            <a:endParaRPr lang="fr-FR" dirty="0">
              <a:solidFill>
                <a:schemeClr val="accent5">
                  <a:lumMod val="50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395536" y="476672"/>
            <a:ext cx="8496944" cy="6038131"/>
          </a:xfrm>
        </p:spPr>
        <p:txBody>
          <a:bodyPr>
            <a:normAutofit fontScale="85000" lnSpcReduction="10000"/>
          </a:bodyPr>
          <a:lstStyle/>
          <a:p>
            <a:pPr marL="0" indent="0">
              <a:buNone/>
            </a:pPr>
            <a:r>
              <a:rPr lang="fr-FR" sz="2600" b="1" cap="small" dirty="0" smtClean="0">
                <a:solidFill>
                  <a:schemeClr val="accent5">
                    <a:lumMod val="50000"/>
                  </a:schemeClr>
                </a:solidFill>
                <a:latin typeface="Times New Roman" pitchFamily="18" charset="0"/>
                <a:cs typeface="Times New Roman" pitchFamily="18" charset="0"/>
              </a:rPr>
              <a:t>1-Calcul de la masse globale des rémunérations</a:t>
            </a:r>
          </a:p>
          <a:p>
            <a:pPr marL="0" indent="0" algn="just">
              <a:buNone/>
            </a:pPr>
            <a:endParaRPr lang="fr-FR" sz="1600" dirty="0" smtClean="0">
              <a:solidFill>
                <a:srgbClr val="00B050"/>
              </a:solidFill>
              <a:latin typeface="Times New Roman" pitchFamily="18" charset="0"/>
              <a:cs typeface="Times New Roman" pitchFamily="18" charset="0"/>
            </a:endParaRPr>
          </a:p>
          <a:p>
            <a:pPr marL="0" indent="0" algn="just">
              <a:buNone/>
            </a:pPr>
            <a:r>
              <a:rPr lang="fr-FR" sz="2400" b="1" dirty="0" smtClean="0">
                <a:latin typeface="Times New Roman" pitchFamily="18" charset="0"/>
                <a:cs typeface="Times New Roman" pitchFamily="18" charset="0"/>
              </a:rPr>
              <a:t>Chapitre </a:t>
            </a:r>
            <a:r>
              <a:rPr lang="fr-FR" sz="2400" b="1" dirty="0">
                <a:latin typeface="Times New Roman" pitchFamily="18" charset="0"/>
                <a:cs typeface="Times New Roman" pitchFamily="18" charset="0"/>
              </a:rPr>
              <a:t>budgétaire </a:t>
            </a:r>
            <a:r>
              <a:rPr lang="fr-FR" sz="2400" b="1" dirty="0" smtClean="0">
                <a:latin typeface="Times New Roman" pitchFamily="18" charset="0"/>
                <a:cs typeface="Times New Roman" pitchFamily="18" charset="0"/>
              </a:rPr>
              <a:t>012 «</a:t>
            </a:r>
            <a:r>
              <a:rPr lang="fr-FR" sz="2400" b="1" dirty="0" smtClean="0"/>
              <a:t>charges </a:t>
            </a:r>
            <a:r>
              <a:rPr lang="fr-FR" sz="2400" b="1" dirty="0"/>
              <a:t>de personnel et frais </a:t>
            </a:r>
            <a:r>
              <a:rPr lang="fr-FR" sz="2400" b="1" dirty="0" smtClean="0"/>
              <a:t>assimilés» </a:t>
            </a:r>
          </a:p>
          <a:p>
            <a:pPr marL="0" indent="0" algn="just">
              <a:buNone/>
            </a:pPr>
            <a:r>
              <a:rPr lang="fr-FR" sz="2400" dirty="0">
                <a:latin typeface="Times New Roman" pitchFamily="18" charset="0"/>
                <a:cs typeface="Times New Roman" pitchFamily="18" charset="0"/>
              </a:rPr>
              <a:t>(comptes 621 </a:t>
            </a:r>
            <a:r>
              <a:rPr lang="fr-FR" sz="2400" dirty="0"/>
              <a:t>personnels extérieurs </a:t>
            </a:r>
            <a:r>
              <a:rPr lang="fr-FR" sz="2400" dirty="0">
                <a:latin typeface="Times New Roman" pitchFamily="18" charset="0"/>
                <a:cs typeface="Times New Roman" pitchFamily="18" charset="0"/>
              </a:rPr>
              <a:t>; 631 </a:t>
            </a:r>
            <a:r>
              <a:rPr lang="fr-FR" sz="2400" dirty="0"/>
              <a:t>impôts et taxes sur rémunérations</a:t>
            </a:r>
            <a:r>
              <a:rPr lang="fr-FR" sz="2400" dirty="0">
                <a:latin typeface="Times New Roman" pitchFamily="18" charset="0"/>
                <a:cs typeface="Times New Roman" pitchFamily="18" charset="0"/>
              </a:rPr>
              <a:t> ; 633 </a:t>
            </a:r>
            <a:r>
              <a:rPr lang="fr-FR" sz="2400" dirty="0"/>
              <a:t>impôts et taxes sur rémunérations </a:t>
            </a:r>
            <a:r>
              <a:rPr lang="fr-FR" sz="2400" dirty="0">
                <a:latin typeface="Times New Roman" pitchFamily="18" charset="0"/>
                <a:cs typeface="Times New Roman" pitchFamily="18" charset="0"/>
              </a:rPr>
              <a:t> ; </a:t>
            </a:r>
            <a:r>
              <a:rPr lang="fr-FR" sz="2400" b="1" dirty="0" smtClean="0">
                <a:latin typeface="Times New Roman" pitchFamily="18" charset="0"/>
                <a:cs typeface="Times New Roman" pitchFamily="18" charset="0"/>
              </a:rPr>
              <a:t>dont le chapitre </a:t>
            </a:r>
            <a:r>
              <a:rPr lang="fr-FR" sz="2400" b="1" dirty="0">
                <a:latin typeface="Times New Roman" pitchFamily="18" charset="0"/>
                <a:cs typeface="Times New Roman" pitchFamily="18" charset="0"/>
              </a:rPr>
              <a:t>64 </a:t>
            </a:r>
            <a:r>
              <a:rPr lang="fr-FR" sz="2400" b="1" dirty="0"/>
              <a:t>charges de </a:t>
            </a:r>
            <a:r>
              <a:rPr lang="fr-FR" sz="2400" b="1" dirty="0" smtClean="0"/>
              <a:t>personnel</a:t>
            </a:r>
            <a:r>
              <a:rPr lang="fr-FR" sz="2400" b="1" dirty="0" smtClean="0">
                <a:latin typeface="Times New Roman" pitchFamily="18" charset="0"/>
                <a:cs typeface="Times New Roman" pitchFamily="18" charset="0"/>
              </a:rPr>
              <a:t>)</a:t>
            </a:r>
          </a:p>
          <a:p>
            <a:pPr marL="0" indent="0" algn="just">
              <a:buNone/>
            </a:pPr>
            <a:r>
              <a:rPr lang="fr-FR" sz="2400" dirty="0" smtClean="0"/>
              <a:t>Ce chapitre budgétaire comprend l’essentiel des </a:t>
            </a:r>
            <a:r>
              <a:rPr lang="fr-FR" sz="2400" dirty="0"/>
              <a:t>charges de </a:t>
            </a:r>
            <a:r>
              <a:rPr lang="fr-FR" sz="2400" dirty="0" smtClean="0"/>
              <a:t>personnels.</a:t>
            </a:r>
          </a:p>
          <a:p>
            <a:pPr marL="0" indent="0" algn="just">
              <a:buNone/>
            </a:pPr>
            <a:endParaRPr lang="fr-FR" sz="2400" dirty="0" smtClean="0"/>
          </a:p>
          <a:p>
            <a:pPr marL="0" indent="0">
              <a:buNone/>
            </a:pPr>
            <a:r>
              <a:rPr lang="fr-FR" sz="2400" b="1" dirty="0">
                <a:latin typeface="Times New Roman" pitchFamily="18" charset="0"/>
                <a:cs typeface="Times New Roman" pitchFamily="18" charset="0"/>
              </a:rPr>
              <a:t>+  Comptes 622 </a:t>
            </a:r>
            <a:r>
              <a:rPr lang="fr-FR" sz="2400" dirty="0"/>
              <a:t>rémunérations d'intermédiaires et honoraires  </a:t>
            </a:r>
            <a:r>
              <a:rPr lang="fr-FR" sz="2400" dirty="0">
                <a:latin typeface="Times New Roman" pitchFamily="18" charset="0"/>
                <a:cs typeface="Times New Roman" pitchFamily="18" charset="0"/>
              </a:rPr>
              <a:t>  ; </a:t>
            </a:r>
            <a:r>
              <a:rPr lang="fr-FR" sz="2400" b="1" dirty="0">
                <a:latin typeface="Times New Roman" pitchFamily="18" charset="0"/>
                <a:cs typeface="Times New Roman" pitchFamily="18" charset="0"/>
              </a:rPr>
              <a:t>625 </a:t>
            </a:r>
            <a:r>
              <a:rPr lang="fr-FR" sz="2400" dirty="0"/>
              <a:t>déplacements, missions, réceptions </a:t>
            </a:r>
            <a:r>
              <a:rPr lang="fr-FR" sz="2400" dirty="0">
                <a:latin typeface="Times New Roman" pitchFamily="18" charset="0"/>
                <a:cs typeface="Times New Roman" pitchFamily="18" charset="0"/>
              </a:rPr>
              <a:t> ; </a:t>
            </a:r>
            <a:r>
              <a:rPr lang="fr-FR" sz="2400" b="1" dirty="0">
                <a:latin typeface="Times New Roman" pitchFamily="18" charset="0"/>
                <a:cs typeface="Times New Roman" pitchFamily="18" charset="0"/>
              </a:rPr>
              <a:t>653</a:t>
            </a:r>
            <a:r>
              <a:rPr lang="fr-FR" sz="2400" dirty="0">
                <a:latin typeface="Times New Roman" pitchFamily="18" charset="0"/>
                <a:cs typeface="Times New Roman" pitchFamily="18" charset="0"/>
              </a:rPr>
              <a:t> </a:t>
            </a:r>
            <a:r>
              <a:rPr lang="fr-FR" sz="2400" dirty="0"/>
              <a:t>Indemnités et frais de missions des élus </a:t>
            </a:r>
          </a:p>
          <a:p>
            <a:pPr marL="0" indent="0">
              <a:buNone/>
            </a:pPr>
            <a:endParaRPr lang="fr-FR" sz="2400" dirty="0">
              <a:latin typeface="Times New Roman" pitchFamily="18" charset="0"/>
              <a:cs typeface="Times New Roman" pitchFamily="18" charset="0"/>
            </a:endParaRPr>
          </a:p>
          <a:p>
            <a:pPr lvl="0" algn="just">
              <a:buFontTx/>
              <a:buChar char="-"/>
            </a:pPr>
            <a:r>
              <a:rPr lang="fr-FR" sz="2400" b="1" dirty="0">
                <a:latin typeface="Times New Roman" pitchFamily="18" charset="0"/>
                <a:cs typeface="Times New Roman" pitchFamily="18" charset="0"/>
              </a:rPr>
              <a:t>Comptes 6419</a:t>
            </a:r>
            <a:r>
              <a:rPr lang="fr-FR" sz="2400" dirty="0">
                <a:latin typeface="Times New Roman" pitchFamily="18" charset="0"/>
                <a:cs typeface="Times New Roman" pitchFamily="18" charset="0"/>
              </a:rPr>
              <a:t> </a:t>
            </a:r>
            <a:r>
              <a:rPr lang="fr-FR" sz="2400" dirty="0"/>
              <a:t>remboursements sur rémunérations du personnel (mises à disposition...)</a:t>
            </a:r>
            <a:r>
              <a:rPr lang="fr-FR" sz="2400" dirty="0">
                <a:latin typeface="Times New Roman" pitchFamily="18" charset="0"/>
                <a:cs typeface="Times New Roman" pitchFamily="18" charset="0"/>
              </a:rPr>
              <a:t> ; </a:t>
            </a:r>
            <a:r>
              <a:rPr lang="fr-FR" sz="2400" b="1" dirty="0">
                <a:latin typeface="Times New Roman" pitchFamily="18" charset="0"/>
                <a:cs typeface="Times New Roman" pitchFamily="18" charset="0"/>
              </a:rPr>
              <a:t>6459 </a:t>
            </a:r>
            <a:r>
              <a:rPr lang="fr-FR" sz="2400" dirty="0"/>
              <a:t>remboursements sur charges de sécurité sociale </a:t>
            </a:r>
          </a:p>
          <a:p>
            <a:pPr marL="0" indent="0" algn="just">
              <a:buNone/>
            </a:pPr>
            <a:endParaRPr lang="fr-FR" sz="2400" dirty="0"/>
          </a:p>
          <a:p>
            <a:pPr marL="0" lvl="0" indent="0" algn="just">
              <a:buNone/>
            </a:pPr>
            <a:endParaRPr lang="fr-FR" sz="2400" dirty="0" smtClean="0"/>
          </a:p>
          <a:p>
            <a:pPr marL="0" indent="0" algn="just">
              <a:buNone/>
            </a:pPr>
            <a:r>
              <a:rPr lang="fr-FR" sz="2400" dirty="0" smtClean="0"/>
              <a:t>La </a:t>
            </a:r>
            <a:r>
              <a:rPr lang="fr-FR" sz="2400" dirty="0"/>
              <a:t>quasi-totalité de ces charges doit se retrouver sur les bulletins de paie. </a:t>
            </a:r>
            <a:endParaRPr lang="fr-FR" sz="2400" dirty="0" smtClean="0"/>
          </a:p>
          <a:p>
            <a:pPr marL="0" indent="0" algn="just">
              <a:buNone/>
            </a:pPr>
            <a:r>
              <a:rPr lang="fr-FR" sz="2400" dirty="0"/>
              <a:t>E</a:t>
            </a:r>
            <a:r>
              <a:rPr lang="fr-FR" sz="2400" dirty="0" smtClean="0"/>
              <a:t>xception : remboursements frais déplacement </a:t>
            </a:r>
            <a:r>
              <a:rPr lang="fr-FR" sz="2400" dirty="0"/>
              <a:t>et </a:t>
            </a:r>
            <a:r>
              <a:rPr lang="fr-FR" sz="2400" dirty="0" smtClean="0"/>
              <a:t>missions effectués </a:t>
            </a:r>
            <a:r>
              <a:rPr lang="fr-FR" sz="2400" dirty="0"/>
              <a:t>en dehors de la chaine de traitement de salaires.</a:t>
            </a:r>
          </a:p>
          <a:p>
            <a:pPr lvl="0" algn="just">
              <a:buFontTx/>
              <a:buChar char="-"/>
            </a:pPr>
            <a:endParaRPr lang="fr-FR" sz="2000" dirty="0"/>
          </a:p>
          <a:p>
            <a:pPr marL="0" indent="0">
              <a:buNone/>
            </a:pPr>
            <a:endParaRPr lang="fr-FR" sz="2000" dirty="0"/>
          </a:p>
          <a:p>
            <a:pPr marL="0" indent="0">
              <a:buNone/>
            </a:pPr>
            <a:endParaRPr lang="fr-FR" sz="2400" dirty="0" smtClean="0">
              <a:solidFill>
                <a:srgbClr val="00B050"/>
              </a:solidFill>
              <a:latin typeface="Times New Roman" pitchFamily="18" charset="0"/>
              <a:cs typeface="Times New Roman" pitchFamily="18" charset="0"/>
            </a:endParaRPr>
          </a:p>
          <a:p>
            <a:pPr marL="0" indent="0">
              <a:buNone/>
            </a:pPr>
            <a:endParaRPr lang="fr-FR" sz="2400" dirty="0">
              <a:latin typeface="Times New Roman" pitchFamily="18" charset="0"/>
              <a:cs typeface="Times New Roman" pitchFamily="18" charset="0"/>
            </a:endParaRPr>
          </a:p>
          <a:p>
            <a:pPr marL="0" indent="0">
              <a:buNone/>
            </a:pPr>
            <a:endParaRPr lang="fr-FR" sz="2400" dirty="0" smtClean="0">
              <a:latin typeface="Times New Roman" pitchFamily="18" charset="0"/>
              <a:cs typeface="Times New Roman" pitchFamily="18" charset="0"/>
            </a:endParaRPr>
          </a:p>
          <a:p>
            <a:pPr marL="0" indent="0">
              <a:buNone/>
            </a:pPr>
            <a:endParaRPr lang="fr-FR" sz="2400" dirty="0">
              <a:latin typeface="Times New Roman" pitchFamily="18" charset="0"/>
              <a:cs typeface="Times New Roman" pitchFamily="18" charset="0"/>
            </a:endParaRPr>
          </a:p>
          <a:p>
            <a:pPr marL="0" indent="0">
              <a:buNone/>
            </a:pPr>
            <a:endParaRPr lang="fr-FR" sz="2400" dirty="0" smtClean="0">
              <a:latin typeface="Times New Roman" pitchFamily="18" charset="0"/>
              <a:cs typeface="Times New Roman" pitchFamily="18" charset="0"/>
            </a:endParaRPr>
          </a:p>
          <a:p>
            <a:pPr marL="0" indent="0">
              <a:buNone/>
            </a:pPr>
            <a:endParaRPr lang="fr-FR" sz="2400" dirty="0">
              <a:latin typeface="Times New Roman" pitchFamily="18" charset="0"/>
              <a:cs typeface="Times New Roman" pitchFamily="18" charset="0"/>
            </a:endParaRPr>
          </a:p>
          <a:p>
            <a:pPr marL="0" indent="0">
              <a:buNone/>
            </a:pPr>
            <a:endParaRPr lang="fr-FR" sz="2400" dirty="0">
              <a:latin typeface="Times New Roman" pitchFamily="18" charset="0"/>
              <a:cs typeface="Times New Roman" pitchFamily="18" charset="0"/>
            </a:endParaRPr>
          </a:p>
          <a:p>
            <a:pPr>
              <a:buFontTx/>
              <a:buChar char="-"/>
            </a:pPr>
            <a:endParaRPr lang="fr-FR" b="1" dirty="0" smtClean="0">
              <a:latin typeface="Times New Roman" pitchFamily="18" charset="0"/>
              <a:cs typeface="Times New Roman" pitchFamily="18" charset="0"/>
            </a:endParaRPr>
          </a:p>
          <a:p>
            <a:pPr marL="0" indent="0">
              <a:buNone/>
            </a:pPr>
            <a:endParaRPr lang="fr-FR" dirty="0" smtClean="0"/>
          </a:p>
        </p:txBody>
      </p:sp>
      <p:sp>
        <p:nvSpPr>
          <p:cNvPr id="4" name="Espace réservé du pied de page 3"/>
          <p:cNvSpPr>
            <a:spLocks noGrp="1"/>
          </p:cNvSpPr>
          <p:nvPr>
            <p:ph type="ftr" sz="quarter" idx="11"/>
          </p:nvPr>
        </p:nvSpPr>
        <p:spPr/>
        <p:txBody>
          <a:bodyPr/>
          <a:lstStyle/>
          <a:p>
            <a:r>
              <a:rPr lang="fr-FR" dirty="0" smtClean="0"/>
              <a:t>Septembre 2013</a:t>
            </a:r>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3</a:t>
            </a:fld>
            <a:endParaRPr lang="fr-FR"/>
          </a:p>
        </p:txBody>
      </p:sp>
    </p:spTree>
    <p:extLst>
      <p:ext uri="{BB962C8B-B14F-4D97-AF65-F5344CB8AC3E}">
        <p14:creationId xmlns:p14="http://schemas.microsoft.com/office/powerpoint/2010/main" val="1867358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5937523"/>
          </a:xfrm>
        </p:spPr>
        <p:txBody>
          <a:bodyPr>
            <a:normAutofit fontScale="92500" lnSpcReduction="20000"/>
          </a:bodyPr>
          <a:lstStyle/>
          <a:p>
            <a:pPr lvl="1">
              <a:buFontTx/>
              <a:buChar char="-"/>
            </a:pPr>
            <a:r>
              <a:rPr lang="fr-FR" sz="3000" dirty="0" smtClean="0">
                <a:solidFill>
                  <a:schemeClr val="accent5">
                    <a:lumMod val="50000"/>
                  </a:schemeClr>
                </a:solidFill>
                <a:latin typeface="Times New Roman" pitchFamily="18" charset="0"/>
                <a:cs typeface="Times New Roman" pitchFamily="18" charset="0"/>
              </a:rPr>
              <a:t>Cas </a:t>
            </a:r>
            <a:r>
              <a:rPr lang="fr-FR" sz="3000" dirty="0">
                <a:solidFill>
                  <a:schemeClr val="accent5">
                    <a:lumMod val="50000"/>
                  </a:schemeClr>
                </a:solidFill>
                <a:latin typeface="Times New Roman" pitchFamily="18" charset="0"/>
                <a:cs typeface="Times New Roman" pitchFamily="18" charset="0"/>
              </a:rPr>
              <a:t>pratique </a:t>
            </a:r>
            <a:r>
              <a:rPr lang="fr-FR" sz="3000" dirty="0" smtClean="0">
                <a:solidFill>
                  <a:schemeClr val="accent5">
                    <a:lumMod val="50000"/>
                  </a:schemeClr>
                </a:solidFill>
                <a:latin typeface="Times New Roman" pitchFamily="18" charset="0"/>
                <a:cs typeface="Times New Roman" pitchFamily="18" charset="0"/>
              </a:rPr>
              <a:t>: NBI </a:t>
            </a:r>
            <a:r>
              <a:rPr lang="fr-FR" sz="3000" dirty="0">
                <a:solidFill>
                  <a:schemeClr val="accent5">
                    <a:lumMod val="50000"/>
                  </a:schemeClr>
                </a:solidFill>
                <a:latin typeface="Times New Roman" pitchFamily="18" charset="0"/>
                <a:cs typeface="Times New Roman" pitchFamily="18" charset="0"/>
              </a:rPr>
              <a:t>« Accueil </a:t>
            </a:r>
            <a:r>
              <a:rPr lang="fr-FR" sz="3000" dirty="0" smtClean="0">
                <a:solidFill>
                  <a:schemeClr val="accent5">
                    <a:lumMod val="50000"/>
                  </a:schemeClr>
                </a:solidFill>
                <a:latin typeface="Times New Roman" pitchFamily="18" charset="0"/>
                <a:cs typeface="Times New Roman" pitchFamily="18" charset="0"/>
              </a:rPr>
              <a:t>du</a:t>
            </a:r>
            <a:r>
              <a:rPr lang="fr-FR" sz="3000" dirty="0">
                <a:solidFill>
                  <a:schemeClr val="accent5">
                    <a:lumMod val="50000"/>
                  </a:schemeClr>
                </a:solidFill>
                <a:latin typeface="Times New Roman" pitchFamily="18" charset="0"/>
                <a:cs typeface="Times New Roman" pitchFamily="18" charset="0"/>
              </a:rPr>
              <a:t> public</a:t>
            </a:r>
            <a:r>
              <a:rPr lang="fr-FR" sz="3000" dirty="0" smtClean="0">
                <a:solidFill>
                  <a:schemeClr val="accent5">
                    <a:lumMod val="50000"/>
                  </a:schemeClr>
                </a:solidFill>
                <a:latin typeface="Times New Roman" pitchFamily="18" charset="0"/>
                <a:cs typeface="Times New Roman" pitchFamily="18" charset="0"/>
              </a:rPr>
              <a:t>»</a:t>
            </a:r>
          </a:p>
          <a:p>
            <a:pPr lvl="1">
              <a:buFontTx/>
              <a:buChar char="-"/>
            </a:pPr>
            <a:endParaRPr lang="fr-FR" sz="3000" dirty="0">
              <a:solidFill>
                <a:schemeClr val="accent5">
                  <a:lumMod val="50000"/>
                </a:schemeClr>
              </a:solidFill>
              <a:latin typeface="Times New Roman" pitchFamily="18" charset="0"/>
              <a:cs typeface="Times New Roman" pitchFamily="18" charset="0"/>
            </a:endParaRPr>
          </a:p>
          <a:p>
            <a:pPr marL="0" indent="0">
              <a:buNone/>
            </a:pPr>
            <a:r>
              <a:rPr lang="fr-FR" sz="1400" b="1" i="1" dirty="0" smtClean="0">
                <a:latin typeface="Times New Roman" pitchFamily="18" charset="0"/>
                <a:cs typeface="Times New Roman" pitchFamily="18" charset="0"/>
              </a:rPr>
              <a:t>	</a:t>
            </a:r>
            <a:r>
              <a:rPr lang="fr-FR" sz="2100" b="1" i="1" dirty="0" smtClean="0">
                <a:latin typeface="Times New Roman" pitchFamily="18" charset="0"/>
                <a:cs typeface="Times New Roman" pitchFamily="18" charset="0"/>
              </a:rPr>
              <a:t>Réglementation</a:t>
            </a:r>
          </a:p>
          <a:p>
            <a:pPr marL="0" indent="0" algn="just">
              <a:buNone/>
            </a:pPr>
            <a:r>
              <a:rPr lang="fr-FR" sz="1900" dirty="0" smtClean="0"/>
              <a:t>	Le </a:t>
            </a:r>
            <a:r>
              <a:rPr lang="fr-FR" sz="1900" u="sng" dirty="0">
                <a:hlinkClick r:id="rId3"/>
              </a:rPr>
              <a:t>décret n° 2006-779 du 3 juillet 2006</a:t>
            </a:r>
            <a:r>
              <a:rPr lang="fr-FR" sz="1900" dirty="0"/>
              <a:t> </a:t>
            </a:r>
            <a:endParaRPr lang="fr-FR" sz="1900" dirty="0" smtClean="0"/>
          </a:p>
          <a:p>
            <a:pPr marL="0" indent="0" algn="just">
              <a:buNone/>
            </a:pPr>
            <a:r>
              <a:rPr lang="fr-FR" sz="1900" dirty="0" smtClean="0"/>
              <a:t>	</a:t>
            </a:r>
            <a:r>
              <a:rPr lang="fr-FR" sz="1900" b="1" dirty="0" smtClean="0"/>
              <a:t>. les </a:t>
            </a:r>
            <a:r>
              <a:rPr lang="fr-FR" sz="1900" b="1" dirty="0"/>
              <a:t>fonctions d’accueil exercées à titre principal ouvrent droit à la NBI « accueil ». </a:t>
            </a:r>
          </a:p>
          <a:p>
            <a:pPr marL="0" indent="0" algn="just">
              <a:buNone/>
            </a:pPr>
            <a:r>
              <a:rPr lang="fr-FR" sz="1900" b="1" dirty="0" smtClean="0"/>
              <a:t>notion </a:t>
            </a:r>
            <a:r>
              <a:rPr lang="fr-FR" sz="1900" b="1" dirty="0"/>
              <a:t>de mission d’accueil du public à titre principal </a:t>
            </a:r>
            <a:r>
              <a:rPr lang="fr-FR" sz="1900" b="1" dirty="0" smtClean="0"/>
              <a:t>: agents </a:t>
            </a:r>
            <a:r>
              <a:rPr lang="fr-FR" sz="1900" b="1" dirty="0"/>
              <a:t>dont l’emploi implique qu’ils consacrent plus de la moitié de leur temps de travail total à des fonctions d’accueil du </a:t>
            </a:r>
            <a:r>
              <a:rPr lang="fr-FR" sz="1900" b="1" dirty="0" smtClean="0"/>
              <a:t>public.</a:t>
            </a:r>
            <a:r>
              <a:rPr lang="fr-FR" sz="1900" dirty="0" smtClean="0"/>
              <a:t> </a:t>
            </a:r>
            <a:r>
              <a:rPr lang="fr-FR" sz="1900" dirty="0"/>
              <a:t>Doivent être pris en compte les heures d’ouverture au public du service, si l’agent y est affecté à l’accueil du public, ainsi que le temps éventuellement passé par l’agent au contact du public en dehors de ces périodes, notamment à l’occasion de rendez-vous avec les administrés (</a:t>
            </a:r>
            <a:r>
              <a:rPr lang="fr-FR" sz="1900" u="sng" dirty="0">
                <a:hlinkClick r:id="rId4"/>
              </a:rPr>
              <a:t>CE 4 juin 2007, commune de Carrières sur Seine n° 284380</a:t>
            </a:r>
            <a:r>
              <a:rPr lang="fr-FR" sz="1900" dirty="0"/>
              <a:t>). </a:t>
            </a:r>
            <a:r>
              <a:rPr lang="fr-FR" sz="1900" dirty="0" smtClean="0"/>
              <a:t>Les </a:t>
            </a:r>
            <a:r>
              <a:rPr lang="fr-FR" sz="1900" dirty="0"/>
              <a:t>agents chargés de fonctions d’accueil téléphonique peuvent également prétendre au bénéfice de cette NBI (</a:t>
            </a:r>
            <a:r>
              <a:rPr lang="fr-FR" sz="1900" u="sng" dirty="0">
                <a:hlinkClick r:id="rId4"/>
              </a:rPr>
              <a:t>question écrite AN n° 11551 du 27 nov. 2007</a:t>
            </a:r>
            <a:r>
              <a:rPr lang="fr-FR" sz="1900" dirty="0"/>
              <a:t>).</a:t>
            </a:r>
          </a:p>
          <a:p>
            <a:pPr marL="0" indent="0" algn="just">
              <a:buNone/>
            </a:pPr>
            <a:endParaRPr lang="fr-FR" sz="1600" dirty="0" smtClean="0"/>
          </a:p>
          <a:p>
            <a:pPr marL="0" indent="0">
              <a:buNone/>
            </a:pPr>
            <a:r>
              <a:rPr lang="fr-FR" sz="1600" dirty="0" smtClean="0"/>
              <a:t>	</a:t>
            </a:r>
            <a:r>
              <a:rPr lang="fr-FR" sz="2100" b="1" i="1" dirty="0">
                <a:latin typeface="Times New Roman" pitchFamily="18" charset="0"/>
                <a:cs typeface="Times New Roman" pitchFamily="18" charset="0"/>
              </a:rPr>
              <a:t>Cas pratique</a:t>
            </a:r>
          </a:p>
          <a:p>
            <a:pPr marL="0" indent="0" algn="just">
              <a:buNone/>
            </a:pPr>
            <a:r>
              <a:rPr lang="fr-FR" sz="1900" dirty="0" smtClean="0"/>
              <a:t>	Dans une commune, </a:t>
            </a:r>
            <a:r>
              <a:rPr lang="fr-FR" sz="1900" b="1" dirty="0" smtClean="0"/>
              <a:t>239 agents perçoivent la NBI « accueil » pour l’emploi de « chargé d’accueil ». Lors de ce contrôle, il n’a pas été établi au regard des fiches de poste, que certains agents exercent des fonctions d’accueil du public à titre principal </a:t>
            </a:r>
            <a:r>
              <a:rPr lang="fr-FR" sz="1900" dirty="0" smtClean="0"/>
              <a:t>au sens des textes et de la jurisprudence à savoir plus de la moitié de leur temps de travail.</a:t>
            </a:r>
          </a:p>
          <a:p>
            <a:pPr marL="0" indent="0" algn="just">
              <a:buNone/>
            </a:pPr>
            <a:r>
              <a:rPr lang="fr-FR" sz="1900" dirty="0" smtClean="0"/>
              <a:t>	</a:t>
            </a:r>
            <a:endParaRPr lang="fr-FR" sz="1900" b="1" i="1"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30</a:t>
            </a:fld>
            <a:endParaRPr lang="fr-FR"/>
          </a:p>
        </p:txBody>
      </p:sp>
      <p:sp>
        <p:nvSpPr>
          <p:cNvPr id="5" name="Flèche droite 4"/>
          <p:cNvSpPr/>
          <p:nvPr/>
        </p:nvSpPr>
        <p:spPr>
          <a:xfrm>
            <a:off x="611560" y="923588"/>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
        <p:nvSpPr>
          <p:cNvPr id="6" name="Flèche droite 5"/>
          <p:cNvSpPr/>
          <p:nvPr/>
        </p:nvSpPr>
        <p:spPr>
          <a:xfrm>
            <a:off x="600505" y="4293096"/>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302162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404664"/>
            <a:ext cx="8229600" cy="6264696"/>
          </a:xfrm>
        </p:spPr>
        <p:txBody>
          <a:bodyPr>
            <a:normAutofit/>
          </a:bodyPr>
          <a:lstStyle/>
          <a:p>
            <a:pPr marL="457200" lvl="1" indent="0">
              <a:buNone/>
            </a:pPr>
            <a:r>
              <a:rPr lang="fr-FR" dirty="0">
                <a:solidFill>
                  <a:schemeClr val="accent5">
                    <a:lumMod val="50000"/>
                  </a:schemeClr>
                </a:solidFill>
                <a:latin typeface="Times New Roman" pitchFamily="18" charset="0"/>
                <a:cs typeface="Times New Roman" pitchFamily="18" charset="0"/>
              </a:rPr>
              <a:t>- </a:t>
            </a:r>
            <a:r>
              <a:rPr lang="fr-FR" dirty="0" smtClean="0">
                <a:solidFill>
                  <a:schemeClr val="accent5">
                    <a:lumMod val="50000"/>
                  </a:schemeClr>
                </a:solidFill>
                <a:latin typeface="Times New Roman" pitchFamily="18" charset="0"/>
                <a:cs typeface="Times New Roman" pitchFamily="18" charset="0"/>
              </a:rPr>
              <a:t>Cas pratique : octroi </a:t>
            </a:r>
            <a:r>
              <a:rPr lang="fr-FR" dirty="0">
                <a:solidFill>
                  <a:schemeClr val="accent5">
                    <a:lumMod val="50000"/>
                  </a:schemeClr>
                </a:solidFill>
                <a:latin typeface="Times New Roman" pitchFamily="18" charset="0"/>
                <a:cs typeface="Times New Roman" pitchFamily="18" charset="0"/>
              </a:rPr>
              <a:t>de la NBI </a:t>
            </a:r>
            <a:r>
              <a:rPr lang="fr-FR" dirty="0" smtClean="0">
                <a:solidFill>
                  <a:schemeClr val="accent5">
                    <a:lumMod val="50000"/>
                  </a:schemeClr>
                </a:solidFill>
                <a:latin typeface="Times New Roman" pitchFamily="18" charset="0"/>
                <a:cs typeface="Times New Roman" pitchFamily="18" charset="0"/>
              </a:rPr>
              <a:t>aux NT</a:t>
            </a:r>
            <a:endParaRPr lang="fr-FR" dirty="0">
              <a:solidFill>
                <a:schemeClr val="accent5">
                  <a:lumMod val="50000"/>
                </a:schemeClr>
              </a:solidFill>
              <a:latin typeface="Times New Roman" pitchFamily="18" charset="0"/>
              <a:cs typeface="Times New Roman" pitchFamily="18" charset="0"/>
            </a:endParaRPr>
          </a:p>
          <a:p>
            <a:pPr marL="0" indent="0">
              <a:buNone/>
            </a:pPr>
            <a:r>
              <a:rPr lang="fr-FR" sz="1400" dirty="0" smtClean="0">
                <a:latin typeface="Times New Roman" pitchFamily="18" charset="0"/>
                <a:cs typeface="Times New Roman" pitchFamily="18" charset="0"/>
              </a:rPr>
              <a:t>2 méthodes de recherche sont possibles :</a:t>
            </a:r>
          </a:p>
          <a:p>
            <a:pPr marL="0" indent="0">
              <a:buNone/>
            </a:pPr>
            <a:endParaRPr lang="fr-FR" sz="1400" dirty="0">
              <a:latin typeface="Times New Roman" pitchFamily="18" charset="0"/>
              <a:cs typeface="Times New Roman" pitchFamily="18" charset="0"/>
            </a:endParaRPr>
          </a:p>
          <a:p>
            <a:pPr marL="0" indent="0">
              <a:buNone/>
            </a:pPr>
            <a:r>
              <a:rPr lang="fr-FR" sz="1400" b="1" dirty="0" smtClean="0">
                <a:latin typeface="Times New Roman" pitchFamily="18" charset="0"/>
                <a:cs typeface="Times New Roman" pitchFamily="18" charset="0"/>
              </a:rPr>
              <a:t>1</a:t>
            </a:r>
            <a:r>
              <a:rPr lang="fr-FR" sz="1400" b="1" baseline="30000" dirty="0" smtClean="0">
                <a:latin typeface="Times New Roman" pitchFamily="18" charset="0"/>
                <a:cs typeface="Times New Roman" pitchFamily="18" charset="0"/>
              </a:rPr>
              <a:t>ère</a:t>
            </a:r>
            <a:r>
              <a:rPr lang="fr-FR" sz="1400" b="1" dirty="0" smtClean="0">
                <a:latin typeface="Times New Roman" pitchFamily="18" charset="0"/>
                <a:cs typeface="Times New Roman" pitchFamily="18" charset="0"/>
              </a:rPr>
              <a:t> méthode multi critères </a:t>
            </a:r>
            <a:endParaRPr lang="fr-FR" sz="1400" dirty="0">
              <a:latin typeface="Times New Roman" pitchFamily="18" charset="0"/>
              <a:cs typeface="Times New Roman" pitchFamily="18" charset="0"/>
            </a:endParaRPr>
          </a:p>
          <a:p>
            <a:pPr marL="0" indent="0">
              <a:buNone/>
            </a:pPr>
            <a:r>
              <a:rPr lang="fr-FR" sz="1400" dirty="0" smtClean="0">
                <a:latin typeface="Times New Roman" pitchFamily="18" charset="0"/>
                <a:cs typeface="Times New Roman" pitchFamily="18" charset="0"/>
              </a:rPr>
              <a:t> - A partir du </a:t>
            </a:r>
            <a:r>
              <a:rPr lang="fr-FR" sz="1400" dirty="0">
                <a:latin typeface="Times New Roman" pitchFamily="18" charset="0"/>
                <a:cs typeface="Times New Roman" pitchFamily="18" charset="0"/>
              </a:rPr>
              <a:t>critère « Agent (statut) » et choisir la valeur « Non titulaire » </a:t>
            </a:r>
          </a:p>
          <a:p>
            <a:pPr marL="0" indent="0">
              <a:buNone/>
            </a:pPr>
            <a:r>
              <a:rPr lang="fr-FR" sz="1400" dirty="0" smtClean="0">
                <a:latin typeface="Times New Roman" pitchFamily="18" charset="0"/>
                <a:cs typeface="Times New Roman" pitchFamily="18" charset="0"/>
              </a:rPr>
              <a:t>– auquel on ajoute </a:t>
            </a:r>
            <a:r>
              <a:rPr lang="fr-FR" sz="1400" dirty="0">
                <a:latin typeface="Times New Roman" pitchFamily="18" charset="0"/>
                <a:cs typeface="Times New Roman" pitchFamily="18" charset="0"/>
              </a:rPr>
              <a:t>le critère NBI et préciser le filtre &gt;0. </a:t>
            </a:r>
          </a:p>
          <a:p>
            <a:pPr marL="0" indent="0">
              <a:buNone/>
            </a:pPr>
            <a:endParaRPr lang="fr-FR" sz="1400" dirty="0">
              <a:latin typeface="Times New Roman" pitchFamily="18" charset="0"/>
              <a:cs typeface="Times New Roman" pitchFamily="18" charset="0"/>
            </a:endParaRPr>
          </a:p>
          <a:p>
            <a:pPr marL="0" indent="0">
              <a:buNone/>
            </a:pPr>
            <a:endParaRPr lang="fr-FR" sz="1400" dirty="0" smtClean="0">
              <a:latin typeface="Times New Roman" pitchFamily="18" charset="0"/>
              <a:cs typeface="Times New Roman" pitchFamily="18" charset="0"/>
            </a:endParaRPr>
          </a:p>
          <a:p>
            <a:pPr marL="0" indent="0">
              <a:buNone/>
            </a:pPr>
            <a:endParaRPr lang="fr-FR" sz="1400" dirty="0">
              <a:latin typeface="Times New Roman" pitchFamily="18" charset="0"/>
              <a:cs typeface="Times New Roman" pitchFamily="18" charset="0"/>
            </a:endParaRPr>
          </a:p>
          <a:p>
            <a:pPr marL="0" indent="0">
              <a:buNone/>
            </a:pPr>
            <a:endParaRPr lang="fr-FR" sz="1400" dirty="0" smtClean="0">
              <a:latin typeface="Times New Roman" pitchFamily="18" charset="0"/>
              <a:cs typeface="Times New Roman" pitchFamily="18" charset="0"/>
            </a:endParaRPr>
          </a:p>
          <a:p>
            <a:pPr marL="0" indent="0">
              <a:buNone/>
            </a:pPr>
            <a:endParaRPr lang="fr-FR" sz="1400" dirty="0" smtClean="0">
              <a:latin typeface="Times New Roman" pitchFamily="18" charset="0"/>
              <a:cs typeface="Times New Roman" pitchFamily="18" charset="0"/>
            </a:endParaRPr>
          </a:p>
          <a:p>
            <a:pPr marL="0" indent="0">
              <a:buNone/>
            </a:pPr>
            <a:endParaRPr lang="fr-FR" sz="1400" dirty="0">
              <a:latin typeface="Times New Roman" pitchFamily="18" charset="0"/>
              <a:cs typeface="Times New Roman" pitchFamily="18" charset="0"/>
            </a:endParaRPr>
          </a:p>
          <a:p>
            <a:pPr marL="0" indent="0">
              <a:buNone/>
            </a:pPr>
            <a:endParaRPr lang="fr-FR" sz="1400" dirty="0" smtClean="0">
              <a:latin typeface="Times New Roman" pitchFamily="18" charset="0"/>
              <a:cs typeface="Times New Roman" pitchFamily="18" charset="0"/>
            </a:endParaRPr>
          </a:p>
          <a:p>
            <a:pPr marL="0" indent="0">
              <a:buNone/>
            </a:pPr>
            <a:endParaRPr lang="fr-FR" sz="14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31</a:t>
            </a:fld>
            <a:endParaRPr lang="fr-FR"/>
          </a:p>
        </p:txBody>
      </p:sp>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098" r="48639" b="46691"/>
          <a:stretch/>
        </p:blipFill>
        <p:spPr bwMode="auto">
          <a:xfrm>
            <a:off x="683568" y="2276872"/>
            <a:ext cx="7004757" cy="362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71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715200" cy="922114"/>
          </a:xfrm>
        </p:spPr>
        <p:txBody>
          <a:bodyPr>
            <a:normAutofit fontScale="90000"/>
          </a:bodyPr>
          <a:lstStyle/>
          <a:p>
            <a:r>
              <a:rPr lang="fr-FR" dirty="0" smtClean="0"/>
              <a:t>2</a:t>
            </a:r>
            <a:r>
              <a:rPr lang="fr-FR" baseline="30000" dirty="0" smtClean="0"/>
              <a:t>ème</a:t>
            </a:r>
            <a:r>
              <a:rPr lang="fr-FR" dirty="0" smtClean="0"/>
              <a:t> méthode avec un seul critère</a:t>
            </a:r>
            <a:endParaRPr lang="fr-FR" dirty="0"/>
          </a:p>
        </p:txBody>
      </p:sp>
      <p:sp>
        <p:nvSpPr>
          <p:cNvPr id="3" name="Espace réservé du contenu 2"/>
          <p:cNvSpPr>
            <a:spLocks noGrp="1"/>
          </p:cNvSpPr>
          <p:nvPr>
            <p:ph idx="1"/>
          </p:nvPr>
        </p:nvSpPr>
        <p:spPr>
          <a:xfrm>
            <a:off x="457200" y="1600200"/>
            <a:ext cx="8229600" cy="4781128"/>
          </a:xfrm>
        </p:spPr>
        <p:txBody>
          <a:bodyPr/>
          <a:lstStyle/>
          <a:p>
            <a:pPr marL="0" indent="0">
              <a:buNone/>
            </a:pPr>
            <a:endParaRPr lang="fr-FR" sz="1400" b="1" dirty="0" smtClean="0">
              <a:latin typeface="Times New Roman" pitchFamily="18" charset="0"/>
              <a:cs typeface="Times New Roman" pitchFamily="18" charset="0"/>
            </a:endParaRPr>
          </a:p>
          <a:p>
            <a:pPr marL="0" indent="0">
              <a:buNone/>
            </a:pPr>
            <a:endParaRPr lang="fr-FR" sz="1400" b="1" dirty="0">
              <a:latin typeface="Times New Roman" pitchFamily="18" charset="0"/>
              <a:cs typeface="Times New Roman" pitchFamily="18" charset="0"/>
            </a:endParaRPr>
          </a:p>
          <a:p>
            <a:pPr marL="0" indent="0">
              <a:buNone/>
            </a:pPr>
            <a:endParaRPr lang="fr-FR" sz="1400" b="1" dirty="0" smtClean="0">
              <a:latin typeface="Times New Roman" pitchFamily="18" charset="0"/>
              <a:cs typeface="Times New Roman" pitchFamily="18" charset="0"/>
            </a:endParaRPr>
          </a:p>
          <a:p>
            <a:pPr marL="0" indent="0">
              <a:buNone/>
            </a:pPr>
            <a:endParaRPr lang="fr-FR" sz="1400" b="1" dirty="0">
              <a:latin typeface="Times New Roman" pitchFamily="18" charset="0"/>
              <a:cs typeface="Times New Roman" pitchFamily="18" charset="0"/>
            </a:endParaRPr>
          </a:p>
          <a:p>
            <a:pPr marL="0" indent="0">
              <a:buNone/>
            </a:pPr>
            <a:endParaRPr lang="fr-FR" sz="1400" b="1" dirty="0" smtClean="0">
              <a:latin typeface="Times New Roman" pitchFamily="18" charset="0"/>
              <a:cs typeface="Times New Roman" pitchFamily="18" charset="0"/>
            </a:endParaRPr>
          </a:p>
          <a:p>
            <a:pPr marL="0" indent="0">
              <a:buNone/>
            </a:pPr>
            <a:endParaRPr lang="fr-FR" sz="1400" b="1" dirty="0">
              <a:latin typeface="Times New Roman" pitchFamily="18" charset="0"/>
              <a:cs typeface="Times New Roman" pitchFamily="18" charset="0"/>
            </a:endParaRPr>
          </a:p>
          <a:p>
            <a:pPr marL="0" indent="0">
              <a:buNone/>
            </a:pPr>
            <a:endParaRPr lang="fr-FR" sz="1400" b="1" dirty="0" smtClean="0">
              <a:latin typeface="Times New Roman" pitchFamily="18" charset="0"/>
              <a:cs typeface="Times New Roman" pitchFamily="18" charset="0"/>
            </a:endParaRPr>
          </a:p>
          <a:p>
            <a:pPr marL="0" indent="0">
              <a:buNone/>
            </a:pPr>
            <a:endParaRPr lang="fr-FR" sz="1400" b="1" dirty="0">
              <a:latin typeface="Times New Roman" pitchFamily="18" charset="0"/>
              <a:cs typeface="Times New Roman" pitchFamily="18" charset="0"/>
            </a:endParaRPr>
          </a:p>
          <a:p>
            <a:pPr marL="0" indent="0">
              <a:buNone/>
            </a:pPr>
            <a:endParaRPr lang="fr-FR" sz="1400" b="1" dirty="0" smtClean="0">
              <a:latin typeface="Times New Roman" pitchFamily="18" charset="0"/>
              <a:cs typeface="Times New Roman" pitchFamily="18" charset="0"/>
            </a:endParaRPr>
          </a:p>
          <a:p>
            <a:pPr marL="0" indent="0">
              <a:buNone/>
            </a:pPr>
            <a:endParaRPr lang="fr-FR" sz="1400" b="1" dirty="0">
              <a:latin typeface="Times New Roman" pitchFamily="18" charset="0"/>
              <a:cs typeface="Times New Roman" pitchFamily="18" charset="0"/>
            </a:endParaRPr>
          </a:p>
          <a:p>
            <a:pPr marL="0" indent="0">
              <a:buNone/>
            </a:pPr>
            <a:endParaRPr lang="fr-FR" sz="1400" b="1" dirty="0" smtClean="0">
              <a:latin typeface="Times New Roman" pitchFamily="18" charset="0"/>
              <a:cs typeface="Times New Roman" pitchFamily="18" charset="0"/>
            </a:endParaRPr>
          </a:p>
          <a:p>
            <a:pPr marL="0" indent="0">
              <a:buNone/>
            </a:pPr>
            <a:endParaRPr lang="fr-FR" sz="1400" b="1" dirty="0">
              <a:latin typeface="Times New Roman" pitchFamily="18" charset="0"/>
              <a:cs typeface="Times New Roman" pitchFamily="18" charset="0"/>
            </a:endParaRPr>
          </a:p>
          <a:p>
            <a:pPr marL="0" indent="0">
              <a:buNone/>
            </a:pPr>
            <a:endParaRPr lang="fr-FR" sz="1400" b="1" dirty="0" smtClean="0">
              <a:latin typeface="Times New Roman" pitchFamily="18" charset="0"/>
              <a:cs typeface="Times New Roman" pitchFamily="18" charset="0"/>
            </a:endParaRPr>
          </a:p>
          <a:p>
            <a:pPr marL="0" indent="0">
              <a:buNone/>
            </a:pPr>
            <a:endParaRPr lang="fr-FR" sz="1400" dirty="0" smtClean="0">
              <a:latin typeface="Times New Roman" pitchFamily="18" charset="0"/>
              <a:cs typeface="Times New Roman" pitchFamily="18" charset="0"/>
            </a:endParaRPr>
          </a:p>
          <a:p>
            <a:pPr marL="0" indent="0">
              <a:buNone/>
            </a:pPr>
            <a:endParaRPr lang="fr-FR" sz="1400" dirty="0" smtClean="0">
              <a:latin typeface="Times New Roman" pitchFamily="18" charset="0"/>
              <a:cs typeface="Times New Roman" pitchFamily="18" charset="0"/>
            </a:endParaRPr>
          </a:p>
          <a:p>
            <a:pPr marL="0" indent="0">
              <a:buNone/>
            </a:pPr>
            <a:r>
              <a:rPr lang="fr-FR" sz="1400" dirty="0" smtClean="0">
                <a:latin typeface="Times New Roman" pitchFamily="18" charset="0"/>
                <a:cs typeface="Times New Roman" pitchFamily="18" charset="0"/>
              </a:rPr>
              <a:t>- Cliquer </a:t>
            </a:r>
            <a:r>
              <a:rPr lang="fr-FR" sz="1400" dirty="0">
                <a:latin typeface="Times New Roman" pitchFamily="18" charset="0"/>
                <a:cs typeface="Times New Roman" pitchFamily="18" charset="0"/>
              </a:rPr>
              <a:t>sur l’icône </a:t>
            </a:r>
            <a:r>
              <a:rPr lang="fr-FR" sz="1400" dirty="0" smtClean="0">
                <a:latin typeface="Times New Roman" pitchFamily="18" charset="0"/>
                <a:cs typeface="Times New Roman" pitchFamily="18" charset="0"/>
              </a:rPr>
              <a:t>	pour </a:t>
            </a:r>
            <a:r>
              <a:rPr lang="fr-FR" sz="1400" dirty="0">
                <a:latin typeface="Times New Roman" pitchFamily="18" charset="0"/>
                <a:cs typeface="Times New Roman" pitchFamily="18" charset="0"/>
              </a:rPr>
              <a:t>ajouter le critère NBI et préciser le filtre &gt;0. </a:t>
            </a:r>
          </a:p>
          <a:p>
            <a:pPr marL="0" indent="0">
              <a:buNone/>
            </a:pPr>
            <a:r>
              <a:rPr lang="fr-FR" sz="1400" dirty="0" smtClean="0">
                <a:latin typeface="Times New Roman" pitchFamily="18" charset="0"/>
                <a:cs typeface="Times New Roman" pitchFamily="18" charset="0"/>
              </a:rPr>
              <a:t>– </a:t>
            </a:r>
            <a:r>
              <a:rPr lang="fr-FR" sz="1400" dirty="0">
                <a:latin typeface="Times New Roman" pitchFamily="18" charset="0"/>
                <a:cs typeface="Times New Roman" pitchFamily="18" charset="0"/>
              </a:rPr>
              <a:t>Rechercher </a:t>
            </a:r>
          </a:p>
          <a:p>
            <a:pPr marL="0" indent="0">
              <a:buNone/>
            </a:pPr>
            <a:r>
              <a:rPr lang="fr-FR" sz="1400" dirty="0" smtClean="0">
                <a:latin typeface="Times New Roman" pitchFamily="18" charset="0"/>
                <a:cs typeface="Times New Roman" pitchFamily="18" charset="0"/>
              </a:rPr>
              <a:t>– </a:t>
            </a:r>
            <a:r>
              <a:rPr lang="fr-FR" sz="1400" dirty="0">
                <a:latin typeface="Times New Roman" pitchFamily="18" charset="0"/>
                <a:cs typeface="Times New Roman" pitchFamily="18" charset="0"/>
              </a:rPr>
              <a:t>Trier le résultat par  </a:t>
            </a:r>
            <a:r>
              <a:rPr lang="fr-FR" sz="1400" dirty="0" smtClean="0">
                <a:latin typeface="Times New Roman" pitchFamily="18" charset="0"/>
                <a:cs typeface="Times New Roman" pitchFamily="18" charset="0"/>
              </a:rPr>
              <a:t>pour </a:t>
            </a:r>
            <a:r>
              <a:rPr lang="fr-FR" sz="1400" dirty="0">
                <a:latin typeface="Times New Roman" pitchFamily="18" charset="0"/>
                <a:cs typeface="Times New Roman" pitchFamily="18" charset="0"/>
              </a:rPr>
              <a:t>faire ressortir ceux qui ne seraient pas titulaires</a:t>
            </a:r>
          </a:p>
          <a:p>
            <a:endParaRPr lang="fr-FR" dirty="0"/>
          </a:p>
        </p:txBody>
      </p:sp>
      <p:sp>
        <p:nvSpPr>
          <p:cNvPr id="4" name="Espace réservé du pied de page 3"/>
          <p:cNvSpPr>
            <a:spLocks noGrp="1"/>
          </p:cNvSpPr>
          <p:nvPr>
            <p:ph type="ftr" sz="quarter" idx="11"/>
          </p:nvPr>
        </p:nvSpPr>
        <p:spPr/>
        <p:txBody>
          <a:bodyPr/>
          <a:lstStyle/>
          <a:p>
            <a:r>
              <a:rPr lang="fr-FR" dirty="0" smtClean="0"/>
              <a:t>Septembre 2013</a:t>
            </a:r>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32</a:t>
            </a:fld>
            <a:endParaRPr lang="fr-FR"/>
          </a:p>
        </p:txBody>
      </p:sp>
      <p:pic>
        <p:nvPicPr>
          <p:cNvPr id="6" name="Image 5"/>
          <p:cNvPicPr/>
          <p:nvPr/>
        </p:nvPicPr>
        <p:blipFill>
          <a:blip r:embed="rId3">
            <a:extLst>
              <a:ext uri="{28A0092B-C50C-407E-A947-70E740481C1C}">
                <a14:useLocalDpi xmlns:a14="http://schemas.microsoft.com/office/drawing/2010/main" val="0"/>
              </a:ext>
            </a:extLst>
          </a:blip>
          <a:srcRect/>
          <a:stretch>
            <a:fillRect/>
          </a:stretch>
        </p:blipFill>
        <p:spPr bwMode="auto">
          <a:xfrm>
            <a:off x="2076608" y="5517232"/>
            <a:ext cx="191135" cy="191135"/>
          </a:xfrm>
          <a:prstGeom prst="rect">
            <a:avLst/>
          </a:prstGeom>
          <a:noFill/>
          <a:ln>
            <a:noFill/>
          </a:ln>
        </p:spPr>
      </p:pic>
      <p:pic>
        <p:nvPicPr>
          <p:cNvPr id="7" name="Image 6"/>
          <p:cNvPicPr/>
          <p:nvPr/>
        </p:nvPicPr>
        <p:blipFill>
          <a:blip r:embed="rId4">
            <a:extLst>
              <a:ext uri="{28A0092B-C50C-407E-A947-70E740481C1C}">
                <a14:useLocalDpi xmlns:a14="http://schemas.microsoft.com/office/drawing/2010/main" val="0"/>
              </a:ext>
            </a:extLst>
          </a:blip>
          <a:srcRect/>
          <a:stretch>
            <a:fillRect/>
          </a:stretch>
        </p:blipFill>
        <p:spPr bwMode="auto">
          <a:xfrm>
            <a:off x="1548939" y="5782373"/>
            <a:ext cx="191135" cy="191135"/>
          </a:xfrm>
          <a:prstGeom prst="rect">
            <a:avLst/>
          </a:prstGeom>
          <a:noFill/>
          <a:ln>
            <a:noFill/>
          </a:ln>
        </p:spPr>
      </p:pic>
      <p:pic>
        <p:nvPicPr>
          <p:cNvPr id="8" name="Image 7"/>
          <p:cNvPicPr/>
          <p:nvPr/>
        </p:nvPicPr>
        <p:blipFill>
          <a:blip r:embed="rId5">
            <a:extLst>
              <a:ext uri="{28A0092B-C50C-407E-A947-70E740481C1C}">
                <a14:useLocalDpi xmlns:a14="http://schemas.microsoft.com/office/drawing/2010/main" val="0"/>
              </a:ext>
            </a:extLst>
          </a:blip>
          <a:srcRect/>
          <a:stretch>
            <a:fillRect/>
          </a:stretch>
        </p:blipFill>
        <p:spPr bwMode="auto">
          <a:xfrm>
            <a:off x="6012160" y="5517232"/>
            <a:ext cx="723265" cy="158750"/>
          </a:xfrm>
          <a:prstGeom prst="rect">
            <a:avLst/>
          </a:prstGeom>
          <a:noFill/>
          <a:ln>
            <a:noFill/>
          </a:ln>
        </p:spPr>
      </p:pic>
      <p:pic>
        <p:nvPicPr>
          <p:cNvPr id="614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10256" r="60169" b="62554"/>
          <a:stretch/>
        </p:blipFill>
        <p:spPr bwMode="auto">
          <a:xfrm>
            <a:off x="323528" y="1124744"/>
            <a:ext cx="827009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685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33</a:t>
            </a:fld>
            <a:endParaRPr lang="fr-F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849997"/>
            <a:ext cx="809463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03648" y="17281"/>
            <a:ext cx="6480720" cy="646331"/>
          </a:xfrm>
          <a:prstGeom prst="rect">
            <a:avLst/>
          </a:prstGeom>
        </p:spPr>
        <p:txBody>
          <a:bodyPr wrap="square">
            <a:spAutoFit/>
          </a:bodyPr>
          <a:lstStyle/>
          <a:p>
            <a:pPr algn="ctr"/>
            <a:r>
              <a:rPr lang="fr-FR" dirty="0" smtClean="0"/>
              <a:t>Exemple de recherche NBI en précisant que le nombre de points &gt;25</a:t>
            </a:r>
            <a:endParaRPr lang="fr-FR" dirty="0"/>
          </a:p>
        </p:txBody>
      </p:sp>
    </p:spTree>
    <p:extLst>
      <p:ext uri="{BB962C8B-B14F-4D97-AF65-F5344CB8AC3E}">
        <p14:creationId xmlns:p14="http://schemas.microsoft.com/office/powerpoint/2010/main" val="961241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6632"/>
            <a:ext cx="8579296" cy="6009531"/>
          </a:xfrm>
        </p:spPr>
        <p:txBody>
          <a:bodyPr/>
          <a:lstStyle/>
          <a:p>
            <a:pPr marL="0" indent="0">
              <a:buNone/>
            </a:pPr>
            <a:r>
              <a:rPr lang="fr-FR" dirty="0" smtClean="0"/>
              <a:t>- </a:t>
            </a:r>
            <a:r>
              <a:rPr lang="fr-FR" sz="2000" dirty="0" smtClean="0"/>
              <a:t>Affectation dans un nouveau service et maintien de la NBI indûment</a:t>
            </a:r>
            <a:endParaRPr lang="fr-FR" sz="2000" dirty="0"/>
          </a:p>
        </p:txBody>
      </p:sp>
      <p:pic>
        <p:nvPicPr>
          <p:cNvPr id="5" name="Image 4"/>
          <p:cNvPicPr/>
          <p:nvPr/>
        </p:nvPicPr>
        <p:blipFill rotWithShape="1">
          <a:blip r:embed="rId3">
            <a:extLst>
              <a:ext uri="{28A0092B-C50C-407E-A947-70E740481C1C}">
                <a14:useLocalDpi xmlns:a14="http://schemas.microsoft.com/office/drawing/2010/main" val="0"/>
              </a:ext>
            </a:extLst>
          </a:blip>
          <a:srcRect t="12936"/>
          <a:stretch/>
        </p:blipFill>
        <p:spPr bwMode="auto">
          <a:xfrm>
            <a:off x="1331640" y="692696"/>
            <a:ext cx="6840760" cy="5256584"/>
          </a:xfrm>
          <a:prstGeom prst="rect">
            <a:avLst/>
          </a:prstGeom>
          <a:noFill/>
          <a:ln>
            <a:noFill/>
          </a:ln>
          <a:extLst>
            <a:ext uri="{53640926-AAD7-44D8-BBD7-CCE9431645EC}">
              <a14:shadowObscured xmlns:a14="http://schemas.microsoft.com/office/drawing/2010/main"/>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34</a:t>
            </a:fld>
            <a:endParaRPr lang="fr-FR"/>
          </a:p>
        </p:txBody>
      </p:sp>
    </p:spTree>
    <p:extLst>
      <p:ext uri="{BB962C8B-B14F-4D97-AF65-F5344CB8AC3E}">
        <p14:creationId xmlns:p14="http://schemas.microsoft.com/office/powerpoint/2010/main" val="1821629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88640"/>
            <a:ext cx="8229600" cy="6768752"/>
          </a:xfrm>
        </p:spPr>
        <p:txBody>
          <a:bodyPr>
            <a:normAutofit/>
          </a:bodyPr>
          <a:lstStyle/>
          <a:p>
            <a:pPr marL="0" lvl="2" indent="0">
              <a:buNone/>
            </a:pPr>
            <a:r>
              <a:rPr lang="fr-FR" sz="3200" dirty="0" smtClean="0">
                <a:solidFill>
                  <a:schemeClr val="accent5">
                    <a:lumMod val="50000"/>
                  </a:schemeClr>
                </a:solidFill>
                <a:latin typeface="Times New Roman" pitchFamily="18" charset="0"/>
                <a:cs typeface="Times New Roman" pitchFamily="18" charset="0"/>
              </a:rPr>
              <a:t>7.2 </a:t>
            </a:r>
            <a:r>
              <a:rPr lang="fr-FR" dirty="0">
                <a:solidFill>
                  <a:schemeClr val="accent5">
                    <a:lumMod val="50000"/>
                  </a:schemeClr>
                </a:solidFill>
                <a:latin typeface="Times New Roman" pitchFamily="18" charset="0"/>
                <a:cs typeface="Times New Roman" pitchFamily="18" charset="0"/>
              </a:rPr>
              <a:t>Attribution du supplément familial de traitement (SFT</a:t>
            </a:r>
            <a:r>
              <a:rPr lang="fr-FR" dirty="0" smtClean="0">
                <a:solidFill>
                  <a:schemeClr val="accent5">
                    <a:lumMod val="50000"/>
                  </a:schemeClr>
                </a:solidFill>
                <a:latin typeface="Times New Roman" pitchFamily="18" charset="0"/>
                <a:cs typeface="Times New Roman" pitchFamily="18" charset="0"/>
              </a:rPr>
              <a:t>)</a:t>
            </a:r>
          </a:p>
          <a:p>
            <a:pPr marL="0" lvl="2" indent="0">
              <a:buNone/>
            </a:pPr>
            <a:r>
              <a:rPr lang="fr-FR" sz="1500" dirty="0" smtClean="0">
                <a:latin typeface="Times New Roman" pitchFamily="18" charset="0"/>
                <a:cs typeface="Times New Roman" pitchFamily="18" charset="0"/>
                <a:hlinkClick r:id="rId3"/>
              </a:rPr>
              <a:t>Fiche </a:t>
            </a:r>
            <a:r>
              <a:rPr lang="fr-FR" sz="1500" dirty="0">
                <a:latin typeface="Times New Roman" pitchFamily="18" charset="0"/>
                <a:cs typeface="Times New Roman" pitchFamily="18" charset="0"/>
                <a:hlinkClick r:id="rId3"/>
              </a:rPr>
              <a:t>technique du </a:t>
            </a:r>
            <a:r>
              <a:rPr lang="fr-FR" sz="1500" dirty="0" smtClean="0">
                <a:latin typeface="Times New Roman" pitchFamily="18" charset="0"/>
                <a:cs typeface="Times New Roman" pitchFamily="18" charset="0"/>
                <a:hlinkClick r:id="rId3"/>
              </a:rPr>
              <a:t>SFT</a:t>
            </a:r>
            <a:endParaRPr lang="fr-FR" sz="1500" dirty="0">
              <a:latin typeface="Times New Roman" pitchFamily="18" charset="0"/>
              <a:cs typeface="Times New Roman" pitchFamily="18" charset="0"/>
            </a:endParaRPr>
          </a:p>
          <a:p>
            <a:pPr marL="0" lvl="0" indent="0">
              <a:buNone/>
            </a:pPr>
            <a:r>
              <a:rPr lang="fr-FR" sz="1500" dirty="0">
                <a:latin typeface="Times New Roman" pitchFamily="18" charset="0"/>
                <a:cs typeface="Times New Roman" pitchFamily="18" charset="0"/>
                <a:hlinkClick r:id="rId4"/>
              </a:rPr>
              <a:t>Titre IV du décret n°85-1148 du 24 octobre 1985</a:t>
            </a:r>
            <a:r>
              <a:rPr lang="fr-FR" sz="1500" dirty="0">
                <a:latin typeface="Times New Roman" pitchFamily="18" charset="0"/>
                <a:cs typeface="Times New Roman" pitchFamily="18" charset="0"/>
              </a:rPr>
              <a:t> fixe les conditions d’octroi du SFT</a:t>
            </a:r>
          </a:p>
          <a:p>
            <a:pPr marL="0" lvl="0" indent="0">
              <a:buNone/>
            </a:pPr>
            <a:r>
              <a:rPr lang="fr-FR" sz="1500" dirty="0">
                <a:latin typeface="Times New Roman" pitchFamily="18" charset="0"/>
                <a:cs typeface="Times New Roman" pitchFamily="18" charset="0"/>
                <a:hlinkClick r:id="rId5"/>
              </a:rPr>
              <a:t>Articles 6 et 9 de l’ordonnance N° 82-296 du 31 mars </a:t>
            </a:r>
            <a:r>
              <a:rPr lang="fr-FR" sz="1500" dirty="0" smtClean="0">
                <a:latin typeface="Times New Roman" pitchFamily="18" charset="0"/>
                <a:cs typeface="Times New Roman" pitchFamily="18" charset="0"/>
                <a:hlinkClick r:id="rId5"/>
              </a:rPr>
              <a:t>1982</a:t>
            </a:r>
            <a:endParaRPr lang="fr-FR" sz="1500" dirty="0" smtClean="0">
              <a:latin typeface="Times New Roman" pitchFamily="18" charset="0"/>
              <a:cs typeface="Times New Roman" pitchFamily="18" charset="0"/>
            </a:endParaRPr>
          </a:p>
          <a:p>
            <a:pPr marL="0" lvl="0" indent="0">
              <a:buNone/>
            </a:pPr>
            <a:r>
              <a:rPr lang="fr-FR" sz="1500" b="1" dirty="0" smtClean="0">
                <a:latin typeface="Times New Roman" pitchFamily="18" charset="0"/>
                <a:cs typeface="Times New Roman" pitchFamily="18" charset="0"/>
              </a:rPr>
              <a:t>La réglementation est la suivante :</a:t>
            </a:r>
            <a:endParaRPr lang="fr-FR" sz="1500" b="1" dirty="0">
              <a:latin typeface="Times New Roman" pitchFamily="18" charset="0"/>
              <a:cs typeface="Times New Roman" pitchFamily="18" charset="0"/>
            </a:endParaRPr>
          </a:p>
          <a:p>
            <a:pPr marL="0" indent="0" algn="just">
              <a:buNone/>
            </a:pPr>
            <a:r>
              <a:rPr lang="fr-FR" sz="1800" dirty="0" smtClean="0">
                <a:latin typeface="Times New Roman" pitchFamily="18" charset="0"/>
                <a:cs typeface="Times New Roman" pitchFamily="18" charset="0"/>
              </a:rPr>
              <a:t>. fonctionnaires </a:t>
            </a:r>
            <a:r>
              <a:rPr lang="fr-FR" sz="1800" dirty="0">
                <a:latin typeface="Times New Roman" pitchFamily="18" charset="0"/>
                <a:cs typeface="Times New Roman" pitchFamily="18" charset="0"/>
              </a:rPr>
              <a:t>et agents des trois fonctions </a:t>
            </a:r>
            <a:r>
              <a:rPr lang="fr-FR" sz="1800" dirty="0" smtClean="0">
                <a:latin typeface="Times New Roman" pitchFamily="18" charset="0"/>
                <a:cs typeface="Times New Roman" pitchFamily="18" charset="0"/>
              </a:rPr>
              <a:t>publiques </a:t>
            </a:r>
          </a:p>
          <a:p>
            <a:pPr marL="0" indent="0" algn="just">
              <a:buNone/>
            </a:pPr>
            <a:r>
              <a:rPr lang="fr-FR" sz="1800" dirty="0" smtClean="0">
                <a:latin typeface="Times New Roman" pitchFamily="18" charset="0"/>
                <a:cs typeface="Times New Roman" pitchFamily="18" charset="0"/>
              </a:rPr>
              <a:t>. composé </a:t>
            </a:r>
            <a:r>
              <a:rPr lang="fr-FR" sz="1800" dirty="0">
                <a:latin typeface="Times New Roman" pitchFamily="18" charset="0"/>
                <a:cs typeface="Times New Roman" pitchFamily="18" charset="0"/>
              </a:rPr>
              <a:t>d’un élément fixe et d’un élément proportionnel au traitement </a:t>
            </a:r>
            <a:r>
              <a:rPr lang="fr-FR" sz="1800" dirty="0" smtClean="0">
                <a:latin typeface="Times New Roman" pitchFamily="18" charset="0"/>
                <a:cs typeface="Times New Roman" pitchFamily="18" charset="0"/>
              </a:rPr>
              <a:t>indiciaire</a:t>
            </a:r>
          </a:p>
          <a:p>
            <a:pPr marL="0" indent="0" algn="just">
              <a:buNone/>
            </a:pPr>
            <a:r>
              <a:rPr lang="fr-FR" sz="1800" dirty="0" smtClean="0">
                <a:latin typeface="Times New Roman" pitchFamily="18" charset="0"/>
                <a:cs typeface="Times New Roman" pitchFamily="18" charset="0"/>
              </a:rPr>
              <a:t>. élément </a:t>
            </a:r>
            <a:r>
              <a:rPr lang="fr-FR" sz="1800" dirty="0">
                <a:latin typeface="Times New Roman" pitchFamily="18" charset="0"/>
                <a:cs typeface="Times New Roman" pitchFamily="18" charset="0"/>
              </a:rPr>
              <a:t>proportionnel </a:t>
            </a:r>
            <a:r>
              <a:rPr lang="fr-FR" sz="1800" dirty="0" smtClean="0">
                <a:latin typeface="Times New Roman" pitchFamily="18" charset="0"/>
                <a:cs typeface="Times New Roman" pitchFamily="18" charset="0"/>
              </a:rPr>
              <a:t> : plancher indice </a:t>
            </a:r>
            <a:r>
              <a:rPr lang="fr-FR" sz="1800" dirty="0">
                <a:latin typeface="Times New Roman" pitchFamily="18" charset="0"/>
                <a:cs typeface="Times New Roman" pitchFamily="18" charset="0"/>
              </a:rPr>
              <a:t>majoré 449 et </a:t>
            </a:r>
            <a:r>
              <a:rPr lang="fr-FR" sz="1800" dirty="0" smtClean="0">
                <a:latin typeface="Times New Roman" pitchFamily="18" charset="0"/>
                <a:cs typeface="Times New Roman" pitchFamily="18" charset="0"/>
              </a:rPr>
              <a:t>plafond indice </a:t>
            </a:r>
            <a:r>
              <a:rPr lang="fr-FR" sz="1800" dirty="0">
                <a:latin typeface="Times New Roman" pitchFamily="18" charset="0"/>
                <a:cs typeface="Times New Roman" pitchFamily="18" charset="0"/>
              </a:rPr>
              <a:t>majoré </a:t>
            </a:r>
            <a:r>
              <a:rPr lang="fr-FR" sz="1800" dirty="0" smtClean="0">
                <a:latin typeface="Times New Roman" pitchFamily="18" charset="0"/>
                <a:cs typeface="Times New Roman" pitchFamily="18" charset="0"/>
              </a:rPr>
              <a:t>717</a:t>
            </a:r>
          </a:p>
          <a:p>
            <a:pPr marL="0" indent="0" algn="just">
              <a:buNone/>
            </a:pPr>
            <a:endParaRPr lang="fr-FR" sz="1800" dirty="0">
              <a:latin typeface="Times New Roman" pitchFamily="18" charset="0"/>
              <a:cs typeface="Times New Roman" pitchFamily="18" charset="0"/>
            </a:endParaRPr>
          </a:p>
          <a:p>
            <a:pPr marL="0" indent="0">
              <a:buNone/>
            </a:pPr>
            <a:r>
              <a:rPr lang="fr-FR" sz="1500" b="1" dirty="0">
                <a:latin typeface="Times New Roman" pitchFamily="18" charset="0"/>
                <a:cs typeface="Times New Roman" pitchFamily="18" charset="0"/>
              </a:rPr>
              <a:t>. temps partiel </a:t>
            </a:r>
            <a:r>
              <a:rPr lang="fr-FR" sz="1800" dirty="0" smtClean="0">
                <a:latin typeface="Times New Roman" pitchFamily="18" charset="0"/>
                <a:cs typeface="Times New Roman" pitchFamily="18" charset="0"/>
              </a:rPr>
              <a:t>: fonction </a:t>
            </a:r>
            <a:r>
              <a:rPr lang="fr-FR" sz="1800" dirty="0">
                <a:latin typeface="Times New Roman" pitchFamily="18" charset="0"/>
                <a:cs typeface="Times New Roman" pitchFamily="18" charset="0"/>
              </a:rPr>
              <a:t>de la quotité de traitement soumis aux retenues pour pension qu’il perçoit, à l’exception de l’élément fixe prévu pour un enfant. </a:t>
            </a:r>
            <a:endParaRPr lang="fr-FR" sz="1800" dirty="0" smtClean="0">
              <a:latin typeface="Times New Roman" pitchFamily="18" charset="0"/>
              <a:cs typeface="Times New Roman" pitchFamily="18" charset="0"/>
            </a:endParaRPr>
          </a:p>
          <a:p>
            <a:pPr marL="0" indent="0" algn="just">
              <a:buNone/>
            </a:pPr>
            <a:r>
              <a:rPr lang="fr-FR" sz="1800" dirty="0" smtClean="0">
                <a:latin typeface="Times New Roman" pitchFamily="18" charset="0"/>
                <a:cs typeface="Times New Roman" pitchFamily="18" charset="0"/>
              </a:rPr>
              <a:t>Il </a:t>
            </a:r>
            <a:r>
              <a:rPr lang="fr-FR" sz="1800" dirty="0">
                <a:latin typeface="Times New Roman" pitchFamily="18" charset="0"/>
                <a:cs typeface="Times New Roman" pitchFamily="18" charset="0"/>
              </a:rPr>
              <a:t>ne peut être inférieur au montant minimum versé aux fonctionnaires travaillant à temps plein ayant le même nombre d’enfants à charge</a:t>
            </a:r>
            <a:r>
              <a:rPr lang="fr-FR" sz="1800" dirty="0" smtClean="0">
                <a:latin typeface="Times New Roman" pitchFamily="18" charset="0"/>
                <a:cs typeface="Times New Roman" pitchFamily="18" charset="0"/>
              </a:rPr>
              <a:t>.</a:t>
            </a:r>
          </a:p>
          <a:p>
            <a:pPr marL="0" indent="0" algn="just">
              <a:buNone/>
            </a:pPr>
            <a:endParaRPr lang="fr-FR" sz="1800" dirty="0" smtClean="0">
              <a:latin typeface="Times New Roman" pitchFamily="18" charset="0"/>
              <a:cs typeface="Times New Roman" pitchFamily="18" charset="0"/>
            </a:endParaRPr>
          </a:p>
          <a:p>
            <a:pPr marL="0" indent="0">
              <a:buNone/>
            </a:pPr>
            <a:r>
              <a:rPr lang="fr-FR" sz="1800" dirty="0">
                <a:latin typeface="Times New Roman" pitchFamily="18" charset="0"/>
                <a:cs typeface="Times New Roman" pitchFamily="18" charset="0"/>
              </a:rPr>
              <a:t>. </a:t>
            </a:r>
            <a:r>
              <a:rPr lang="fr-FR" sz="1800" b="1" dirty="0" smtClean="0">
                <a:latin typeface="Times New Roman" pitchFamily="18" charset="0"/>
                <a:cs typeface="Times New Roman" pitchFamily="18" charset="0"/>
              </a:rPr>
              <a:t>temps </a:t>
            </a:r>
            <a:r>
              <a:rPr lang="fr-FR" sz="1800" b="1" dirty="0">
                <a:latin typeface="Times New Roman" pitchFamily="18" charset="0"/>
                <a:cs typeface="Times New Roman" pitchFamily="18" charset="0"/>
              </a:rPr>
              <a:t>non complet </a:t>
            </a:r>
            <a:r>
              <a:rPr lang="fr-FR" sz="1800" dirty="0">
                <a:latin typeface="Times New Roman" pitchFamily="18" charset="0"/>
                <a:cs typeface="Times New Roman" pitchFamily="18" charset="0"/>
              </a:rPr>
              <a:t>: calculé au prorata du nombre d’heures de travail hebdomadaire de l’agent. </a:t>
            </a:r>
            <a:br>
              <a:rPr lang="fr-FR" sz="1800" dirty="0">
                <a:latin typeface="Times New Roman" pitchFamily="18" charset="0"/>
                <a:cs typeface="Times New Roman" pitchFamily="18" charset="0"/>
              </a:rPr>
            </a:br>
            <a:r>
              <a:rPr lang="fr-FR" sz="1800" dirty="0" smtClean="0">
                <a:latin typeface="Times New Roman" pitchFamily="18" charset="0"/>
                <a:cs typeface="Times New Roman" pitchFamily="18" charset="0"/>
              </a:rPr>
              <a:t>. </a:t>
            </a:r>
            <a:r>
              <a:rPr lang="fr-FR" sz="1800" dirty="0">
                <a:latin typeface="Times New Roman" pitchFamily="18" charset="0"/>
                <a:cs typeface="Times New Roman" pitchFamily="18" charset="0"/>
              </a:rPr>
              <a:t>NBI prise en compte pour le calcul du SFT.</a:t>
            </a:r>
            <a:br>
              <a:rPr lang="fr-FR" sz="1800" dirty="0">
                <a:latin typeface="Times New Roman" pitchFamily="18" charset="0"/>
                <a:cs typeface="Times New Roman" pitchFamily="18" charset="0"/>
              </a:rPr>
            </a:br>
            <a:endParaRPr lang="fr-FR" sz="1800" dirty="0">
              <a:latin typeface="Times New Roman" pitchFamily="18" charset="0"/>
              <a:cs typeface="Times New Roman" pitchFamily="18" charset="0"/>
            </a:endParaRPr>
          </a:p>
          <a:p>
            <a:pPr marL="914400" lvl="2" indent="0">
              <a:buNone/>
            </a:pPr>
            <a:endParaRPr lang="fr-FR" sz="1500" b="1" dirty="0" smtClean="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35</a:t>
            </a:fld>
            <a:endParaRPr lang="fr-FR"/>
          </a:p>
        </p:txBody>
      </p:sp>
    </p:spTree>
    <p:extLst>
      <p:ext uri="{BB962C8B-B14F-4D97-AF65-F5344CB8AC3E}">
        <p14:creationId xmlns:p14="http://schemas.microsoft.com/office/powerpoint/2010/main" val="22434585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fontScale="90000"/>
          </a:bodyPr>
          <a:lstStyle/>
          <a:p>
            <a:pPr marL="0" indent="0" algn="l"/>
            <a:r>
              <a:rPr lang="fr-FR" sz="1400" dirty="0" smtClean="0">
                <a:latin typeface="Times New Roman" pitchFamily="18" charset="0"/>
                <a:cs typeface="Times New Roman" pitchFamily="18" charset="0"/>
              </a:rPr>
              <a:t>	</a:t>
            </a:r>
            <a:r>
              <a:rPr lang="fr-FR" sz="1800" dirty="0">
                <a:latin typeface="Times New Roman" pitchFamily="18" charset="0"/>
                <a:ea typeface="+mn-ea"/>
                <a:cs typeface="Times New Roman" pitchFamily="18" charset="0"/>
              </a:rPr>
              <a:t/>
            </a:r>
            <a:br>
              <a:rPr lang="fr-FR" sz="1800" dirty="0">
                <a:latin typeface="Times New Roman" pitchFamily="18" charset="0"/>
                <a:ea typeface="+mn-ea"/>
                <a:cs typeface="Times New Roman" pitchFamily="18" charset="0"/>
              </a:rPr>
            </a:br>
            <a:r>
              <a:rPr lang="fr-FR" sz="1800" dirty="0" smtClean="0">
                <a:latin typeface="Times New Roman" pitchFamily="18" charset="0"/>
                <a:ea typeface="+mn-ea"/>
                <a:cs typeface="Times New Roman" pitchFamily="18" charset="0"/>
              </a:rPr>
              <a:t>Contrôle possible : les </a:t>
            </a:r>
            <a:r>
              <a:rPr lang="fr-FR" sz="1800" dirty="0">
                <a:latin typeface="Times New Roman" pitchFamily="18" charset="0"/>
                <a:ea typeface="+mn-ea"/>
                <a:cs typeface="Times New Roman" pitchFamily="18" charset="0"/>
              </a:rPr>
              <a:t>agents sans enfant </a:t>
            </a:r>
            <a:r>
              <a:rPr lang="fr-FR" sz="1800" dirty="0" smtClean="0">
                <a:latin typeface="Times New Roman" pitchFamily="18" charset="0"/>
                <a:ea typeface="+mn-ea"/>
                <a:cs typeface="Times New Roman" pitchFamily="18" charset="0"/>
              </a:rPr>
              <a:t>bénéficient-ils du SFT : recherche multicritères</a:t>
            </a:r>
            <a:endParaRPr lang="fr-FR" sz="1800" dirty="0">
              <a:latin typeface="Times New Roman" pitchFamily="18" charset="0"/>
              <a:ea typeface="+mn-ea"/>
              <a:cs typeface="Times New Roman" pitchFamily="18" charset="0"/>
            </a:endParaRPr>
          </a:p>
        </p:txBody>
      </p:sp>
      <p:sp>
        <p:nvSpPr>
          <p:cNvPr id="4" name="Espace réservé du pied de page 3"/>
          <p:cNvSpPr>
            <a:spLocks noGrp="1"/>
          </p:cNvSpPr>
          <p:nvPr>
            <p:ph type="ftr" sz="quarter" idx="11"/>
          </p:nvPr>
        </p:nvSpPr>
        <p:spPr/>
        <p:txBody>
          <a:bodyPr/>
          <a:lstStyle/>
          <a:p>
            <a:r>
              <a:rPr lang="fr-FR" dirty="0" smtClean="0"/>
              <a:t>Septembre 2013</a:t>
            </a:r>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36</a:t>
            </a:fld>
            <a:endParaRPr lang="fr-FR"/>
          </a:p>
        </p:txBody>
      </p:sp>
      <p:pic>
        <p:nvPicPr>
          <p:cNvPr id="6" name="Espace réservé du contenu 5"/>
          <p:cNvPicPr>
            <a:picLocks noGrp="1"/>
          </p:cNvPicPr>
          <p:nvPr>
            <p:ph idx="1"/>
          </p:nvPr>
        </p:nvPicPr>
        <p:blipFill rotWithShape="1">
          <a:blip r:embed="rId3">
            <a:extLst>
              <a:ext uri="{28A0092B-C50C-407E-A947-70E740481C1C}">
                <a14:useLocalDpi xmlns:a14="http://schemas.microsoft.com/office/drawing/2010/main" val="0"/>
              </a:ext>
            </a:extLst>
          </a:blip>
          <a:srcRect t="12687" b="53980"/>
          <a:stretch/>
        </p:blipFill>
        <p:spPr bwMode="auto">
          <a:xfrm>
            <a:off x="539552" y="2060848"/>
            <a:ext cx="7602011" cy="42484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7973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404664"/>
            <a:ext cx="8229600" cy="5793507"/>
          </a:xfrm>
        </p:spPr>
        <p:txBody>
          <a:bodyPr>
            <a:normAutofit/>
          </a:bodyPr>
          <a:lstStyle/>
          <a:p>
            <a:pPr marL="0" lvl="2" indent="0">
              <a:buNone/>
            </a:pPr>
            <a:r>
              <a:rPr lang="fr-FR" sz="3200" dirty="0">
                <a:solidFill>
                  <a:schemeClr val="accent5">
                    <a:lumMod val="50000"/>
                  </a:schemeClr>
                </a:solidFill>
                <a:latin typeface="Times New Roman" pitchFamily="18" charset="0"/>
                <a:cs typeface="Times New Roman" pitchFamily="18" charset="0"/>
              </a:rPr>
              <a:t>7-3 Attribution des heures </a:t>
            </a:r>
            <a:r>
              <a:rPr lang="fr-FR" sz="3200" dirty="0" smtClean="0">
                <a:solidFill>
                  <a:schemeClr val="accent5">
                    <a:lumMod val="50000"/>
                  </a:schemeClr>
                </a:solidFill>
                <a:latin typeface="Times New Roman" pitchFamily="18" charset="0"/>
                <a:cs typeface="Times New Roman" pitchFamily="18" charset="0"/>
              </a:rPr>
              <a:t>supplémentaires IHTS</a:t>
            </a:r>
            <a:endParaRPr lang="fr-FR" sz="3200" dirty="0">
              <a:solidFill>
                <a:schemeClr val="accent5">
                  <a:lumMod val="50000"/>
                </a:schemeClr>
              </a:solidFill>
              <a:latin typeface="Times New Roman" pitchFamily="18" charset="0"/>
              <a:cs typeface="Times New Roman" pitchFamily="18" charset="0"/>
            </a:endParaRPr>
          </a:p>
          <a:p>
            <a:pPr marL="0" indent="0" algn="just">
              <a:buNone/>
            </a:pPr>
            <a:r>
              <a:rPr lang="fr-FR" sz="2000" u="sng" dirty="0" smtClean="0">
                <a:latin typeface="Times New Roman" pitchFamily="18" charset="0"/>
                <a:cs typeface="Times New Roman" pitchFamily="18" charset="0"/>
                <a:hlinkClick r:id="rId3"/>
              </a:rPr>
              <a:t>Décret </a:t>
            </a:r>
            <a:r>
              <a:rPr lang="fr-FR" sz="2000" u="sng" dirty="0">
                <a:latin typeface="Times New Roman" pitchFamily="18" charset="0"/>
                <a:cs typeface="Times New Roman" pitchFamily="18" charset="0"/>
                <a:hlinkClick r:id="rId3"/>
              </a:rPr>
              <a:t>n°2007-1630 du 19 novembre 2007</a:t>
            </a:r>
            <a:r>
              <a:rPr lang="fr-FR" sz="2000" dirty="0">
                <a:latin typeface="Times New Roman" pitchFamily="18" charset="0"/>
                <a:cs typeface="Times New Roman" pitchFamily="18" charset="0"/>
              </a:rPr>
              <a:t> </a:t>
            </a:r>
            <a:r>
              <a:rPr lang="fr-FR" sz="1600" dirty="0">
                <a:latin typeface="Times New Roman" pitchFamily="18" charset="0"/>
                <a:cs typeface="Times New Roman" pitchFamily="18" charset="0"/>
              </a:rPr>
              <a:t>(</a:t>
            </a:r>
            <a:r>
              <a:rPr lang="fr-FR" sz="1600" dirty="0" smtClean="0">
                <a:latin typeface="Times New Roman" pitchFamily="18" charset="0"/>
                <a:cs typeface="Times New Roman" pitchFamily="18" charset="0"/>
              </a:rPr>
              <a:t>modifie </a:t>
            </a:r>
            <a:r>
              <a:rPr lang="fr-FR" sz="1600" dirty="0">
                <a:latin typeface="Times New Roman" pitchFamily="18" charset="0"/>
                <a:cs typeface="Times New Roman" pitchFamily="18" charset="0"/>
              </a:rPr>
              <a:t>le </a:t>
            </a:r>
            <a:r>
              <a:rPr lang="fr-FR" sz="1600" u="sng" dirty="0">
                <a:latin typeface="Times New Roman" pitchFamily="18" charset="0"/>
                <a:cs typeface="Times New Roman" pitchFamily="18" charset="0"/>
                <a:hlinkClick r:id="rId4"/>
              </a:rPr>
              <a:t>décret n° 2002-60 du 14 janvier 2002</a:t>
            </a:r>
            <a:r>
              <a:rPr lang="fr-FR" sz="1600" u="sng" dirty="0">
                <a:latin typeface="Times New Roman" pitchFamily="18" charset="0"/>
                <a:cs typeface="Times New Roman" pitchFamily="18" charset="0"/>
              </a:rPr>
              <a:t> </a:t>
            </a:r>
            <a:r>
              <a:rPr lang="fr-FR" sz="1600" dirty="0">
                <a:latin typeface="Times New Roman" pitchFamily="18" charset="0"/>
                <a:cs typeface="Times New Roman" pitchFamily="18" charset="0"/>
              </a:rPr>
              <a:t>relatif aux indemnités horaires pour travaux supplémentaires et les </a:t>
            </a:r>
            <a:r>
              <a:rPr lang="fr-FR" sz="1600" u="sng" dirty="0">
                <a:latin typeface="Times New Roman" pitchFamily="18" charset="0"/>
                <a:cs typeface="Times New Roman" pitchFamily="18" charset="0"/>
                <a:hlinkClick r:id="rId5"/>
              </a:rPr>
              <a:t>décrets n° 2002-62 du 14 janvier 2002</a:t>
            </a:r>
            <a:r>
              <a:rPr lang="fr-FR" sz="1600" dirty="0">
                <a:latin typeface="Times New Roman" pitchFamily="18" charset="0"/>
                <a:cs typeface="Times New Roman" pitchFamily="18" charset="0"/>
              </a:rPr>
              <a:t> relatif à l'indemnité forfaitaire pour travaux supplémentaires des administrations centrales et </a:t>
            </a:r>
            <a:r>
              <a:rPr lang="fr-FR" sz="1600" u="sng" dirty="0">
                <a:latin typeface="Times New Roman" pitchFamily="18" charset="0"/>
                <a:cs typeface="Times New Roman" pitchFamily="18" charset="0"/>
                <a:hlinkClick r:id="rId6"/>
              </a:rPr>
              <a:t>n° 2002-63 du 14 janvier 2002</a:t>
            </a:r>
            <a:r>
              <a:rPr lang="fr-FR" sz="1600" dirty="0">
                <a:latin typeface="Times New Roman" pitchFamily="18" charset="0"/>
                <a:cs typeface="Times New Roman" pitchFamily="18" charset="0"/>
              </a:rPr>
              <a:t> relatif à l'indemnité forfaitaire pour travaux supplémentaires des services déconcentrés</a:t>
            </a:r>
            <a:r>
              <a:rPr lang="fr-FR" sz="1600" dirty="0" smtClean="0">
                <a:latin typeface="Times New Roman" pitchFamily="18" charset="0"/>
                <a:cs typeface="Times New Roman" pitchFamily="18" charset="0"/>
              </a:rPr>
              <a:t>). </a:t>
            </a:r>
          </a:p>
          <a:p>
            <a:pPr algn="just"/>
            <a:r>
              <a:rPr lang="fr-FR" sz="2000" dirty="0" smtClean="0">
                <a:latin typeface="Times New Roman" pitchFamily="18" charset="0"/>
                <a:cs typeface="Times New Roman" pitchFamily="18" charset="0"/>
              </a:rPr>
              <a:t>Bénéficiaires : agents de </a:t>
            </a:r>
            <a:r>
              <a:rPr lang="fr-FR" sz="2000" dirty="0">
                <a:latin typeface="Times New Roman" pitchFamily="18" charset="0"/>
                <a:cs typeface="Times New Roman" pitchFamily="18" charset="0"/>
              </a:rPr>
              <a:t>la catégorie B et C </a:t>
            </a: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Pièce justificative : délibération </a:t>
            </a:r>
            <a:r>
              <a:rPr lang="fr-FR" sz="2000" dirty="0">
                <a:latin typeface="Times New Roman" pitchFamily="18" charset="0"/>
                <a:cs typeface="Times New Roman" pitchFamily="18" charset="0"/>
              </a:rPr>
              <a:t>de l'assemblée délibérante de la collectivité territoriale fixant la liste des emplois dont les missions impliquent la réalisation effective d’heures </a:t>
            </a:r>
            <a:r>
              <a:rPr lang="fr-FR" sz="2000" dirty="0" smtClean="0">
                <a:latin typeface="Times New Roman" pitchFamily="18" charset="0"/>
                <a:cs typeface="Times New Roman" pitchFamily="18" charset="0"/>
              </a:rPr>
              <a:t>supplémentaires</a:t>
            </a:r>
          </a:p>
          <a:p>
            <a:pPr marL="0" indent="0" algn="just">
              <a:buNone/>
            </a:pPr>
            <a:r>
              <a:rPr lang="fr-FR" sz="2000" dirty="0" smtClean="0">
                <a:latin typeface="Times New Roman" pitchFamily="18" charset="0"/>
                <a:cs typeface="Times New Roman" pitchFamily="18" charset="0"/>
              </a:rPr>
              <a:t>	</a:t>
            </a:r>
          </a:p>
          <a:p>
            <a:pPr marL="0" indent="0" algn="just">
              <a:buNone/>
            </a:pPr>
            <a:r>
              <a:rPr lang="fr-FR" sz="2000" b="1" dirty="0" smtClean="0">
                <a:latin typeface="Times New Roman" pitchFamily="18" charset="0"/>
                <a:cs typeface="Times New Roman" pitchFamily="18" charset="0"/>
              </a:rPr>
              <a:t>	Vérifications possibles</a:t>
            </a:r>
            <a:endParaRPr lang="fr-FR" sz="2000" b="1" dirty="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 Aucun agent </a:t>
            </a:r>
            <a:r>
              <a:rPr lang="fr-FR" sz="2000" dirty="0">
                <a:latin typeface="Times New Roman" pitchFamily="18" charset="0"/>
                <a:cs typeface="Times New Roman" pitchFamily="18" charset="0"/>
              </a:rPr>
              <a:t>de catégorie A ne perçoit </a:t>
            </a:r>
            <a:r>
              <a:rPr lang="fr-FR" sz="2000" dirty="0" smtClean="0">
                <a:latin typeface="Times New Roman" pitchFamily="18" charset="0"/>
                <a:cs typeface="Times New Roman" pitchFamily="18" charset="0"/>
              </a:rPr>
              <a:t>indûment </a:t>
            </a:r>
            <a:r>
              <a:rPr lang="fr-FR" sz="2000" dirty="0">
                <a:latin typeface="Times New Roman" pitchFamily="18" charset="0"/>
                <a:cs typeface="Times New Roman" pitchFamily="18" charset="0"/>
              </a:rPr>
              <a:t>des IHTS </a:t>
            </a:r>
            <a:endParaRPr lang="fr-FR" sz="2000" dirty="0" smtClean="0">
              <a:latin typeface="Times New Roman" pitchFamily="18" charset="0"/>
              <a:cs typeface="Times New Roman" pitchFamily="18" charset="0"/>
            </a:endParaRPr>
          </a:p>
          <a:p>
            <a:pPr marL="0" indent="0" algn="just">
              <a:buNone/>
            </a:pPr>
            <a:r>
              <a:rPr lang="fr-FR" sz="2000" dirty="0">
                <a:latin typeface="Times New Roman" pitchFamily="18" charset="0"/>
                <a:cs typeface="Times New Roman" pitchFamily="18" charset="0"/>
              </a:rPr>
              <a:t>	</a:t>
            </a:r>
            <a:r>
              <a:rPr lang="fr-FR" sz="2000" dirty="0" smtClean="0">
                <a:latin typeface="Times New Roman" pitchFamily="18" charset="0"/>
                <a:cs typeface="Times New Roman" pitchFamily="18" charset="0"/>
              </a:rPr>
              <a:t>- A l’appui </a:t>
            </a:r>
            <a:r>
              <a:rPr lang="fr-FR" sz="2000" dirty="0">
                <a:latin typeface="Times New Roman" pitchFamily="18" charset="0"/>
                <a:cs typeface="Times New Roman" pitchFamily="18" charset="0"/>
              </a:rPr>
              <a:t>des payes des bénéficiaires légitimes, </a:t>
            </a:r>
            <a:r>
              <a:rPr lang="fr-FR" sz="2000" dirty="0" smtClean="0">
                <a:latin typeface="Times New Roman" pitchFamily="18" charset="0"/>
                <a:cs typeface="Times New Roman" pitchFamily="18" charset="0"/>
              </a:rPr>
              <a:t>les </a:t>
            </a:r>
            <a:r>
              <a:rPr lang="fr-FR" sz="2000" dirty="0">
                <a:latin typeface="Times New Roman" pitchFamily="18" charset="0"/>
                <a:cs typeface="Times New Roman" pitchFamily="18" charset="0"/>
              </a:rPr>
              <a:t>pièces justificatives </a:t>
            </a:r>
            <a:r>
              <a:rPr lang="fr-FR" sz="2000" dirty="0" smtClean="0">
                <a:latin typeface="Times New Roman" pitchFamily="18" charset="0"/>
                <a:cs typeface="Times New Roman" pitchFamily="18" charset="0"/>
              </a:rPr>
              <a:t>nécessaires existent.</a:t>
            </a:r>
            <a:endParaRPr lang="fr-FR" sz="2000" dirty="0">
              <a:latin typeface="Times New Roman" pitchFamily="18" charset="0"/>
              <a:cs typeface="Times New Roman" pitchFamily="18" charset="0"/>
            </a:endParaRPr>
          </a:p>
          <a:p>
            <a:pPr marL="0" lvl="1" indent="0">
              <a:buNone/>
            </a:pPr>
            <a:endParaRPr lang="fr-FR" sz="2400" b="1" i="1" dirty="0">
              <a:latin typeface="Times New Roman" pitchFamily="18" charset="0"/>
              <a:cs typeface="Times New Roman" pitchFamily="18" charset="0"/>
            </a:endParaRPr>
          </a:p>
          <a:p>
            <a:endParaRPr lang="fr-FR"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37</a:t>
            </a:fld>
            <a:endParaRPr lang="fr-FR"/>
          </a:p>
        </p:txBody>
      </p:sp>
      <p:sp>
        <p:nvSpPr>
          <p:cNvPr id="5" name="Flèche droite 4"/>
          <p:cNvSpPr/>
          <p:nvPr/>
        </p:nvSpPr>
        <p:spPr>
          <a:xfrm>
            <a:off x="653304" y="4077072"/>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3871090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rmAutofit fontScale="62500" lnSpcReduction="20000"/>
          </a:bodyPr>
          <a:lstStyle/>
          <a:p>
            <a:pPr lvl="2"/>
            <a:r>
              <a:rPr lang="fr-FR" sz="5100" b="1" dirty="0">
                <a:latin typeface="Times New Roman" pitchFamily="18" charset="0"/>
                <a:cs typeface="Times New Roman" pitchFamily="18" charset="0"/>
              </a:rPr>
              <a:t>Mode </a:t>
            </a:r>
            <a:r>
              <a:rPr lang="fr-FR" sz="5100" b="1" dirty="0" smtClean="0">
                <a:latin typeface="Times New Roman" pitchFamily="18" charset="0"/>
                <a:cs typeface="Times New Roman" pitchFamily="18" charset="0"/>
              </a:rPr>
              <a:t>opératoire sur </a:t>
            </a:r>
            <a:r>
              <a:rPr lang="fr-FR" sz="5100" b="1" dirty="0" err="1" smtClean="0">
                <a:latin typeface="Times New Roman" pitchFamily="18" charset="0"/>
                <a:cs typeface="Times New Roman" pitchFamily="18" charset="0"/>
              </a:rPr>
              <a:t>Xémélios</a:t>
            </a:r>
            <a:endParaRPr lang="fr-FR" sz="5100" b="1" dirty="0">
              <a:latin typeface="Times New Roman" pitchFamily="18" charset="0"/>
              <a:cs typeface="Times New Roman" pitchFamily="18" charset="0"/>
            </a:endParaRPr>
          </a:p>
          <a:p>
            <a:pPr marL="0" indent="0">
              <a:buNone/>
            </a:pPr>
            <a:endParaRPr lang="fr-FR" dirty="0">
              <a:latin typeface="Times New Roman" pitchFamily="18" charset="0"/>
              <a:cs typeface="Times New Roman" pitchFamily="18" charset="0"/>
            </a:endParaRPr>
          </a:p>
          <a:p>
            <a:pPr marL="0" indent="0">
              <a:buNone/>
            </a:pPr>
            <a:r>
              <a:rPr lang="fr-FR" b="1" dirty="0">
                <a:latin typeface="Times New Roman" pitchFamily="18" charset="0"/>
                <a:cs typeface="Times New Roman" pitchFamily="18" charset="0"/>
              </a:rPr>
              <a:t>ETAPE </a:t>
            </a:r>
            <a:r>
              <a:rPr lang="fr-FR" b="1" dirty="0" smtClean="0">
                <a:latin typeface="Times New Roman" pitchFamily="18" charset="0"/>
                <a:cs typeface="Times New Roman" pitchFamily="18" charset="0"/>
              </a:rPr>
              <a:t>N°1</a:t>
            </a:r>
            <a:r>
              <a:rPr lang="fr-FR" dirty="0">
                <a:latin typeface="Times New Roman" pitchFamily="18" charset="0"/>
                <a:cs typeface="Times New Roman" pitchFamily="18" charset="0"/>
              </a:rPr>
              <a:t> : Vérifier l’absence d’agent de catégorie A, bénéficiaire d’IHTS.</a:t>
            </a:r>
          </a:p>
          <a:p>
            <a:pPr marL="0" indent="0">
              <a:buNone/>
            </a:pPr>
            <a:r>
              <a:rPr lang="fr-FR" dirty="0" smtClean="0">
                <a:latin typeface="Times New Roman" pitchFamily="18" charset="0"/>
                <a:cs typeface="Times New Roman" pitchFamily="18" charset="0"/>
              </a:rPr>
              <a:t>1-Sélectionner </a:t>
            </a:r>
            <a:r>
              <a:rPr lang="fr-FR" dirty="0">
                <a:latin typeface="Times New Roman" pitchFamily="18" charset="0"/>
                <a:cs typeface="Times New Roman" pitchFamily="18" charset="0"/>
              </a:rPr>
              <a:t>dans le menu déroulant « heures supplémentaires »</a:t>
            </a:r>
          </a:p>
          <a:p>
            <a:pPr marL="0" indent="0">
              <a:buNone/>
            </a:pPr>
            <a:r>
              <a:rPr lang="fr-FR" dirty="0" smtClean="0">
                <a:latin typeface="Times New Roman" pitchFamily="18" charset="0"/>
                <a:cs typeface="Times New Roman" pitchFamily="18" charset="0"/>
              </a:rPr>
              <a:t>2-Puis</a:t>
            </a:r>
            <a:r>
              <a:rPr lang="fr-FR" dirty="0">
                <a:latin typeface="Times New Roman" pitchFamily="18" charset="0"/>
                <a:cs typeface="Times New Roman" pitchFamily="18" charset="0"/>
              </a:rPr>
              <a:t> « supérieur ou égal à 1 »</a:t>
            </a:r>
          </a:p>
          <a:p>
            <a:pPr marL="0" indent="0">
              <a:buNone/>
            </a:pPr>
            <a:r>
              <a:rPr lang="fr-FR" dirty="0" smtClean="0">
                <a:latin typeface="Times New Roman" pitchFamily="18" charset="0"/>
                <a:cs typeface="Times New Roman" pitchFamily="18" charset="0"/>
              </a:rPr>
              <a:t>3-Lancer </a:t>
            </a:r>
            <a:r>
              <a:rPr lang="fr-FR" dirty="0">
                <a:latin typeface="Times New Roman" pitchFamily="18" charset="0"/>
                <a:cs typeface="Times New Roman" pitchFamily="18" charset="0"/>
              </a:rPr>
              <a:t>la requête</a:t>
            </a:r>
          </a:p>
          <a:p>
            <a:pPr marL="0" indent="0" algn="just">
              <a:buNone/>
            </a:pPr>
            <a:r>
              <a:rPr lang="fr-FR" dirty="0">
                <a:latin typeface="Times New Roman" pitchFamily="18" charset="0"/>
                <a:cs typeface="Times New Roman" pitchFamily="18" charset="0"/>
              </a:rPr>
              <a:t>4- Regarder les grades qui correspondent à la catégorie A (</a:t>
            </a:r>
            <a:r>
              <a:rPr lang="fr-FR" dirty="0" err="1">
                <a:latin typeface="Times New Roman" pitchFamily="18" charset="0"/>
                <a:cs typeface="Times New Roman" pitchFamily="18" charset="0"/>
              </a:rPr>
              <a:t>Xémélios</a:t>
            </a:r>
            <a:r>
              <a:rPr lang="fr-FR" dirty="0">
                <a:latin typeface="Times New Roman" pitchFamily="18" charset="0"/>
                <a:cs typeface="Times New Roman" pitchFamily="18" charset="0"/>
              </a:rPr>
              <a:t> ne permet pas de sélection par catégorie). Si les résultats sont trop nombreux, procéder à une extraction sous EXCEL et trier par indice décroissant.</a:t>
            </a:r>
          </a:p>
          <a:p>
            <a:endParaRPr lang="fr-FR" dirty="0">
              <a:latin typeface="Times New Roman" pitchFamily="18" charset="0"/>
              <a:cs typeface="Times New Roman" pitchFamily="18" charset="0"/>
            </a:endParaRPr>
          </a:p>
          <a:p>
            <a:pPr marL="0" indent="0" algn="just">
              <a:buNone/>
            </a:pPr>
            <a:r>
              <a:rPr lang="fr-FR" b="1" dirty="0">
                <a:latin typeface="Times New Roman" pitchFamily="18" charset="0"/>
                <a:cs typeface="Times New Roman" pitchFamily="18" charset="0"/>
              </a:rPr>
              <a:t>ETAPE </a:t>
            </a:r>
            <a:r>
              <a:rPr lang="fr-FR" b="1" dirty="0" smtClean="0">
                <a:latin typeface="Times New Roman" pitchFamily="18" charset="0"/>
                <a:cs typeface="Times New Roman" pitchFamily="18" charset="0"/>
              </a:rPr>
              <a:t>N°2</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 Vérification de la présence des PJ  (</a:t>
            </a:r>
            <a:r>
              <a:rPr lang="fr-FR" u="sng" dirty="0">
                <a:latin typeface="Times New Roman" pitchFamily="18" charset="0"/>
                <a:cs typeface="Times New Roman" pitchFamily="18" charset="0"/>
                <a:hlinkClick r:id="rId3"/>
              </a:rPr>
              <a:t>Décret 2007-450</a:t>
            </a:r>
            <a:r>
              <a:rPr lang="fr-FR" dirty="0">
                <a:latin typeface="Times New Roman" pitchFamily="18" charset="0"/>
                <a:cs typeface="Times New Roman" pitchFamily="18" charset="0"/>
              </a:rPr>
              <a:t>) : outre la </a:t>
            </a:r>
            <a:r>
              <a:rPr lang="fr-FR" b="1" dirty="0">
                <a:latin typeface="Times New Roman" pitchFamily="18" charset="0"/>
                <a:cs typeface="Times New Roman" pitchFamily="18" charset="0"/>
              </a:rPr>
              <a:t>délibération</a:t>
            </a:r>
            <a:r>
              <a:rPr lang="fr-FR" dirty="0">
                <a:latin typeface="Times New Roman" pitchFamily="18" charset="0"/>
                <a:cs typeface="Times New Roman" pitchFamily="18" charset="0"/>
              </a:rPr>
              <a:t> susmentionnée, il convient d’avoir à l’appui des mandats de paye, un décompte indiquant par agent, le nombre d’heures effectuées. La collectivité doit pouvoir justifier de la réalité des heures déclarées, auprès du comptable et de la CRC. Elle doit "mettre en œuvre des moyens de contrôle automatisé permettant de comptabiliser de façon exacte les heures supplémentaires accomplies". </a:t>
            </a: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38</a:t>
            </a:fld>
            <a:endParaRPr lang="fr-FR"/>
          </a:p>
        </p:txBody>
      </p:sp>
    </p:spTree>
    <p:extLst>
      <p:ext uri="{BB962C8B-B14F-4D97-AF65-F5344CB8AC3E}">
        <p14:creationId xmlns:p14="http://schemas.microsoft.com/office/powerpoint/2010/main" val="1795141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3"/>
          <a:srcRect t="10054" r="43314" b="39662"/>
          <a:stretch/>
        </p:blipFill>
        <p:spPr bwMode="auto">
          <a:xfrm>
            <a:off x="467544" y="1268760"/>
            <a:ext cx="7427168" cy="4965094"/>
          </a:xfrm>
          <a:prstGeom prst="rect">
            <a:avLst/>
          </a:prstGeom>
          <a:ln>
            <a:noFill/>
          </a:ln>
          <a:extLst>
            <a:ext uri="{53640926-AAD7-44D8-BBD7-CCE9431645EC}">
              <a14:shadowObscured xmlns:a14="http://schemas.microsoft.com/office/drawing/2010/main"/>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3" name="Espace réservé du numéro de diapositive 2"/>
          <p:cNvSpPr>
            <a:spLocks noGrp="1"/>
          </p:cNvSpPr>
          <p:nvPr>
            <p:ph type="sldNum" sz="quarter" idx="12"/>
          </p:nvPr>
        </p:nvSpPr>
        <p:spPr/>
        <p:txBody>
          <a:bodyPr/>
          <a:lstStyle/>
          <a:p>
            <a:fld id="{7627234A-D6F4-4FA8-8F2D-A9209F4AB33F}" type="slidenum">
              <a:rPr lang="fr-FR" smtClean="0"/>
              <a:t>39</a:t>
            </a:fld>
            <a:endParaRPr lang="fr-FR"/>
          </a:p>
        </p:txBody>
      </p:sp>
      <p:sp>
        <p:nvSpPr>
          <p:cNvPr id="5" name="Rectangle 4"/>
          <p:cNvSpPr/>
          <p:nvPr/>
        </p:nvSpPr>
        <p:spPr>
          <a:xfrm>
            <a:off x="2936424" y="3244334"/>
            <a:ext cx="1107996" cy="369332"/>
          </a:xfrm>
          <a:prstGeom prst="rect">
            <a:avLst/>
          </a:prstGeom>
        </p:spPr>
        <p:txBody>
          <a:bodyPr wrap="none">
            <a:spAutoFit/>
          </a:bodyPr>
          <a:lstStyle/>
          <a:p>
            <a:r>
              <a:rPr lang="fr-FR" dirty="0"/>
              <a:t>-	</a:t>
            </a:r>
          </a:p>
        </p:txBody>
      </p:sp>
      <p:sp>
        <p:nvSpPr>
          <p:cNvPr id="6" name="Rectangle 5"/>
          <p:cNvSpPr/>
          <p:nvPr/>
        </p:nvSpPr>
        <p:spPr>
          <a:xfrm>
            <a:off x="2987824" y="620688"/>
            <a:ext cx="5941435" cy="369332"/>
          </a:xfrm>
          <a:prstGeom prst="rect">
            <a:avLst/>
          </a:prstGeom>
        </p:spPr>
        <p:txBody>
          <a:bodyPr wrap="none">
            <a:spAutoFit/>
          </a:bodyPr>
          <a:lstStyle/>
          <a:p>
            <a:r>
              <a:rPr lang="fr-FR" dirty="0" smtClean="0"/>
              <a:t>Exemple de recherche simple sur les IHTS avec le critère &gt;10</a:t>
            </a:r>
            <a:endParaRPr lang="fr-FR" dirty="0"/>
          </a:p>
        </p:txBody>
      </p:sp>
    </p:spTree>
    <p:extLst>
      <p:ext uri="{BB962C8B-B14F-4D97-AF65-F5344CB8AC3E}">
        <p14:creationId xmlns:p14="http://schemas.microsoft.com/office/powerpoint/2010/main" val="1174669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a:t>
            </a:fld>
            <a:endParaRPr lang="fr-F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431"/>
          <a:stretch/>
        </p:blipFill>
        <p:spPr bwMode="auto">
          <a:xfrm>
            <a:off x="314648" y="692697"/>
            <a:ext cx="786731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99792" y="116632"/>
            <a:ext cx="4032448" cy="646331"/>
          </a:xfrm>
          <a:prstGeom prst="rect">
            <a:avLst/>
          </a:prstGeom>
        </p:spPr>
        <p:txBody>
          <a:bodyPr wrap="square">
            <a:spAutoFit/>
          </a:bodyPr>
          <a:lstStyle/>
          <a:p>
            <a:pPr algn="ctr"/>
            <a:r>
              <a:rPr lang="fr-FR" dirty="0" smtClean="0">
                <a:latin typeface="Times New Roman" pitchFamily="18" charset="0"/>
                <a:cs typeface="Times New Roman" pitchFamily="18" charset="0"/>
              </a:rPr>
              <a:t>Exemple de grille pour le calcul de la masse salariale des T+NT</a:t>
            </a:r>
            <a:endParaRPr lang="fr-FR" dirty="0"/>
          </a:p>
        </p:txBody>
      </p:sp>
      <p:sp>
        <p:nvSpPr>
          <p:cNvPr id="6" name="Rectangle 5"/>
          <p:cNvSpPr/>
          <p:nvPr/>
        </p:nvSpPr>
        <p:spPr>
          <a:xfrm>
            <a:off x="323528" y="6021289"/>
            <a:ext cx="7858430" cy="830997"/>
          </a:xfrm>
          <a:prstGeom prst="rect">
            <a:avLst/>
          </a:prstGeom>
        </p:spPr>
        <p:txBody>
          <a:bodyPr wrap="square">
            <a:spAutoFit/>
          </a:bodyPr>
          <a:lstStyle/>
          <a:p>
            <a:r>
              <a:rPr lang="fr-FR" sz="1200" dirty="0" smtClean="0">
                <a:solidFill>
                  <a:srgbClr val="00B050"/>
                </a:solidFill>
              </a:rPr>
              <a:t>NB : Dans </a:t>
            </a:r>
            <a:r>
              <a:rPr lang="fr-FR" sz="1200" dirty="0">
                <a:solidFill>
                  <a:srgbClr val="00B050"/>
                </a:solidFill>
              </a:rPr>
              <a:t>cet </a:t>
            </a:r>
            <a:r>
              <a:rPr lang="fr-FR" sz="1200" dirty="0" smtClean="0">
                <a:solidFill>
                  <a:srgbClr val="00B050"/>
                </a:solidFill>
              </a:rPr>
              <a:t>exemple, problème </a:t>
            </a:r>
            <a:r>
              <a:rPr lang="fr-FR" sz="1200" dirty="0">
                <a:solidFill>
                  <a:srgbClr val="00B050"/>
                </a:solidFill>
              </a:rPr>
              <a:t>de fiabilité des </a:t>
            </a:r>
            <a:r>
              <a:rPr lang="fr-FR" sz="1200" dirty="0" smtClean="0">
                <a:solidFill>
                  <a:srgbClr val="00B050"/>
                </a:solidFill>
              </a:rPr>
              <a:t>comptes car RI et indemnités ont été intégrés dans la rémunération principale. Or, </a:t>
            </a:r>
            <a:r>
              <a:rPr lang="fr-FR" sz="1200" dirty="0" smtClean="0"/>
              <a:t>les comptes </a:t>
            </a:r>
            <a:r>
              <a:rPr lang="fr-FR" sz="1200" dirty="0"/>
              <a:t>64118 </a:t>
            </a:r>
            <a:r>
              <a:rPr lang="fr-FR" sz="1200" dirty="0" smtClean="0"/>
              <a:t>-64112 et 64136 et 64138 relatifs aux heures </a:t>
            </a:r>
            <a:r>
              <a:rPr lang="fr-FR" sz="1200" dirty="0"/>
              <a:t>supplémentaires et autres </a:t>
            </a:r>
            <a:r>
              <a:rPr lang="fr-FR" sz="1200" dirty="0" smtClean="0"/>
              <a:t>indemnités pour le personnel T et NT ne sont pas mouvementés (En </a:t>
            </a:r>
            <a:r>
              <a:rPr lang="fr-FR" sz="1200" dirty="0"/>
              <a:t>application de l’instruction comptable 07-006 M14 tome 1 titre 1 -6 classe 6- Compte de </a:t>
            </a:r>
            <a:r>
              <a:rPr lang="fr-FR" sz="1200" dirty="0" smtClean="0"/>
              <a:t>charges).</a:t>
            </a:r>
            <a:endParaRPr lang="fr-FR" sz="1200" dirty="0">
              <a:solidFill>
                <a:srgbClr val="00B050"/>
              </a:solidFill>
            </a:endParaRPr>
          </a:p>
        </p:txBody>
      </p:sp>
    </p:spTree>
    <p:extLst>
      <p:ext uri="{BB962C8B-B14F-4D97-AF65-F5344CB8AC3E}">
        <p14:creationId xmlns:p14="http://schemas.microsoft.com/office/powerpoint/2010/main" val="226847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936"/>
            <a:ext cx="8229600" cy="6304384"/>
          </a:xfrm>
        </p:spPr>
        <p:txBody>
          <a:bodyPr>
            <a:normAutofit fontScale="25000" lnSpcReduction="20000"/>
          </a:bodyPr>
          <a:lstStyle/>
          <a:p>
            <a:pPr lvl="2"/>
            <a:r>
              <a:rPr lang="fr-FR" sz="8000" b="1" dirty="0">
                <a:latin typeface="Times New Roman" pitchFamily="18" charset="0"/>
                <a:cs typeface="Times New Roman" pitchFamily="18" charset="0"/>
              </a:rPr>
              <a:t>Plafonnement et </a:t>
            </a:r>
            <a:r>
              <a:rPr lang="fr-FR" sz="8000" b="1" dirty="0" smtClean="0">
                <a:latin typeface="Times New Roman" pitchFamily="18" charset="0"/>
                <a:cs typeface="Times New Roman" pitchFamily="18" charset="0"/>
              </a:rPr>
              <a:t>liquidation</a:t>
            </a:r>
            <a:endParaRPr lang="fr-FR" sz="8000" b="1" dirty="0">
              <a:latin typeface="Times New Roman" pitchFamily="18" charset="0"/>
              <a:cs typeface="Times New Roman" pitchFamily="18" charset="0"/>
            </a:endParaRPr>
          </a:p>
          <a:p>
            <a:pPr marL="0" indent="0" algn="just">
              <a:buNone/>
            </a:pPr>
            <a:r>
              <a:rPr lang="fr-FR" sz="7200" dirty="0" smtClean="0">
                <a:latin typeface="Times New Roman" pitchFamily="18" charset="0"/>
                <a:cs typeface="Times New Roman" pitchFamily="18" charset="0"/>
              </a:rPr>
              <a:t>	. ne </a:t>
            </a:r>
            <a:r>
              <a:rPr lang="fr-FR" sz="7200" dirty="0">
                <a:latin typeface="Times New Roman" pitchFamily="18" charset="0"/>
                <a:cs typeface="Times New Roman" pitchFamily="18" charset="0"/>
              </a:rPr>
              <a:t>peut dépasser un contingent mensuel de 25 heures </a:t>
            </a:r>
            <a:r>
              <a:rPr lang="fr-FR" sz="7200" dirty="0" smtClean="0">
                <a:latin typeface="Times New Roman" pitchFamily="18" charset="0"/>
                <a:cs typeface="Times New Roman" pitchFamily="18" charset="0"/>
              </a:rPr>
              <a:t>(dont heures </a:t>
            </a:r>
            <a:r>
              <a:rPr lang="fr-FR" sz="7200" dirty="0">
                <a:latin typeface="Times New Roman" pitchFamily="18" charset="0"/>
                <a:cs typeface="Times New Roman" pitchFamily="18" charset="0"/>
              </a:rPr>
              <a:t>effectuées les dimanches, les jours fériés, ainsi que les heures supplémentaires de </a:t>
            </a:r>
            <a:r>
              <a:rPr lang="fr-FR" sz="7200" dirty="0" smtClean="0">
                <a:latin typeface="Times New Roman" pitchFamily="18" charset="0"/>
                <a:cs typeface="Times New Roman" pitchFamily="18" charset="0"/>
              </a:rPr>
              <a:t>nuit) </a:t>
            </a:r>
            <a:r>
              <a:rPr lang="fr-FR" sz="7200" dirty="0">
                <a:latin typeface="Times New Roman" pitchFamily="18" charset="0"/>
                <a:cs typeface="Times New Roman" pitchFamily="18" charset="0"/>
              </a:rPr>
              <a:t>(</a:t>
            </a:r>
            <a:r>
              <a:rPr lang="fr-FR" sz="7200" u="sng" dirty="0">
                <a:latin typeface="Times New Roman" pitchFamily="18" charset="0"/>
                <a:cs typeface="Times New Roman" pitchFamily="18" charset="0"/>
                <a:hlinkClick r:id="rId2"/>
              </a:rPr>
              <a:t>art 6 D n°2002-60</a:t>
            </a:r>
            <a:r>
              <a:rPr lang="fr-FR" sz="7200" dirty="0" smtClean="0">
                <a:latin typeface="Times New Roman" pitchFamily="18" charset="0"/>
                <a:cs typeface="Times New Roman" pitchFamily="18" charset="0"/>
              </a:rPr>
              <a:t>).</a:t>
            </a:r>
          </a:p>
          <a:p>
            <a:pPr marL="0" indent="0" algn="just">
              <a:buNone/>
            </a:pPr>
            <a:endParaRPr lang="fr-FR" sz="7200" dirty="0">
              <a:latin typeface="Times New Roman" pitchFamily="18" charset="0"/>
              <a:cs typeface="Times New Roman" pitchFamily="18" charset="0"/>
            </a:endParaRPr>
          </a:p>
          <a:p>
            <a:pPr marL="0" indent="0" algn="just">
              <a:buNone/>
            </a:pPr>
            <a:r>
              <a:rPr lang="fr-FR" sz="7200" dirty="0" smtClean="0">
                <a:latin typeface="Times New Roman" pitchFamily="18" charset="0"/>
                <a:cs typeface="Times New Roman" pitchFamily="18" charset="0"/>
              </a:rPr>
              <a:t>	Exceptions:</a:t>
            </a:r>
            <a:endParaRPr lang="fr-FR" sz="7200" dirty="0">
              <a:latin typeface="Times New Roman" pitchFamily="18" charset="0"/>
              <a:cs typeface="Times New Roman" pitchFamily="18" charset="0"/>
            </a:endParaRPr>
          </a:p>
          <a:p>
            <a:pPr algn="just"/>
            <a:r>
              <a:rPr lang="fr-FR" sz="7200" dirty="0" smtClean="0">
                <a:latin typeface="Times New Roman" pitchFamily="18" charset="0"/>
                <a:cs typeface="Times New Roman" pitchFamily="18" charset="0"/>
              </a:rPr>
              <a:t>circonstances </a:t>
            </a:r>
            <a:r>
              <a:rPr lang="fr-FR" sz="7200" dirty="0">
                <a:latin typeface="Times New Roman" pitchFamily="18" charset="0"/>
                <a:cs typeface="Times New Roman" pitchFamily="18" charset="0"/>
              </a:rPr>
              <a:t>exceptionnelles le justifient et pour une période limitée, sur décision de l'autorité territoriale, avec information des représentants du personnel au comité technique paritaire (CTP), </a:t>
            </a:r>
          </a:p>
          <a:p>
            <a:pPr algn="just"/>
            <a:r>
              <a:rPr lang="fr-FR" sz="7200" dirty="0" smtClean="0">
                <a:latin typeface="Times New Roman" pitchFamily="18" charset="0"/>
                <a:cs typeface="Times New Roman" pitchFamily="18" charset="0"/>
              </a:rPr>
              <a:t>Pour certaines </a:t>
            </a:r>
            <a:r>
              <a:rPr lang="fr-FR" sz="7200" dirty="0">
                <a:latin typeface="Times New Roman" pitchFamily="18" charset="0"/>
                <a:cs typeface="Times New Roman" pitchFamily="18" charset="0"/>
              </a:rPr>
              <a:t>fonctions à raison de leur nature, ces fonctions doivent être définies par l'organe délibérant de la collectivité, après avis du CTP</a:t>
            </a:r>
            <a:r>
              <a:rPr lang="fr-FR" sz="7200" dirty="0" smtClean="0">
                <a:latin typeface="Times New Roman" pitchFamily="18" charset="0"/>
                <a:cs typeface="Times New Roman" pitchFamily="18" charset="0"/>
              </a:rPr>
              <a:t>.</a:t>
            </a:r>
          </a:p>
          <a:p>
            <a:pPr marL="0" indent="0" algn="just">
              <a:buNone/>
            </a:pPr>
            <a:endParaRPr lang="fr-FR" sz="7200" dirty="0" smtClean="0">
              <a:latin typeface="Times New Roman" pitchFamily="18" charset="0"/>
              <a:cs typeface="Times New Roman" pitchFamily="18" charset="0"/>
            </a:endParaRPr>
          </a:p>
          <a:p>
            <a:pPr lvl="2"/>
            <a:r>
              <a:rPr lang="fr-FR" sz="8000" b="1" dirty="0">
                <a:latin typeface="Times New Roman" pitchFamily="18" charset="0"/>
                <a:cs typeface="Times New Roman" pitchFamily="18" charset="0"/>
              </a:rPr>
              <a:t>Temps partiel</a:t>
            </a:r>
          </a:p>
          <a:p>
            <a:pPr marL="0" indent="0" algn="just">
              <a:buNone/>
            </a:pPr>
            <a:r>
              <a:rPr lang="fr-FR" sz="7200" dirty="0" smtClean="0">
                <a:latin typeface="Times New Roman" pitchFamily="18" charset="0"/>
                <a:cs typeface="Times New Roman" pitchFamily="18" charset="0"/>
              </a:rPr>
              <a:t>	Pour </a:t>
            </a:r>
            <a:r>
              <a:rPr lang="fr-FR" sz="7200" dirty="0">
                <a:latin typeface="Times New Roman" pitchFamily="18" charset="0"/>
                <a:cs typeface="Times New Roman" pitchFamily="18" charset="0"/>
              </a:rPr>
              <a:t>les agents à temps partiel, le contingent mensuel d’heures supplémentaires est proportionnel à la quotité du temps </a:t>
            </a:r>
            <a:r>
              <a:rPr lang="fr-FR" sz="7200" dirty="0" smtClean="0">
                <a:latin typeface="Times New Roman" pitchFamily="18" charset="0"/>
                <a:cs typeface="Times New Roman" pitchFamily="18" charset="0"/>
              </a:rPr>
              <a:t>partiel (un agent à 80% pourra effectuer au maximum 20H (soit 25hx80%) au titre des heures supplémentaires. </a:t>
            </a:r>
          </a:p>
          <a:p>
            <a:pPr marL="0" indent="0">
              <a:buNone/>
            </a:pPr>
            <a:endParaRPr lang="fr-FR" sz="7200" dirty="0" smtClean="0">
              <a:latin typeface="Times New Roman" pitchFamily="18" charset="0"/>
              <a:cs typeface="Times New Roman" pitchFamily="18" charset="0"/>
            </a:endParaRPr>
          </a:p>
          <a:p>
            <a:pPr marL="0" indent="0">
              <a:buNone/>
            </a:pPr>
            <a:endParaRPr lang="fr-FR" sz="1900" dirty="0">
              <a:latin typeface="Times New Roman" pitchFamily="18" charset="0"/>
              <a:cs typeface="Times New Roman" pitchFamily="18" charset="0"/>
            </a:endParaRPr>
          </a:p>
          <a:p>
            <a:pPr lvl="2"/>
            <a:r>
              <a:rPr lang="fr-FR" sz="8000" b="1" dirty="0">
                <a:latin typeface="Times New Roman" pitchFamily="18" charset="0"/>
                <a:cs typeface="Times New Roman" pitchFamily="18" charset="0"/>
              </a:rPr>
              <a:t>Mode opératoire</a:t>
            </a:r>
          </a:p>
          <a:p>
            <a:pPr marL="0" indent="0">
              <a:buNone/>
            </a:pPr>
            <a:r>
              <a:rPr lang="fr-FR" sz="7200" b="1" dirty="0" smtClean="0">
                <a:latin typeface="Times New Roman" pitchFamily="18" charset="0"/>
                <a:cs typeface="Times New Roman" pitchFamily="18" charset="0"/>
              </a:rPr>
              <a:t>ETAPE </a:t>
            </a:r>
            <a:r>
              <a:rPr lang="fr-FR" sz="7200" b="1" dirty="0">
                <a:latin typeface="Times New Roman" pitchFamily="18" charset="0"/>
                <a:cs typeface="Times New Roman" pitchFamily="18" charset="0"/>
              </a:rPr>
              <a:t>n°1</a:t>
            </a:r>
            <a:r>
              <a:rPr lang="fr-FR" sz="7200" dirty="0">
                <a:latin typeface="Times New Roman" pitchFamily="18" charset="0"/>
                <a:cs typeface="Times New Roman" pitchFamily="18" charset="0"/>
              </a:rPr>
              <a:t> : Vérifier le nombre</a:t>
            </a:r>
          </a:p>
          <a:p>
            <a:pPr marL="0" indent="0">
              <a:buNone/>
            </a:pPr>
            <a:r>
              <a:rPr lang="fr-FR" sz="7200" dirty="0">
                <a:latin typeface="Times New Roman" pitchFamily="18" charset="0"/>
                <a:cs typeface="Times New Roman" pitchFamily="18" charset="0"/>
              </a:rPr>
              <a:t>1-sélectionner dans le menu déroulant, pour un mois donné, « temps de travail » différent de 100 %</a:t>
            </a:r>
          </a:p>
          <a:p>
            <a:pPr marL="0" indent="0">
              <a:buNone/>
            </a:pPr>
            <a:r>
              <a:rPr lang="fr-FR" sz="7200" dirty="0">
                <a:latin typeface="Times New Roman" pitchFamily="18" charset="0"/>
                <a:cs typeface="Times New Roman" pitchFamily="18" charset="0"/>
              </a:rPr>
              <a:t>2-puis « supérieur ou égal à 1 »</a:t>
            </a:r>
          </a:p>
          <a:p>
            <a:pPr marL="0" indent="0">
              <a:buNone/>
            </a:pPr>
            <a:r>
              <a:rPr lang="fr-FR" sz="7200" dirty="0">
                <a:latin typeface="Times New Roman" pitchFamily="18" charset="0"/>
                <a:cs typeface="Times New Roman" pitchFamily="18" charset="0"/>
              </a:rPr>
              <a:t>3- afficher le champ</a:t>
            </a:r>
          </a:p>
          <a:p>
            <a:pPr marL="0" indent="0">
              <a:buNone/>
            </a:pPr>
            <a:r>
              <a:rPr lang="fr-FR" sz="7200" dirty="0">
                <a:latin typeface="Times New Roman" pitchFamily="18" charset="0"/>
                <a:cs typeface="Times New Roman" pitchFamily="18" charset="0"/>
              </a:rPr>
              <a:t>4- lancer la recherche</a:t>
            </a:r>
          </a:p>
          <a:p>
            <a:pPr marL="0" indent="0" algn="just">
              <a:buNone/>
            </a:pPr>
            <a:endParaRPr lang="fr-FR" sz="7200" dirty="0"/>
          </a:p>
          <a:p>
            <a:pPr marL="0" indent="0">
              <a:buNone/>
            </a:pPr>
            <a:r>
              <a:rPr lang="fr-FR" sz="7000" dirty="0"/>
              <a:t> </a:t>
            </a:r>
          </a:p>
          <a:p>
            <a:pPr marL="0" indent="0">
              <a:buNone/>
            </a:pPr>
            <a:endParaRPr lang="fr-FR" sz="2000" dirty="0"/>
          </a:p>
          <a:p>
            <a:pPr marL="0" indent="0">
              <a:buNone/>
            </a:pPr>
            <a:endParaRPr lang="fr-FR" sz="1900" dirty="0">
              <a:latin typeface="Times New Roman" pitchFamily="18" charset="0"/>
              <a:cs typeface="Times New Roman" pitchFamily="18" charset="0"/>
            </a:endParaRPr>
          </a:p>
          <a:p>
            <a:pPr marL="0" indent="0" algn="just">
              <a:buNone/>
            </a:pPr>
            <a:endParaRPr lang="fr-FR" sz="1900" dirty="0">
              <a:latin typeface="Times New Roman" pitchFamily="18" charset="0"/>
              <a:cs typeface="Times New Roman" pitchFamily="18" charset="0"/>
            </a:endParaRPr>
          </a:p>
          <a:p>
            <a:pPr marL="0" indent="0">
              <a:buNone/>
            </a:pPr>
            <a:endParaRPr lang="fr-FR" dirty="0"/>
          </a:p>
          <a:p>
            <a:pPr marL="0" indent="0">
              <a:buNone/>
            </a:pP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40</a:t>
            </a:fld>
            <a:endParaRPr lang="fr-FR"/>
          </a:p>
        </p:txBody>
      </p:sp>
    </p:spTree>
    <p:extLst>
      <p:ext uri="{BB962C8B-B14F-4D97-AF65-F5344CB8AC3E}">
        <p14:creationId xmlns:p14="http://schemas.microsoft.com/office/powerpoint/2010/main" val="1725263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rmAutofit/>
          </a:bodyPr>
          <a:lstStyle/>
          <a:p>
            <a:pPr lvl="2">
              <a:lnSpc>
                <a:spcPct val="80000"/>
              </a:lnSpc>
            </a:pPr>
            <a:r>
              <a:rPr lang="fr-FR" sz="1800" b="1" dirty="0">
                <a:latin typeface="Times New Roman" pitchFamily="18" charset="0"/>
                <a:cs typeface="Times New Roman" pitchFamily="18" charset="0"/>
              </a:rPr>
              <a:t>Temps non </a:t>
            </a:r>
            <a:r>
              <a:rPr lang="fr-FR" sz="1800" b="1" dirty="0" smtClean="0">
                <a:latin typeface="Times New Roman" pitchFamily="18" charset="0"/>
                <a:cs typeface="Times New Roman" pitchFamily="18" charset="0"/>
              </a:rPr>
              <a:t>complet</a:t>
            </a:r>
          </a:p>
          <a:p>
            <a:pPr marL="914400" lvl="2" indent="0">
              <a:lnSpc>
                <a:spcPct val="80000"/>
              </a:lnSpc>
              <a:buNone/>
            </a:pPr>
            <a:endParaRPr lang="fr-FR" sz="1800" b="1" dirty="0">
              <a:latin typeface="Times New Roman" pitchFamily="18" charset="0"/>
              <a:cs typeface="Times New Roman" pitchFamily="18" charset="0"/>
            </a:endParaRPr>
          </a:p>
          <a:p>
            <a:pPr marL="0" indent="0" algn="just">
              <a:buNone/>
            </a:pPr>
            <a:r>
              <a:rPr lang="fr-FR" sz="1500" dirty="0" smtClean="0">
                <a:latin typeface="Times New Roman" pitchFamily="18" charset="0"/>
                <a:cs typeface="Times New Roman" pitchFamily="18" charset="0"/>
              </a:rPr>
              <a:t> - mise </a:t>
            </a:r>
            <a:r>
              <a:rPr lang="fr-FR" sz="1500" dirty="0">
                <a:latin typeface="Times New Roman" pitchFamily="18" charset="0"/>
                <a:cs typeface="Times New Roman" pitchFamily="18" charset="0"/>
              </a:rPr>
              <a:t>en œuvre </a:t>
            </a:r>
            <a:r>
              <a:rPr lang="fr-FR" sz="1500" dirty="0" smtClean="0">
                <a:latin typeface="Times New Roman" pitchFamily="18" charset="0"/>
                <a:cs typeface="Times New Roman" pitchFamily="18" charset="0"/>
              </a:rPr>
              <a:t>du dispositif pour </a:t>
            </a:r>
            <a:r>
              <a:rPr lang="fr-FR" sz="1500" dirty="0">
                <a:latin typeface="Times New Roman" pitchFamily="18" charset="0"/>
                <a:cs typeface="Times New Roman" pitchFamily="18" charset="0"/>
              </a:rPr>
              <a:t>les heures effectuées au-delà de 151,66 heures par mois.</a:t>
            </a:r>
          </a:p>
          <a:p>
            <a:pPr marL="0" indent="0" algn="just">
              <a:buNone/>
            </a:pPr>
            <a:r>
              <a:rPr lang="fr-FR" sz="1500" dirty="0" smtClean="0">
                <a:latin typeface="Times New Roman" pitchFamily="18" charset="0"/>
                <a:cs typeface="Times New Roman" pitchFamily="18" charset="0"/>
              </a:rPr>
              <a:t>- par </a:t>
            </a:r>
            <a:r>
              <a:rPr lang="fr-FR" sz="1500" dirty="0">
                <a:latin typeface="Times New Roman" pitchFamily="18" charset="0"/>
                <a:cs typeface="Times New Roman" pitchFamily="18" charset="0"/>
              </a:rPr>
              <a:t>dérogation au décret du 14/01/2002, la rémunération de ces heures résulte d’une </a:t>
            </a:r>
            <a:r>
              <a:rPr lang="fr-FR" sz="1500" dirty="0" err="1">
                <a:latin typeface="Times New Roman" pitchFamily="18" charset="0"/>
                <a:cs typeface="Times New Roman" pitchFamily="18" charset="0"/>
              </a:rPr>
              <a:t>proratisation</a:t>
            </a:r>
            <a:r>
              <a:rPr lang="fr-FR" sz="1500" dirty="0">
                <a:latin typeface="Times New Roman" pitchFamily="18" charset="0"/>
                <a:cs typeface="Times New Roman" pitchFamily="18" charset="0"/>
              </a:rPr>
              <a:t> du traitement de l’agent tant que la durée légale du travail n’est pas dépassée (35 heures hebdomadaires</a:t>
            </a:r>
            <a:r>
              <a:rPr lang="fr-FR" sz="1500" dirty="0" smtClean="0">
                <a:latin typeface="Times New Roman" pitchFamily="18" charset="0"/>
                <a:cs typeface="Times New Roman" pitchFamily="18" charset="0"/>
              </a:rPr>
              <a:t>)</a:t>
            </a:r>
          </a:p>
          <a:p>
            <a:pPr marL="0" indent="0" algn="just">
              <a:buNone/>
            </a:pPr>
            <a:endParaRPr lang="fr-FR" sz="1500" dirty="0">
              <a:latin typeface="Times New Roman" pitchFamily="18" charset="0"/>
              <a:cs typeface="Times New Roman" pitchFamily="18" charset="0"/>
            </a:endParaRPr>
          </a:p>
          <a:p>
            <a:pPr lvl="2">
              <a:lnSpc>
                <a:spcPct val="80000"/>
              </a:lnSpc>
            </a:pPr>
            <a:r>
              <a:rPr lang="fr-FR" sz="1800" b="1" dirty="0">
                <a:latin typeface="Times New Roman" pitchFamily="18" charset="0"/>
                <a:cs typeface="Times New Roman" pitchFamily="18" charset="0"/>
              </a:rPr>
              <a:t>Mode </a:t>
            </a:r>
            <a:r>
              <a:rPr lang="fr-FR" sz="1800" b="1" dirty="0" smtClean="0">
                <a:latin typeface="Times New Roman" pitchFamily="18" charset="0"/>
                <a:cs typeface="Times New Roman" pitchFamily="18" charset="0"/>
              </a:rPr>
              <a:t>opératoire</a:t>
            </a:r>
          </a:p>
          <a:p>
            <a:pPr marL="914400" lvl="2" indent="0">
              <a:lnSpc>
                <a:spcPct val="80000"/>
              </a:lnSpc>
              <a:buNone/>
            </a:pPr>
            <a:endParaRPr lang="fr-FR" sz="1800" b="1" dirty="0">
              <a:latin typeface="Times New Roman" pitchFamily="18" charset="0"/>
              <a:cs typeface="Times New Roman" pitchFamily="18" charset="0"/>
            </a:endParaRPr>
          </a:p>
          <a:p>
            <a:pPr marL="0" indent="0">
              <a:buNone/>
            </a:pPr>
            <a:r>
              <a:rPr lang="fr-FR" sz="1500" b="1" dirty="0">
                <a:latin typeface="Times New Roman" pitchFamily="18" charset="0"/>
                <a:cs typeface="Times New Roman" pitchFamily="18" charset="0"/>
              </a:rPr>
              <a:t>ETAPE n°1</a:t>
            </a:r>
            <a:r>
              <a:rPr lang="fr-FR" sz="1500" dirty="0">
                <a:latin typeface="Times New Roman" pitchFamily="18" charset="0"/>
                <a:cs typeface="Times New Roman" pitchFamily="18" charset="0"/>
              </a:rPr>
              <a:t> : Vérifier le nombre</a:t>
            </a:r>
          </a:p>
          <a:p>
            <a:pPr marL="0" indent="0" algn="just">
              <a:buNone/>
            </a:pPr>
            <a:r>
              <a:rPr lang="fr-FR" sz="1500" dirty="0">
                <a:latin typeface="Times New Roman" pitchFamily="18" charset="0"/>
                <a:cs typeface="Times New Roman" pitchFamily="18" charset="0"/>
              </a:rPr>
              <a:t>1-sélectionner dans le menu </a:t>
            </a:r>
            <a:r>
              <a:rPr lang="fr-FR" sz="1500" dirty="0" smtClean="0">
                <a:latin typeface="Times New Roman" pitchFamily="18" charset="0"/>
                <a:cs typeface="Times New Roman" pitchFamily="18" charset="0"/>
              </a:rPr>
              <a:t>déroulant</a:t>
            </a:r>
            <a:r>
              <a:rPr lang="fr-FR" sz="1500" dirty="0">
                <a:latin typeface="Times New Roman" pitchFamily="18" charset="0"/>
                <a:cs typeface="Times New Roman" pitchFamily="18" charset="0"/>
              </a:rPr>
              <a:t>, pour un mois donné, </a:t>
            </a:r>
            <a:r>
              <a:rPr lang="fr-FR" sz="1500" dirty="0" smtClean="0">
                <a:latin typeface="Times New Roman" pitchFamily="18" charset="0"/>
                <a:cs typeface="Times New Roman" pitchFamily="18" charset="0"/>
              </a:rPr>
              <a:t>«</a:t>
            </a:r>
            <a:r>
              <a:rPr lang="fr-FR" sz="1500" dirty="0">
                <a:latin typeface="Times New Roman" pitchFamily="18" charset="0"/>
                <a:cs typeface="Times New Roman" pitchFamily="18" charset="0"/>
              </a:rPr>
              <a:t> heures travaillées » </a:t>
            </a:r>
            <a:r>
              <a:rPr lang="fr-FR" sz="1500" dirty="0" smtClean="0">
                <a:latin typeface="Times New Roman" pitchFamily="18" charset="0"/>
                <a:cs typeface="Times New Roman" pitchFamily="18" charset="0"/>
              </a:rPr>
              <a:t>inférieures </a:t>
            </a:r>
            <a:r>
              <a:rPr lang="fr-FR" sz="1500" dirty="0">
                <a:latin typeface="Times New Roman" pitchFamily="18" charset="0"/>
                <a:cs typeface="Times New Roman" pitchFamily="18" charset="0"/>
              </a:rPr>
              <a:t>à 150 (temps complet)</a:t>
            </a:r>
          </a:p>
          <a:p>
            <a:pPr marL="0" indent="0">
              <a:buNone/>
            </a:pPr>
            <a:r>
              <a:rPr lang="fr-FR" sz="1500" dirty="0">
                <a:latin typeface="Times New Roman" pitchFamily="18" charset="0"/>
                <a:cs typeface="Times New Roman" pitchFamily="18" charset="0"/>
              </a:rPr>
              <a:t>2- puis cliquer sur l’onglet </a:t>
            </a:r>
            <a:r>
              <a:rPr lang="fr-FR" sz="1500" dirty="0" smtClean="0">
                <a:latin typeface="Times New Roman" pitchFamily="18" charset="0"/>
                <a:cs typeface="Times New Roman" pitchFamily="18" charset="0"/>
              </a:rPr>
              <a:t>«</a:t>
            </a:r>
            <a:r>
              <a:rPr lang="fr-FR" sz="1500" dirty="0">
                <a:latin typeface="Times New Roman" pitchFamily="18" charset="0"/>
                <a:cs typeface="Times New Roman" pitchFamily="18" charset="0"/>
              </a:rPr>
              <a:t> ajouter un critère de recherche »</a:t>
            </a:r>
          </a:p>
          <a:p>
            <a:pPr marL="0" indent="0">
              <a:buNone/>
            </a:pPr>
            <a:r>
              <a:rPr lang="fr-FR" sz="1500" dirty="0">
                <a:latin typeface="Times New Roman" pitchFamily="18" charset="0"/>
                <a:cs typeface="Times New Roman" pitchFamily="18" charset="0"/>
              </a:rPr>
              <a:t>3- puis « temps de travail » </a:t>
            </a:r>
            <a:r>
              <a:rPr lang="fr-FR" sz="1500" dirty="0" smtClean="0">
                <a:latin typeface="Times New Roman" pitchFamily="18" charset="0"/>
                <a:cs typeface="Times New Roman" pitchFamily="18" charset="0"/>
              </a:rPr>
              <a:t>égal </a:t>
            </a:r>
            <a:r>
              <a:rPr lang="fr-FR" sz="1500" dirty="0">
                <a:latin typeface="Times New Roman" pitchFamily="18" charset="0"/>
                <a:cs typeface="Times New Roman" pitchFamily="18" charset="0"/>
              </a:rPr>
              <a:t>à 100 %</a:t>
            </a:r>
          </a:p>
          <a:p>
            <a:pPr marL="0" indent="0">
              <a:buNone/>
            </a:pPr>
            <a:r>
              <a:rPr lang="fr-FR" sz="1500" dirty="0">
                <a:latin typeface="Times New Roman" pitchFamily="18" charset="0"/>
                <a:cs typeface="Times New Roman" pitchFamily="18" charset="0"/>
              </a:rPr>
              <a:t>4-puis afficher le champ</a:t>
            </a:r>
          </a:p>
          <a:p>
            <a:pPr marL="0" indent="0">
              <a:buNone/>
            </a:pPr>
            <a:r>
              <a:rPr lang="fr-FR" sz="1500" dirty="0">
                <a:latin typeface="Times New Roman" pitchFamily="18" charset="0"/>
                <a:cs typeface="Times New Roman" pitchFamily="18" charset="0"/>
              </a:rPr>
              <a:t>5- lancer la recherche.  </a:t>
            </a:r>
          </a:p>
          <a:p>
            <a:pPr marL="0" indent="0">
              <a:buNone/>
            </a:pPr>
            <a:endParaRPr lang="fr-FR" sz="1500" dirty="0">
              <a:latin typeface="Times New Roman" pitchFamily="18" charset="0"/>
              <a:cs typeface="Times New Roman" pitchFamily="18" charset="0"/>
            </a:endParaRPr>
          </a:p>
          <a:p>
            <a:pPr marL="0" indent="0">
              <a:buNone/>
            </a:pPr>
            <a:r>
              <a:rPr lang="fr-FR" sz="1500" b="1" dirty="0">
                <a:latin typeface="Times New Roman" pitchFamily="18" charset="0"/>
                <a:cs typeface="Times New Roman" pitchFamily="18" charset="0"/>
              </a:rPr>
              <a:t>ETAPE n°2</a:t>
            </a:r>
            <a:r>
              <a:rPr lang="fr-FR" sz="1500" dirty="0">
                <a:latin typeface="Times New Roman" pitchFamily="18" charset="0"/>
                <a:cs typeface="Times New Roman" pitchFamily="18" charset="0"/>
              </a:rPr>
              <a:t> : Vérification </a:t>
            </a:r>
            <a:r>
              <a:rPr lang="fr-FR" sz="1500" dirty="0" smtClean="0">
                <a:latin typeface="Times New Roman" pitchFamily="18" charset="0"/>
                <a:cs typeface="Times New Roman" pitchFamily="18" charset="0"/>
              </a:rPr>
              <a:t>du calcul </a:t>
            </a:r>
            <a:r>
              <a:rPr lang="fr-FR" sz="1500" dirty="0">
                <a:latin typeface="Times New Roman" pitchFamily="18" charset="0"/>
                <a:cs typeface="Times New Roman" pitchFamily="18" charset="0"/>
              </a:rPr>
              <a:t>de </a:t>
            </a:r>
            <a:r>
              <a:rPr lang="fr-FR" sz="1500" dirty="0" smtClean="0">
                <a:latin typeface="Times New Roman" pitchFamily="18" charset="0"/>
                <a:cs typeface="Times New Roman" pitchFamily="18" charset="0"/>
              </a:rPr>
              <a:t>l’indemnisation</a:t>
            </a:r>
            <a:endParaRPr lang="fr-FR" sz="1500" dirty="0">
              <a:latin typeface="Times New Roman" pitchFamily="18" charset="0"/>
              <a:cs typeface="Times New Roman" pitchFamily="18" charset="0"/>
            </a:endParaRPr>
          </a:p>
          <a:p>
            <a:pPr marL="0" indent="0">
              <a:buNone/>
            </a:pP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41</a:t>
            </a:fld>
            <a:endParaRPr lang="fr-FR"/>
          </a:p>
        </p:txBody>
      </p:sp>
    </p:spTree>
    <p:extLst>
      <p:ext uri="{BB962C8B-B14F-4D97-AF65-F5344CB8AC3E}">
        <p14:creationId xmlns:p14="http://schemas.microsoft.com/office/powerpoint/2010/main" val="457922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07704" y="476672"/>
            <a:ext cx="6624736" cy="216024"/>
          </a:xfrm>
        </p:spPr>
        <p:txBody>
          <a:bodyPr>
            <a:noAutofit/>
          </a:bodyPr>
          <a:lstStyle/>
          <a:p>
            <a:r>
              <a:rPr lang="fr-FR" sz="1800" dirty="0" smtClean="0"/>
              <a:t>Exemple de recherche multicritères  : temps incomplet avec IHTS</a:t>
            </a:r>
            <a:endParaRPr lang="fr-FR" sz="1800" dirty="0"/>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42</a:t>
            </a:fld>
            <a:endParaRPr lang="fr-FR"/>
          </a:p>
        </p:txBody>
      </p:sp>
      <p:pic>
        <p:nvPicPr>
          <p:cNvPr id="5" name="Image 4"/>
          <p:cNvPicPr/>
          <p:nvPr/>
        </p:nvPicPr>
        <p:blipFill rotWithShape="1">
          <a:blip r:embed="rId2"/>
          <a:srcRect t="10420" r="44457" b="49902"/>
          <a:stretch/>
        </p:blipFill>
        <p:spPr bwMode="auto">
          <a:xfrm>
            <a:off x="611560" y="1052736"/>
            <a:ext cx="7848872" cy="51125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3117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88640"/>
            <a:ext cx="8229600" cy="5865515"/>
          </a:xfrm>
        </p:spPr>
        <p:txBody>
          <a:bodyPr/>
          <a:lstStyle/>
          <a:p>
            <a:pPr marL="914400" lvl="2" indent="0">
              <a:lnSpc>
                <a:spcPct val="80000"/>
              </a:lnSpc>
              <a:buNone/>
            </a:pPr>
            <a:r>
              <a:rPr lang="fr-FR" sz="1500" b="1" dirty="0">
                <a:latin typeface="Times New Roman" pitchFamily="18" charset="0"/>
                <a:cs typeface="Times New Roman" pitchFamily="18" charset="0"/>
              </a:rPr>
              <a:t>ETAPE n°2 : Vérification du </a:t>
            </a:r>
            <a:r>
              <a:rPr lang="fr-FR" sz="1500" b="1" dirty="0" smtClean="0">
                <a:latin typeface="Times New Roman" pitchFamily="18" charset="0"/>
                <a:cs typeface="Times New Roman" pitchFamily="18" charset="0"/>
              </a:rPr>
              <a:t>nombre d’heures supplémentaires versées</a:t>
            </a:r>
            <a:endParaRPr lang="fr-FR" dirty="0"/>
          </a:p>
        </p:txBody>
      </p:sp>
      <p:pic>
        <p:nvPicPr>
          <p:cNvPr id="4" name="Image 3"/>
          <p:cNvPicPr/>
          <p:nvPr/>
        </p:nvPicPr>
        <p:blipFill rotWithShape="1">
          <a:blip r:embed="rId2"/>
          <a:srcRect t="10238" r="45023" b="32164"/>
          <a:stretch/>
        </p:blipFill>
        <p:spPr bwMode="auto">
          <a:xfrm>
            <a:off x="827584" y="980728"/>
            <a:ext cx="8208912" cy="5184576"/>
          </a:xfrm>
          <a:prstGeom prst="rect">
            <a:avLst/>
          </a:prstGeom>
          <a:ln>
            <a:noFill/>
          </a:ln>
          <a:extLst>
            <a:ext uri="{53640926-AAD7-44D8-BBD7-CCE9431645EC}">
              <a14:shadowObscured xmlns:a14="http://schemas.microsoft.com/office/drawing/2010/main"/>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43</a:t>
            </a:fld>
            <a:endParaRPr lang="fr-FR"/>
          </a:p>
        </p:txBody>
      </p:sp>
    </p:spTree>
    <p:extLst>
      <p:ext uri="{BB962C8B-B14F-4D97-AF65-F5344CB8AC3E}">
        <p14:creationId xmlns:p14="http://schemas.microsoft.com/office/powerpoint/2010/main" val="626892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18058"/>
          </a:xfrm>
        </p:spPr>
        <p:txBody>
          <a:bodyPr>
            <a:normAutofit fontScale="90000"/>
          </a:bodyPr>
          <a:lstStyle/>
          <a:p>
            <a:r>
              <a:rPr lang="fr-FR" sz="2400" dirty="0" smtClean="0"/>
              <a:t>Exemple : paiement important </a:t>
            </a:r>
            <a:r>
              <a:rPr lang="fr-FR" sz="2400" dirty="0" smtClean="0">
                <a:latin typeface="Times New Roman" pitchFamily="18" charset="0"/>
                <a:cs typeface="Times New Roman" pitchFamily="18" charset="0"/>
              </a:rPr>
              <a:t>d’heures</a:t>
            </a:r>
            <a:r>
              <a:rPr lang="fr-FR" sz="2400" dirty="0" smtClean="0"/>
              <a:t> supplémentaires forfaitaires</a:t>
            </a:r>
            <a:br>
              <a:rPr lang="fr-FR" sz="2400" dirty="0" smtClean="0"/>
            </a:br>
            <a:r>
              <a:rPr lang="fr-FR" sz="2400" dirty="0" smtClean="0"/>
              <a:t>(source : extrait </a:t>
            </a:r>
            <a:r>
              <a:rPr lang="fr-FR" sz="2400" dirty="0" err="1" smtClean="0"/>
              <a:t>Xémélios</a:t>
            </a:r>
            <a:r>
              <a:rPr lang="fr-FR" sz="2400" dirty="0" smtClean="0"/>
              <a:t> exporté sur Excel)</a:t>
            </a:r>
            <a:endParaRPr lang="fr-FR" sz="2400" dirty="0"/>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44</a:t>
            </a:fld>
            <a:endParaRPr lang="fr-FR"/>
          </a:p>
        </p:txBody>
      </p:sp>
      <p:pic>
        <p:nvPicPr>
          <p:cNvPr id="307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109"/>
          <a:stretch/>
        </p:blipFill>
        <p:spPr bwMode="auto">
          <a:xfrm>
            <a:off x="1475655" y="908719"/>
            <a:ext cx="6584195" cy="496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1328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rmAutofit fontScale="85000" lnSpcReduction="10000"/>
          </a:bodyPr>
          <a:lstStyle/>
          <a:p>
            <a:pPr marL="0" lvl="2" indent="0">
              <a:buNone/>
            </a:pPr>
            <a:r>
              <a:rPr lang="fr-FR" sz="3200" dirty="0">
                <a:solidFill>
                  <a:schemeClr val="accent5">
                    <a:lumMod val="50000"/>
                  </a:schemeClr>
                </a:solidFill>
                <a:latin typeface="Times New Roman" pitchFamily="18" charset="0"/>
                <a:cs typeface="Times New Roman" pitchFamily="18" charset="0"/>
              </a:rPr>
              <a:t>7-4 Attribution des </a:t>
            </a:r>
            <a:r>
              <a:rPr lang="fr-FR" sz="3200" dirty="0" smtClean="0">
                <a:solidFill>
                  <a:schemeClr val="accent5">
                    <a:lumMod val="50000"/>
                  </a:schemeClr>
                </a:solidFill>
                <a:latin typeface="Times New Roman" pitchFamily="18" charset="0"/>
                <a:cs typeface="Times New Roman" pitchFamily="18" charset="0"/>
              </a:rPr>
              <a:t>primes</a:t>
            </a:r>
          </a:p>
          <a:p>
            <a:pPr marL="0" lvl="2" indent="0">
              <a:buNone/>
            </a:pPr>
            <a:endParaRPr lang="fr-FR" sz="3200" dirty="0" smtClean="0">
              <a:solidFill>
                <a:schemeClr val="accent5">
                  <a:lumMod val="50000"/>
                </a:schemeClr>
              </a:solidFill>
              <a:latin typeface="Times New Roman" pitchFamily="18" charset="0"/>
              <a:cs typeface="Times New Roman" pitchFamily="18" charset="0"/>
            </a:endParaRPr>
          </a:p>
          <a:p>
            <a:pPr lvl="2"/>
            <a:r>
              <a:rPr lang="fr-FR" sz="2000" b="1" dirty="0" smtClean="0">
                <a:latin typeface="Times New Roman" pitchFamily="18" charset="0"/>
                <a:cs typeface="Times New Roman" pitchFamily="18" charset="0"/>
              </a:rPr>
              <a:t>Les </a:t>
            </a:r>
            <a:r>
              <a:rPr lang="fr-FR" sz="2000" b="1" dirty="0">
                <a:latin typeface="Times New Roman" pitchFamily="18" charset="0"/>
                <a:cs typeface="Times New Roman" pitchFamily="18" charset="0"/>
              </a:rPr>
              <a:t>différentes primes </a:t>
            </a:r>
            <a:r>
              <a:rPr lang="fr-FR" sz="2000" b="1" dirty="0" smtClean="0">
                <a:latin typeface="Times New Roman" pitchFamily="18" charset="0"/>
                <a:cs typeface="Times New Roman" pitchFamily="18" charset="0"/>
              </a:rPr>
              <a:t>attribuées</a:t>
            </a:r>
            <a:endParaRPr lang="fr-FR" sz="2000" dirty="0">
              <a:latin typeface="Times New Roman" pitchFamily="18" charset="0"/>
              <a:cs typeface="Times New Roman" pitchFamily="18" charset="0"/>
            </a:endParaRPr>
          </a:p>
          <a:p>
            <a:pPr marL="0" indent="0" algn="just">
              <a:buNone/>
            </a:pPr>
            <a:r>
              <a:rPr lang="fr-FR" sz="2000" b="1" dirty="0">
                <a:latin typeface="Times New Roman" pitchFamily="18" charset="0"/>
                <a:cs typeface="Times New Roman" pitchFamily="18" charset="0"/>
              </a:rPr>
              <a:t>Le but de ce point de contrôle est de disposer de la </a:t>
            </a:r>
            <a:r>
              <a:rPr lang="fr-FR" sz="2000" b="1" dirty="0">
                <a:solidFill>
                  <a:srgbClr val="00B050"/>
                </a:solidFill>
                <a:latin typeface="Times New Roman" pitchFamily="18" charset="0"/>
                <a:cs typeface="Times New Roman" pitchFamily="18" charset="0"/>
              </a:rPr>
              <a:t>liste des différents types de primes</a:t>
            </a:r>
            <a:r>
              <a:rPr lang="fr-FR" sz="2000" b="1" dirty="0">
                <a:latin typeface="Times New Roman" pitchFamily="18" charset="0"/>
                <a:cs typeface="Times New Roman" pitchFamily="18" charset="0"/>
              </a:rPr>
              <a:t>, indemnités, avantages en nature </a:t>
            </a:r>
            <a:r>
              <a:rPr lang="fr-FR" sz="2000" b="1" dirty="0" smtClean="0">
                <a:latin typeface="Times New Roman" pitchFamily="18" charset="0"/>
                <a:cs typeface="Times New Roman" pitchFamily="18" charset="0"/>
              </a:rPr>
              <a:t>composant </a:t>
            </a:r>
            <a:r>
              <a:rPr lang="fr-FR" sz="2000" b="1" dirty="0">
                <a:latin typeface="Times New Roman" pitchFamily="18" charset="0"/>
                <a:cs typeface="Times New Roman" pitchFamily="18" charset="0"/>
              </a:rPr>
              <a:t>la rémunération brute.</a:t>
            </a:r>
          </a:p>
          <a:p>
            <a:pPr marL="0" indent="0" algn="just">
              <a:buNone/>
            </a:pPr>
            <a:r>
              <a:rPr lang="fr-FR" sz="2000" b="1"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2"/>
              </a:rPr>
              <a:t>Le guide des primes des collectivités territoriales 2012</a:t>
            </a:r>
            <a:r>
              <a:rPr lang="fr-FR" sz="2000" b="1" dirty="0">
                <a:latin typeface="Times New Roman" pitchFamily="18" charset="0"/>
                <a:cs typeface="Times New Roman" pitchFamily="18" charset="0"/>
              </a:rPr>
              <a:t> ».</a:t>
            </a:r>
            <a:endParaRPr lang="fr-FR" sz="2000" dirty="0">
              <a:latin typeface="Times New Roman" pitchFamily="18" charset="0"/>
              <a:cs typeface="Times New Roman" pitchFamily="18" charset="0"/>
            </a:endParaRPr>
          </a:p>
          <a:p>
            <a:pPr marL="0" indent="0" algn="just">
              <a:buNone/>
            </a:pPr>
            <a:r>
              <a:rPr lang="fr-FR" sz="2000" dirty="0">
                <a:latin typeface="Times New Roman" pitchFamily="18" charset="0"/>
                <a:cs typeface="Times New Roman" pitchFamily="18" charset="0"/>
              </a:rPr>
              <a:t>Liens sur le régime indemnitaire de la </a:t>
            </a:r>
            <a:r>
              <a:rPr lang="fr-FR" sz="2000" u="sng" dirty="0">
                <a:latin typeface="Times New Roman" pitchFamily="18" charset="0"/>
                <a:cs typeface="Times New Roman" pitchFamily="18" charset="0"/>
                <a:hlinkClick r:id="rId3"/>
              </a:rPr>
              <a:t>filière administrative</a:t>
            </a:r>
            <a:r>
              <a:rPr lang="fr-FR" sz="2000"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4"/>
              </a:rPr>
              <a:t>filière technique</a:t>
            </a:r>
            <a:r>
              <a:rPr lang="fr-FR" sz="2000"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5"/>
              </a:rPr>
              <a:t>filière police municipale</a:t>
            </a:r>
            <a:r>
              <a:rPr lang="fr-FR" sz="2000"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6"/>
              </a:rPr>
              <a:t>filière culturelle</a:t>
            </a:r>
            <a:r>
              <a:rPr lang="fr-FR" sz="2000"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5"/>
              </a:rPr>
              <a:t>filière animation</a:t>
            </a:r>
            <a:r>
              <a:rPr lang="fr-FR" sz="2000"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7"/>
              </a:rPr>
              <a:t>filière sportive</a:t>
            </a:r>
            <a:r>
              <a:rPr lang="fr-FR" sz="2000" dirty="0">
                <a:latin typeface="Times New Roman" pitchFamily="18" charset="0"/>
                <a:cs typeface="Times New Roman" pitchFamily="18" charset="0"/>
              </a:rPr>
              <a:t>, </a:t>
            </a:r>
            <a:r>
              <a:rPr lang="fr-FR" sz="2000" u="sng" dirty="0">
                <a:latin typeface="Times New Roman" pitchFamily="18" charset="0"/>
                <a:cs typeface="Times New Roman" pitchFamily="18" charset="0"/>
                <a:hlinkClick r:id="rId8"/>
              </a:rPr>
              <a:t>filière sanitaire et sociale</a:t>
            </a:r>
            <a:r>
              <a:rPr lang="fr-FR" sz="2000" dirty="0" smtClean="0">
                <a:latin typeface="Times New Roman" pitchFamily="18" charset="0"/>
                <a:cs typeface="Times New Roman" pitchFamily="18" charset="0"/>
              </a:rPr>
              <a:t>.</a:t>
            </a:r>
          </a:p>
          <a:p>
            <a:pPr marL="0" indent="0" algn="just">
              <a:buNone/>
            </a:pPr>
            <a:endParaRPr lang="fr-FR" sz="2000" dirty="0" smtClean="0">
              <a:latin typeface="Times New Roman" pitchFamily="18" charset="0"/>
              <a:cs typeface="Times New Roman" pitchFamily="18" charset="0"/>
            </a:endParaRPr>
          </a:p>
          <a:p>
            <a:pPr lvl="2"/>
            <a:r>
              <a:rPr lang="fr-FR" sz="2000" b="1" dirty="0">
                <a:latin typeface="Times New Roman" pitchFamily="18" charset="0"/>
                <a:cs typeface="Times New Roman" pitchFamily="18" charset="0"/>
              </a:rPr>
              <a:t>Mode opératoire</a:t>
            </a:r>
          </a:p>
          <a:p>
            <a:pPr marL="0" indent="0" algn="just">
              <a:buNone/>
            </a:pPr>
            <a:r>
              <a:rPr lang="fr-FR" sz="2000" b="1" dirty="0">
                <a:latin typeface="Times New Roman" pitchFamily="18" charset="0"/>
                <a:cs typeface="Times New Roman" pitchFamily="18" charset="0"/>
              </a:rPr>
              <a:t>Il s’agit d’exporter sous Excel le fichier de paye et d’effectuer un tableau croisé dynamique avec regroupement sur le « libellé </a:t>
            </a:r>
            <a:r>
              <a:rPr lang="fr-FR" sz="2000" b="1" dirty="0" smtClean="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marL="0" indent="0" algn="just">
              <a:buNone/>
            </a:pPr>
            <a:r>
              <a:rPr lang="fr-FR" sz="2000" dirty="0">
                <a:latin typeface="Times New Roman" pitchFamily="18" charset="0"/>
                <a:cs typeface="Times New Roman" pitchFamily="18" charset="0"/>
              </a:rPr>
              <a:t>1 - Exports / Exécuter /Paye/Exporter.</a:t>
            </a:r>
          </a:p>
          <a:p>
            <a:pPr marL="0" indent="0" algn="just">
              <a:buNone/>
            </a:pPr>
            <a:r>
              <a:rPr lang="fr-FR" sz="2000" dirty="0">
                <a:latin typeface="Times New Roman" pitchFamily="18" charset="0"/>
                <a:cs typeface="Times New Roman" pitchFamily="18" charset="0"/>
              </a:rPr>
              <a:t>2 – Sélectionner l’état « bulletins de paye » (ou le créer s’il n’existe pas) / Exécuter / </a:t>
            </a:r>
            <a:r>
              <a:rPr lang="fr-FR" sz="2000" dirty="0" err="1">
                <a:latin typeface="Times New Roman" pitchFamily="18" charset="0"/>
                <a:cs typeface="Times New Roman" pitchFamily="18" charset="0"/>
              </a:rPr>
              <a:t>Enregister</a:t>
            </a:r>
            <a:r>
              <a:rPr lang="fr-FR" sz="2000" dirty="0">
                <a:latin typeface="Times New Roman" pitchFamily="18" charset="0"/>
                <a:cs typeface="Times New Roman" pitchFamily="18" charset="0"/>
              </a:rPr>
              <a:t>.</a:t>
            </a:r>
          </a:p>
          <a:p>
            <a:pPr marL="0" indent="0" algn="just">
              <a:buNone/>
            </a:pPr>
            <a:r>
              <a:rPr lang="fr-FR" sz="2000" dirty="0">
                <a:latin typeface="Times New Roman" pitchFamily="18" charset="0"/>
                <a:cs typeface="Times New Roman" pitchFamily="18" charset="0"/>
              </a:rPr>
              <a:t>2 – Dans le fichier Excel qui s’est ouvert, sélectionner l’onglet « lignes de paye ».</a:t>
            </a:r>
          </a:p>
          <a:p>
            <a:pPr marL="0" indent="0" algn="just">
              <a:buNone/>
            </a:pPr>
            <a:r>
              <a:rPr lang="fr-FR" sz="2000" dirty="0">
                <a:latin typeface="Times New Roman" pitchFamily="18" charset="0"/>
                <a:cs typeface="Times New Roman" pitchFamily="18" charset="0"/>
              </a:rPr>
              <a:t>3 – Données/Rapport de tableau croisé dynamique / Suivant.</a:t>
            </a:r>
          </a:p>
          <a:p>
            <a:pPr marL="0" indent="0" algn="just">
              <a:buNone/>
            </a:pPr>
            <a:r>
              <a:rPr lang="fr-FR" sz="2000" dirty="0">
                <a:latin typeface="Times New Roman" pitchFamily="18" charset="0"/>
                <a:cs typeface="Times New Roman" pitchFamily="18" charset="0"/>
              </a:rPr>
              <a:t>4 – Sélectionner la colonne « libellé » / Terminé.</a:t>
            </a:r>
          </a:p>
          <a:p>
            <a:pPr marL="0" indent="0" algn="just">
              <a:buNone/>
            </a:pPr>
            <a:r>
              <a:rPr lang="fr-FR" sz="2000" dirty="0">
                <a:latin typeface="Times New Roman" pitchFamily="18" charset="0"/>
                <a:cs typeface="Times New Roman" pitchFamily="18" charset="0"/>
              </a:rPr>
              <a:t>5 - Faire glisser le champ « libellé » dans la zone « déposer champs de ligne ici ».</a:t>
            </a:r>
          </a:p>
          <a:p>
            <a:pPr marL="0" indent="0" algn="just">
              <a:buNone/>
            </a:pPr>
            <a:r>
              <a:rPr lang="fr-FR" sz="2000" dirty="0">
                <a:latin typeface="Times New Roman" pitchFamily="18" charset="0"/>
                <a:cs typeface="Times New Roman" pitchFamily="18" charset="0"/>
              </a:rPr>
              <a:t>6 – Ne garder par exemple que les lignes relatives aux primes</a:t>
            </a:r>
          </a:p>
          <a:p>
            <a:pPr marL="0" indent="0" algn="just">
              <a:buNone/>
            </a:pPr>
            <a:endParaRPr lang="fr-FR" sz="1500" dirty="0">
              <a:latin typeface="Times New Roman" pitchFamily="18" charset="0"/>
              <a:cs typeface="Times New Roman" pitchFamily="18" charset="0"/>
            </a:endParaRPr>
          </a:p>
          <a:p>
            <a:pPr marL="0" indent="0">
              <a:buNone/>
            </a:pPr>
            <a:endParaRPr lang="fr-FR" sz="1700" dirty="0">
              <a:latin typeface="Times New Roman" pitchFamily="18" charset="0"/>
              <a:cs typeface="Times New Roman" pitchFamily="18" charset="0"/>
            </a:endParaRPr>
          </a:p>
          <a:p>
            <a:pPr marL="0" indent="0">
              <a:buNone/>
            </a:pP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45</a:t>
            </a:fld>
            <a:endParaRPr lang="fr-FR"/>
          </a:p>
        </p:txBody>
      </p:sp>
    </p:spTree>
    <p:extLst>
      <p:ext uri="{BB962C8B-B14F-4D97-AF65-F5344CB8AC3E}">
        <p14:creationId xmlns:p14="http://schemas.microsoft.com/office/powerpoint/2010/main" val="11433477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11560" y="260648"/>
            <a:ext cx="8229600" cy="6336704"/>
          </a:xfrm>
        </p:spPr>
        <p:txBody>
          <a:bodyPr>
            <a:normAutofit fontScale="85000" lnSpcReduction="10000"/>
          </a:bodyPr>
          <a:lstStyle/>
          <a:p>
            <a:pPr lvl="2"/>
            <a:r>
              <a:rPr lang="fr-FR" sz="2000" b="1" dirty="0">
                <a:latin typeface="Times New Roman" pitchFamily="18" charset="0"/>
                <a:cs typeface="Times New Roman" pitchFamily="18" charset="0"/>
              </a:rPr>
              <a:t>Présence des pièces </a:t>
            </a:r>
            <a:r>
              <a:rPr lang="fr-FR" sz="2000" b="1" dirty="0" smtClean="0">
                <a:latin typeface="Times New Roman" pitchFamily="18" charset="0"/>
                <a:cs typeface="Times New Roman" pitchFamily="18" charset="0"/>
              </a:rPr>
              <a:t>justificatives </a:t>
            </a:r>
            <a:r>
              <a:rPr lang="fr-FR" sz="2000" dirty="0" smtClean="0">
                <a:latin typeface="Times New Roman" pitchFamily="18" charset="0"/>
                <a:cs typeface="Times New Roman" pitchFamily="18" charset="0"/>
              </a:rPr>
              <a:t>prévues </a:t>
            </a:r>
            <a:r>
              <a:rPr lang="fr-FR" sz="2000" dirty="0">
                <a:latin typeface="Times New Roman" pitchFamily="18" charset="0"/>
                <a:cs typeface="Times New Roman" pitchFamily="18" charset="0"/>
              </a:rPr>
              <a:t>par l’annexe du </a:t>
            </a:r>
            <a:r>
              <a:rPr lang="fr-FR" sz="2000" u="sng" dirty="0">
                <a:latin typeface="Times New Roman" pitchFamily="18" charset="0"/>
                <a:cs typeface="Times New Roman" pitchFamily="18" charset="0"/>
                <a:hlinkClick r:id="rId2"/>
              </a:rPr>
              <a:t>décret n°2007-450 du 25 mars 2007</a:t>
            </a:r>
            <a:r>
              <a:rPr lang="fr-FR" sz="2000" dirty="0">
                <a:latin typeface="Times New Roman" pitchFamily="18" charset="0"/>
                <a:cs typeface="Times New Roman" pitchFamily="18" charset="0"/>
              </a:rPr>
              <a:t>.</a:t>
            </a:r>
          </a:p>
          <a:p>
            <a:pPr lvl="2"/>
            <a:endParaRPr lang="fr-FR" sz="2000" b="1" dirty="0" smtClean="0">
              <a:latin typeface="Times New Roman" pitchFamily="18" charset="0"/>
              <a:cs typeface="Times New Roman" pitchFamily="18" charset="0"/>
            </a:endParaRPr>
          </a:p>
          <a:p>
            <a:pPr lvl="2"/>
            <a:r>
              <a:rPr lang="fr-FR" sz="2000" b="1" dirty="0" smtClean="0">
                <a:latin typeface="Times New Roman" pitchFamily="18" charset="0"/>
                <a:cs typeface="Times New Roman" pitchFamily="18" charset="0"/>
              </a:rPr>
              <a:t>Recherche</a:t>
            </a:r>
            <a:endParaRPr lang="fr-FR" sz="2000" dirty="0"/>
          </a:p>
          <a:p>
            <a:pPr marL="0" indent="0">
              <a:buNone/>
            </a:pPr>
            <a:r>
              <a:rPr lang="fr-FR" sz="1600" dirty="0">
                <a:latin typeface="Times New Roman" pitchFamily="18" charset="0"/>
                <a:cs typeface="Times New Roman" pitchFamily="18" charset="0"/>
              </a:rPr>
              <a:t>1 -</a:t>
            </a:r>
            <a:r>
              <a:rPr lang="fr-FR" dirty="0"/>
              <a:t> </a:t>
            </a:r>
          </a:p>
          <a:p>
            <a:pPr marL="0" indent="0" algn="just">
              <a:buNone/>
            </a:pPr>
            <a:r>
              <a:rPr lang="fr-FR" sz="1600" dirty="0">
                <a:latin typeface="Times New Roman" pitchFamily="18" charset="0"/>
                <a:cs typeface="Times New Roman" pitchFamily="18" charset="0"/>
              </a:rPr>
              <a:t>2 – </a:t>
            </a:r>
            <a:r>
              <a:rPr lang="fr-FR" sz="2000" dirty="0">
                <a:latin typeface="Times New Roman" pitchFamily="18" charset="0"/>
                <a:cs typeface="Times New Roman" pitchFamily="18" charset="0"/>
              </a:rPr>
              <a:t>Cliquer sur l’icône  </a:t>
            </a:r>
            <a:r>
              <a:rPr lang="fr-FR" sz="2000" dirty="0" smtClean="0">
                <a:latin typeface="Times New Roman" pitchFamily="18" charset="0"/>
                <a:cs typeface="Times New Roman" pitchFamily="18" charset="0"/>
              </a:rPr>
              <a:t>    puis </a:t>
            </a:r>
            <a:r>
              <a:rPr lang="fr-FR" sz="2000" dirty="0">
                <a:latin typeface="Times New Roman" pitchFamily="18" charset="0"/>
                <a:cs typeface="Times New Roman" pitchFamily="18" charset="0"/>
              </a:rPr>
              <a:t>ajouter les critères « Catégories de Rubriques » et lui donner la valeur « Autres indemnités &gt;0 ».</a:t>
            </a:r>
          </a:p>
          <a:p>
            <a:pPr marL="0" indent="0">
              <a:buNone/>
            </a:pPr>
            <a:r>
              <a:rPr lang="fr-FR" sz="2000" dirty="0">
                <a:latin typeface="Times New Roman" pitchFamily="18" charset="0"/>
                <a:cs typeface="Times New Roman" pitchFamily="18" charset="0"/>
              </a:rPr>
              <a:t>3 – Rechercher </a:t>
            </a:r>
          </a:p>
          <a:p>
            <a:pPr marL="0" indent="0">
              <a:buNone/>
            </a:pPr>
            <a:r>
              <a:rPr lang="fr-FR" sz="2000" dirty="0">
                <a:latin typeface="Times New Roman" pitchFamily="18" charset="0"/>
                <a:cs typeface="Times New Roman" pitchFamily="18" charset="0"/>
              </a:rPr>
              <a:t>4 – Trier par </a:t>
            </a:r>
          </a:p>
          <a:p>
            <a:pPr marL="0" indent="0">
              <a:buNone/>
            </a:pPr>
            <a:r>
              <a:rPr lang="fr-FR" sz="2000" dirty="0">
                <a:latin typeface="Times New Roman" pitchFamily="18" charset="0"/>
                <a:cs typeface="Times New Roman" pitchFamily="18" charset="0"/>
              </a:rPr>
              <a:t>5 – Vérifier la présence des pièces justificatives pour tous les bénéficiaires de l’IFTS.</a:t>
            </a:r>
          </a:p>
          <a:p>
            <a:pPr marL="0" indent="0">
              <a:buNone/>
            </a:pPr>
            <a:r>
              <a:rPr lang="fr-FR" sz="2000" u="sng" dirty="0" smtClean="0">
                <a:latin typeface="Times New Roman" pitchFamily="18" charset="0"/>
                <a:cs typeface="Times New Roman" pitchFamily="18" charset="0"/>
                <a:hlinkClick r:id="rId3"/>
              </a:rPr>
              <a:t>L’annexe </a:t>
            </a:r>
            <a:r>
              <a:rPr lang="fr-FR" sz="2000" u="sng" dirty="0">
                <a:latin typeface="Times New Roman" pitchFamily="18" charset="0"/>
                <a:cs typeface="Times New Roman" pitchFamily="18" charset="0"/>
                <a:hlinkClick r:id="rId3"/>
              </a:rPr>
              <a:t>I au décret n°2007-450 du 25 mars </a:t>
            </a:r>
            <a:r>
              <a:rPr lang="fr-FR" sz="2000" u="sng" dirty="0" smtClean="0">
                <a:latin typeface="Times New Roman" pitchFamily="18" charset="0"/>
                <a:cs typeface="Times New Roman" pitchFamily="18" charset="0"/>
                <a:hlinkClick r:id="rId3"/>
              </a:rPr>
              <a:t>2007</a:t>
            </a:r>
            <a:endParaRPr lang="fr-FR" sz="2000" u="sng" dirty="0" smtClean="0">
              <a:latin typeface="Times New Roman" pitchFamily="18" charset="0"/>
              <a:cs typeface="Times New Roman" pitchFamily="18" charset="0"/>
            </a:endParaRPr>
          </a:p>
          <a:p>
            <a:pPr marL="0" indent="0" algn="just">
              <a:buNone/>
            </a:pPr>
            <a:r>
              <a:rPr lang="fr-FR" sz="2000" b="1" dirty="0">
                <a:latin typeface="Times New Roman" pitchFamily="18" charset="0"/>
                <a:cs typeface="Times New Roman" pitchFamily="18" charset="0"/>
              </a:rPr>
              <a:t>« 210223 Primes et indemnités » :</a:t>
            </a:r>
          </a:p>
          <a:p>
            <a:pPr marL="0" lvl="0" indent="0" algn="just">
              <a:buNone/>
            </a:pPr>
            <a:r>
              <a:rPr lang="fr-FR" sz="2000" dirty="0">
                <a:latin typeface="Times New Roman" pitchFamily="18" charset="0"/>
                <a:cs typeface="Times New Roman" pitchFamily="18" charset="0"/>
              </a:rPr>
              <a:t>Décision de l’assemblée délibérante fixant la nature, les conditions d’attribution et le taux moyen des indemnités ;</a:t>
            </a:r>
          </a:p>
          <a:p>
            <a:pPr marL="0" lvl="0" indent="0" algn="just">
              <a:buNone/>
            </a:pPr>
            <a:r>
              <a:rPr lang="fr-FR" sz="2000" dirty="0">
                <a:latin typeface="Times New Roman" pitchFamily="18" charset="0"/>
                <a:cs typeface="Times New Roman" pitchFamily="18" charset="0"/>
              </a:rPr>
              <a:t>Décision de l’autorité investie du pouvoir de nomination fixant les règles applicables à chaque agent. </a:t>
            </a:r>
          </a:p>
          <a:p>
            <a:pPr marL="0" indent="0" algn="just">
              <a:buNone/>
            </a:pPr>
            <a:r>
              <a:rPr lang="fr-FR" sz="2000" b="1" dirty="0">
                <a:latin typeface="Times New Roman" pitchFamily="18" charset="0"/>
                <a:cs typeface="Times New Roman" pitchFamily="18" charset="0"/>
              </a:rPr>
              <a:t>« 210224 Indemnités horaires pour travaux supplémentaires » </a:t>
            </a:r>
            <a:r>
              <a:rPr lang="fr-FR" sz="2000" dirty="0">
                <a:latin typeface="Times New Roman" pitchFamily="18" charset="0"/>
                <a:cs typeface="Times New Roman" pitchFamily="18" charset="0"/>
              </a:rPr>
              <a:t>:</a:t>
            </a:r>
          </a:p>
          <a:p>
            <a:pPr marL="0" lvl="0" indent="0" algn="just">
              <a:buNone/>
            </a:pPr>
            <a:r>
              <a:rPr lang="fr-FR" sz="2000" dirty="0">
                <a:latin typeface="Times New Roman" pitchFamily="18" charset="0"/>
                <a:cs typeface="Times New Roman" pitchFamily="18" charset="0"/>
              </a:rPr>
              <a:t>Délibération fixant la liste des emplois dont les missions impliquent la réalisation effective d’heures supplémentaires ;</a:t>
            </a:r>
          </a:p>
          <a:p>
            <a:pPr marL="0" lvl="0" indent="0" algn="just">
              <a:buNone/>
            </a:pPr>
            <a:r>
              <a:rPr lang="fr-FR" sz="2000" dirty="0">
                <a:latin typeface="Times New Roman" pitchFamily="18" charset="0"/>
                <a:cs typeface="Times New Roman" pitchFamily="18" charset="0"/>
              </a:rPr>
              <a:t>Décompte indiquant par agent et par taux d’indemnisation le nombre d’heures effectuées</a:t>
            </a:r>
          </a:p>
          <a:p>
            <a:pPr marL="0" lvl="0" indent="0" algn="just">
              <a:buNone/>
            </a:pPr>
            <a:r>
              <a:rPr lang="fr-FR" sz="2000" dirty="0">
                <a:latin typeface="Times New Roman" pitchFamily="18" charset="0"/>
                <a:cs typeface="Times New Roman" pitchFamily="18" charset="0"/>
              </a:rPr>
              <a:t>Le cas échéant, décision justifiant le dépassement du contingent mensuel autorisé.</a:t>
            </a:r>
          </a:p>
          <a:p>
            <a:pPr marL="0" indent="0">
              <a:buNone/>
            </a:pPr>
            <a:endParaRPr lang="fr-FR"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370" y="1412776"/>
            <a:ext cx="243646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785" y="1916832"/>
            <a:ext cx="2571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p:nvPr/>
        </p:nvPicPr>
        <p:blipFill>
          <a:blip r:embed="rId6">
            <a:extLst>
              <a:ext uri="{28A0092B-C50C-407E-A947-70E740481C1C}">
                <a14:useLocalDpi xmlns:a14="http://schemas.microsoft.com/office/drawing/2010/main" val="0"/>
              </a:ext>
            </a:extLst>
          </a:blip>
          <a:srcRect/>
          <a:stretch>
            <a:fillRect/>
          </a:stretch>
        </p:blipFill>
        <p:spPr bwMode="auto">
          <a:xfrm>
            <a:off x="2059468" y="2442550"/>
            <a:ext cx="191135" cy="191135"/>
          </a:xfrm>
          <a:prstGeom prst="rect">
            <a:avLst/>
          </a:prstGeom>
          <a:noFill/>
          <a:ln>
            <a:noFill/>
          </a:ln>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136" y="2732479"/>
            <a:ext cx="685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46</a:t>
            </a:fld>
            <a:endParaRPr lang="fr-FR"/>
          </a:p>
        </p:txBody>
      </p:sp>
    </p:spTree>
    <p:extLst>
      <p:ext uri="{BB962C8B-B14F-4D97-AF65-F5344CB8AC3E}">
        <p14:creationId xmlns:p14="http://schemas.microsoft.com/office/powerpoint/2010/main" val="41158732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5937523"/>
          </a:xfrm>
        </p:spPr>
        <p:txBody>
          <a:bodyPr>
            <a:normAutofit lnSpcReduction="10000"/>
          </a:bodyPr>
          <a:lstStyle/>
          <a:p>
            <a:pPr lvl="2"/>
            <a:r>
              <a:rPr lang="fr-FR" sz="1900" b="1" dirty="0">
                <a:latin typeface="Times New Roman" pitchFamily="18" charset="0"/>
                <a:cs typeface="Times New Roman" pitchFamily="18" charset="0"/>
              </a:rPr>
              <a:t>Contrôles spécifiques à chaque type de </a:t>
            </a:r>
            <a:r>
              <a:rPr lang="fr-FR" sz="1900" b="1" dirty="0" smtClean="0">
                <a:latin typeface="Times New Roman" pitchFamily="18" charset="0"/>
                <a:cs typeface="Times New Roman" pitchFamily="18" charset="0"/>
              </a:rPr>
              <a:t>prime</a:t>
            </a:r>
            <a:endParaRPr lang="fr-FR" sz="1900" dirty="0">
              <a:latin typeface="Times New Roman" pitchFamily="18" charset="0"/>
              <a:cs typeface="Times New Roman" pitchFamily="18" charset="0"/>
            </a:endParaRPr>
          </a:p>
          <a:p>
            <a:pPr marL="0" indent="0" algn="just">
              <a:buNone/>
            </a:pPr>
            <a:r>
              <a:rPr lang="fr-FR" sz="1900" dirty="0">
                <a:latin typeface="Times New Roman" pitchFamily="18" charset="0"/>
                <a:cs typeface="Times New Roman" pitchFamily="18" charset="0"/>
              </a:rPr>
              <a:t>Les conditions d’octroi, de calcul et de liquidation de chaque type de prime peuvent donner lieu à contrôle des plafonds et taux réglementaires.</a:t>
            </a:r>
          </a:p>
          <a:p>
            <a:pPr marL="0" indent="0" algn="just">
              <a:buNone/>
            </a:pPr>
            <a:endParaRPr lang="fr-FR" sz="1900" dirty="0">
              <a:latin typeface="Times New Roman" pitchFamily="18" charset="0"/>
              <a:cs typeface="Times New Roman" pitchFamily="18" charset="0"/>
            </a:endParaRPr>
          </a:p>
          <a:p>
            <a:pPr marL="0" indent="0" algn="just">
              <a:buNone/>
            </a:pPr>
            <a:r>
              <a:rPr lang="fr-FR" sz="19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1</a:t>
            </a:r>
            <a:r>
              <a:rPr lang="fr-FR" sz="2400" b="1" baseline="30000" dirty="0" smtClean="0">
                <a:latin typeface="Times New Roman" pitchFamily="18" charset="0"/>
                <a:cs typeface="Times New Roman" pitchFamily="18" charset="0"/>
              </a:rPr>
              <a:t>er</a:t>
            </a:r>
            <a:r>
              <a:rPr lang="fr-FR" sz="2400" b="1" dirty="0" smtClean="0">
                <a:latin typeface="Times New Roman" pitchFamily="18" charset="0"/>
                <a:cs typeface="Times New Roman" pitchFamily="18" charset="0"/>
              </a:rPr>
              <a:t> cas  pratique de prime : </a:t>
            </a:r>
            <a:r>
              <a:rPr lang="fr-FR" sz="2400" b="1" dirty="0">
                <a:latin typeface="Times New Roman" pitchFamily="18" charset="0"/>
                <a:cs typeface="Times New Roman" pitchFamily="18" charset="0"/>
              </a:rPr>
              <a:t>a</a:t>
            </a:r>
            <a:r>
              <a:rPr lang="fr-FR" sz="2400" b="1" dirty="0" smtClean="0">
                <a:latin typeface="Times New Roman" pitchFamily="18" charset="0"/>
                <a:cs typeface="Times New Roman" pitchFamily="18" charset="0"/>
              </a:rPr>
              <a:t>ttribution </a:t>
            </a:r>
            <a:r>
              <a:rPr lang="fr-FR" sz="2400" b="1" dirty="0">
                <a:latin typeface="Times New Roman" pitchFamily="18" charset="0"/>
                <a:cs typeface="Times New Roman" pitchFamily="18" charset="0"/>
              </a:rPr>
              <a:t>de </a:t>
            </a:r>
            <a:r>
              <a:rPr lang="fr-FR" sz="2400" b="1" dirty="0" smtClean="0">
                <a:latin typeface="Times New Roman" pitchFamily="18" charset="0"/>
                <a:cs typeface="Times New Roman" pitchFamily="18" charset="0"/>
              </a:rPr>
              <a:t>l’IFTS</a:t>
            </a:r>
          </a:p>
          <a:p>
            <a:pPr marL="0" indent="0" algn="just">
              <a:buNone/>
            </a:pPr>
            <a:endParaRPr lang="fr-FR" sz="2400" b="1" dirty="0">
              <a:latin typeface="Times New Roman" pitchFamily="18" charset="0"/>
              <a:cs typeface="Times New Roman" pitchFamily="18" charset="0"/>
            </a:endParaRPr>
          </a:p>
          <a:p>
            <a:pPr marL="0" indent="0" algn="just">
              <a:buNone/>
            </a:pPr>
            <a:r>
              <a:rPr lang="fr-FR" sz="1900" dirty="0" smtClean="0">
                <a:latin typeface="Times New Roman" pitchFamily="18" charset="0"/>
                <a:cs typeface="Times New Roman" pitchFamily="18" charset="0"/>
              </a:rPr>
              <a:t>	</a:t>
            </a:r>
            <a:r>
              <a:rPr lang="fr-FR" sz="1900" b="1" dirty="0" smtClean="0">
                <a:latin typeface="Times New Roman" pitchFamily="18" charset="0"/>
                <a:cs typeface="Times New Roman" pitchFamily="18" charset="0"/>
              </a:rPr>
              <a:t>Références</a:t>
            </a:r>
            <a:r>
              <a:rPr lang="fr-FR" sz="1900" dirty="0">
                <a:latin typeface="Times New Roman" pitchFamily="18" charset="0"/>
                <a:cs typeface="Times New Roman" pitchFamily="18" charset="0"/>
              </a:rPr>
              <a:t> </a:t>
            </a:r>
            <a:r>
              <a:rPr lang="fr-FR" sz="1900" dirty="0" smtClean="0">
                <a:latin typeface="Times New Roman" pitchFamily="18" charset="0"/>
                <a:cs typeface="Times New Roman" pitchFamily="18" charset="0"/>
              </a:rPr>
              <a:t>: </a:t>
            </a:r>
            <a:r>
              <a:rPr lang="fr-FR" sz="1900" dirty="0" smtClean="0">
                <a:latin typeface="Times New Roman" pitchFamily="18" charset="0"/>
                <a:cs typeface="Times New Roman" pitchFamily="18" charset="0"/>
                <a:hlinkClick r:id="rId2"/>
              </a:rPr>
              <a:t>Décret </a:t>
            </a:r>
            <a:r>
              <a:rPr lang="fr-FR" sz="1900" dirty="0">
                <a:latin typeface="Times New Roman" pitchFamily="18" charset="0"/>
                <a:cs typeface="Times New Roman" pitchFamily="18" charset="0"/>
                <a:hlinkClick r:id="rId2"/>
              </a:rPr>
              <a:t>n°91-875 du 6 septembre 1991</a:t>
            </a:r>
            <a:r>
              <a:rPr lang="fr-FR" sz="1900" dirty="0">
                <a:latin typeface="Times New Roman" pitchFamily="18" charset="0"/>
                <a:cs typeface="Times New Roman" pitchFamily="18" charset="0"/>
              </a:rPr>
              <a:t> pris pour l'application du premier alinéa de </a:t>
            </a:r>
            <a:r>
              <a:rPr lang="fr-FR" sz="1900" dirty="0">
                <a:latin typeface="Times New Roman" pitchFamily="18" charset="0"/>
                <a:cs typeface="Times New Roman" pitchFamily="18" charset="0"/>
                <a:hlinkClick r:id="rId3"/>
              </a:rPr>
              <a:t>l'article 88 de la loi du 26 janvier 1984</a:t>
            </a:r>
            <a:r>
              <a:rPr lang="fr-FR" sz="1900" dirty="0">
                <a:latin typeface="Times New Roman" pitchFamily="18" charset="0"/>
                <a:cs typeface="Times New Roman" pitchFamily="18" charset="0"/>
              </a:rPr>
              <a:t> portant dispositions statutaires relatives à la fonction publique territoriale (modifié),</a:t>
            </a:r>
          </a:p>
          <a:p>
            <a:pPr marL="0" indent="0" algn="just">
              <a:buNone/>
            </a:pPr>
            <a:r>
              <a:rPr lang="fr-FR" sz="1900" dirty="0">
                <a:latin typeface="Times New Roman" pitchFamily="18" charset="0"/>
                <a:cs typeface="Times New Roman" pitchFamily="18" charset="0"/>
                <a:hlinkClick r:id="rId4"/>
              </a:rPr>
              <a:t>Décret n°2002-63 du 14 janvier 2002</a:t>
            </a:r>
            <a:r>
              <a:rPr lang="fr-FR" sz="1900" dirty="0">
                <a:latin typeface="Times New Roman" pitchFamily="18" charset="0"/>
                <a:cs typeface="Times New Roman" pitchFamily="18" charset="0"/>
              </a:rPr>
              <a:t> relatif à l'indemnité forfaitaire pour travaux supplémentaires des services déconcentrés (modifié</a:t>
            </a:r>
            <a:r>
              <a:rPr lang="fr-FR" sz="1900" dirty="0" smtClean="0">
                <a:latin typeface="Times New Roman" pitchFamily="18" charset="0"/>
                <a:cs typeface="Times New Roman" pitchFamily="18" charset="0"/>
              </a:rPr>
              <a:t>).</a:t>
            </a:r>
          </a:p>
          <a:p>
            <a:pPr marL="914400" lvl="2" indent="0">
              <a:buNone/>
            </a:pPr>
            <a:endParaRPr lang="fr-FR" sz="1900" b="1" dirty="0" smtClean="0">
              <a:latin typeface="Times New Roman" pitchFamily="18" charset="0"/>
              <a:cs typeface="Times New Roman" pitchFamily="18" charset="0"/>
            </a:endParaRPr>
          </a:p>
          <a:p>
            <a:pPr marL="914400" lvl="2" indent="0">
              <a:buNone/>
            </a:pPr>
            <a:r>
              <a:rPr lang="fr-FR" sz="1900" b="1" dirty="0" smtClean="0">
                <a:latin typeface="Times New Roman" pitchFamily="18" charset="0"/>
                <a:cs typeface="Times New Roman" pitchFamily="18" charset="0"/>
              </a:rPr>
              <a:t>Recherche :</a:t>
            </a:r>
            <a:endParaRPr lang="fr-FR" sz="1500" dirty="0" smtClean="0">
              <a:latin typeface="Times New Roman" pitchFamily="18" charset="0"/>
              <a:cs typeface="Times New Roman" pitchFamily="18" charset="0"/>
            </a:endParaRPr>
          </a:p>
          <a:p>
            <a:pPr marL="0" indent="0">
              <a:buNone/>
            </a:pPr>
            <a:r>
              <a:rPr lang="fr-FR" sz="1700" dirty="0" smtClean="0">
                <a:latin typeface="Times New Roman" pitchFamily="18" charset="0"/>
                <a:cs typeface="Times New Roman" pitchFamily="18" charset="0"/>
              </a:rPr>
              <a:t>- Cliquer sur l’icône        puis ajouter les critères « rubrique détaillée » et lui donner les différentes valeurs relatives à l’IFTS.</a:t>
            </a:r>
          </a:p>
          <a:p>
            <a:pPr marL="0" indent="0">
              <a:buNone/>
            </a:pPr>
            <a:r>
              <a:rPr lang="fr-FR" sz="1700" dirty="0" smtClean="0">
                <a:latin typeface="Times New Roman" pitchFamily="18" charset="0"/>
                <a:cs typeface="Times New Roman" pitchFamily="18" charset="0"/>
              </a:rPr>
              <a:t>Rechercher </a:t>
            </a:r>
          </a:p>
          <a:p>
            <a:pPr marL="0" indent="0">
              <a:buNone/>
            </a:pPr>
            <a:r>
              <a:rPr lang="fr-FR" sz="1700" dirty="0" smtClean="0">
                <a:latin typeface="Times New Roman" pitchFamily="18" charset="0"/>
                <a:cs typeface="Times New Roman" pitchFamily="18" charset="0"/>
              </a:rPr>
              <a:t>Trier </a:t>
            </a:r>
            <a:r>
              <a:rPr lang="fr-FR" sz="1700" dirty="0">
                <a:latin typeface="Times New Roman" pitchFamily="18" charset="0"/>
                <a:cs typeface="Times New Roman" pitchFamily="18" charset="0"/>
              </a:rPr>
              <a:t>par </a:t>
            </a:r>
          </a:p>
          <a:p>
            <a:pPr marL="0" indent="0">
              <a:buNone/>
            </a:pPr>
            <a:r>
              <a:rPr lang="fr-FR" sz="1700" dirty="0" smtClean="0">
                <a:latin typeface="Times New Roman" pitchFamily="18" charset="0"/>
                <a:cs typeface="Times New Roman" pitchFamily="18" charset="0"/>
              </a:rPr>
              <a:t>Vérifier </a:t>
            </a:r>
            <a:r>
              <a:rPr lang="fr-FR" sz="1700" dirty="0">
                <a:latin typeface="Times New Roman" pitchFamily="18" charset="0"/>
                <a:cs typeface="Times New Roman" pitchFamily="18" charset="0"/>
              </a:rPr>
              <a:t>la présence des pièces justificatives pour tous les bénéficiaires de l’IFTS.</a:t>
            </a:r>
          </a:p>
          <a:p>
            <a:pPr>
              <a:buFontTx/>
              <a:buChar char="-"/>
            </a:pPr>
            <a:endParaRPr lang="fr-FR" sz="1500" dirty="0">
              <a:latin typeface="Times New Roman" pitchFamily="18" charset="0"/>
              <a:cs typeface="Times New Roman" pitchFamily="18" charset="0"/>
            </a:endParaRPr>
          </a:p>
          <a:p>
            <a:pPr>
              <a:buFontTx/>
              <a:buChar char="-"/>
            </a:pPr>
            <a:endParaRPr lang="fr-FR" sz="1500" dirty="0">
              <a:latin typeface="Times New Roman" pitchFamily="18" charset="0"/>
              <a:cs typeface="Times New Roman" pitchFamily="18" charset="0"/>
            </a:endParaRPr>
          </a:p>
          <a:p>
            <a:pPr marL="0" indent="0">
              <a:buNone/>
            </a:pPr>
            <a:endParaRPr lang="fr-FR" dirty="0"/>
          </a:p>
          <a:p>
            <a:pPr marL="0" indent="0">
              <a:buNone/>
            </a:pPr>
            <a:endParaRPr lang="fr-FR" sz="1600" dirty="0">
              <a:latin typeface="Times New Roman" pitchFamily="18" charset="0"/>
              <a:cs typeface="Times New Roman" pitchFamily="18" charset="0"/>
            </a:endParaRPr>
          </a:p>
          <a:p>
            <a:pPr marL="0" indent="0">
              <a:buNone/>
            </a:pPr>
            <a:endParaRPr lang="fr-FR" dirty="0"/>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333478"/>
            <a:ext cx="2571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619" y="4869160"/>
            <a:ext cx="188913"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819" y="5157192"/>
            <a:ext cx="7334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47</a:t>
            </a:fld>
            <a:endParaRPr lang="fr-FR"/>
          </a:p>
        </p:txBody>
      </p:sp>
      <p:sp>
        <p:nvSpPr>
          <p:cNvPr id="9" name="Flèche droite 8"/>
          <p:cNvSpPr/>
          <p:nvPr/>
        </p:nvSpPr>
        <p:spPr>
          <a:xfrm>
            <a:off x="640954" y="1457189"/>
            <a:ext cx="330646"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2555614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914400" lvl="2" indent="0">
              <a:buNone/>
            </a:pPr>
            <a:r>
              <a:rPr lang="fr-FR" sz="1900" b="1" dirty="0" smtClean="0">
                <a:latin typeface="Times New Roman" pitchFamily="18" charset="0"/>
                <a:cs typeface="Times New Roman" pitchFamily="18" charset="0"/>
              </a:rPr>
              <a:t>Incompatibilités entre certaines primes</a:t>
            </a:r>
          </a:p>
          <a:p>
            <a:pPr marL="914400" lvl="2" indent="0">
              <a:buNone/>
            </a:pPr>
            <a:endParaRPr lang="fr-FR" sz="1900" b="1" dirty="0">
              <a:latin typeface="Times New Roman" pitchFamily="18" charset="0"/>
              <a:cs typeface="Times New Roman" pitchFamily="18" charset="0"/>
            </a:endParaRPr>
          </a:p>
          <a:p>
            <a:pPr algn="just">
              <a:buFontTx/>
              <a:buChar char="-"/>
            </a:pPr>
            <a:r>
              <a:rPr lang="fr-FR" sz="1700" dirty="0">
                <a:latin typeface="Times New Roman" pitchFamily="18" charset="0"/>
                <a:cs typeface="Times New Roman" pitchFamily="18" charset="0"/>
              </a:rPr>
              <a:t>Entre la prime de service et de rendement et l’indemnité d’administration et de technicité</a:t>
            </a:r>
          </a:p>
          <a:p>
            <a:pPr marL="0" indent="0" algn="just">
              <a:buNone/>
            </a:pPr>
            <a:r>
              <a:rPr lang="fr-FR" sz="1700" dirty="0">
                <a:latin typeface="Times New Roman" pitchFamily="18" charset="0"/>
                <a:cs typeface="Times New Roman" pitchFamily="18" charset="0"/>
                <a:hlinkClick r:id="rId2"/>
              </a:rPr>
              <a:t>L’article 7 du décret n°2009-1558 du 15 décembre 2009</a:t>
            </a:r>
            <a:r>
              <a:rPr lang="fr-FR" sz="1700" dirty="0">
                <a:latin typeface="Times New Roman" pitchFamily="18" charset="0"/>
                <a:cs typeface="Times New Roman" pitchFamily="18" charset="0"/>
              </a:rPr>
              <a:t> rappelle que « l’indemnité instituée à l’article 1er ne peut être cumulée ni avec la prime de rendement prévue par le </a:t>
            </a:r>
            <a:r>
              <a:rPr lang="fr-FR" sz="1700" dirty="0">
                <a:latin typeface="Times New Roman" pitchFamily="18" charset="0"/>
                <a:cs typeface="Times New Roman" pitchFamily="18" charset="0"/>
                <a:hlinkClick r:id="rId3"/>
              </a:rPr>
              <a:t>décret du 6 février 1950</a:t>
            </a:r>
            <a:r>
              <a:rPr lang="fr-FR" sz="1700" dirty="0">
                <a:latin typeface="Times New Roman" pitchFamily="18" charset="0"/>
                <a:cs typeface="Times New Roman" pitchFamily="18" charset="0"/>
              </a:rPr>
              <a:t> susvisé, ni avec l’indemnité d’administration et de technicité et avec les indemnités forfaitaires pour travaux supplémentaires prévues par les décrets du 14 janvier 2002 susvisés </a:t>
            </a:r>
            <a:r>
              <a:rPr lang="fr-FR" sz="1700" dirty="0" smtClean="0">
                <a:latin typeface="Times New Roman" pitchFamily="18" charset="0"/>
                <a:cs typeface="Times New Roman" pitchFamily="18" charset="0"/>
              </a:rPr>
              <a:t>».</a:t>
            </a:r>
          </a:p>
          <a:p>
            <a:pPr marL="0" indent="0" algn="just">
              <a:buNone/>
            </a:pPr>
            <a:endParaRPr lang="fr-FR" sz="1700" dirty="0">
              <a:latin typeface="Times New Roman" pitchFamily="18" charset="0"/>
              <a:cs typeface="Times New Roman" pitchFamily="18" charset="0"/>
            </a:endParaRPr>
          </a:p>
          <a:p>
            <a:pPr algn="just">
              <a:buFontTx/>
              <a:buChar char="-"/>
            </a:pPr>
            <a:r>
              <a:rPr lang="fr-FR" sz="1700" dirty="0">
                <a:latin typeface="Times New Roman" pitchFamily="18" charset="0"/>
                <a:cs typeface="Times New Roman" pitchFamily="18" charset="0"/>
              </a:rPr>
              <a:t>Les administrateurs territoriaux ne peuvent pas bénéficier de l’indemnité d’exercice des missions de préfecture (IEMP) </a:t>
            </a:r>
          </a:p>
          <a:p>
            <a:pPr marL="0" indent="0" algn="just">
              <a:buNone/>
            </a:pPr>
            <a:r>
              <a:rPr lang="fr-FR" sz="1700" dirty="0" smtClean="0">
                <a:latin typeface="Times New Roman" pitchFamily="18" charset="0"/>
                <a:cs typeface="Times New Roman" pitchFamily="18" charset="0"/>
                <a:hlinkClick r:id="rId4"/>
              </a:rPr>
              <a:t>Décret </a:t>
            </a:r>
            <a:r>
              <a:rPr lang="fr-FR" sz="1700" dirty="0">
                <a:latin typeface="Times New Roman" pitchFamily="18" charset="0"/>
                <a:cs typeface="Times New Roman" pitchFamily="18" charset="0"/>
                <a:hlinkClick r:id="rId4"/>
              </a:rPr>
              <a:t>n°91-875 portant dispositions statutaires  relatives à la FPT</a:t>
            </a:r>
            <a:endParaRPr lang="fr-FR" sz="1700" dirty="0">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fr-FR" dirty="0" smtClean="0"/>
              <a:t>Septembre 2013</a:t>
            </a:r>
            <a:endParaRPr lang="fr-FR" dirty="0"/>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48</a:t>
            </a:fld>
            <a:endParaRPr lang="fr-FR"/>
          </a:p>
        </p:txBody>
      </p:sp>
    </p:spTree>
    <p:extLst>
      <p:ext uri="{BB962C8B-B14F-4D97-AF65-F5344CB8AC3E}">
        <p14:creationId xmlns:p14="http://schemas.microsoft.com/office/powerpoint/2010/main" val="3093470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3" cstate="print">
            <a:extLst>
              <a:ext uri="{28A0092B-C50C-407E-A947-70E740481C1C}">
                <a14:useLocalDpi xmlns:a14="http://schemas.microsoft.com/office/drawing/2010/main" val="0"/>
              </a:ext>
            </a:extLst>
          </a:blip>
          <a:srcRect t="12341" b="43326"/>
          <a:stretch/>
        </p:blipFill>
        <p:spPr bwMode="auto">
          <a:xfrm>
            <a:off x="323528" y="1124744"/>
            <a:ext cx="8133334" cy="3744416"/>
          </a:xfrm>
          <a:prstGeom prst="rect">
            <a:avLst/>
          </a:prstGeom>
          <a:noFill/>
          <a:ln>
            <a:noFill/>
          </a:ln>
          <a:extLst>
            <a:ext uri="{53640926-AAD7-44D8-BBD7-CCE9431645EC}">
              <a14:shadowObscured xmlns:a14="http://schemas.microsoft.com/office/drawing/2010/main"/>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3" name="Espace réservé du numéro de diapositive 2"/>
          <p:cNvSpPr>
            <a:spLocks noGrp="1"/>
          </p:cNvSpPr>
          <p:nvPr>
            <p:ph type="sldNum" sz="quarter" idx="12"/>
          </p:nvPr>
        </p:nvSpPr>
        <p:spPr/>
        <p:txBody>
          <a:bodyPr/>
          <a:lstStyle/>
          <a:p>
            <a:fld id="{7627234A-D6F4-4FA8-8F2D-A9209F4AB33F}" type="slidenum">
              <a:rPr lang="fr-FR" smtClean="0"/>
              <a:t>49</a:t>
            </a:fld>
            <a:endParaRPr lang="fr-FR"/>
          </a:p>
        </p:txBody>
      </p:sp>
      <p:sp>
        <p:nvSpPr>
          <p:cNvPr id="7" name="Rectangle 6"/>
          <p:cNvSpPr/>
          <p:nvPr/>
        </p:nvSpPr>
        <p:spPr>
          <a:xfrm>
            <a:off x="827584" y="548681"/>
            <a:ext cx="7416824" cy="369332"/>
          </a:xfrm>
          <a:prstGeom prst="rect">
            <a:avLst/>
          </a:prstGeom>
        </p:spPr>
        <p:txBody>
          <a:bodyPr wrap="square">
            <a:spAutoFit/>
          </a:bodyPr>
          <a:lstStyle/>
          <a:p>
            <a:r>
              <a:rPr lang="fr-FR" dirty="0" smtClean="0"/>
              <a:t>Exemple de recherche : incompatibilité Prime service et rendement avec l’IAT</a:t>
            </a:r>
            <a:endParaRPr lang="fr-FR" dirty="0"/>
          </a:p>
        </p:txBody>
      </p:sp>
    </p:spTree>
    <p:extLst>
      <p:ext uri="{BB962C8B-B14F-4D97-AF65-F5344CB8AC3E}">
        <p14:creationId xmlns:p14="http://schemas.microsoft.com/office/powerpoint/2010/main" val="239682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16632"/>
            <a:ext cx="8229600" cy="5832648"/>
          </a:xfrm>
        </p:spPr>
        <p:txBody>
          <a:bodyPr>
            <a:normAutofit fontScale="25000" lnSpcReduction="20000"/>
          </a:bodyPr>
          <a:lstStyle/>
          <a:p>
            <a:pPr marL="571500" lvl="1" indent="-571500">
              <a:buFontTx/>
              <a:buChar char="-"/>
            </a:pPr>
            <a:r>
              <a:rPr lang="fr-FR" sz="11200" b="1" dirty="0" smtClean="0">
                <a:latin typeface="Times New Roman" pitchFamily="18" charset="0"/>
                <a:cs typeface="Times New Roman" pitchFamily="18" charset="0"/>
              </a:rPr>
              <a:t>Etat sur la </a:t>
            </a:r>
            <a:r>
              <a:rPr lang="fr-FR" sz="11200" b="1" dirty="0">
                <a:latin typeface="Times New Roman" pitchFamily="18" charset="0"/>
                <a:cs typeface="Times New Roman" pitchFamily="18" charset="0"/>
              </a:rPr>
              <a:t>répartition par </a:t>
            </a:r>
            <a:r>
              <a:rPr lang="fr-FR" sz="11200" b="1" dirty="0" smtClean="0">
                <a:latin typeface="Times New Roman" pitchFamily="18" charset="0"/>
                <a:cs typeface="Times New Roman" pitchFamily="18" charset="0"/>
              </a:rPr>
              <a:t>nature </a:t>
            </a:r>
          </a:p>
          <a:p>
            <a:pPr marL="0" lvl="1" indent="0">
              <a:buNone/>
            </a:pPr>
            <a:r>
              <a:rPr lang="fr-FR" sz="5000" b="1" dirty="0" smtClean="0">
                <a:latin typeface="Times New Roman" pitchFamily="18" charset="0"/>
                <a:cs typeface="Times New Roman" pitchFamily="18" charset="0"/>
              </a:rPr>
              <a:t>(</a:t>
            </a:r>
            <a:r>
              <a:rPr lang="fr-FR" sz="6400" b="1" dirty="0" smtClean="0">
                <a:latin typeface="Times New Roman" pitchFamily="18" charset="0"/>
                <a:cs typeface="Times New Roman" pitchFamily="18" charset="0"/>
              </a:rPr>
              <a:t>aide </a:t>
            </a:r>
            <a:r>
              <a:rPr lang="fr-FR" sz="6400" b="1" dirty="0">
                <a:latin typeface="Times New Roman" pitchFamily="18" charset="0"/>
                <a:cs typeface="Times New Roman" pitchFamily="18" charset="0"/>
              </a:rPr>
              <a:t>en ligne </a:t>
            </a:r>
            <a:r>
              <a:rPr lang="fr-FR" sz="6400" b="1" dirty="0" err="1">
                <a:latin typeface="Times New Roman" pitchFamily="18" charset="0"/>
                <a:cs typeface="Times New Roman" pitchFamily="18" charset="0"/>
              </a:rPr>
              <a:t>Xémélios</a:t>
            </a:r>
            <a:r>
              <a:rPr lang="fr-FR" sz="6400" b="1" dirty="0">
                <a:latin typeface="Times New Roman" pitchFamily="18" charset="0"/>
                <a:cs typeface="Times New Roman" pitchFamily="18" charset="0"/>
              </a:rPr>
              <a:t> </a:t>
            </a:r>
            <a:r>
              <a:rPr lang="fr-FR" sz="6400" b="1" dirty="0" smtClean="0">
                <a:latin typeface="Times New Roman" pitchFamily="18" charset="0"/>
                <a:cs typeface="Times New Roman" pitchFamily="18" charset="0"/>
              </a:rPr>
              <a:t>: fiche  « PAYE » – Etat sur la Répartition par nature de l’outil)</a:t>
            </a:r>
            <a:endParaRPr lang="fr-FR" sz="6400" b="1" dirty="0">
              <a:latin typeface="Times New Roman" pitchFamily="18" charset="0"/>
              <a:cs typeface="Times New Roman" pitchFamily="18" charset="0"/>
            </a:endParaRPr>
          </a:p>
          <a:p>
            <a:pPr marL="0" indent="0">
              <a:buNone/>
            </a:pPr>
            <a:endParaRPr lang="fr-FR" sz="5400" b="1" dirty="0" smtClean="0">
              <a:latin typeface="Times New Roman" pitchFamily="18" charset="0"/>
              <a:cs typeface="Times New Roman" pitchFamily="18" charset="0"/>
            </a:endParaRPr>
          </a:p>
          <a:p>
            <a:pPr marL="0" indent="0">
              <a:buNone/>
            </a:pPr>
            <a:r>
              <a:rPr lang="fr-FR" sz="9600" b="1" dirty="0" smtClean="0">
                <a:latin typeface="Times New Roman" pitchFamily="18" charset="0"/>
                <a:cs typeface="Times New Roman" pitchFamily="18" charset="0"/>
              </a:rPr>
              <a:t>Cet état permet de constater </a:t>
            </a:r>
            <a:r>
              <a:rPr lang="fr-FR" sz="9600" b="1" dirty="0">
                <a:latin typeface="Times New Roman" pitchFamily="18" charset="0"/>
                <a:cs typeface="Times New Roman" pitchFamily="18" charset="0"/>
              </a:rPr>
              <a:t>s’il y une cohérence entre les effectifs budgétaires pourvus au compte administratif et le nombre d’agents </a:t>
            </a:r>
            <a:r>
              <a:rPr lang="fr-FR" sz="9600" b="1" dirty="0" smtClean="0">
                <a:latin typeface="Times New Roman" pitchFamily="18" charset="0"/>
                <a:cs typeface="Times New Roman" pitchFamily="18" charset="0"/>
              </a:rPr>
              <a:t>payés.</a:t>
            </a:r>
            <a:endParaRPr lang="fr-FR" sz="9600" b="1" dirty="0">
              <a:latin typeface="Times New Roman" pitchFamily="18" charset="0"/>
              <a:cs typeface="Times New Roman" pitchFamily="18" charset="0"/>
            </a:endParaRPr>
          </a:p>
          <a:p>
            <a:pPr marL="0" indent="0">
              <a:buNone/>
            </a:pPr>
            <a:endParaRPr lang="fr-FR" sz="5000" dirty="0" smtClean="0">
              <a:latin typeface="Times New Roman" pitchFamily="18" charset="0"/>
              <a:cs typeface="Times New Roman" pitchFamily="18" charset="0"/>
            </a:endParaRPr>
          </a:p>
          <a:p>
            <a:pPr marL="0" indent="0">
              <a:buNone/>
            </a:pPr>
            <a:endParaRPr lang="fr-FR" sz="7400" dirty="0">
              <a:latin typeface="Times New Roman" pitchFamily="18" charset="0"/>
              <a:cs typeface="Times New Roman" pitchFamily="18" charset="0"/>
            </a:endParaRPr>
          </a:p>
          <a:p>
            <a:pPr marL="0" indent="0" algn="just">
              <a:buNone/>
            </a:pPr>
            <a:r>
              <a:rPr lang="fr-FR" sz="7400" dirty="0" smtClean="0">
                <a:latin typeface="Times New Roman" pitchFamily="18" charset="0"/>
                <a:cs typeface="Times New Roman" pitchFamily="18" charset="0"/>
              </a:rPr>
              <a:t>Etapes de contrôle nécessaires </a:t>
            </a:r>
            <a:r>
              <a:rPr lang="fr-FR" sz="7400" dirty="0">
                <a:latin typeface="Times New Roman" pitchFamily="18" charset="0"/>
                <a:cs typeface="Times New Roman" pitchFamily="18" charset="0"/>
              </a:rPr>
              <a:t>pour exploiter </a:t>
            </a:r>
            <a:r>
              <a:rPr lang="fr-FR" sz="7400" dirty="0" smtClean="0">
                <a:latin typeface="Times New Roman" pitchFamily="18" charset="0"/>
                <a:cs typeface="Times New Roman" pitchFamily="18" charset="0"/>
              </a:rPr>
              <a:t>l’état sur la répartition par nature : </a:t>
            </a:r>
            <a:endParaRPr lang="fr-FR" sz="7400" dirty="0">
              <a:latin typeface="Times New Roman" pitchFamily="18" charset="0"/>
              <a:cs typeface="Times New Roman" pitchFamily="18" charset="0"/>
            </a:endParaRPr>
          </a:p>
          <a:p>
            <a:pPr algn="just">
              <a:buFontTx/>
              <a:buChar char="-"/>
            </a:pPr>
            <a:r>
              <a:rPr lang="fr-FR" sz="7400" b="1" dirty="0">
                <a:latin typeface="Times New Roman" pitchFamily="18" charset="0"/>
                <a:cs typeface="Times New Roman" pitchFamily="18" charset="0"/>
              </a:rPr>
              <a:t>récupérer l’état du personnel figurant </a:t>
            </a:r>
            <a:r>
              <a:rPr lang="fr-FR" sz="7400" b="1" dirty="0" smtClean="0">
                <a:latin typeface="Times New Roman" pitchFamily="18" charset="0"/>
                <a:cs typeface="Times New Roman" pitchFamily="18" charset="0"/>
              </a:rPr>
              <a:t>en annexe au </a:t>
            </a:r>
            <a:r>
              <a:rPr lang="fr-FR" sz="7400" b="1" dirty="0">
                <a:latin typeface="Times New Roman" pitchFamily="18" charset="0"/>
                <a:cs typeface="Times New Roman" pitchFamily="18" charset="0"/>
              </a:rPr>
              <a:t>compte </a:t>
            </a:r>
            <a:r>
              <a:rPr lang="fr-FR" sz="7400" b="1" dirty="0" smtClean="0">
                <a:latin typeface="Times New Roman" pitchFamily="18" charset="0"/>
                <a:cs typeface="Times New Roman" pitchFamily="18" charset="0"/>
              </a:rPr>
              <a:t>administratif</a:t>
            </a:r>
            <a:r>
              <a:rPr lang="fr-FR" sz="7400" dirty="0" smtClean="0">
                <a:latin typeface="Times New Roman" pitchFamily="18" charset="0"/>
                <a:cs typeface="Times New Roman" pitchFamily="18" charset="0"/>
              </a:rPr>
              <a:t> (2 états : le </a:t>
            </a:r>
            <a:r>
              <a:rPr lang="fr-FR" sz="7400" dirty="0">
                <a:latin typeface="Times New Roman" pitchFamily="18" charset="0"/>
                <a:cs typeface="Times New Roman" pitchFamily="18" charset="0"/>
              </a:rPr>
              <a:t>1</a:t>
            </a:r>
            <a:r>
              <a:rPr lang="fr-FR" sz="7400" baseline="30000" dirty="0">
                <a:latin typeface="Times New Roman" pitchFamily="18" charset="0"/>
                <a:cs typeface="Times New Roman" pitchFamily="18" charset="0"/>
              </a:rPr>
              <a:t>er</a:t>
            </a:r>
            <a:r>
              <a:rPr lang="fr-FR" sz="7400" dirty="0">
                <a:latin typeface="Times New Roman" pitchFamily="18" charset="0"/>
                <a:cs typeface="Times New Roman" pitchFamily="18" charset="0"/>
              </a:rPr>
              <a:t> détaille les effectifs budgétaires et pourvus par filière et par grade, tous statuts confondus, le 2</a:t>
            </a:r>
            <a:r>
              <a:rPr lang="fr-FR" sz="7400" baseline="30000" dirty="0">
                <a:latin typeface="Times New Roman" pitchFamily="18" charset="0"/>
                <a:cs typeface="Times New Roman" pitchFamily="18" charset="0"/>
              </a:rPr>
              <a:t>ème</a:t>
            </a:r>
            <a:r>
              <a:rPr lang="fr-FR" sz="7400" dirty="0">
                <a:latin typeface="Times New Roman" pitchFamily="18" charset="0"/>
                <a:cs typeface="Times New Roman" pitchFamily="18" charset="0"/>
              </a:rPr>
              <a:t> présente les effectifs des NT par grade et motif de </a:t>
            </a:r>
            <a:r>
              <a:rPr lang="fr-FR" sz="7400" dirty="0" smtClean="0">
                <a:latin typeface="Times New Roman" pitchFamily="18" charset="0"/>
                <a:cs typeface="Times New Roman" pitchFamily="18" charset="0"/>
              </a:rPr>
              <a:t>contrat).</a:t>
            </a:r>
            <a:endParaRPr lang="fr-FR" sz="7400" dirty="0">
              <a:latin typeface="Times New Roman" pitchFamily="18" charset="0"/>
              <a:cs typeface="Times New Roman" pitchFamily="18" charset="0"/>
            </a:endParaRPr>
          </a:p>
          <a:p>
            <a:pPr algn="just">
              <a:buFontTx/>
              <a:buChar char="-"/>
            </a:pPr>
            <a:r>
              <a:rPr lang="fr-FR" sz="7400" b="1" dirty="0" smtClean="0">
                <a:latin typeface="Times New Roman" pitchFamily="18" charset="0"/>
                <a:cs typeface="Times New Roman" pitchFamily="18" charset="0"/>
              </a:rPr>
              <a:t>procéder </a:t>
            </a:r>
            <a:r>
              <a:rPr lang="fr-FR" sz="7400" b="1" dirty="0">
                <a:latin typeface="Times New Roman" pitchFamily="18" charset="0"/>
                <a:cs typeface="Times New Roman" pitchFamily="18" charset="0"/>
              </a:rPr>
              <a:t>à la récupération des données dans </a:t>
            </a:r>
            <a:r>
              <a:rPr lang="fr-FR" sz="7400" b="1" dirty="0" err="1">
                <a:latin typeface="Times New Roman" pitchFamily="18" charset="0"/>
                <a:cs typeface="Times New Roman" pitchFamily="18" charset="0"/>
              </a:rPr>
              <a:t>Xémélios</a:t>
            </a:r>
            <a:r>
              <a:rPr lang="fr-FR" sz="7400" b="1" dirty="0">
                <a:latin typeface="Times New Roman" pitchFamily="18" charset="0"/>
                <a:cs typeface="Times New Roman" pitchFamily="18" charset="0"/>
              </a:rPr>
              <a:t> </a:t>
            </a:r>
            <a:r>
              <a:rPr lang="fr-FR" sz="7400" dirty="0">
                <a:latin typeface="Times New Roman" pitchFamily="18" charset="0"/>
                <a:cs typeface="Times New Roman" pitchFamily="18" charset="0"/>
              </a:rPr>
              <a:t>(On accède aux recherches sur Répartition par nature par le menu « Recherche/Paye/Répartition par nature/Répartition par nature </a:t>
            </a:r>
            <a:r>
              <a:rPr lang="fr-FR" sz="7400" dirty="0" smtClean="0">
                <a:latin typeface="Times New Roman" pitchFamily="18" charset="0"/>
                <a:cs typeface="Times New Roman" pitchFamily="18" charset="0"/>
              </a:rPr>
              <a:t>»).</a:t>
            </a:r>
          </a:p>
          <a:p>
            <a:pPr marL="0" indent="0" algn="just">
              <a:buNone/>
            </a:pPr>
            <a:endParaRPr lang="fr-FR" sz="5000" dirty="0" smtClean="0">
              <a:latin typeface="Times New Roman" pitchFamily="18" charset="0"/>
              <a:cs typeface="Times New Roman" pitchFamily="18" charset="0"/>
            </a:endParaRPr>
          </a:p>
          <a:p>
            <a:pPr marL="0" indent="0" algn="just">
              <a:buNone/>
            </a:pPr>
            <a:r>
              <a:rPr lang="fr-FR" sz="8000" dirty="0" smtClean="0">
                <a:latin typeface="Times New Roman" pitchFamily="18" charset="0"/>
                <a:cs typeface="Times New Roman" pitchFamily="18" charset="0"/>
              </a:rPr>
              <a:t>(répond </a:t>
            </a:r>
            <a:r>
              <a:rPr lang="fr-FR" sz="8000" dirty="0">
                <a:latin typeface="Times New Roman" pitchFamily="18" charset="0"/>
                <a:cs typeface="Times New Roman" pitchFamily="18" charset="0"/>
              </a:rPr>
              <a:t>aux exigences prévues par </a:t>
            </a:r>
            <a:r>
              <a:rPr lang="fr-FR" sz="8000" dirty="0">
                <a:latin typeface="Times New Roman" pitchFamily="18" charset="0"/>
                <a:cs typeface="Times New Roman" pitchFamily="18" charset="0"/>
                <a:hlinkClick r:id="rId3"/>
              </a:rPr>
              <a:t>§2102 de l'annexe au décret pièces justificatives (décret n°2007-450 du 25 mars 2007</a:t>
            </a:r>
            <a:r>
              <a:rPr lang="fr-FR" sz="8000" dirty="0">
                <a:latin typeface="Times New Roman" pitchFamily="18" charset="0"/>
                <a:cs typeface="Times New Roman" pitchFamily="18" charset="0"/>
              </a:rPr>
              <a:t>) qui prévoit  un état récapitulatif global par chapitre et article d'imputation </a:t>
            </a:r>
            <a:r>
              <a:rPr lang="fr-FR" sz="8000" dirty="0" smtClean="0">
                <a:latin typeface="Times New Roman" pitchFamily="18" charset="0"/>
                <a:cs typeface="Times New Roman" pitchFamily="18" charset="0"/>
              </a:rPr>
              <a:t>budgétaire). </a:t>
            </a:r>
            <a:endParaRPr lang="fr-FR" sz="8000" dirty="0">
              <a:latin typeface="Times New Roman" pitchFamily="18" charset="0"/>
              <a:cs typeface="Times New Roman" pitchFamily="18" charset="0"/>
            </a:endParaRPr>
          </a:p>
          <a:p>
            <a:pPr marL="0" indent="0" algn="just">
              <a:buNone/>
            </a:pPr>
            <a:endParaRPr lang="fr-FR" sz="4500" dirty="0" smtClean="0">
              <a:solidFill>
                <a:srgbClr val="00B050"/>
              </a:solidFill>
              <a:latin typeface="Times New Roman" pitchFamily="18" charset="0"/>
              <a:cs typeface="Times New Roman" pitchFamily="18" charset="0"/>
            </a:endParaRPr>
          </a:p>
          <a:p>
            <a:pPr marL="0" indent="0" algn="just">
              <a:buNone/>
            </a:pPr>
            <a:endParaRPr lang="fr-FR" sz="3600" dirty="0" smtClean="0">
              <a:latin typeface="Times New Roman" pitchFamily="18" charset="0"/>
              <a:cs typeface="Times New Roman" pitchFamily="18" charset="0"/>
            </a:endParaRPr>
          </a:p>
          <a:p>
            <a:pPr marL="0" indent="0" algn="just">
              <a:buNone/>
            </a:pPr>
            <a:endParaRPr lang="fr-FR" sz="3600" dirty="0">
              <a:latin typeface="Times New Roman" pitchFamily="18" charset="0"/>
              <a:cs typeface="Times New Roman" pitchFamily="18" charset="0"/>
            </a:endParaRPr>
          </a:p>
          <a:p>
            <a:pPr marL="0" indent="0" algn="just">
              <a:buNone/>
            </a:pPr>
            <a:endParaRPr lang="fr-FR" sz="3600" dirty="0">
              <a:latin typeface="Times New Roman" pitchFamily="18" charset="0"/>
              <a:cs typeface="Times New Roman" pitchFamily="18" charset="0"/>
            </a:endParaRPr>
          </a:p>
          <a:p>
            <a:pPr marL="0" indent="0">
              <a:buNone/>
            </a:pP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a:t>
            </a:fld>
            <a:endParaRPr lang="fr-FR"/>
          </a:p>
        </p:txBody>
      </p:sp>
    </p:spTree>
    <p:extLst>
      <p:ext uri="{BB962C8B-B14F-4D97-AF65-F5344CB8AC3E}">
        <p14:creationId xmlns:p14="http://schemas.microsoft.com/office/powerpoint/2010/main" val="17785594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18058"/>
          </a:xfrm>
        </p:spPr>
        <p:txBody>
          <a:bodyPr>
            <a:normAutofit fontScale="90000"/>
          </a:bodyPr>
          <a:lstStyle/>
          <a:p>
            <a:r>
              <a:rPr lang="fr-FR" sz="2800" b="1" dirty="0" smtClean="0">
                <a:latin typeface="Times New Roman" pitchFamily="18" charset="0"/>
                <a:cs typeface="Times New Roman" pitchFamily="18" charset="0"/>
              </a:rPr>
              <a:t>. 2</a:t>
            </a:r>
            <a:r>
              <a:rPr lang="fr-FR" sz="2800" b="1" baseline="30000" dirty="0" smtClean="0">
                <a:latin typeface="Times New Roman" pitchFamily="18" charset="0"/>
                <a:cs typeface="Times New Roman" pitchFamily="18" charset="0"/>
              </a:rPr>
              <a:t>ème</a:t>
            </a:r>
            <a:r>
              <a:rPr lang="fr-FR" sz="2800" b="1" dirty="0" smtClean="0">
                <a:latin typeface="Times New Roman" pitchFamily="18" charset="0"/>
                <a:cs typeface="Times New Roman" pitchFamily="18" charset="0"/>
              </a:rPr>
              <a:t> Cas pratique de prime </a:t>
            </a:r>
            <a:r>
              <a:rPr lang="fr-FR" sz="2800" b="1" dirty="0">
                <a:latin typeface="Times New Roman" pitchFamily="18" charset="0"/>
                <a:cs typeface="Times New Roman" pitchFamily="18" charset="0"/>
              </a:rPr>
              <a:t>: </a:t>
            </a:r>
            <a:r>
              <a:rPr lang="fr-FR" sz="2800" b="1" dirty="0" smtClean="0">
                <a:latin typeface="Times New Roman" pitchFamily="18" charset="0"/>
                <a:cs typeface="Times New Roman" pitchFamily="18" charset="0"/>
              </a:rPr>
              <a:t>la prime informatique</a:t>
            </a:r>
            <a:endParaRPr lang="fr-FR" sz="2800" dirty="0"/>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50</a:t>
            </a:fld>
            <a:endParaRPr lang="fr-FR"/>
          </a:p>
        </p:txBody>
      </p:sp>
      <p:sp>
        <p:nvSpPr>
          <p:cNvPr id="9" name="Rectangle 8"/>
          <p:cNvSpPr/>
          <p:nvPr/>
        </p:nvSpPr>
        <p:spPr>
          <a:xfrm>
            <a:off x="179512" y="908719"/>
            <a:ext cx="8784976" cy="7201972"/>
          </a:xfrm>
          <a:prstGeom prst="rect">
            <a:avLst/>
          </a:prstGeom>
        </p:spPr>
        <p:txBody>
          <a:bodyPr wrap="square">
            <a:spAutoFit/>
          </a:bodyPr>
          <a:lstStyle/>
          <a:p>
            <a:pPr lvl="0" algn="just">
              <a:spcAft>
                <a:spcPts val="0"/>
              </a:spcAft>
              <a:tabLst>
                <a:tab pos="-228600" algn="l"/>
              </a:tabLst>
            </a:pPr>
            <a:r>
              <a:rPr lang="fr-FR" b="1" dirty="0" smtClean="0">
                <a:solidFill>
                  <a:srgbClr val="000000"/>
                </a:solidFill>
                <a:latin typeface="Times New Roman"/>
                <a:ea typeface="Times New Roman"/>
                <a:cs typeface="Times New Roman"/>
              </a:rPr>
              <a:t>1-Réglementation</a:t>
            </a:r>
            <a:endParaRPr lang="fr-FR" sz="1600" dirty="0">
              <a:latin typeface="Arial"/>
              <a:ea typeface="Times New Roman"/>
              <a:cs typeface="Times New Roman"/>
            </a:endParaRPr>
          </a:p>
          <a:p>
            <a:pPr algn="just">
              <a:spcAft>
                <a:spcPts val="0"/>
              </a:spcAft>
            </a:pPr>
            <a:r>
              <a:rPr lang="fr-FR" dirty="0" smtClean="0">
                <a:solidFill>
                  <a:srgbClr val="000000"/>
                </a:solidFill>
                <a:latin typeface="Times New Roman"/>
                <a:ea typeface="Times New Roman"/>
                <a:cs typeface="Times New Roman"/>
              </a:rPr>
              <a:t>	- </a:t>
            </a:r>
            <a:r>
              <a:rPr lang="fr-FR" dirty="0" smtClean="0">
                <a:solidFill>
                  <a:srgbClr val="000000"/>
                </a:solidFill>
                <a:latin typeface="Times New Roman"/>
                <a:ea typeface="Times New Roman"/>
                <a:cs typeface="Times New Roman"/>
                <a:hlinkClick r:id="rId2"/>
              </a:rPr>
              <a:t>Décret </a:t>
            </a:r>
            <a:r>
              <a:rPr lang="fr-FR" dirty="0">
                <a:solidFill>
                  <a:srgbClr val="000000"/>
                </a:solidFill>
                <a:latin typeface="Times New Roman"/>
                <a:ea typeface="Times New Roman"/>
                <a:cs typeface="Times New Roman"/>
                <a:hlinkClick r:id="rId2"/>
              </a:rPr>
              <a:t>71-342 du 29 avril 1971 </a:t>
            </a:r>
            <a:r>
              <a:rPr lang="fr-FR" dirty="0">
                <a:solidFill>
                  <a:srgbClr val="000000"/>
                </a:solidFill>
                <a:latin typeface="Times New Roman"/>
                <a:ea typeface="Times New Roman"/>
                <a:cs typeface="Times New Roman"/>
              </a:rPr>
              <a:t>et </a:t>
            </a:r>
            <a:r>
              <a:rPr lang="fr-FR" dirty="0">
                <a:solidFill>
                  <a:srgbClr val="000000"/>
                </a:solidFill>
                <a:latin typeface="Times New Roman"/>
                <a:ea typeface="Times New Roman"/>
                <a:cs typeface="Times New Roman"/>
                <a:hlinkClick r:id="rId3"/>
              </a:rPr>
              <a:t>71-343 du 29 avril 1971</a:t>
            </a:r>
            <a:endParaRPr lang="fr-FR" sz="1600" dirty="0">
              <a:latin typeface="Arial"/>
              <a:ea typeface="Times New Roman"/>
              <a:cs typeface="Times New Roman"/>
            </a:endParaRPr>
          </a:p>
          <a:p>
            <a:pPr algn="just">
              <a:spcAft>
                <a:spcPts val="0"/>
              </a:spcAft>
            </a:pPr>
            <a:r>
              <a:rPr lang="fr-FR" dirty="0" smtClean="0">
                <a:solidFill>
                  <a:srgbClr val="000000"/>
                </a:solidFill>
                <a:latin typeface="Times New Roman"/>
                <a:ea typeface="Times New Roman"/>
                <a:cs typeface="Times New Roman"/>
              </a:rPr>
              <a:t>	- Conditions d’octroi : délibération de l’organe délibérant.</a:t>
            </a:r>
          </a:p>
          <a:p>
            <a:pPr algn="just">
              <a:spcAft>
                <a:spcPts val="0"/>
              </a:spcAft>
            </a:pPr>
            <a:r>
              <a:rPr lang="fr-FR" dirty="0">
                <a:solidFill>
                  <a:srgbClr val="000000"/>
                </a:solidFill>
                <a:latin typeface="Times New Roman"/>
                <a:ea typeface="Times New Roman"/>
                <a:cs typeface="Times New Roman"/>
              </a:rPr>
              <a:t>	</a:t>
            </a:r>
            <a:r>
              <a:rPr lang="fr-FR" dirty="0" smtClean="0">
                <a:solidFill>
                  <a:srgbClr val="000000"/>
                </a:solidFill>
                <a:latin typeface="Times New Roman"/>
                <a:ea typeface="Times New Roman"/>
                <a:cs typeface="Times New Roman"/>
              </a:rPr>
              <a:t>- CAA Marseille, 30 juin 2009, </a:t>
            </a:r>
            <a:r>
              <a:rPr lang="fr-FR" dirty="0" err="1" smtClean="0">
                <a:solidFill>
                  <a:srgbClr val="000000"/>
                </a:solidFill>
                <a:latin typeface="Times New Roman"/>
                <a:ea typeface="Times New Roman"/>
                <a:cs typeface="Times New Roman"/>
              </a:rPr>
              <a:t>Cne</a:t>
            </a:r>
            <a:r>
              <a:rPr lang="fr-FR" dirty="0" smtClean="0">
                <a:solidFill>
                  <a:srgbClr val="000000"/>
                </a:solidFill>
                <a:latin typeface="Times New Roman"/>
                <a:ea typeface="Times New Roman"/>
                <a:cs typeface="Times New Roman"/>
              </a:rPr>
              <a:t> d’Avignon, </a:t>
            </a:r>
            <a:r>
              <a:rPr lang="fr-FR" dirty="0" err="1" smtClean="0">
                <a:solidFill>
                  <a:srgbClr val="000000"/>
                </a:solidFill>
                <a:latin typeface="Times New Roman"/>
                <a:ea typeface="Times New Roman"/>
                <a:cs typeface="Times New Roman"/>
              </a:rPr>
              <a:t>re</a:t>
            </a:r>
            <a:r>
              <a:rPr lang="fr-FR" dirty="0" smtClean="0">
                <a:solidFill>
                  <a:srgbClr val="000000"/>
                </a:solidFill>
                <a:latin typeface="Times New Roman"/>
                <a:ea typeface="Times New Roman"/>
                <a:cs typeface="Times New Roman"/>
              </a:rPr>
              <a:t>. N°06MA02831 (légalité de la prime informatique prévue par un texte de 1971, le juge actualise la notion de « centre de traitement automatisé de l’information »).</a:t>
            </a:r>
          </a:p>
          <a:p>
            <a:pPr algn="just">
              <a:spcAft>
                <a:spcPts val="0"/>
              </a:spcAft>
            </a:pPr>
            <a:endParaRPr lang="fr-FR" sz="1600" dirty="0" smtClean="0">
              <a:latin typeface="Arial"/>
              <a:ea typeface="Times New Roman"/>
              <a:cs typeface="Times New Roman"/>
            </a:endParaRPr>
          </a:p>
          <a:p>
            <a:pPr algn="just">
              <a:spcAft>
                <a:spcPts val="0"/>
              </a:spcAft>
            </a:pPr>
            <a:r>
              <a:rPr lang="fr-FR" b="1" dirty="0">
                <a:solidFill>
                  <a:srgbClr val="000000"/>
                </a:solidFill>
                <a:latin typeface="Times New Roman"/>
                <a:ea typeface="Times New Roman"/>
                <a:cs typeface="Times New Roman"/>
              </a:rPr>
              <a:t> 2- Constat</a:t>
            </a:r>
          </a:p>
          <a:p>
            <a:pPr marL="285750" indent="-285750" algn="just">
              <a:spcAft>
                <a:spcPts val="0"/>
              </a:spcAft>
              <a:buFontTx/>
              <a:buChar char="-"/>
            </a:pPr>
            <a:r>
              <a:rPr lang="fr-FR" sz="1600" b="1" dirty="0" smtClean="0"/>
              <a:t>Absence de </a:t>
            </a:r>
            <a:r>
              <a:rPr lang="fr-FR" sz="1600" b="1" dirty="0"/>
              <a:t>délibération </a:t>
            </a:r>
            <a:r>
              <a:rPr lang="fr-FR" sz="1600" b="1" dirty="0" smtClean="0"/>
              <a:t>depuis </a:t>
            </a:r>
            <a:r>
              <a:rPr lang="fr-FR" sz="1600" b="1" dirty="0"/>
              <a:t>le début de son </a:t>
            </a:r>
            <a:r>
              <a:rPr lang="fr-FR" sz="1600" b="1" dirty="0" smtClean="0"/>
              <a:t>versement jusqu’en 2008. </a:t>
            </a:r>
          </a:p>
          <a:p>
            <a:pPr marL="285750" indent="-285750" algn="just">
              <a:spcAft>
                <a:spcPts val="0"/>
              </a:spcAft>
              <a:buFontTx/>
              <a:buChar char="-"/>
            </a:pPr>
            <a:r>
              <a:rPr lang="fr-FR" sz="1600" dirty="0"/>
              <a:t>P</a:t>
            </a:r>
            <a:r>
              <a:rPr lang="fr-FR" sz="1600" dirty="0" smtClean="0"/>
              <a:t>rime versée </a:t>
            </a:r>
            <a:r>
              <a:rPr lang="fr-FR" sz="1600" dirty="0"/>
              <a:t>à 61 </a:t>
            </a:r>
            <a:r>
              <a:rPr lang="fr-FR" sz="1600" dirty="0" smtClean="0"/>
              <a:t>agents  </a:t>
            </a:r>
            <a:r>
              <a:rPr lang="fr-FR" sz="1600" dirty="0"/>
              <a:t>ce qui représente un </a:t>
            </a:r>
            <a:r>
              <a:rPr lang="fr-FR" sz="1600" dirty="0" smtClean="0"/>
              <a:t>coût </a:t>
            </a:r>
            <a:r>
              <a:rPr lang="fr-FR" sz="1600" dirty="0"/>
              <a:t>annuel important (</a:t>
            </a:r>
            <a:r>
              <a:rPr lang="fr-FR" sz="1600" dirty="0" smtClean="0"/>
              <a:t>Ci-après </a:t>
            </a:r>
            <a:r>
              <a:rPr lang="fr-FR" sz="1600" dirty="0"/>
              <a:t>un extrait de </a:t>
            </a:r>
            <a:r>
              <a:rPr lang="fr-FR" sz="1600" dirty="0" err="1"/>
              <a:t>Xémélios</a:t>
            </a:r>
            <a:r>
              <a:rPr lang="fr-FR" sz="1600" dirty="0"/>
              <a:t> exporté </a:t>
            </a:r>
            <a:r>
              <a:rPr lang="fr-FR" sz="1600" dirty="0" smtClean="0"/>
              <a:t>sur Excel) pour la période antérieure à 2008.</a:t>
            </a:r>
          </a:p>
          <a:p>
            <a:pPr marL="285750" indent="-285750" algn="just">
              <a:spcAft>
                <a:spcPts val="0"/>
              </a:spcAft>
              <a:buFontTx/>
              <a:buChar char="-"/>
            </a:pPr>
            <a:endParaRPr lang="fr-FR" sz="1600" dirty="0" smtClean="0"/>
          </a:p>
          <a:p>
            <a:pPr algn="just"/>
            <a:r>
              <a:rPr lang="fr-FR" sz="1600" dirty="0" smtClean="0"/>
              <a:t>Cette </a:t>
            </a:r>
            <a:r>
              <a:rPr lang="fr-FR" sz="1600" dirty="0"/>
              <a:t>prime informatique, élément de rémunération acquis depuis longtemps est parfois remis en cause quant à sa légalité et certains trésoriers payeurs généraux en contestent le bien-fondé (réponse à une question écrite (AN) du </a:t>
            </a:r>
            <a:r>
              <a:rPr lang="fr-FR" sz="1600" dirty="0" smtClean="0"/>
              <a:t>26.12.1994).</a:t>
            </a:r>
            <a:endParaRPr lang="fr-FR" sz="1600" dirty="0"/>
          </a:p>
          <a:p>
            <a:pPr algn="just"/>
            <a:r>
              <a:rPr lang="fr-FR" sz="1600" dirty="0"/>
              <a:t>Dans sa réponse, il est indiqué « en ce qui concerne plus précisément la définition des centres de traitement de l’information, il n’y a pas lieu de considérer que les collectivités locales ou leurs établissements locaux puissent en constituer un automatiquement, d’autant plus qu’elles ne seraient pas dotées d’une structure fonctionnelle comportant les fonctions de chef de projet, analyste, programmeur, pupitreur et agent de traitement, ou celles visées à l’article 2 du décret du 29  avril 1971. L’évolution des technologies informatiques ne justifie plus l’obligation pour les collectivités de recourir à des personnels et à des services très spécialisés pour effectuer des tâches liées au traitement </a:t>
            </a:r>
            <a:r>
              <a:rPr lang="fr-FR" sz="1600" dirty="0" smtClean="0"/>
              <a:t>de l’information.</a:t>
            </a:r>
          </a:p>
          <a:p>
            <a:pPr algn="just">
              <a:spcAft>
                <a:spcPts val="0"/>
              </a:spcAft>
            </a:pPr>
            <a:endParaRPr lang="fr-FR" sz="1600" dirty="0"/>
          </a:p>
          <a:p>
            <a:pPr algn="just">
              <a:spcAft>
                <a:spcPts val="0"/>
              </a:spcAft>
            </a:pPr>
            <a:endParaRPr lang="fr-FR" sz="1600" dirty="0" smtClean="0"/>
          </a:p>
          <a:p>
            <a:pPr algn="just"/>
            <a:endParaRPr lang="fr-FR" sz="1600" dirty="0"/>
          </a:p>
          <a:p>
            <a:pPr algn="just">
              <a:spcAft>
                <a:spcPts val="0"/>
              </a:spcAft>
            </a:pPr>
            <a:endParaRPr lang="fr-FR" sz="1600" dirty="0">
              <a:latin typeface="Arial"/>
              <a:ea typeface="Times New Roman"/>
              <a:cs typeface="Times New Roman"/>
            </a:endParaRPr>
          </a:p>
        </p:txBody>
      </p:sp>
    </p:spTree>
    <p:extLst>
      <p:ext uri="{BB962C8B-B14F-4D97-AF65-F5344CB8AC3E}">
        <p14:creationId xmlns:p14="http://schemas.microsoft.com/office/powerpoint/2010/main" val="6646151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51</a:t>
            </a:fld>
            <a:endParaRPr lang="fr-F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338"/>
          <a:stretch/>
        </p:blipFill>
        <p:spPr bwMode="auto">
          <a:xfrm>
            <a:off x="1979711" y="836712"/>
            <a:ext cx="4638675"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983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332656"/>
            <a:ext cx="8229600" cy="6264696"/>
          </a:xfrm>
        </p:spPr>
        <p:txBody>
          <a:bodyPr>
            <a:normAutofit fontScale="25000" lnSpcReduction="20000"/>
          </a:bodyPr>
          <a:lstStyle/>
          <a:p>
            <a:pPr marL="0" lvl="2" indent="0">
              <a:buNone/>
            </a:pPr>
            <a:r>
              <a:rPr lang="fr-FR" sz="12000" dirty="0">
                <a:solidFill>
                  <a:srgbClr val="4BACC6">
                    <a:lumMod val="50000"/>
                  </a:srgbClr>
                </a:solidFill>
                <a:latin typeface="Times New Roman" pitchFamily="18" charset="0"/>
                <a:cs typeface="Times New Roman" pitchFamily="18" charset="0"/>
              </a:rPr>
              <a:t>7-5 Les avantages en nature</a:t>
            </a:r>
          </a:p>
          <a:p>
            <a:pPr marL="0" lvl="0" indent="0" algn="just">
              <a:buNone/>
            </a:pPr>
            <a:r>
              <a:rPr lang="fr-FR" sz="6400" dirty="0" smtClean="0">
                <a:latin typeface="Times New Roman" pitchFamily="18" charset="0"/>
                <a:cs typeface="Times New Roman" pitchFamily="18" charset="0"/>
              </a:rPr>
              <a:t>	Aucun </a:t>
            </a:r>
            <a:r>
              <a:rPr lang="fr-FR" sz="6400" dirty="0">
                <a:latin typeface="Times New Roman" pitchFamily="18" charset="0"/>
                <a:cs typeface="Times New Roman" pitchFamily="18" charset="0"/>
              </a:rPr>
              <a:t>texte </a:t>
            </a:r>
            <a:r>
              <a:rPr lang="fr-FR" sz="6400" dirty="0" smtClean="0">
                <a:latin typeface="Times New Roman" pitchFamily="18" charset="0"/>
                <a:cs typeface="Times New Roman" pitchFamily="18" charset="0"/>
              </a:rPr>
              <a:t>statutaire : ce sont les textes relatifs à l’assujettissement aux cotisations de SS et à l’impôt sur le revenu des personnes physiques qui en font un élément de la rémunération,</a:t>
            </a:r>
          </a:p>
          <a:p>
            <a:pPr marL="0" lvl="0" indent="0" algn="just">
              <a:buNone/>
            </a:pPr>
            <a:r>
              <a:rPr lang="fr-FR" sz="6400" dirty="0">
                <a:latin typeface="Times New Roman" pitchFamily="18" charset="0"/>
                <a:cs typeface="Times New Roman" pitchFamily="18" charset="0"/>
              </a:rPr>
              <a:t>	</a:t>
            </a:r>
            <a:r>
              <a:rPr lang="fr-FR" sz="6400" dirty="0" smtClean="0">
                <a:latin typeface="Times New Roman" pitchFamily="18" charset="0"/>
                <a:cs typeface="Times New Roman" pitchFamily="18" charset="0"/>
              </a:rPr>
              <a:t>De façon </a:t>
            </a:r>
            <a:r>
              <a:rPr lang="fr-FR" sz="6400" dirty="0">
                <a:latin typeface="Times New Roman" pitchFamily="18" charset="0"/>
                <a:cs typeface="Times New Roman" pitchFamily="18" charset="0"/>
              </a:rPr>
              <a:t>courante </a:t>
            </a:r>
            <a:r>
              <a:rPr lang="fr-FR" sz="6400" dirty="0" smtClean="0">
                <a:latin typeface="Times New Roman" pitchFamily="18" charset="0"/>
                <a:cs typeface="Times New Roman" pitchFamily="18" charset="0"/>
              </a:rPr>
              <a:t>: logement </a:t>
            </a:r>
            <a:r>
              <a:rPr lang="fr-FR" sz="6400" dirty="0">
                <a:latin typeface="Times New Roman" pitchFamily="18" charset="0"/>
                <a:cs typeface="Times New Roman" pitchFamily="18" charset="0"/>
              </a:rPr>
              <a:t>de fonction, </a:t>
            </a:r>
            <a:r>
              <a:rPr lang="fr-FR" sz="6400" dirty="0" smtClean="0">
                <a:latin typeface="Times New Roman" pitchFamily="18" charset="0"/>
                <a:cs typeface="Times New Roman" pitchFamily="18" charset="0"/>
              </a:rPr>
              <a:t>véhicules.</a:t>
            </a:r>
          </a:p>
          <a:p>
            <a:pPr marL="0" indent="0">
              <a:buNone/>
            </a:pPr>
            <a:r>
              <a:rPr lang="fr-FR" sz="6400" b="1" dirty="0" smtClean="0">
                <a:latin typeface="Times New Roman" pitchFamily="18" charset="0"/>
                <a:cs typeface="Times New Roman" pitchFamily="18" charset="0"/>
              </a:rPr>
              <a:t>	Principe de parité appliqué par le juge</a:t>
            </a:r>
            <a:endParaRPr lang="fr-FR" sz="6400" dirty="0" smtClean="0">
              <a:latin typeface="Times New Roman" pitchFamily="18" charset="0"/>
              <a:cs typeface="Times New Roman" pitchFamily="18" charset="0"/>
            </a:endParaRPr>
          </a:p>
          <a:p>
            <a:pPr marL="0" indent="0">
              <a:buNone/>
            </a:pPr>
            <a:r>
              <a:rPr lang="fr-FR" sz="6400" b="1" dirty="0" smtClean="0">
                <a:latin typeface="Times New Roman" pitchFamily="18" charset="0"/>
                <a:cs typeface="Times New Roman" pitchFamily="18" charset="0"/>
              </a:rPr>
              <a:t>	</a:t>
            </a:r>
            <a:r>
              <a:rPr lang="fr-FR" sz="6400" dirty="0" smtClean="0">
                <a:latin typeface="Times New Roman" pitchFamily="18" charset="0"/>
                <a:cs typeface="Times New Roman" pitchFamily="18" charset="0"/>
              </a:rPr>
              <a:t>Pièce </a:t>
            </a:r>
            <a:r>
              <a:rPr lang="fr-FR" sz="6400" dirty="0">
                <a:latin typeface="Times New Roman" pitchFamily="18" charset="0"/>
                <a:cs typeface="Times New Roman" pitchFamily="18" charset="0"/>
              </a:rPr>
              <a:t>justificative : </a:t>
            </a:r>
            <a:r>
              <a:rPr lang="fr-FR" sz="6400" dirty="0" smtClean="0">
                <a:latin typeface="Times New Roman" pitchFamily="18" charset="0"/>
                <a:cs typeface="Times New Roman" pitchFamily="18" charset="0"/>
              </a:rPr>
              <a:t>délibération organe </a:t>
            </a:r>
            <a:r>
              <a:rPr lang="fr-FR" sz="6400" dirty="0">
                <a:latin typeface="Times New Roman" pitchFamily="18" charset="0"/>
                <a:cs typeface="Times New Roman" pitchFamily="18" charset="0"/>
              </a:rPr>
              <a:t>délibérant</a:t>
            </a:r>
            <a:r>
              <a:rPr lang="fr-FR" sz="6400" dirty="0" smtClean="0">
                <a:latin typeface="Times New Roman" pitchFamily="18" charset="0"/>
                <a:cs typeface="Times New Roman" pitchFamily="18" charset="0"/>
              </a:rPr>
              <a:t>.</a:t>
            </a:r>
          </a:p>
          <a:p>
            <a:pPr marL="0" indent="0">
              <a:buNone/>
            </a:pPr>
            <a:endParaRPr lang="fr-FR" sz="6400" dirty="0" smtClean="0">
              <a:latin typeface="Times New Roman" pitchFamily="18" charset="0"/>
              <a:cs typeface="Times New Roman" pitchFamily="18" charset="0"/>
            </a:endParaRPr>
          </a:p>
          <a:p>
            <a:pPr marL="0" indent="0" algn="just">
              <a:spcAft>
                <a:spcPts val="0"/>
              </a:spcAft>
              <a:buNone/>
            </a:pPr>
            <a:r>
              <a:rPr lang="fr-FR" sz="6400" b="1" dirty="0">
                <a:latin typeface="Times New Roman" pitchFamily="18" charset="0"/>
                <a:cs typeface="Times New Roman" pitchFamily="18" charset="0"/>
              </a:rPr>
              <a:t>	</a:t>
            </a:r>
            <a:r>
              <a:rPr lang="fr-FR" sz="6400" b="1" dirty="0" smtClean="0">
                <a:latin typeface="Times New Roman" pitchFamily="18" charset="0"/>
                <a:cs typeface="Times New Roman" pitchFamily="18" charset="0"/>
              </a:rPr>
              <a:t>Réforme </a:t>
            </a:r>
            <a:r>
              <a:rPr lang="fr-FR" sz="6400" b="1" dirty="0">
                <a:latin typeface="Times New Roman" pitchFamily="18" charset="0"/>
                <a:cs typeface="Times New Roman" pitchFamily="18" charset="0"/>
              </a:rPr>
              <a:t>des concessions de logement de </a:t>
            </a:r>
            <a:r>
              <a:rPr lang="fr-FR" sz="6400" b="1" dirty="0" smtClean="0">
                <a:latin typeface="Times New Roman" pitchFamily="18" charset="0"/>
                <a:cs typeface="Times New Roman" pitchFamily="18" charset="0"/>
              </a:rPr>
              <a:t>fonction</a:t>
            </a:r>
            <a:endParaRPr lang="fr-FR" sz="6400" b="1" dirty="0">
              <a:latin typeface="Times New Roman" pitchFamily="18" charset="0"/>
              <a:cs typeface="Times New Roman" pitchFamily="18" charset="0"/>
            </a:endParaRPr>
          </a:p>
          <a:p>
            <a:pPr marL="0" indent="0" algn="just">
              <a:spcAft>
                <a:spcPts val="0"/>
              </a:spcAft>
              <a:buNone/>
            </a:pPr>
            <a:r>
              <a:rPr lang="fr-FR" sz="6400" dirty="0" smtClean="0">
                <a:latin typeface="Times New Roman" pitchFamily="18" charset="0"/>
                <a:cs typeface="Times New Roman" pitchFamily="18" charset="0"/>
                <a:hlinkClick r:id="rId3"/>
              </a:rPr>
              <a:t>Le décret n° 2012-752 du 9 mai 2012</a:t>
            </a:r>
            <a:r>
              <a:rPr lang="fr-FR" sz="6400" dirty="0" smtClean="0">
                <a:latin typeface="Times New Roman" pitchFamily="18" charset="0"/>
                <a:cs typeface="Times New Roman" pitchFamily="18" charset="0"/>
              </a:rPr>
              <a:t> </a:t>
            </a:r>
            <a:r>
              <a:rPr lang="fr-FR" sz="6400" dirty="0">
                <a:latin typeface="Times New Roman" pitchFamily="18" charset="0"/>
                <a:cs typeface="Times New Roman" pitchFamily="18" charset="0"/>
              </a:rPr>
              <a:t>réforme le régime de concessions de logement dans les administrations de </a:t>
            </a:r>
            <a:r>
              <a:rPr lang="fr-FR" sz="6400" dirty="0" smtClean="0">
                <a:latin typeface="Times New Roman" pitchFamily="18" charset="0"/>
                <a:cs typeface="Times New Roman" pitchFamily="18" charset="0"/>
              </a:rPr>
              <a:t>l’Etat qui apportent certaines modifications</a:t>
            </a:r>
            <a:r>
              <a:rPr lang="fr-FR" sz="6400" dirty="0" smtClean="0">
                <a:effectLst/>
                <a:latin typeface="Times New Roman" pitchFamily="18" charset="0"/>
                <a:ea typeface="Times New Roman"/>
                <a:cs typeface="Times New Roman" pitchFamily="18" charset="0"/>
              </a:rPr>
              <a:t> :</a:t>
            </a:r>
          </a:p>
          <a:p>
            <a:pPr lvl="0" algn="just">
              <a:buFont typeface="Symbol"/>
              <a:buChar char=""/>
            </a:pPr>
            <a:r>
              <a:rPr lang="fr-FR" sz="6400" b="1" dirty="0">
                <a:latin typeface="Times New Roman" pitchFamily="18" charset="0"/>
                <a:ea typeface="Times New Roman"/>
                <a:cs typeface="Times New Roman" pitchFamily="18" charset="0"/>
              </a:rPr>
              <a:t>D</a:t>
            </a:r>
            <a:r>
              <a:rPr lang="fr-FR" sz="6400" b="1" dirty="0" smtClean="0">
                <a:effectLst/>
                <a:latin typeface="Times New Roman" pitchFamily="18" charset="0"/>
                <a:ea typeface="Times New Roman"/>
                <a:cs typeface="Times New Roman" pitchFamily="18" charset="0"/>
              </a:rPr>
              <a:t>istinction « concessions de logement par nécessité absolue de service » aux « conventions d’occupation précaire avec astreinte » (remplace les « concessions de logement par utilité de service ») ;</a:t>
            </a:r>
          </a:p>
          <a:p>
            <a:pPr lvl="0" algn="just">
              <a:buFont typeface="Symbol"/>
              <a:buChar char=""/>
            </a:pPr>
            <a:r>
              <a:rPr lang="fr-FR" sz="6400" b="1" dirty="0" smtClean="0">
                <a:effectLst/>
                <a:latin typeface="Times New Roman" pitchFamily="18" charset="0"/>
                <a:ea typeface="Times New Roman"/>
                <a:cs typeface="Times New Roman" pitchFamily="18" charset="0"/>
              </a:rPr>
              <a:t>Les arrêtés de concession de logement par NAS ne peuvent plus prévoir la gratuité de la fourniture de l’eau, du gaz, de l’électricité et du chauffage ;</a:t>
            </a:r>
          </a:p>
          <a:p>
            <a:pPr lvl="0" algn="just">
              <a:buFont typeface="Symbol"/>
              <a:buChar char=""/>
            </a:pPr>
            <a:r>
              <a:rPr lang="fr-FR" sz="6400" dirty="0" smtClean="0">
                <a:effectLst/>
                <a:latin typeface="Times New Roman" pitchFamily="18" charset="0"/>
                <a:ea typeface="Times New Roman"/>
                <a:cs typeface="Times New Roman" pitchFamily="18" charset="0"/>
              </a:rPr>
              <a:t>Les arrêtés sont nécessairement nominatifs </a:t>
            </a:r>
          </a:p>
          <a:p>
            <a:pPr lvl="0" algn="just">
              <a:buFont typeface="Symbol"/>
              <a:buChar char=""/>
            </a:pPr>
            <a:r>
              <a:rPr lang="fr-FR" sz="6400" dirty="0" smtClean="0">
                <a:effectLst/>
                <a:latin typeface="Times New Roman" pitchFamily="18" charset="0"/>
                <a:ea typeface="Times New Roman"/>
                <a:cs typeface="Times New Roman" pitchFamily="18" charset="0"/>
              </a:rPr>
              <a:t>Les fonctions qui peuvent ouvrir droit à l’attribution d’une convention d’occupation précaire sont plus restrictives que celles requises dans le cadre des anciennes concessions par utilité de service : elles doivent comporter un service d’astreinte </a:t>
            </a:r>
          </a:p>
          <a:p>
            <a:pPr lvl="0" algn="just">
              <a:buFont typeface="Symbol"/>
              <a:buChar char=""/>
            </a:pPr>
            <a:r>
              <a:rPr lang="fr-FR" sz="6400" dirty="0" smtClean="0">
                <a:effectLst/>
                <a:latin typeface="Times New Roman" pitchFamily="18" charset="0"/>
                <a:ea typeface="Times New Roman"/>
                <a:cs typeface="Times New Roman" pitchFamily="18" charset="0"/>
              </a:rPr>
              <a:t>La redevance est égale à 50% de la valeur locative réelle des locaux occupés. </a:t>
            </a:r>
          </a:p>
          <a:p>
            <a:pPr lvl="0" algn="just">
              <a:buFont typeface="Symbol"/>
              <a:buChar char=""/>
            </a:pPr>
            <a:r>
              <a:rPr lang="fr-FR" sz="6400" dirty="0" smtClean="0">
                <a:latin typeface="Times New Roman" pitchFamily="18" charset="0"/>
                <a:ea typeface="Times New Roman"/>
                <a:cs typeface="Times New Roman" pitchFamily="18" charset="0"/>
              </a:rPr>
              <a:t>Réforme </a:t>
            </a:r>
            <a:r>
              <a:rPr lang="fr-FR" sz="6400" dirty="0" smtClean="0">
                <a:effectLst/>
                <a:latin typeface="Times New Roman" pitchFamily="18" charset="0"/>
                <a:ea typeface="Times New Roman"/>
                <a:cs typeface="Times New Roman" pitchFamily="18" charset="0"/>
              </a:rPr>
              <a:t>entrée en vigueur le 11 mai 2012. </a:t>
            </a:r>
          </a:p>
          <a:p>
            <a:pPr marL="0" lvl="0" indent="0" algn="just">
              <a:buNone/>
            </a:pPr>
            <a:r>
              <a:rPr lang="fr-FR" sz="6400" dirty="0">
                <a:latin typeface="Times New Roman" pitchFamily="18" charset="0"/>
                <a:ea typeface="Times New Roman"/>
                <a:cs typeface="Times New Roman" pitchFamily="18" charset="0"/>
              </a:rPr>
              <a:t>Toutefois, les agents auxquels il a été accordé une concession de logement avant cette date en conservent le bénéfice en l’absence de changement dans la situation ayant justifié l’attribution du logement au plus tard jusqu’au 1</a:t>
            </a:r>
            <a:r>
              <a:rPr lang="fr-FR" sz="6400" baseline="30000" dirty="0">
                <a:latin typeface="Times New Roman" pitchFamily="18" charset="0"/>
                <a:ea typeface="Times New Roman"/>
                <a:cs typeface="Times New Roman" pitchFamily="18" charset="0"/>
              </a:rPr>
              <a:t>er</a:t>
            </a:r>
            <a:r>
              <a:rPr lang="fr-FR" sz="6400" dirty="0">
                <a:latin typeface="Times New Roman" pitchFamily="18" charset="0"/>
                <a:ea typeface="Times New Roman"/>
                <a:cs typeface="Times New Roman" pitchFamily="18" charset="0"/>
              </a:rPr>
              <a:t> septembre 2015.</a:t>
            </a:r>
          </a:p>
          <a:p>
            <a:pPr marL="0" indent="0" algn="just">
              <a:buNone/>
            </a:pPr>
            <a:endParaRPr lang="fr-FR" sz="6400" dirty="0" smtClean="0">
              <a:latin typeface="Times New Roman" pitchFamily="18" charset="0"/>
              <a:ea typeface="Times New Roman"/>
              <a:cs typeface="Times New Roman" pitchFamily="18" charset="0"/>
            </a:endParaRPr>
          </a:p>
          <a:p>
            <a:pPr marL="0" indent="0" algn="just">
              <a:buNone/>
            </a:pPr>
            <a:r>
              <a:rPr lang="fr-FR" sz="6400" dirty="0" smtClean="0">
                <a:latin typeface="Times New Roman" pitchFamily="18" charset="0"/>
                <a:ea typeface="Times New Roman"/>
                <a:cs typeface="Times New Roman" pitchFamily="18" charset="0"/>
              </a:rPr>
              <a:t>Les </a:t>
            </a:r>
            <a:r>
              <a:rPr lang="fr-FR" sz="6400" dirty="0">
                <a:latin typeface="Times New Roman" pitchFamily="18" charset="0"/>
                <a:ea typeface="Times New Roman"/>
                <a:cs typeface="Times New Roman" pitchFamily="18" charset="0"/>
              </a:rPr>
              <a:t>conditions  NAS : l’agent ne doit pouvoir accomplir normalement son service, notamment pour des raisons de sureté, de sécurité ou de responsabilité sans être logé sur son lieu de travail ou à proximité </a:t>
            </a:r>
            <a:r>
              <a:rPr lang="fr-FR" sz="6400" dirty="0" smtClean="0">
                <a:latin typeface="Times New Roman" pitchFamily="18" charset="0"/>
                <a:ea typeface="Times New Roman"/>
                <a:cs typeface="Times New Roman" pitchFamily="18" charset="0"/>
              </a:rPr>
              <a:t>immédiate.</a:t>
            </a:r>
            <a:endParaRPr lang="fr-FR" sz="6400" dirty="0" smtClean="0">
              <a:effectLst/>
              <a:latin typeface="Times New Roman" pitchFamily="18" charset="0"/>
              <a:ea typeface="Times New Roman"/>
              <a:cs typeface="Times New Roman" pitchFamily="18" charset="0"/>
            </a:endParaRPr>
          </a:p>
          <a:p>
            <a:endParaRPr lang="fr-FR" sz="2400" dirty="0" smtClean="0">
              <a:latin typeface="Arial"/>
              <a:ea typeface="Times New Roman"/>
            </a:endParaRPr>
          </a:p>
          <a:p>
            <a:pPr marL="0" indent="0">
              <a:spcAft>
                <a:spcPts val="0"/>
              </a:spcAft>
              <a:buNone/>
            </a:pPr>
            <a:endParaRPr lang="fr-FR" sz="24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52</a:t>
            </a:fld>
            <a:endParaRPr lang="fr-FR"/>
          </a:p>
        </p:txBody>
      </p:sp>
      <p:sp>
        <p:nvSpPr>
          <p:cNvPr id="5" name="Flèche droite 4"/>
          <p:cNvSpPr/>
          <p:nvPr/>
        </p:nvSpPr>
        <p:spPr>
          <a:xfrm>
            <a:off x="755576" y="764704"/>
            <a:ext cx="25202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
        <p:nvSpPr>
          <p:cNvPr id="6" name="Flèche droite 5"/>
          <p:cNvSpPr/>
          <p:nvPr/>
        </p:nvSpPr>
        <p:spPr>
          <a:xfrm>
            <a:off x="644460" y="2204864"/>
            <a:ext cx="25202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2292737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16632"/>
            <a:ext cx="8229600" cy="6264696"/>
          </a:xfrm>
        </p:spPr>
        <p:txBody>
          <a:bodyPr>
            <a:normAutofit fontScale="92500" lnSpcReduction="10000"/>
          </a:bodyPr>
          <a:lstStyle/>
          <a:p>
            <a:pPr marL="0" lvl="1" indent="0">
              <a:buNone/>
            </a:pPr>
            <a:r>
              <a:rPr lang="fr-FR" sz="2000" b="1" dirty="0" smtClean="0">
                <a:latin typeface="Times New Roman" pitchFamily="18" charset="0"/>
                <a:cs typeface="Times New Roman" pitchFamily="18" charset="0"/>
              </a:rPr>
              <a:t>	</a:t>
            </a:r>
          </a:p>
          <a:p>
            <a:pPr marL="0" lvl="1" indent="0">
              <a:buNone/>
            </a:pPr>
            <a:r>
              <a:rPr lang="fr-FR" sz="2000" b="1" dirty="0" smtClean="0">
                <a:latin typeface="Times New Roman" pitchFamily="18" charset="0"/>
                <a:cs typeface="Times New Roman" pitchFamily="18" charset="0"/>
              </a:rPr>
              <a:t>	Points </a:t>
            </a:r>
            <a:r>
              <a:rPr lang="fr-FR" sz="2000" b="1" dirty="0">
                <a:latin typeface="Times New Roman" pitchFamily="18" charset="0"/>
                <a:cs typeface="Times New Roman" pitchFamily="18" charset="0"/>
              </a:rPr>
              <a:t>à </a:t>
            </a:r>
            <a:r>
              <a:rPr lang="fr-FR" sz="2000" b="1" dirty="0" smtClean="0">
                <a:latin typeface="Times New Roman" pitchFamily="18" charset="0"/>
                <a:cs typeface="Times New Roman" pitchFamily="18" charset="0"/>
              </a:rPr>
              <a:t>contrôler</a:t>
            </a:r>
          </a:p>
          <a:p>
            <a:pPr marL="0" lvl="1" indent="0">
              <a:buNone/>
            </a:pPr>
            <a:endParaRPr lang="fr-FR" sz="2000" b="1" dirty="0" smtClean="0">
              <a:latin typeface="Times New Roman" pitchFamily="18" charset="0"/>
              <a:cs typeface="Times New Roman" pitchFamily="18" charset="0"/>
            </a:endParaRPr>
          </a:p>
          <a:p>
            <a:pPr marL="0" lvl="1" indent="0">
              <a:buNone/>
            </a:pPr>
            <a:r>
              <a:rPr lang="fr-FR" sz="1800" dirty="0">
                <a:latin typeface="Times New Roman" pitchFamily="18" charset="0"/>
                <a:cs typeface="Times New Roman" pitchFamily="18" charset="0"/>
              </a:rPr>
              <a:t>- </a:t>
            </a:r>
            <a:r>
              <a:rPr lang="fr-FR" sz="1800" b="1" dirty="0">
                <a:latin typeface="Times New Roman" pitchFamily="18" charset="0"/>
                <a:cs typeface="Times New Roman" pitchFamily="18" charset="0"/>
              </a:rPr>
              <a:t>C</a:t>
            </a:r>
            <a:r>
              <a:rPr lang="fr-FR" sz="1800" b="1" dirty="0" smtClean="0">
                <a:latin typeface="Times New Roman" pitchFamily="18" charset="0"/>
                <a:cs typeface="Times New Roman" pitchFamily="18" charset="0"/>
              </a:rPr>
              <a:t>onditions </a:t>
            </a:r>
            <a:r>
              <a:rPr lang="fr-FR" sz="1800" b="1" dirty="0">
                <a:latin typeface="Times New Roman" pitchFamily="18" charset="0"/>
                <a:cs typeface="Times New Roman" pitchFamily="18" charset="0"/>
              </a:rPr>
              <a:t>requises pour bénéficier d’un logement par </a:t>
            </a:r>
            <a:r>
              <a:rPr lang="fr-FR" sz="1800" b="1" dirty="0" smtClean="0">
                <a:latin typeface="Times New Roman" pitchFamily="18" charset="0"/>
                <a:cs typeface="Times New Roman" pitchFamily="18" charset="0"/>
              </a:rPr>
              <a:t>NAS </a:t>
            </a:r>
            <a:r>
              <a:rPr lang="fr-FR" sz="1800" dirty="0" smtClean="0">
                <a:latin typeface="Times New Roman" pitchFamily="18" charset="0"/>
                <a:cs typeface="Times New Roman" pitchFamily="18" charset="0"/>
              </a:rPr>
              <a:t>(</a:t>
            </a:r>
            <a:r>
              <a:rPr lang="fr-FR" sz="1800" b="1" dirty="0" smtClean="0">
                <a:latin typeface="Times New Roman" pitchFamily="18" charset="0"/>
                <a:cs typeface="Times New Roman" pitchFamily="18" charset="0"/>
              </a:rPr>
              <a:t>incompatibilité avec le versement des IFTS  et les indemnités d’astreinte </a:t>
            </a:r>
            <a:r>
              <a:rPr lang="fr-FR" sz="1800" dirty="0" smtClean="0">
                <a:latin typeface="Times New Roman" pitchFamily="18" charset="0"/>
                <a:cs typeface="Times New Roman" pitchFamily="18" charset="0"/>
              </a:rPr>
              <a:t>ou de permanence régie par le décret n°2005-542 du 19 mai 2005-avantage en nature non justifié ou sous-évalué)</a:t>
            </a:r>
            <a:endParaRPr lang="fr-FR" sz="1800" dirty="0">
              <a:latin typeface="Times New Roman" pitchFamily="18" charset="0"/>
              <a:cs typeface="Times New Roman" pitchFamily="18" charset="0"/>
            </a:endParaRPr>
          </a:p>
          <a:p>
            <a:pPr marL="0" lvl="1" indent="0">
              <a:buNone/>
            </a:pPr>
            <a:r>
              <a:rPr lang="fr-FR" sz="1800" dirty="0" smtClean="0">
                <a:latin typeface="Times New Roman" pitchFamily="18" charset="0"/>
                <a:cs typeface="Times New Roman" pitchFamily="18" charset="0"/>
              </a:rPr>
              <a:t>- </a:t>
            </a:r>
            <a:r>
              <a:rPr lang="fr-FR" sz="1800" b="1" dirty="0" smtClean="0">
                <a:latin typeface="Times New Roman" pitchFamily="18" charset="0"/>
                <a:cs typeface="Times New Roman" pitchFamily="18" charset="0"/>
              </a:rPr>
              <a:t>Sur </a:t>
            </a:r>
            <a:r>
              <a:rPr lang="fr-FR" sz="1800" b="1" dirty="0" err="1">
                <a:latin typeface="Times New Roman" pitchFamily="18" charset="0"/>
                <a:cs typeface="Times New Roman" pitchFamily="18" charset="0"/>
              </a:rPr>
              <a:t>Xémélios</a:t>
            </a:r>
            <a:r>
              <a:rPr lang="fr-FR" sz="1800" b="1" dirty="0">
                <a:latin typeface="Times New Roman" pitchFamily="18" charset="0"/>
                <a:cs typeface="Times New Roman" pitchFamily="18" charset="0"/>
              </a:rPr>
              <a:t>, contrôler la fiche de salaire des agents bénéficiaires d’un logement par NAS si l’avantage en nature est bien indiqué sur la fiche de paie de l’intéressé </a:t>
            </a:r>
            <a:r>
              <a:rPr lang="fr-FR" sz="1800" dirty="0">
                <a:latin typeface="Times New Roman" pitchFamily="18" charset="0"/>
                <a:cs typeface="Times New Roman" pitchFamily="18" charset="0"/>
              </a:rPr>
              <a:t>(avantages en nature </a:t>
            </a:r>
            <a:r>
              <a:rPr lang="fr-FR" sz="1800" dirty="0" smtClean="0">
                <a:latin typeface="Times New Roman" pitchFamily="18" charset="0"/>
                <a:cs typeface="Times New Roman" pitchFamily="18" charset="0"/>
              </a:rPr>
              <a:t>soumis </a:t>
            </a:r>
            <a:r>
              <a:rPr lang="fr-FR" sz="1800" dirty="0">
                <a:latin typeface="Times New Roman" pitchFamily="18" charset="0"/>
                <a:cs typeface="Times New Roman" pitchFamily="18" charset="0"/>
              </a:rPr>
              <a:t>aux charges sociales salariales et patronales)</a:t>
            </a:r>
          </a:p>
          <a:p>
            <a:pPr marL="0" lvl="1" indent="0">
              <a:buNone/>
            </a:pPr>
            <a:r>
              <a:rPr lang="fr-FR" sz="1800" dirty="0">
                <a:latin typeface="Times New Roman" pitchFamily="18" charset="0"/>
                <a:cs typeface="Times New Roman" pitchFamily="18" charset="0"/>
              </a:rPr>
              <a:t>- </a:t>
            </a:r>
            <a:r>
              <a:rPr lang="fr-FR" sz="1800" b="1" dirty="0">
                <a:latin typeface="Times New Roman" pitchFamily="18" charset="0"/>
                <a:cs typeface="Times New Roman" pitchFamily="18" charset="0"/>
              </a:rPr>
              <a:t>Contrôler la liste du tableau des bénéficiaires de la commune avec la liste </a:t>
            </a:r>
            <a:r>
              <a:rPr lang="fr-FR" sz="1800" b="1" dirty="0" err="1">
                <a:latin typeface="Times New Roman" pitchFamily="18" charset="0"/>
                <a:cs typeface="Times New Roman" pitchFamily="18" charset="0"/>
              </a:rPr>
              <a:t>Xémélios</a:t>
            </a:r>
            <a:r>
              <a:rPr lang="fr-FR" sz="1800" b="1" dirty="0">
                <a:latin typeface="Times New Roman" pitchFamily="18" charset="0"/>
                <a:cs typeface="Times New Roman" pitchFamily="18" charset="0"/>
              </a:rPr>
              <a:t> </a:t>
            </a:r>
            <a:r>
              <a:rPr lang="fr-FR" sz="1800" b="1" dirty="0" smtClean="0">
                <a:latin typeface="Times New Roman" pitchFamily="18" charset="0"/>
                <a:cs typeface="Times New Roman" pitchFamily="18" charset="0"/>
              </a:rPr>
              <a:t>en sélectionnant le </a:t>
            </a:r>
            <a:r>
              <a:rPr lang="fr-FR" sz="1800" b="1" dirty="0">
                <a:latin typeface="Times New Roman" pitchFamily="18" charset="0"/>
                <a:cs typeface="Times New Roman" pitchFamily="18" charset="0"/>
              </a:rPr>
              <a:t>critère « rubriques avantages nature </a:t>
            </a:r>
            <a:r>
              <a:rPr lang="fr-FR" sz="1800" b="1" dirty="0" smtClean="0">
                <a:latin typeface="Times New Roman" pitchFamily="18" charset="0"/>
                <a:cs typeface="Times New Roman" pitchFamily="18" charset="0"/>
              </a:rPr>
              <a:t>»</a:t>
            </a:r>
            <a:endParaRPr lang="fr-FR" sz="1800" b="1" dirty="0">
              <a:latin typeface="Times New Roman" pitchFamily="18" charset="0"/>
              <a:cs typeface="Times New Roman" pitchFamily="18" charset="0"/>
            </a:endParaRPr>
          </a:p>
          <a:p>
            <a:pPr lvl="0" algn="just">
              <a:buFontTx/>
              <a:buChar char="-"/>
            </a:pPr>
            <a:r>
              <a:rPr lang="fr-FR" sz="1700" dirty="0" smtClean="0">
                <a:latin typeface="Times New Roman" pitchFamily="18" charset="0"/>
                <a:cs typeface="Times New Roman" pitchFamily="18" charset="0"/>
              </a:rPr>
              <a:t>Contrôler l’existence de la </a:t>
            </a:r>
            <a:r>
              <a:rPr lang="fr-FR" sz="1800" b="1" dirty="0">
                <a:latin typeface="Times New Roman" pitchFamily="18" charset="0"/>
                <a:cs typeface="Times New Roman" pitchFamily="18" charset="0"/>
              </a:rPr>
              <a:t>d</a:t>
            </a:r>
            <a:r>
              <a:rPr lang="fr-FR" sz="1800" b="1" dirty="0" smtClean="0">
                <a:latin typeface="Times New Roman" pitchFamily="18" charset="0"/>
                <a:cs typeface="Times New Roman" pitchFamily="18" charset="0"/>
              </a:rPr>
              <a:t>élibération </a:t>
            </a:r>
            <a:r>
              <a:rPr lang="fr-FR" sz="1800" b="1" dirty="0">
                <a:latin typeface="Times New Roman" pitchFamily="18" charset="0"/>
                <a:cs typeface="Times New Roman" pitchFamily="18" charset="0"/>
              </a:rPr>
              <a:t>de </a:t>
            </a:r>
            <a:r>
              <a:rPr lang="fr-FR" sz="1800" b="1" dirty="0" smtClean="0">
                <a:latin typeface="Times New Roman" pitchFamily="18" charset="0"/>
                <a:cs typeface="Times New Roman" pitchFamily="18" charset="0"/>
              </a:rPr>
              <a:t>l’organe délibéra</a:t>
            </a:r>
            <a:r>
              <a:rPr lang="fr-FR" sz="1800" dirty="0" smtClean="0">
                <a:latin typeface="Times New Roman" pitchFamily="18" charset="0"/>
                <a:cs typeface="Times New Roman" pitchFamily="18" charset="0"/>
              </a:rPr>
              <a:t>nt pour l’affectation des logements </a:t>
            </a:r>
          </a:p>
          <a:p>
            <a:pPr marL="0" lvl="0" indent="0" algn="just">
              <a:buNone/>
            </a:pPr>
            <a:r>
              <a:rPr lang="fr-FR" sz="1800" dirty="0" smtClean="0">
                <a:latin typeface="Times New Roman" pitchFamily="18" charset="0"/>
                <a:cs typeface="Times New Roman" pitchFamily="18" charset="0"/>
              </a:rPr>
              <a:t>- Contrôler </a:t>
            </a:r>
            <a:r>
              <a:rPr lang="fr-FR" sz="1800" dirty="0">
                <a:latin typeface="Times New Roman" pitchFamily="18" charset="0"/>
                <a:cs typeface="Times New Roman" pitchFamily="18" charset="0"/>
              </a:rPr>
              <a:t>les </a:t>
            </a:r>
            <a:r>
              <a:rPr lang="fr-FR" sz="1800" b="1" dirty="0">
                <a:latin typeface="Times New Roman" pitchFamily="18" charset="0"/>
                <a:cs typeface="Times New Roman" pitchFamily="18" charset="0"/>
              </a:rPr>
              <a:t>arrêtés de concession </a:t>
            </a:r>
            <a:r>
              <a:rPr lang="fr-FR" sz="1800" dirty="0">
                <a:latin typeface="Times New Roman" pitchFamily="18" charset="0"/>
                <a:cs typeface="Times New Roman" pitchFamily="18" charset="0"/>
              </a:rPr>
              <a:t>de logement par NAS qui doivent être nominatifs et qui ne peuvent plus prévoir la gratuité de la fourniture de l’eau, du gaz, de l’électricité et du </a:t>
            </a:r>
            <a:r>
              <a:rPr lang="fr-FR" sz="1800" dirty="0" smtClean="0">
                <a:latin typeface="Times New Roman" pitchFamily="18" charset="0"/>
                <a:cs typeface="Times New Roman" pitchFamily="18" charset="0"/>
              </a:rPr>
              <a:t>chauffage à partir de la réforme de 2012</a:t>
            </a:r>
            <a:endParaRPr lang="fr-FR" sz="1800" dirty="0">
              <a:latin typeface="Times New Roman" pitchFamily="18" charset="0"/>
              <a:cs typeface="Times New Roman" pitchFamily="18" charset="0"/>
            </a:endParaRPr>
          </a:p>
          <a:p>
            <a:pPr marL="0" lvl="0" indent="0" algn="just">
              <a:buNone/>
            </a:pPr>
            <a:r>
              <a:rPr lang="fr-FR" sz="1800" dirty="0" smtClean="0">
                <a:latin typeface="Times New Roman" pitchFamily="18" charset="0"/>
                <a:cs typeface="Times New Roman" pitchFamily="18" charset="0"/>
              </a:rPr>
              <a:t>- Pour </a:t>
            </a:r>
            <a:r>
              <a:rPr lang="fr-FR" sz="1800" dirty="0">
                <a:latin typeface="Times New Roman" pitchFamily="18" charset="0"/>
                <a:cs typeface="Times New Roman" pitchFamily="18" charset="0"/>
              </a:rPr>
              <a:t>les conventions d’occupation précaire, les fonctions sont plus restrictives que celles requises dans le cadre des anciennes concessions par utilité de service : elles doivent </a:t>
            </a:r>
            <a:r>
              <a:rPr lang="fr-FR" sz="1800" u="sng" dirty="0">
                <a:latin typeface="Times New Roman" pitchFamily="18" charset="0"/>
                <a:cs typeface="Times New Roman" pitchFamily="18" charset="0"/>
              </a:rPr>
              <a:t>comporter un service d’astreinte </a:t>
            </a:r>
            <a:r>
              <a:rPr lang="fr-FR" sz="1800" dirty="0">
                <a:latin typeface="Times New Roman" pitchFamily="18" charset="0"/>
                <a:cs typeface="Times New Roman" pitchFamily="18" charset="0"/>
              </a:rPr>
              <a:t>alors qu’une concession de logement pouvait être accordée par utilité de service lorsque sans être absolument nécessaire à l’exercice de la fonction le logement présentait un intérêt certain pour la bonne marche du service</a:t>
            </a:r>
            <a:r>
              <a:rPr lang="fr-FR" sz="1800" dirty="0" smtClean="0">
                <a:latin typeface="Times New Roman" pitchFamily="18" charset="0"/>
                <a:cs typeface="Times New Roman" pitchFamily="18" charset="0"/>
              </a:rPr>
              <a:t>.</a:t>
            </a:r>
            <a:endParaRPr lang="fr-FR" sz="1800" dirty="0">
              <a:latin typeface="Times New Roman" pitchFamily="18" charset="0"/>
              <a:cs typeface="Times New Roman" pitchFamily="18" charset="0"/>
            </a:endParaRPr>
          </a:p>
          <a:p>
            <a:pPr marL="0" lvl="0" indent="0" algn="just">
              <a:buNone/>
            </a:pPr>
            <a:r>
              <a:rPr lang="fr-FR" sz="1800" dirty="0" smtClean="0">
                <a:latin typeface="Times New Roman" pitchFamily="18" charset="0"/>
                <a:cs typeface="Times New Roman" pitchFamily="18" charset="0"/>
              </a:rPr>
              <a:t>- Possibilité </a:t>
            </a:r>
            <a:r>
              <a:rPr lang="fr-FR" sz="1800" dirty="0">
                <a:latin typeface="Times New Roman" pitchFamily="18" charset="0"/>
                <a:cs typeface="Times New Roman" pitchFamily="18" charset="0"/>
              </a:rPr>
              <a:t>d’exporter le </a:t>
            </a:r>
            <a:r>
              <a:rPr lang="fr-FR" sz="1800" dirty="0" smtClean="0">
                <a:latin typeface="Times New Roman" pitchFamily="18" charset="0"/>
                <a:cs typeface="Times New Roman" pitchFamily="18" charset="0"/>
              </a:rPr>
              <a:t>fichier </a:t>
            </a:r>
            <a:r>
              <a:rPr lang="fr-FR" sz="1800" dirty="0" err="1" smtClean="0">
                <a:latin typeface="Times New Roman" pitchFamily="18" charset="0"/>
                <a:cs typeface="Times New Roman" pitchFamily="18" charset="0"/>
              </a:rPr>
              <a:t>Xémélios</a:t>
            </a:r>
            <a:r>
              <a:rPr lang="fr-FR" sz="1800" dirty="0" smtClean="0">
                <a:latin typeface="Times New Roman" pitchFamily="18" charset="0"/>
                <a:cs typeface="Times New Roman" pitchFamily="18" charset="0"/>
              </a:rPr>
              <a:t> </a:t>
            </a:r>
            <a:r>
              <a:rPr lang="fr-FR" sz="1800" dirty="0">
                <a:latin typeface="Times New Roman" pitchFamily="18" charset="0"/>
                <a:cs typeface="Times New Roman" pitchFamily="18" charset="0"/>
              </a:rPr>
              <a:t>sur Excel pour faire des tris ou requêtes</a:t>
            </a:r>
          </a:p>
          <a:p>
            <a:pPr marL="0" lvl="1" indent="0">
              <a:buNone/>
            </a:pPr>
            <a:endParaRPr lang="fr-FR" sz="1700" dirty="0">
              <a:solidFill>
                <a:schemeClr val="accent5">
                  <a:lumMod val="50000"/>
                </a:schemeClr>
              </a:solidFill>
              <a:latin typeface="Times New Roman" pitchFamily="18" charset="0"/>
              <a:cs typeface="Times New Roman" pitchFamily="18" charset="0"/>
            </a:endParaRPr>
          </a:p>
          <a:p>
            <a:pPr marL="0" indent="0">
              <a:buNone/>
            </a:pPr>
            <a:endParaRPr lang="fr-FR" sz="17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53</a:t>
            </a:fld>
            <a:endParaRPr lang="fr-FR"/>
          </a:p>
        </p:txBody>
      </p:sp>
      <p:sp>
        <p:nvSpPr>
          <p:cNvPr id="5" name="Flèche droite 4"/>
          <p:cNvSpPr/>
          <p:nvPr/>
        </p:nvSpPr>
        <p:spPr>
          <a:xfrm>
            <a:off x="395536" y="548680"/>
            <a:ext cx="25202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10264138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p:cNvPicPr>
          <p:nvPr>
            <p:ph idx="1"/>
          </p:nvPr>
        </p:nvPicPr>
        <p:blipFill rotWithShape="1">
          <a:blip r:embed="rId3"/>
          <a:srcRect t="10285" r="24640" b="22477"/>
          <a:stretch/>
        </p:blipFill>
        <p:spPr bwMode="auto">
          <a:xfrm>
            <a:off x="395536" y="548680"/>
            <a:ext cx="8229600" cy="5400600"/>
          </a:xfrm>
          <a:prstGeom prst="rect">
            <a:avLst/>
          </a:prstGeom>
          <a:ln>
            <a:noFill/>
          </a:ln>
          <a:extLst>
            <a:ext uri="{53640926-AAD7-44D8-BBD7-CCE9431645EC}">
              <a14:shadowObscured xmlns:a14="http://schemas.microsoft.com/office/drawing/2010/main"/>
            </a:ext>
          </a:extLst>
        </p:spPr>
      </p:pic>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3" name="Espace réservé du numéro de diapositive 2"/>
          <p:cNvSpPr>
            <a:spLocks noGrp="1"/>
          </p:cNvSpPr>
          <p:nvPr>
            <p:ph type="sldNum" sz="quarter" idx="12"/>
          </p:nvPr>
        </p:nvSpPr>
        <p:spPr/>
        <p:txBody>
          <a:bodyPr/>
          <a:lstStyle/>
          <a:p>
            <a:fld id="{7627234A-D6F4-4FA8-8F2D-A9209F4AB33F}" type="slidenum">
              <a:rPr lang="fr-FR" smtClean="0"/>
              <a:t>54</a:t>
            </a:fld>
            <a:endParaRPr lang="fr-FR"/>
          </a:p>
        </p:txBody>
      </p:sp>
      <p:sp>
        <p:nvSpPr>
          <p:cNvPr id="4" name="Rectangle 3"/>
          <p:cNvSpPr/>
          <p:nvPr/>
        </p:nvSpPr>
        <p:spPr>
          <a:xfrm>
            <a:off x="2051720" y="116633"/>
            <a:ext cx="5976664" cy="369332"/>
          </a:xfrm>
          <a:prstGeom prst="rect">
            <a:avLst/>
          </a:prstGeom>
        </p:spPr>
        <p:txBody>
          <a:bodyPr wrap="square">
            <a:spAutoFit/>
          </a:bodyPr>
          <a:lstStyle/>
          <a:p>
            <a:pPr algn="ctr"/>
            <a:r>
              <a:rPr lang="fr-FR" dirty="0" smtClean="0"/>
              <a:t>Recherche avec critère simple des avantages en nature</a:t>
            </a:r>
            <a:endParaRPr lang="fr-FR" dirty="0"/>
          </a:p>
        </p:txBody>
      </p:sp>
    </p:spTree>
    <p:extLst>
      <p:ext uri="{BB962C8B-B14F-4D97-AF65-F5344CB8AC3E}">
        <p14:creationId xmlns:p14="http://schemas.microsoft.com/office/powerpoint/2010/main" val="39997568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332656"/>
            <a:ext cx="8229600" cy="6120680"/>
          </a:xfrm>
        </p:spPr>
        <p:txBody>
          <a:bodyPr>
            <a:normAutofit fontScale="92500" lnSpcReduction="10000"/>
          </a:bodyPr>
          <a:lstStyle/>
          <a:p>
            <a:pPr marL="0" lvl="1" indent="0">
              <a:buNone/>
            </a:pPr>
            <a:r>
              <a:rPr lang="fr-FR" sz="2000" b="1" dirty="0" smtClean="0">
                <a:latin typeface="Times New Roman" pitchFamily="18" charset="0"/>
                <a:cs typeface="Times New Roman" pitchFamily="18" charset="0"/>
              </a:rPr>
              <a:t>. Cas </a:t>
            </a:r>
            <a:r>
              <a:rPr lang="fr-FR" sz="2000" b="1" dirty="0">
                <a:latin typeface="Times New Roman" pitchFamily="18" charset="0"/>
                <a:cs typeface="Times New Roman" pitchFamily="18" charset="0"/>
              </a:rPr>
              <a:t>des logements de fonction pour les </a:t>
            </a:r>
            <a:r>
              <a:rPr lang="fr-FR" sz="2000" b="1" dirty="0" smtClean="0">
                <a:latin typeface="Times New Roman" pitchFamily="18" charset="0"/>
                <a:cs typeface="Times New Roman" pitchFamily="18" charset="0"/>
              </a:rPr>
              <a:t>professeurs des écoles</a:t>
            </a:r>
            <a:endParaRPr lang="fr-FR" sz="2000" b="1" dirty="0">
              <a:latin typeface="Times New Roman" pitchFamily="18" charset="0"/>
              <a:cs typeface="Times New Roman" pitchFamily="18" charset="0"/>
            </a:endParaRPr>
          </a:p>
          <a:p>
            <a:pPr marL="0" indent="0" algn="just">
              <a:buNone/>
            </a:pPr>
            <a:r>
              <a:rPr lang="fr-FR" sz="1800" dirty="0">
                <a:latin typeface="Times New Roman" pitchFamily="18" charset="0"/>
                <a:cs typeface="Times New Roman" pitchFamily="18" charset="0"/>
              </a:rPr>
              <a:t>Si les communes sont tenues de </a:t>
            </a:r>
            <a:r>
              <a:rPr lang="fr-FR" sz="1800" b="1" dirty="0">
                <a:latin typeface="Times New Roman" pitchFamily="18" charset="0"/>
                <a:cs typeface="Times New Roman" pitchFamily="18" charset="0"/>
              </a:rPr>
              <a:t>loger les instituteurs des écoles élémentaires publiques ou, à défaut, de leur verser une indemnité représentative de logement (</a:t>
            </a:r>
            <a:r>
              <a:rPr lang="fr-FR" sz="1800" b="1" u="sng" dirty="0">
                <a:latin typeface="Times New Roman" pitchFamily="18" charset="0"/>
                <a:cs typeface="Times New Roman" pitchFamily="18" charset="0"/>
                <a:hlinkClick r:id="rId2"/>
              </a:rPr>
              <a:t>art. L. 212-5 C. éducation</a:t>
            </a:r>
            <a:r>
              <a:rPr lang="fr-FR" sz="1800" b="1" dirty="0">
                <a:latin typeface="Times New Roman" pitchFamily="18" charset="0"/>
                <a:cs typeface="Times New Roman" pitchFamily="18" charset="0"/>
              </a:rPr>
              <a:t>), ce droit n’est pas applicable aux membres du corps des professeurs des écoles.</a:t>
            </a:r>
          </a:p>
          <a:p>
            <a:pPr marL="0" indent="0" algn="just">
              <a:buNone/>
            </a:pPr>
            <a:r>
              <a:rPr lang="fr-FR" sz="1800" dirty="0" smtClean="0">
                <a:latin typeface="Times New Roman" pitchFamily="18" charset="0"/>
                <a:cs typeface="Times New Roman" pitchFamily="18" charset="0"/>
              </a:rPr>
              <a:t>Pour </a:t>
            </a:r>
            <a:r>
              <a:rPr lang="fr-FR" sz="1800" dirty="0">
                <a:latin typeface="Times New Roman" pitchFamily="18" charset="0"/>
                <a:cs typeface="Times New Roman" pitchFamily="18" charset="0"/>
              </a:rPr>
              <a:t>illustrer ce cas, le récapitulatif des appartements de fonction à titre gracieux transmis par une commune faisait état de 73 logements de fonction dont 58 attribués à des instituteurs et 15 à des professeurs des écoles, ce qui était </a:t>
            </a:r>
            <a:r>
              <a:rPr lang="fr-FR" sz="1800" dirty="0" smtClean="0">
                <a:latin typeface="Times New Roman" pitchFamily="18" charset="0"/>
                <a:cs typeface="Times New Roman" pitchFamily="18" charset="0"/>
              </a:rPr>
              <a:t>irrégulier.</a:t>
            </a:r>
          </a:p>
          <a:p>
            <a:pPr marL="0" indent="0">
              <a:buNone/>
            </a:pPr>
            <a:endParaRPr lang="fr-FR" sz="1600" dirty="0" smtClean="0">
              <a:latin typeface="Times New Roman" pitchFamily="18" charset="0"/>
              <a:cs typeface="Times New Roman" pitchFamily="18" charset="0"/>
            </a:endParaRPr>
          </a:p>
          <a:p>
            <a:pPr marL="0" indent="0">
              <a:buNone/>
            </a:pPr>
            <a:r>
              <a:rPr lang="fr-FR" sz="2000" b="1" i="1" dirty="0" smtClean="0">
                <a:latin typeface="Times New Roman" pitchFamily="18" charset="0"/>
                <a:cs typeface="Times New Roman" pitchFamily="18" charset="0"/>
              </a:rPr>
              <a:t>. Cas </a:t>
            </a:r>
            <a:r>
              <a:rPr lang="fr-FR" sz="2000" b="1" i="1" dirty="0">
                <a:latin typeface="Times New Roman" pitchFamily="18" charset="0"/>
                <a:cs typeface="Times New Roman" pitchFamily="18" charset="0"/>
              </a:rPr>
              <a:t>du cumul d’un logement de fonction et des IFTS de la filière </a:t>
            </a:r>
            <a:r>
              <a:rPr lang="fr-FR" sz="2000" b="1" i="1" dirty="0" smtClean="0">
                <a:latin typeface="Times New Roman" pitchFamily="18" charset="0"/>
                <a:cs typeface="Times New Roman" pitchFamily="18" charset="0"/>
              </a:rPr>
              <a:t>administrative</a:t>
            </a:r>
            <a:endParaRPr lang="fr-FR" sz="2000" dirty="0">
              <a:latin typeface="Times New Roman" pitchFamily="18" charset="0"/>
              <a:cs typeface="Times New Roman" pitchFamily="18" charset="0"/>
            </a:endParaRPr>
          </a:p>
          <a:p>
            <a:pPr lvl="0" algn="just"/>
            <a:r>
              <a:rPr lang="fr-FR" sz="1800" dirty="0" smtClean="0">
                <a:latin typeface="Times New Roman" pitchFamily="18" charset="0"/>
                <a:cs typeface="Times New Roman" pitchFamily="18" charset="0"/>
              </a:rPr>
              <a:t>Indemnité </a:t>
            </a:r>
            <a:r>
              <a:rPr lang="fr-FR" sz="1800" dirty="0">
                <a:latin typeface="Times New Roman" pitchFamily="18" charset="0"/>
                <a:cs typeface="Times New Roman" pitchFamily="18" charset="0"/>
              </a:rPr>
              <a:t>non cumulable avec l’indemnité d’administration et de technicité (IAT).</a:t>
            </a:r>
          </a:p>
          <a:p>
            <a:pPr lvl="0" algn="just"/>
            <a:r>
              <a:rPr lang="fr-FR" sz="1800" dirty="0">
                <a:latin typeface="Times New Roman" pitchFamily="18" charset="0"/>
                <a:cs typeface="Times New Roman" pitchFamily="18" charset="0"/>
              </a:rPr>
              <a:t>Indemnité non cumulable avec un logement concédé par nécessité absolue de service.</a:t>
            </a:r>
          </a:p>
          <a:p>
            <a:pPr lvl="0" algn="just"/>
            <a:r>
              <a:rPr lang="fr-FR" sz="1800" dirty="0">
                <a:latin typeface="Times New Roman" pitchFamily="18" charset="0"/>
                <a:cs typeface="Times New Roman" pitchFamily="18" charset="0"/>
              </a:rPr>
              <a:t>Indemnité cumulable avec les indemnités horaires pour travaux supplémentaires (IHTS) depuis le 21 novembre </a:t>
            </a:r>
            <a:r>
              <a:rPr lang="fr-FR" sz="1800" dirty="0" smtClean="0">
                <a:latin typeface="Times New Roman" pitchFamily="18" charset="0"/>
                <a:cs typeface="Times New Roman" pitchFamily="18" charset="0"/>
              </a:rPr>
              <a:t>2007</a:t>
            </a:r>
            <a:r>
              <a:rPr lang="fr-FR" sz="1800" dirty="0">
                <a:latin typeface="Times New Roman" pitchFamily="18" charset="0"/>
                <a:cs typeface="Times New Roman" pitchFamily="18" charset="0"/>
              </a:rPr>
              <a:t> </a:t>
            </a:r>
            <a:endParaRPr lang="fr-FR" sz="1800" dirty="0" smtClean="0">
              <a:latin typeface="Times New Roman" pitchFamily="18" charset="0"/>
              <a:cs typeface="Times New Roman" pitchFamily="18" charset="0"/>
            </a:endParaRPr>
          </a:p>
          <a:p>
            <a:pPr marL="0" lvl="0" indent="0">
              <a:buNone/>
            </a:pPr>
            <a:endParaRPr lang="fr-FR" sz="1600" dirty="0">
              <a:latin typeface="Times New Roman" pitchFamily="18" charset="0"/>
              <a:cs typeface="Times New Roman" pitchFamily="18" charset="0"/>
            </a:endParaRPr>
          </a:p>
          <a:p>
            <a:pPr marL="0" indent="0" algn="just">
              <a:buNone/>
            </a:pPr>
            <a:r>
              <a:rPr lang="fr-FR" sz="1900" dirty="0">
                <a:latin typeface="Times New Roman" pitchFamily="18" charset="0"/>
                <a:cs typeface="Times New Roman" pitchFamily="18" charset="0"/>
              </a:rPr>
              <a:t>Particularité : s’agissant des catégories d’emploi éligibles, la loi (</a:t>
            </a:r>
            <a:r>
              <a:rPr lang="fr-FR" sz="1900" u="sng" dirty="0">
                <a:latin typeface="Times New Roman" pitchFamily="18" charset="0"/>
                <a:cs typeface="Times New Roman" pitchFamily="18" charset="0"/>
                <a:hlinkClick r:id="rId3"/>
              </a:rPr>
              <a:t>Article 21 loi n° 90-1067 du 28 novembre 1990</a:t>
            </a:r>
            <a:r>
              <a:rPr lang="fr-FR" sz="1900" u="sng" dirty="0">
                <a:latin typeface="Times New Roman" pitchFamily="18" charset="0"/>
                <a:cs typeface="Times New Roman" pitchFamily="18" charset="0"/>
              </a:rPr>
              <a:t>) </a:t>
            </a:r>
            <a:r>
              <a:rPr lang="fr-FR" sz="1900" dirty="0">
                <a:latin typeface="Times New Roman" pitchFamily="18" charset="0"/>
                <a:cs typeface="Times New Roman" pitchFamily="18" charset="0"/>
              </a:rPr>
              <a:t>prévoit qu’un logement de fonction peut être attribué par nécessité absolue de service aux agents occupant un emploi fonctionnel.</a:t>
            </a:r>
          </a:p>
          <a:p>
            <a:pPr algn="just"/>
            <a:r>
              <a:rPr lang="fr-FR" sz="1900" dirty="0">
                <a:latin typeface="Times New Roman" pitchFamily="18" charset="0"/>
                <a:cs typeface="Times New Roman" pitchFamily="18" charset="0"/>
              </a:rPr>
              <a:t>Toutefois, si le DGS relève du cadre d’emploi des attachés ou administrateurs, il ne peut cumuler avec </a:t>
            </a:r>
            <a:r>
              <a:rPr lang="fr-FR" sz="1900" dirty="0" smtClean="0">
                <a:latin typeface="Times New Roman" pitchFamily="18" charset="0"/>
                <a:cs typeface="Times New Roman" pitchFamily="18" charset="0"/>
              </a:rPr>
              <a:t>l’IFTS. Un DGS </a:t>
            </a:r>
            <a:r>
              <a:rPr lang="fr-FR" sz="1900" dirty="0">
                <a:latin typeface="Times New Roman" pitchFamily="18" charset="0"/>
                <a:cs typeface="Times New Roman" pitchFamily="18" charset="0"/>
              </a:rPr>
              <a:t>de la filière technique peut, lui, toucher son régime indemnitaire au maximum en cas d’octroi d’un logement de fonction.</a:t>
            </a:r>
          </a:p>
          <a:p>
            <a:pPr marL="0" indent="0" algn="just">
              <a:buNone/>
            </a:pPr>
            <a:endParaRPr lang="fr-FR" sz="1600" dirty="0">
              <a:latin typeface="Times New Roman" pitchFamily="18" charset="0"/>
              <a:cs typeface="Times New Roman" pitchFamily="18" charset="0"/>
            </a:endParaRPr>
          </a:p>
          <a:p>
            <a:pPr marL="0" indent="0">
              <a:buNone/>
            </a:pPr>
            <a:endParaRPr lang="fr-FR" sz="16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55</a:t>
            </a:fld>
            <a:endParaRPr lang="fr-FR"/>
          </a:p>
        </p:txBody>
      </p:sp>
    </p:spTree>
    <p:extLst>
      <p:ext uri="{BB962C8B-B14F-4D97-AF65-F5344CB8AC3E}">
        <p14:creationId xmlns:p14="http://schemas.microsoft.com/office/powerpoint/2010/main" val="4848112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116632"/>
            <a:ext cx="6768752" cy="360040"/>
          </a:xfrm>
        </p:spPr>
        <p:txBody>
          <a:bodyPr>
            <a:noAutofit/>
          </a:bodyPr>
          <a:lstStyle/>
          <a:p>
            <a:r>
              <a:rPr lang="fr-FR" sz="1600" dirty="0" smtClean="0">
                <a:latin typeface="Times New Roman" pitchFamily="18" charset="0"/>
                <a:cs typeface="Times New Roman" pitchFamily="18" charset="0"/>
              </a:rPr>
              <a:t>Exemple de méthode de contrôle multicritères :  IFTS et logement de fonction</a:t>
            </a:r>
            <a:endParaRPr lang="fr-FR" sz="16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56</a:t>
            </a:fld>
            <a:endParaRPr lang="fr-F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15" t="12937" r="8890" b="19864"/>
          <a:stretch/>
        </p:blipFill>
        <p:spPr bwMode="auto">
          <a:xfrm>
            <a:off x="395536" y="692696"/>
            <a:ext cx="7920880" cy="42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6" y="4658373"/>
            <a:ext cx="8640960" cy="1785104"/>
          </a:xfrm>
          <a:prstGeom prst="rect">
            <a:avLst/>
          </a:prstGeom>
        </p:spPr>
        <p:txBody>
          <a:bodyPr wrap="square">
            <a:spAutoFit/>
          </a:bodyPr>
          <a:lstStyle/>
          <a:p>
            <a:endParaRPr lang="fr-FR" sz="1000" dirty="0" smtClean="0">
              <a:latin typeface="Times New Roman" pitchFamily="18" charset="0"/>
              <a:cs typeface="Times New Roman" pitchFamily="18" charset="0"/>
            </a:endParaRPr>
          </a:p>
          <a:p>
            <a:endParaRPr lang="fr-FR" sz="1000" dirty="0" smtClean="0">
              <a:latin typeface="Times New Roman" pitchFamily="18" charset="0"/>
              <a:cs typeface="Times New Roman" pitchFamily="18" charset="0"/>
            </a:endParaRPr>
          </a:p>
          <a:p>
            <a:r>
              <a:rPr lang="fr-FR" sz="1000" dirty="0" smtClean="0">
                <a:latin typeface="Times New Roman" pitchFamily="18" charset="0"/>
                <a:cs typeface="Times New Roman" pitchFamily="18" charset="0"/>
              </a:rPr>
              <a:t>A partir de l’onglet « recherche, paye » sélectionner « bulletins de paye, ligne de paye  et choix collectivité</a:t>
            </a:r>
          </a:p>
          <a:p>
            <a:r>
              <a:rPr lang="fr-FR" sz="1000" dirty="0" smtClean="0">
                <a:latin typeface="Times New Roman" pitchFamily="18" charset="0"/>
                <a:cs typeface="Times New Roman" pitchFamily="18" charset="0"/>
              </a:rPr>
              <a:t>Dans le masque « recherche, ligne de paye », effectuer la requête suivante dans l’ordre :</a:t>
            </a:r>
          </a:p>
          <a:p>
            <a:pPr marL="171450" indent="-171450">
              <a:buFontTx/>
              <a:buChar char="-"/>
            </a:pPr>
            <a:r>
              <a:rPr lang="fr-FR" sz="1000" dirty="0" smtClean="0">
                <a:latin typeface="Times New Roman" pitchFamily="18" charset="0"/>
                <a:cs typeface="Times New Roman" pitchFamily="18" charset="0"/>
              </a:rPr>
              <a:t>Sélectionner la période à consulter décembre 2008</a:t>
            </a:r>
          </a:p>
          <a:p>
            <a:pPr marL="171450" indent="-171450">
              <a:buFontTx/>
              <a:buChar char="-"/>
            </a:pPr>
            <a:r>
              <a:rPr lang="fr-FR" sz="1000" dirty="0" smtClean="0">
                <a:latin typeface="Times New Roman" pitchFamily="18" charset="0"/>
                <a:cs typeface="Times New Roman" pitchFamily="18" charset="0"/>
              </a:rPr>
              <a:t>« ET » sélectionner la rubrique détaillée, rubrique « AV NAT LOGEMENT » avec un montant supérieur à zéro</a:t>
            </a:r>
          </a:p>
          <a:p>
            <a:pPr marL="171450" indent="-171450">
              <a:buFontTx/>
              <a:buChar char="-"/>
            </a:pPr>
            <a:r>
              <a:rPr lang="fr-FR" sz="1000" dirty="0" smtClean="0">
                <a:latin typeface="Times New Roman" pitchFamily="18" charset="0"/>
                <a:cs typeface="Times New Roman" pitchFamily="18" charset="0"/>
              </a:rPr>
              <a:t>Insérer l’opérateur « OU », sélectionner la même période</a:t>
            </a:r>
          </a:p>
          <a:p>
            <a:pPr marL="171450" indent="-171450">
              <a:buFontTx/>
              <a:buChar char="-"/>
            </a:pPr>
            <a:r>
              <a:rPr lang="fr-FR" sz="1000" dirty="0" smtClean="0">
                <a:latin typeface="Times New Roman" pitchFamily="18" charset="0"/>
                <a:cs typeface="Times New Roman" pitchFamily="18" charset="0"/>
              </a:rPr>
              <a:t>Sélectionner la rubrique détaillée, rubrique « IFTS » avec un montant supérieur à zéro</a:t>
            </a:r>
          </a:p>
          <a:p>
            <a:pPr marL="171450" indent="-171450">
              <a:buFontTx/>
              <a:buChar char="-"/>
            </a:pPr>
            <a:r>
              <a:rPr lang="fr-FR" sz="1000" dirty="0" smtClean="0">
                <a:latin typeface="Times New Roman" pitchFamily="18" charset="0"/>
                <a:cs typeface="Times New Roman" pitchFamily="18" charset="0"/>
              </a:rPr>
              <a:t>Lancer la recherche en cliquant sur la loupe</a:t>
            </a:r>
          </a:p>
          <a:p>
            <a:pPr marL="171450" indent="-171450">
              <a:buFontTx/>
              <a:buChar char="-"/>
            </a:pPr>
            <a:r>
              <a:rPr lang="fr-FR" sz="1000" dirty="0" smtClean="0">
                <a:latin typeface="Times New Roman" pitchFamily="18" charset="0"/>
                <a:cs typeface="Times New Roman" pitchFamily="18" charset="0"/>
              </a:rPr>
              <a:t>Procéder au classement alphabétique du résultat obtenu en cliquant dans l’en-tête de la colonne « Nom », ce qui permet de contrôler si éventuellement il y a des anomalies</a:t>
            </a:r>
          </a:p>
        </p:txBody>
      </p:sp>
    </p:spTree>
    <p:extLst>
      <p:ext uri="{BB962C8B-B14F-4D97-AF65-F5344CB8AC3E}">
        <p14:creationId xmlns:p14="http://schemas.microsoft.com/office/powerpoint/2010/main" val="37202485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fontScale="90000"/>
          </a:bodyPr>
          <a:lstStyle/>
          <a:p>
            <a:r>
              <a:rPr lang="fr-FR" dirty="0" smtClean="0"/>
              <a:t>Cumul logement de fonction et IFTS</a:t>
            </a:r>
            <a:endParaRPr lang="fr-FR" dirty="0"/>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57</a:t>
            </a:fld>
            <a:endParaRPr lang="fr-FR"/>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952" t="38191" r="30834" b="31695"/>
          <a:stretch/>
        </p:blipFill>
        <p:spPr bwMode="auto">
          <a:xfrm>
            <a:off x="395536" y="1268760"/>
            <a:ext cx="8646287" cy="42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0853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6632"/>
            <a:ext cx="8229600" cy="6009531"/>
          </a:xfrm>
        </p:spPr>
        <p:txBody>
          <a:bodyPr>
            <a:noAutofit/>
          </a:bodyPr>
          <a:lstStyle/>
          <a:p>
            <a:pPr lvl="2"/>
            <a:r>
              <a:rPr lang="fr-FR" sz="2000" b="1" dirty="0">
                <a:latin typeface="Times New Roman" pitchFamily="18" charset="0"/>
                <a:cs typeface="Times New Roman" pitchFamily="18" charset="0"/>
              </a:rPr>
              <a:t>Les véhicules de fonction et de </a:t>
            </a:r>
            <a:r>
              <a:rPr lang="fr-FR" sz="2000" b="1" dirty="0" smtClean="0">
                <a:latin typeface="Times New Roman" pitchFamily="18" charset="0"/>
                <a:cs typeface="Times New Roman" pitchFamily="18" charset="0"/>
              </a:rPr>
              <a:t>service avec remisage </a:t>
            </a:r>
            <a:r>
              <a:rPr lang="fr-FR" sz="2000" b="1" dirty="0">
                <a:latin typeface="Times New Roman" pitchFamily="18" charset="0"/>
                <a:cs typeface="Times New Roman" pitchFamily="18" charset="0"/>
              </a:rPr>
              <a:t>à domicile</a:t>
            </a:r>
          </a:p>
          <a:p>
            <a:pPr marL="0" indent="0">
              <a:buNone/>
            </a:pPr>
            <a:endParaRPr lang="fr-FR" sz="1600" dirty="0">
              <a:latin typeface="Times New Roman" pitchFamily="18" charset="0"/>
              <a:cs typeface="Times New Roman" pitchFamily="18" charset="0"/>
            </a:endParaRPr>
          </a:p>
          <a:p>
            <a:pPr marL="0" indent="0" algn="just">
              <a:buNone/>
            </a:pPr>
            <a:r>
              <a:rPr lang="fr-FR" sz="1600" dirty="0" smtClean="0">
                <a:latin typeface="Times New Roman" pitchFamily="18" charset="0"/>
                <a:cs typeface="Times New Roman" pitchFamily="18" charset="0"/>
              </a:rPr>
              <a:t>	</a:t>
            </a:r>
            <a:r>
              <a:rPr lang="fr-FR" sz="1600" b="1" dirty="0">
                <a:latin typeface="Times New Roman" pitchFamily="18" charset="0"/>
                <a:cs typeface="Times New Roman" pitchFamily="18" charset="0"/>
              </a:rPr>
              <a:t>L</a:t>
            </a:r>
            <a:r>
              <a:rPr lang="fr-FR" sz="1600" b="1" dirty="0" smtClean="0">
                <a:latin typeface="Times New Roman" pitchFamily="18" charset="0"/>
                <a:cs typeface="Times New Roman" pitchFamily="18" charset="0"/>
              </a:rPr>
              <a:t>es </a:t>
            </a:r>
            <a:r>
              <a:rPr lang="fr-FR" sz="1600" b="1" dirty="0">
                <a:latin typeface="Times New Roman" pitchFamily="18" charset="0"/>
                <a:cs typeface="Times New Roman" pitchFamily="18" charset="0"/>
              </a:rPr>
              <a:t>véhicules de fonction</a:t>
            </a:r>
            <a:r>
              <a:rPr lang="fr-FR" sz="1600" dirty="0">
                <a:latin typeface="Times New Roman" pitchFamily="18" charset="0"/>
                <a:cs typeface="Times New Roman" pitchFamily="18" charset="0"/>
              </a:rPr>
              <a:t>, </a:t>
            </a:r>
            <a:r>
              <a:rPr lang="fr-FR" sz="1600" u="sng" dirty="0">
                <a:latin typeface="Times New Roman" pitchFamily="18" charset="0"/>
                <a:cs typeface="Times New Roman" pitchFamily="18" charset="0"/>
                <a:hlinkClick r:id="rId2"/>
              </a:rPr>
              <a:t>l’article 21 de la loi n° 90-1067 du 28 novembre 1990</a:t>
            </a:r>
            <a:r>
              <a:rPr lang="fr-FR" sz="1600" dirty="0">
                <a:latin typeface="Times New Roman" pitchFamily="18" charset="0"/>
                <a:cs typeface="Times New Roman" pitchFamily="18" charset="0"/>
              </a:rPr>
              <a:t>,  relative à la fonction publique territoriale prévoit </a:t>
            </a:r>
            <a:r>
              <a:rPr lang="fr-FR" sz="1600" dirty="0" smtClean="0">
                <a:latin typeface="Times New Roman" pitchFamily="18" charset="0"/>
                <a:cs typeface="Times New Roman" pitchFamily="18" charset="0"/>
              </a:rPr>
              <a:t>:</a:t>
            </a:r>
          </a:p>
          <a:p>
            <a:pPr marL="0" indent="0" algn="just">
              <a:buNone/>
            </a:pPr>
            <a:r>
              <a:rPr lang="fr-FR" sz="1600" dirty="0">
                <a:latin typeface="Times New Roman" pitchFamily="18" charset="0"/>
                <a:cs typeface="Times New Roman" pitchFamily="18" charset="0"/>
              </a:rPr>
              <a:t>	</a:t>
            </a:r>
            <a:r>
              <a:rPr lang="fr-FR" sz="1600" dirty="0" smtClean="0">
                <a:latin typeface="Times New Roman" pitchFamily="18" charset="0"/>
                <a:cs typeface="Times New Roman" pitchFamily="18" charset="0"/>
              </a:rPr>
              <a:t>«</a:t>
            </a:r>
            <a:r>
              <a:rPr lang="fr-FR" sz="1600" dirty="0">
                <a:latin typeface="Times New Roman" pitchFamily="18" charset="0"/>
                <a:cs typeface="Times New Roman" pitchFamily="18" charset="0"/>
              </a:rPr>
              <a:t> …</a:t>
            </a:r>
            <a:r>
              <a:rPr lang="fr-FR" sz="1600" i="1" dirty="0">
                <a:latin typeface="Times New Roman" pitchFamily="18" charset="0"/>
                <a:cs typeface="Times New Roman" pitchFamily="18" charset="0"/>
              </a:rPr>
              <a:t>un logement de fonction et un véhicule peuvent être attribués par nécessité absolue de service aux agents occupant l'un des emplois fonctionnels d'un département ou d'une région ou de directeur général des services d'une commune de plus de 5 000 habitants ou de directeur général d'un établissement public de coopération intercommunale à fiscalité propre de plus de 20 000 habitants, ainsi que de directeur général adjoint des services d'une commune ou d'un établissement public de coopération intercommunale à fiscalité propre de plus de 80 000 habitants. </a:t>
            </a:r>
            <a:endParaRPr lang="fr-FR" sz="1600" i="1" dirty="0" smtClean="0">
              <a:latin typeface="Times New Roman" pitchFamily="18" charset="0"/>
              <a:cs typeface="Times New Roman" pitchFamily="18" charset="0"/>
            </a:endParaRPr>
          </a:p>
          <a:p>
            <a:pPr marL="0" indent="0" algn="just">
              <a:buNone/>
            </a:pPr>
            <a:r>
              <a:rPr lang="fr-FR" sz="1600" i="1" dirty="0" smtClean="0">
                <a:latin typeface="Times New Roman" pitchFamily="18" charset="0"/>
                <a:cs typeface="Times New Roman" pitchFamily="18" charset="0"/>
              </a:rPr>
              <a:t>	Dans </a:t>
            </a:r>
            <a:r>
              <a:rPr lang="fr-FR" sz="1600" i="1" dirty="0">
                <a:latin typeface="Times New Roman" pitchFamily="18" charset="0"/>
                <a:cs typeface="Times New Roman" pitchFamily="18" charset="0"/>
              </a:rPr>
              <a:t>les mêmes conditions, un logement et un véhicule de fonction peuvent être attribués par nécessité absolue de service à un seul emploi de collaborateur de cabinet du président de conseil général ou régional, d'un maire ou d'un président d'un établissement public de coopération intercommunale à fiscalité propre de plus de 80 000 habitants </a:t>
            </a:r>
            <a:r>
              <a:rPr lang="fr-FR" sz="1600" dirty="0" smtClean="0">
                <a:latin typeface="Times New Roman" pitchFamily="18" charset="0"/>
                <a:cs typeface="Times New Roman" pitchFamily="18" charset="0"/>
              </a:rPr>
              <a:t>».</a:t>
            </a:r>
          </a:p>
          <a:p>
            <a:pPr marL="0" indent="0" algn="just">
              <a:buNone/>
            </a:pPr>
            <a:endParaRPr lang="fr-FR" sz="1600" dirty="0" smtClean="0">
              <a:latin typeface="Times New Roman" pitchFamily="18" charset="0"/>
              <a:cs typeface="Times New Roman" pitchFamily="18" charset="0"/>
            </a:endParaRPr>
          </a:p>
          <a:p>
            <a:pPr marL="0" indent="0" algn="just">
              <a:buNone/>
            </a:pPr>
            <a:r>
              <a:rPr lang="fr-FR" sz="1600" b="1" dirty="0" smtClean="0">
                <a:latin typeface="Times New Roman" pitchFamily="18" charset="0"/>
                <a:cs typeface="Times New Roman" pitchFamily="18" charset="0"/>
              </a:rPr>
              <a:t>Vérifications :</a:t>
            </a:r>
            <a:endParaRPr lang="fr-FR" sz="1600" b="1" dirty="0">
              <a:latin typeface="Times New Roman" pitchFamily="18" charset="0"/>
              <a:cs typeface="Times New Roman" pitchFamily="18" charset="0"/>
            </a:endParaRPr>
          </a:p>
          <a:p>
            <a:pPr algn="just"/>
            <a:r>
              <a:rPr lang="fr-FR" sz="1600" b="1" dirty="0">
                <a:latin typeface="Times New Roman" pitchFamily="18" charset="0"/>
                <a:cs typeface="Times New Roman" pitchFamily="18" charset="0"/>
              </a:rPr>
              <a:t>L</a:t>
            </a:r>
            <a:r>
              <a:rPr lang="fr-FR" sz="1600" b="1" dirty="0" smtClean="0">
                <a:latin typeface="Times New Roman" pitchFamily="18" charset="0"/>
                <a:cs typeface="Times New Roman" pitchFamily="18" charset="0"/>
              </a:rPr>
              <a:t>a </a:t>
            </a:r>
            <a:r>
              <a:rPr lang="fr-FR" sz="1600" b="1" dirty="0">
                <a:latin typeface="Times New Roman" pitchFamily="18" charset="0"/>
                <a:cs typeface="Times New Roman" pitchFamily="18" charset="0"/>
              </a:rPr>
              <a:t>collectivité doit délibérer pour définir les emplois bénéficiant de l’attribution des véhicules de fonction. </a:t>
            </a:r>
            <a:endParaRPr lang="fr-FR" sz="1600" b="1" dirty="0" smtClean="0">
              <a:latin typeface="Times New Roman" pitchFamily="18" charset="0"/>
              <a:cs typeface="Times New Roman" pitchFamily="18" charset="0"/>
            </a:endParaRPr>
          </a:p>
          <a:p>
            <a:pPr algn="just"/>
            <a:r>
              <a:rPr lang="fr-FR" sz="1600" b="1" dirty="0" smtClean="0">
                <a:latin typeface="Times New Roman" pitchFamily="18" charset="0"/>
                <a:cs typeface="Times New Roman" pitchFamily="18" charset="0"/>
              </a:rPr>
              <a:t>Contrôler l’utilisation </a:t>
            </a:r>
            <a:r>
              <a:rPr lang="fr-FR" sz="1600" b="1" dirty="0">
                <a:latin typeface="Times New Roman" pitchFamily="18" charset="0"/>
                <a:cs typeface="Times New Roman" pitchFamily="18" charset="0"/>
              </a:rPr>
              <a:t>qui est faite </a:t>
            </a:r>
            <a:r>
              <a:rPr lang="fr-FR" sz="1600" b="1" dirty="0" smtClean="0">
                <a:latin typeface="Times New Roman" pitchFamily="18" charset="0"/>
                <a:cs typeface="Times New Roman" pitchFamily="18" charset="0"/>
              </a:rPr>
              <a:t>des </a:t>
            </a:r>
            <a:r>
              <a:rPr lang="fr-FR" sz="1600" b="1" dirty="0">
                <a:latin typeface="Times New Roman" pitchFamily="18" charset="0"/>
                <a:cs typeface="Times New Roman" pitchFamily="18" charset="0"/>
              </a:rPr>
              <a:t>véhicules </a:t>
            </a:r>
            <a:r>
              <a:rPr lang="fr-FR" sz="1600" b="1" dirty="0" smtClean="0">
                <a:latin typeface="Times New Roman" pitchFamily="18" charset="0"/>
                <a:cs typeface="Times New Roman" pitchFamily="18" charset="0"/>
              </a:rPr>
              <a:t>(peut </a:t>
            </a:r>
            <a:r>
              <a:rPr lang="fr-FR" sz="1600" b="1" dirty="0">
                <a:latin typeface="Times New Roman" pitchFamily="18" charset="0"/>
                <a:cs typeface="Times New Roman" pitchFamily="18" charset="0"/>
              </a:rPr>
              <a:t>constituer un avantage en </a:t>
            </a:r>
            <a:r>
              <a:rPr lang="fr-FR" sz="1600" b="1" dirty="0" smtClean="0">
                <a:latin typeface="Times New Roman" pitchFamily="18" charset="0"/>
                <a:cs typeface="Times New Roman" pitchFamily="18" charset="0"/>
              </a:rPr>
              <a:t>nature) </a:t>
            </a:r>
          </a:p>
          <a:p>
            <a:pPr algn="just"/>
            <a:r>
              <a:rPr lang="fr-FR" sz="1600" b="1" dirty="0" smtClean="0">
                <a:latin typeface="Times New Roman" pitchFamily="18" charset="0"/>
                <a:cs typeface="Times New Roman" pitchFamily="18" charset="0"/>
              </a:rPr>
              <a:t>Contrôler sur la fiche de salaire s’il est procédé </a:t>
            </a:r>
            <a:r>
              <a:rPr lang="fr-FR" sz="1600" b="1" dirty="0">
                <a:latin typeface="Times New Roman" pitchFamily="18" charset="0"/>
                <a:cs typeface="Times New Roman" pitchFamily="18" charset="0"/>
              </a:rPr>
              <a:t>à </a:t>
            </a:r>
            <a:r>
              <a:rPr lang="fr-FR" sz="1600" b="1" dirty="0" smtClean="0">
                <a:latin typeface="Times New Roman" pitchFamily="18" charset="0"/>
                <a:cs typeface="Times New Roman" pitchFamily="18" charset="0"/>
              </a:rPr>
              <a:t>la </a:t>
            </a:r>
            <a:r>
              <a:rPr lang="fr-FR" sz="1600" b="1" dirty="0">
                <a:latin typeface="Times New Roman" pitchFamily="18" charset="0"/>
                <a:cs typeface="Times New Roman" pitchFamily="18" charset="0"/>
              </a:rPr>
              <a:t>valorisation </a:t>
            </a:r>
            <a:r>
              <a:rPr lang="fr-FR" sz="1600" b="1" dirty="0" smtClean="0">
                <a:latin typeface="Times New Roman" pitchFamily="18" charset="0"/>
                <a:cs typeface="Times New Roman" pitchFamily="18" charset="0"/>
              </a:rPr>
              <a:t>des véhicules (mention avantages en nature).</a:t>
            </a:r>
            <a:endParaRPr lang="fr-FR" sz="1600" b="1" dirty="0">
              <a:latin typeface="Times New Roman" pitchFamily="18" charset="0"/>
              <a:cs typeface="Times New Roman" pitchFamily="18" charset="0"/>
            </a:endParaRPr>
          </a:p>
          <a:p>
            <a:pPr marL="0" indent="0" algn="just">
              <a:buNone/>
            </a:pPr>
            <a:endParaRPr lang="fr-FR" sz="16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58</a:t>
            </a:fld>
            <a:endParaRPr lang="fr-FR"/>
          </a:p>
        </p:txBody>
      </p:sp>
      <p:sp>
        <p:nvSpPr>
          <p:cNvPr id="5" name="Flèche droite 4"/>
          <p:cNvSpPr/>
          <p:nvPr/>
        </p:nvSpPr>
        <p:spPr>
          <a:xfrm>
            <a:off x="606881" y="814246"/>
            <a:ext cx="25202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27847759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260648"/>
            <a:ext cx="8229600" cy="6192688"/>
          </a:xfrm>
        </p:spPr>
        <p:txBody>
          <a:bodyPr>
            <a:normAutofit/>
          </a:bodyPr>
          <a:lstStyle/>
          <a:p>
            <a:pPr marL="0" indent="0" algn="just">
              <a:buNone/>
            </a:pPr>
            <a:r>
              <a:rPr lang="fr-FR" sz="2000" dirty="0" smtClean="0">
                <a:latin typeface="Times New Roman" pitchFamily="18" charset="0"/>
                <a:cs typeface="Times New Roman" pitchFamily="18" charset="0"/>
              </a:rPr>
              <a:t>	</a:t>
            </a:r>
            <a:r>
              <a:rPr lang="fr-FR" sz="2000" b="1" dirty="0" smtClean="0">
                <a:latin typeface="Times New Roman" pitchFamily="18" charset="0"/>
                <a:cs typeface="Times New Roman" pitchFamily="18" charset="0"/>
              </a:rPr>
              <a:t>Autorisation de </a:t>
            </a:r>
            <a:r>
              <a:rPr lang="fr-FR" sz="2000" b="1" dirty="0">
                <a:latin typeface="Times New Roman" pitchFamily="18" charset="0"/>
                <a:cs typeface="Times New Roman" pitchFamily="18" charset="0"/>
              </a:rPr>
              <a:t>remisage à domicile</a:t>
            </a:r>
            <a:r>
              <a:rPr lang="fr-FR" sz="2000" dirty="0">
                <a:latin typeface="Times New Roman" pitchFamily="18" charset="0"/>
                <a:cs typeface="Times New Roman" pitchFamily="18" charset="0"/>
              </a:rPr>
              <a:t>, elle est prévue par la </a:t>
            </a:r>
            <a:r>
              <a:rPr lang="fr-FR" sz="2000" u="sng" dirty="0">
                <a:latin typeface="Times New Roman" pitchFamily="18" charset="0"/>
                <a:cs typeface="Times New Roman" pitchFamily="18" charset="0"/>
                <a:hlinkClick r:id="rId2"/>
              </a:rPr>
              <a:t>circulaire n° 97-4 du 5 mai 1997 relative aux conditions d’utilisation des véhicules à l’occasion du service</a:t>
            </a:r>
            <a:r>
              <a:rPr lang="fr-FR" sz="2000" dirty="0">
                <a:latin typeface="Times New Roman" pitchFamily="18" charset="0"/>
                <a:cs typeface="Times New Roman" pitchFamily="18" charset="0"/>
              </a:rPr>
              <a:t>. </a:t>
            </a:r>
            <a:endParaRPr lang="fr-FR" sz="2000" dirty="0" smtClean="0">
              <a:latin typeface="Times New Roman" pitchFamily="18" charset="0"/>
              <a:cs typeface="Times New Roman" pitchFamily="18" charset="0"/>
            </a:endParaRPr>
          </a:p>
          <a:p>
            <a:pPr marL="0" indent="0" algn="just">
              <a:buNone/>
            </a:pPr>
            <a:r>
              <a:rPr lang="fr-FR" sz="2000" b="1" dirty="0" smtClean="0">
                <a:latin typeface="Times New Roman" pitchFamily="18" charset="0"/>
                <a:cs typeface="Times New Roman" pitchFamily="18" charset="0"/>
              </a:rPr>
              <a:t>Ce </a:t>
            </a:r>
            <a:r>
              <a:rPr lang="fr-FR" sz="2000" b="1" dirty="0">
                <a:latin typeface="Times New Roman" pitchFamily="18" charset="0"/>
                <a:cs typeface="Times New Roman" pitchFamily="18" charset="0"/>
              </a:rPr>
              <a:t>texte dispose notamment que les agents peuvent être exceptionnellement autorisés par leur chef de service à remiser le véhicule à leur domicile pour une durée limitée mais renouvelable. Cette faculté doit être interprétée de manière restrictive, et en tous cas doit être motivée par des raisons précises liées à l’obligation du service.</a:t>
            </a:r>
          </a:p>
          <a:p>
            <a:pPr marL="0" indent="0" algn="just">
              <a:buNone/>
            </a:pPr>
            <a:endParaRPr lang="fr-FR" sz="2000" b="1" dirty="0">
              <a:latin typeface="Times New Roman" pitchFamily="18" charset="0"/>
              <a:cs typeface="Times New Roman" pitchFamily="18" charset="0"/>
            </a:endParaRPr>
          </a:p>
          <a:p>
            <a:pPr algn="just"/>
            <a:r>
              <a:rPr lang="fr-FR" sz="2000" b="1" dirty="0">
                <a:latin typeface="Times New Roman" pitchFamily="18" charset="0"/>
                <a:cs typeface="Times New Roman" pitchFamily="18" charset="0"/>
              </a:rPr>
              <a:t>La collectivité doit délibérer pour définir les emplois bénéficiant de l’attribution de véhicules de service avec remisage à domicile. </a:t>
            </a:r>
            <a:endParaRPr lang="fr-FR" sz="2000" b="1" dirty="0" smtClean="0">
              <a:latin typeface="Times New Roman" pitchFamily="18" charset="0"/>
              <a:cs typeface="Times New Roman" pitchFamily="18" charset="0"/>
            </a:endParaRPr>
          </a:p>
          <a:p>
            <a:pPr marL="0" indent="0" algn="just">
              <a:buNone/>
            </a:pPr>
            <a:r>
              <a:rPr lang="fr-FR" sz="2000" b="1" dirty="0">
                <a:latin typeface="Times New Roman" pitchFamily="18" charset="0"/>
                <a:cs typeface="Times New Roman" pitchFamily="18" charset="0"/>
              </a:rPr>
              <a:t>C</a:t>
            </a:r>
            <a:r>
              <a:rPr lang="fr-FR" sz="2000" b="1" dirty="0" smtClean="0">
                <a:latin typeface="Times New Roman" pitchFamily="18" charset="0"/>
                <a:cs typeface="Times New Roman" pitchFamily="18" charset="0"/>
              </a:rPr>
              <a:t>ertains </a:t>
            </a:r>
            <a:r>
              <a:rPr lang="fr-FR" sz="2000" b="1" dirty="0">
                <a:latin typeface="Times New Roman" pitchFamily="18" charset="0"/>
                <a:cs typeface="Times New Roman" pitchFamily="18" charset="0"/>
              </a:rPr>
              <a:t>éléments recueillis conduisent à considérer que ces véhicules </a:t>
            </a:r>
            <a:r>
              <a:rPr lang="fr-FR" sz="2000" b="1" dirty="0" smtClean="0">
                <a:latin typeface="Times New Roman" pitchFamily="18" charset="0"/>
                <a:cs typeface="Times New Roman" pitchFamily="18" charset="0"/>
              </a:rPr>
              <a:t>peuvent être utilisés </a:t>
            </a:r>
            <a:r>
              <a:rPr lang="fr-FR" sz="2000" b="1" dirty="0">
                <a:latin typeface="Times New Roman" pitchFamily="18" charset="0"/>
                <a:cs typeface="Times New Roman" pitchFamily="18" charset="0"/>
              </a:rPr>
              <a:t>non pas comme des véhicules de </a:t>
            </a:r>
            <a:r>
              <a:rPr lang="fr-FR" sz="2000" b="1" dirty="0" smtClean="0">
                <a:latin typeface="Times New Roman" pitchFamily="18" charset="0"/>
                <a:cs typeface="Times New Roman" pitchFamily="18" charset="0"/>
              </a:rPr>
              <a:t>service </a:t>
            </a:r>
            <a:r>
              <a:rPr lang="fr-FR" sz="2000" b="1" dirty="0">
                <a:latin typeface="Times New Roman" pitchFamily="18" charset="0"/>
                <a:cs typeface="Times New Roman" pitchFamily="18" charset="0"/>
              </a:rPr>
              <a:t>mais comme des véhicules de fonction. </a:t>
            </a:r>
          </a:p>
          <a:p>
            <a:pPr algn="just"/>
            <a:r>
              <a:rPr lang="fr-FR" sz="2000" b="1" dirty="0">
                <a:latin typeface="Times New Roman" pitchFamily="18" charset="0"/>
                <a:cs typeface="Times New Roman" pitchFamily="18" charset="0"/>
              </a:rPr>
              <a:t>Il convient de contrôler si les fiches de paie des agents concernés indiquent bien l’avantage en nature.</a:t>
            </a:r>
          </a:p>
          <a:p>
            <a:pPr marL="0" indent="0">
              <a:buNone/>
            </a:pPr>
            <a:endParaRPr lang="fr-FR" sz="1600" b="1" dirty="0"/>
          </a:p>
        </p:txBody>
      </p:sp>
      <p:sp>
        <p:nvSpPr>
          <p:cNvPr id="2" name="Espace réservé du pied de page 1"/>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59</a:t>
            </a:fld>
            <a:endParaRPr lang="fr-FR"/>
          </a:p>
        </p:txBody>
      </p:sp>
      <p:sp>
        <p:nvSpPr>
          <p:cNvPr id="5" name="Flèche droite 4"/>
          <p:cNvSpPr/>
          <p:nvPr/>
        </p:nvSpPr>
        <p:spPr>
          <a:xfrm>
            <a:off x="675215" y="404664"/>
            <a:ext cx="25202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1252095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332656"/>
            <a:ext cx="8229600" cy="5976664"/>
          </a:xfrm>
        </p:spPr>
        <p:txBody>
          <a:bodyPr>
            <a:normAutofit fontScale="25000" lnSpcReduction="20000"/>
          </a:bodyPr>
          <a:lstStyle/>
          <a:p>
            <a:pPr marL="0" indent="0">
              <a:buNone/>
            </a:pPr>
            <a:r>
              <a:rPr lang="fr-FR" sz="7400" b="1" cap="small" dirty="0">
                <a:solidFill>
                  <a:schemeClr val="accent5">
                    <a:lumMod val="50000"/>
                  </a:schemeClr>
                </a:solidFill>
                <a:latin typeface="Times New Roman" pitchFamily="18" charset="0"/>
                <a:cs typeface="Times New Roman" pitchFamily="18" charset="0"/>
              </a:rPr>
              <a:t>2-Rémunération des </a:t>
            </a:r>
            <a:r>
              <a:rPr lang="fr-FR" sz="7400" b="1" cap="small" dirty="0" smtClean="0">
                <a:solidFill>
                  <a:schemeClr val="accent5">
                    <a:lumMod val="50000"/>
                  </a:schemeClr>
                </a:solidFill>
                <a:latin typeface="Times New Roman" pitchFamily="18" charset="0"/>
                <a:cs typeface="Times New Roman" pitchFamily="18" charset="0"/>
              </a:rPr>
              <a:t>personnels</a:t>
            </a:r>
          </a:p>
          <a:p>
            <a:pPr marL="0" indent="0">
              <a:buNone/>
            </a:pPr>
            <a:endParaRPr lang="fr-FR" sz="4000" dirty="0" smtClean="0">
              <a:solidFill>
                <a:srgbClr val="00B050"/>
              </a:solidFill>
              <a:latin typeface="Times New Roman" pitchFamily="18" charset="0"/>
              <a:cs typeface="Times New Roman" pitchFamily="18" charset="0"/>
            </a:endParaRPr>
          </a:p>
          <a:p>
            <a:pPr marL="0" indent="0">
              <a:buNone/>
            </a:pPr>
            <a:r>
              <a:rPr lang="fr-FR" sz="7200" b="1" dirty="0">
                <a:latin typeface="Times New Roman" pitchFamily="18" charset="0"/>
                <a:cs typeface="Times New Roman" pitchFamily="18" charset="0"/>
              </a:rPr>
              <a:t>La rémunération des personnels comprend le traitement et ses accessoires, le RI et les avantages en nature.</a:t>
            </a:r>
          </a:p>
          <a:p>
            <a:pPr marL="0" indent="0">
              <a:buNone/>
            </a:pPr>
            <a:endParaRPr lang="fr-FR" sz="7200" dirty="0">
              <a:latin typeface="Times New Roman" pitchFamily="18" charset="0"/>
              <a:cs typeface="Times New Roman" pitchFamily="18" charset="0"/>
            </a:endParaRPr>
          </a:p>
          <a:p>
            <a:pPr marL="0" indent="0">
              <a:buNone/>
            </a:pPr>
            <a:r>
              <a:rPr lang="fr-FR" sz="7200" dirty="0">
                <a:latin typeface="Times New Roman" pitchFamily="18" charset="0"/>
                <a:cs typeface="Times New Roman" pitchFamily="18" charset="0"/>
              </a:rPr>
              <a:t>Pour chaque recrutement des pièces justificatives sont nécessaires :</a:t>
            </a:r>
          </a:p>
          <a:p>
            <a:pPr>
              <a:buFontTx/>
              <a:buChar char="-"/>
            </a:pPr>
            <a:r>
              <a:rPr lang="fr-FR" sz="7200" dirty="0" smtClean="0">
                <a:latin typeface="Times New Roman" pitchFamily="18" charset="0"/>
                <a:cs typeface="Times New Roman" pitchFamily="18" charset="0"/>
              </a:rPr>
              <a:t>Délibération créant l’emploi</a:t>
            </a:r>
          </a:p>
          <a:p>
            <a:pPr>
              <a:buFontTx/>
              <a:buChar char="-"/>
            </a:pPr>
            <a:r>
              <a:rPr lang="fr-FR" sz="7200" dirty="0" smtClean="0">
                <a:latin typeface="Times New Roman" pitchFamily="18" charset="0"/>
                <a:cs typeface="Times New Roman" pitchFamily="18" charset="0"/>
              </a:rPr>
              <a:t>Tableau des effectifs</a:t>
            </a:r>
          </a:p>
          <a:p>
            <a:pPr marL="0" indent="0">
              <a:buNone/>
            </a:pPr>
            <a:r>
              <a:rPr lang="fr-FR" sz="7200" dirty="0">
                <a:latin typeface="Times New Roman" pitchFamily="18" charset="0"/>
                <a:cs typeface="Times New Roman" pitchFamily="18" charset="0"/>
              </a:rPr>
              <a:t>Préalable au paiement : LE SERVICE </a:t>
            </a:r>
            <a:r>
              <a:rPr lang="fr-FR" sz="7200" dirty="0" smtClean="0">
                <a:latin typeface="Times New Roman" pitchFamily="18" charset="0"/>
                <a:cs typeface="Times New Roman" pitchFamily="18" charset="0"/>
              </a:rPr>
              <a:t>FAIT</a:t>
            </a:r>
          </a:p>
          <a:p>
            <a:pPr marL="0" indent="0">
              <a:buNone/>
            </a:pPr>
            <a:endParaRPr lang="fr-FR" sz="7200" dirty="0">
              <a:latin typeface="Times New Roman" pitchFamily="18" charset="0"/>
              <a:cs typeface="Times New Roman" pitchFamily="18" charset="0"/>
            </a:endParaRPr>
          </a:p>
          <a:p>
            <a:pPr marL="0" indent="0">
              <a:buNone/>
            </a:pPr>
            <a:r>
              <a:rPr lang="fr-FR" sz="7200" b="1" cap="small" dirty="0">
                <a:solidFill>
                  <a:schemeClr val="accent5">
                    <a:lumMod val="50000"/>
                  </a:schemeClr>
                </a:solidFill>
                <a:latin typeface="Times New Roman" pitchFamily="18" charset="0"/>
                <a:cs typeface="Times New Roman" pitchFamily="18" charset="0"/>
              </a:rPr>
              <a:t>21 - Le traitement et ses accessoires</a:t>
            </a:r>
          </a:p>
          <a:p>
            <a:pPr marL="0" indent="0">
              <a:buNone/>
            </a:pPr>
            <a:endParaRPr lang="fr-FR" sz="7200" dirty="0" smtClean="0">
              <a:solidFill>
                <a:schemeClr val="accent5">
                  <a:lumMod val="50000"/>
                </a:schemeClr>
              </a:solidFill>
              <a:latin typeface="Times New Roman" pitchFamily="18" charset="0"/>
              <a:cs typeface="Times New Roman" pitchFamily="18" charset="0"/>
            </a:endParaRPr>
          </a:p>
          <a:p>
            <a:pPr marL="0" indent="0">
              <a:buNone/>
            </a:pPr>
            <a:r>
              <a:rPr lang="fr-FR" sz="7200" dirty="0">
                <a:latin typeface="Times New Roman" pitchFamily="18" charset="0"/>
                <a:cs typeface="Times New Roman" pitchFamily="18" charset="0"/>
              </a:rPr>
              <a:t>Le </a:t>
            </a:r>
            <a:r>
              <a:rPr lang="fr-FR" sz="7200" dirty="0" smtClean="0">
                <a:latin typeface="Times New Roman" pitchFamily="18" charset="0"/>
                <a:cs typeface="Times New Roman" pitchFamily="18" charset="0"/>
              </a:rPr>
              <a:t>paiement du salaire </a:t>
            </a:r>
            <a:r>
              <a:rPr lang="fr-FR" sz="7200" dirty="0">
                <a:latin typeface="Times New Roman" pitchFamily="18" charset="0"/>
                <a:cs typeface="Times New Roman" pitchFamily="18" charset="0"/>
              </a:rPr>
              <a:t>mensuel d’un agent est composé du  :</a:t>
            </a:r>
          </a:p>
          <a:p>
            <a:pPr marL="0" indent="0">
              <a:buNone/>
            </a:pPr>
            <a:r>
              <a:rPr lang="fr-FR" sz="7200" dirty="0" err="1">
                <a:latin typeface="Times New Roman" pitchFamily="18" charset="0"/>
                <a:cs typeface="Times New Roman" pitchFamily="18" charset="0"/>
              </a:rPr>
              <a:t>Traitement+SFT+IR</a:t>
            </a:r>
            <a:r>
              <a:rPr lang="fr-FR" sz="7200" dirty="0">
                <a:latin typeface="Times New Roman" pitchFamily="18" charset="0"/>
                <a:cs typeface="Times New Roman" pitchFamily="18" charset="0"/>
              </a:rPr>
              <a:t> </a:t>
            </a:r>
            <a:r>
              <a:rPr lang="fr-FR" sz="7200" u="sng" dirty="0" smtClean="0">
                <a:latin typeface="Times New Roman" pitchFamily="18" charset="0"/>
                <a:cs typeface="Times New Roman" pitchFamily="18" charset="0"/>
              </a:rPr>
              <a:t>(</a:t>
            </a:r>
            <a:r>
              <a:rPr lang="fr-FR" sz="7200" u="sng" dirty="0" smtClean="0">
                <a:hlinkClick r:id="rId3"/>
              </a:rPr>
              <a:t>article 20 de la loi n°83-634 du 13 juillet 1983</a:t>
            </a:r>
            <a:r>
              <a:rPr lang="fr-FR" sz="7200" u="sng" dirty="0" smtClean="0">
                <a:latin typeface="Times New Roman" pitchFamily="18" charset="0"/>
                <a:cs typeface="Times New Roman" pitchFamily="18" charset="0"/>
              </a:rPr>
              <a:t>) </a:t>
            </a:r>
            <a:r>
              <a:rPr lang="fr-FR" sz="7200" dirty="0">
                <a:latin typeface="Times New Roman" pitchFamily="18" charset="0"/>
                <a:cs typeface="Times New Roman" pitchFamily="18" charset="0"/>
              </a:rPr>
              <a:t>= éléments de droit </a:t>
            </a:r>
          </a:p>
          <a:p>
            <a:pPr marL="0" indent="0">
              <a:buNone/>
            </a:pPr>
            <a:r>
              <a:rPr lang="fr-FR" sz="7200" dirty="0">
                <a:latin typeface="Times New Roman" pitchFamily="18" charset="0"/>
                <a:cs typeface="Times New Roman" pitchFamily="18" charset="0"/>
              </a:rPr>
              <a:t>+Nouvelle bonification indiciaire (NBI)</a:t>
            </a:r>
          </a:p>
          <a:p>
            <a:pPr marL="0" indent="0">
              <a:buNone/>
            </a:pPr>
            <a:r>
              <a:rPr lang="fr-FR" sz="7200" dirty="0">
                <a:latin typeface="Times New Roman" pitchFamily="18" charset="0"/>
                <a:cs typeface="Times New Roman" pitchFamily="18" charset="0"/>
              </a:rPr>
              <a:t>+Garantie individuelle du pouvoir d’achat (GIPA</a:t>
            </a:r>
            <a:r>
              <a:rPr lang="fr-FR" sz="7200" dirty="0" smtClean="0">
                <a:latin typeface="Times New Roman" pitchFamily="18" charset="0"/>
                <a:cs typeface="Times New Roman" pitchFamily="18" charset="0"/>
              </a:rPr>
              <a:t>)</a:t>
            </a:r>
          </a:p>
          <a:p>
            <a:pPr marL="0" indent="0">
              <a:buNone/>
            </a:pPr>
            <a:endParaRPr lang="fr-FR" sz="7200" dirty="0" smtClean="0">
              <a:latin typeface="Times New Roman" pitchFamily="18" charset="0"/>
              <a:cs typeface="Times New Roman" pitchFamily="18" charset="0"/>
            </a:endParaRPr>
          </a:p>
          <a:p>
            <a:pPr marL="0" indent="0">
              <a:buNone/>
            </a:pPr>
            <a:r>
              <a:rPr lang="fr-FR" sz="7200" dirty="0" smtClean="0">
                <a:latin typeface="Times New Roman" pitchFamily="18" charset="0"/>
                <a:cs typeface="Times New Roman" pitchFamily="18" charset="0"/>
              </a:rPr>
              <a:t>Tout paiement doit comporter des pièces justificatives nécessaires :</a:t>
            </a:r>
          </a:p>
          <a:p>
            <a:pPr>
              <a:buFontTx/>
              <a:buChar char="-"/>
            </a:pPr>
            <a:r>
              <a:rPr lang="fr-FR" sz="7200" dirty="0" smtClean="0">
                <a:latin typeface="Times New Roman" pitchFamily="18" charset="0"/>
                <a:cs typeface="Times New Roman" pitchFamily="18" charset="0"/>
              </a:rPr>
              <a:t>Arrêté de nomination</a:t>
            </a:r>
          </a:p>
          <a:p>
            <a:pPr>
              <a:buFontTx/>
              <a:buChar char="-"/>
            </a:pPr>
            <a:r>
              <a:rPr lang="fr-FR" sz="7200" dirty="0" smtClean="0">
                <a:latin typeface="Times New Roman" pitchFamily="18" charset="0"/>
                <a:cs typeface="Times New Roman" pitchFamily="18" charset="0"/>
              </a:rPr>
              <a:t>Arrêtés d’avancement </a:t>
            </a:r>
          </a:p>
          <a:p>
            <a:pPr>
              <a:buFontTx/>
              <a:buChar char="-"/>
            </a:pPr>
            <a:r>
              <a:rPr lang="fr-FR" sz="7200" dirty="0" smtClean="0">
                <a:latin typeface="Times New Roman" pitchFamily="18" charset="0"/>
                <a:cs typeface="Times New Roman" pitchFamily="18" charset="0"/>
              </a:rPr>
              <a:t>Arrêtés d’attribution de la NBI</a:t>
            </a:r>
          </a:p>
          <a:p>
            <a:pPr marL="0" indent="0">
              <a:buNone/>
            </a:pPr>
            <a:r>
              <a:rPr lang="fr-FR" sz="7200" dirty="0" smtClean="0">
                <a:latin typeface="Times New Roman" pitchFamily="18" charset="0"/>
                <a:cs typeface="Times New Roman" pitchFamily="18" charset="0"/>
              </a:rPr>
              <a:t>- Etat liquidatif pour les bénéficiaires du SFT</a:t>
            </a:r>
          </a:p>
          <a:p>
            <a:pPr marL="0" indent="0">
              <a:buNone/>
            </a:pPr>
            <a:endParaRPr lang="fr-FR" sz="2400" dirty="0">
              <a:latin typeface="Times New Roman" pitchFamily="18" charset="0"/>
              <a:cs typeface="Times New Roman" pitchFamily="18" charset="0"/>
            </a:endParaRPr>
          </a:p>
          <a:p>
            <a:pPr marL="0" indent="0">
              <a:buNone/>
            </a:pPr>
            <a:endParaRPr lang="fr-FR" dirty="0"/>
          </a:p>
          <a:p>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a:t>
            </a:fld>
            <a:endParaRPr lang="fr-FR"/>
          </a:p>
        </p:txBody>
      </p:sp>
    </p:spTree>
    <p:extLst>
      <p:ext uri="{BB962C8B-B14F-4D97-AF65-F5344CB8AC3E}">
        <p14:creationId xmlns:p14="http://schemas.microsoft.com/office/powerpoint/2010/main" val="13980482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Autofit/>
          </a:bodyPr>
          <a:lstStyle/>
          <a:p>
            <a:pPr marL="0" lvl="2" indent="0">
              <a:buNone/>
            </a:pPr>
            <a:r>
              <a:rPr lang="fr-FR" sz="3200" dirty="0">
                <a:solidFill>
                  <a:schemeClr val="accent5">
                    <a:lumMod val="50000"/>
                  </a:schemeClr>
                </a:solidFill>
                <a:latin typeface="Times New Roman" pitchFamily="18" charset="0"/>
                <a:cs typeface="Times New Roman" pitchFamily="18" charset="0"/>
              </a:rPr>
              <a:t>7-6 Les frais de représentation</a:t>
            </a:r>
          </a:p>
          <a:p>
            <a:pPr lvl="0"/>
            <a:r>
              <a:rPr lang="fr-FR" sz="1400" dirty="0" smtClean="0">
                <a:latin typeface="Times New Roman" pitchFamily="18" charset="0"/>
                <a:cs typeface="Times New Roman" pitchFamily="18" charset="0"/>
              </a:rPr>
              <a:t>Arrêt de la </a:t>
            </a:r>
            <a:r>
              <a:rPr lang="fr-FR" sz="1400" u="sng" dirty="0" smtClean="0">
                <a:latin typeface="Times New Roman" pitchFamily="18" charset="0"/>
                <a:cs typeface="Times New Roman" pitchFamily="18" charset="0"/>
                <a:hlinkClick r:id="rId2"/>
              </a:rPr>
              <a:t>Cour des comptes N° 64558</a:t>
            </a:r>
            <a:r>
              <a:rPr lang="fr-FR" sz="1400" dirty="0" smtClean="0">
                <a:latin typeface="Times New Roman" pitchFamily="18" charset="0"/>
                <a:cs typeface="Times New Roman" pitchFamily="18" charset="0"/>
              </a:rPr>
              <a:t> – rapport n° 2012-440-0</a:t>
            </a:r>
          </a:p>
          <a:p>
            <a:r>
              <a:rPr lang="fr-FR" sz="1400" dirty="0">
                <a:latin typeface="Times New Roman" pitchFamily="18" charset="0"/>
                <a:cs typeface="Times New Roman" pitchFamily="18" charset="0"/>
              </a:rPr>
              <a:t>Avis du </a:t>
            </a:r>
            <a:r>
              <a:rPr lang="fr-FR" sz="1400" u="sng" dirty="0">
                <a:latin typeface="Times New Roman" pitchFamily="18" charset="0"/>
                <a:cs typeface="Times New Roman" pitchFamily="18" charset="0"/>
                <a:hlinkClick r:id="rId3"/>
              </a:rPr>
              <a:t>CE du 1.02.2006 n° </a:t>
            </a:r>
            <a:r>
              <a:rPr lang="fr-FR" sz="1400" u="sng" dirty="0" smtClean="0">
                <a:latin typeface="Times New Roman" pitchFamily="18" charset="0"/>
                <a:cs typeface="Times New Roman" pitchFamily="18" charset="0"/>
                <a:hlinkClick r:id="rId3"/>
              </a:rPr>
              <a:t>287656</a:t>
            </a:r>
            <a:endParaRPr lang="fr-FR" sz="1400" dirty="0" smtClean="0">
              <a:latin typeface="Times New Roman" pitchFamily="18" charset="0"/>
              <a:cs typeface="Times New Roman" pitchFamily="18" charset="0"/>
            </a:endParaRPr>
          </a:p>
          <a:p>
            <a:r>
              <a:rPr lang="fr-FR" sz="1400" dirty="0" smtClean="0">
                <a:latin typeface="Times New Roman" pitchFamily="18" charset="0"/>
                <a:cs typeface="Times New Roman" pitchFamily="18" charset="0"/>
              </a:rPr>
              <a:t>CE 27 juin 2007, </a:t>
            </a:r>
            <a:r>
              <a:rPr lang="fr-FR" sz="1400" dirty="0" err="1" smtClean="0">
                <a:latin typeface="Times New Roman" pitchFamily="18" charset="0"/>
                <a:cs typeface="Times New Roman" pitchFamily="18" charset="0"/>
              </a:rPr>
              <a:t>Cne</a:t>
            </a:r>
            <a:r>
              <a:rPr lang="fr-FR" sz="1400" dirty="0" smtClean="0">
                <a:latin typeface="Times New Roman" pitchFamily="18" charset="0"/>
                <a:cs typeface="Times New Roman" pitchFamily="18" charset="0"/>
              </a:rPr>
              <a:t> de Calais, </a:t>
            </a:r>
            <a:r>
              <a:rPr lang="fr-FR" sz="1400" dirty="0" err="1" smtClean="0">
                <a:latin typeface="Times New Roman" pitchFamily="18" charset="0"/>
                <a:cs typeface="Times New Roman" pitchFamily="18" charset="0"/>
              </a:rPr>
              <a:t>req</a:t>
            </a:r>
            <a:r>
              <a:rPr lang="fr-FR" sz="1400" dirty="0" smtClean="0">
                <a:latin typeface="Times New Roman" pitchFamily="18" charset="0"/>
                <a:cs typeface="Times New Roman" pitchFamily="18" charset="0"/>
              </a:rPr>
              <a:t>. N°292946, montant trop élevé de l’indemnité forfaitaire de frais de représentation pour un DGS)</a:t>
            </a:r>
          </a:p>
          <a:p>
            <a:pPr lvl="0"/>
            <a:r>
              <a:rPr lang="fr-FR" sz="1400" dirty="0" smtClean="0">
                <a:latin typeface="Times New Roman" pitchFamily="18" charset="0"/>
                <a:cs typeface="Times New Roman" pitchFamily="18" charset="0"/>
              </a:rPr>
              <a:t>Circulaire</a:t>
            </a:r>
            <a:r>
              <a:rPr lang="fr-FR" sz="1400" dirty="0">
                <a:latin typeface="Times New Roman" pitchFamily="18" charset="0"/>
                <a:cs typeface="Times New Roman" pitchFamily="18" charset="0"/>
              </a:rPr>
              <a:t> B-2E-94 du 24 septembre 1992 </a:t>
            </a:r>
          </a:p>
          <a:p>
            <a:pPr lvl="0"/>
            <a:r>
              <a:rPr lang="fr-FR" sz="1400" dirty="0">
                <a:latin typeface="Times New Roman" pitchFamily="18" charset="0"/>
                <a:cs typeface="Times New Roman" pitchFamily="18" charset="0"/>
              </a:rPr>
              <a:t>Instruction CP n°92-161 M9 du 18 décembre 1992 </a:t>
            </a:r>
          </a:p>
          <a:p>
            <a:pPr marL="0" indent="0">
              <a:buNone/>
            </a:pPr>
            <a:r>
              <a:rPr lang="fr-FR" sz="1400" b="1" dirty="0">
                <a:latin typeface="Times New Roman" pitchFamily="18" charset="0"/>
                <a:cs typeface="Times New Roman" pitchFamily="18" charset="0"/>
              </a:rPr>
              <a:t>Réglementation </a:t>
            </a:r>
            <a:r>
              <a:rPr lang="fr-FR" sz="1400" b="1" dirty="0" smtClean="0">
                <a:latin typeface="Times New Roman" pitchFamily="18" charset="0"/>
                <a:cs typeface="Times New Roman" pitchFamily="18" charset="0"/>
              </a:rPr>
              <a:t>:</a:t>
            </a:r>
            <a:endParaRPr lang="fr-FR" sz="1400" b="1" dirty="0">
              <a:latin typeface="Times New Roman" pitchFamily="18" charset="0"/>
              <a:cs typeface="Times New Roman" pitchFamily="18" charset="0"/>
            </a:endParaRPr>
          </a:p>
          <a:p>
            <a:pPr lvl="0" algn="just"/>
            <a:r>
              <a:rPr lang="fr-FR" sz="1400" dirty="0">
                <a:latin typeface="Times New Roman" pitchFamily="18" charset="0"/>
                <a:cs typeface="Times New Roman" pitchFamily="18" charset="0"/>
              </a:rPr>
              <a:t>Peuvent ouvrir droit à remboursement, les frais exposés à l'occasion de réceptions dans les cas suivants : </a:t>
            </a:r>
          </a:p>
          <a:p>
            <a:pPr algn="just">
              <a:buFontTx/>
              <a:buChar char="-"/>
            </a:pPr>
            <a:r>
              <a:rPr lang="fr-FR" sz="1400" dirty="0" smtClean="0">
                <a:latin typeface="Times New Roman" pitchFamily="18" charset="0"/>
                <a:cs typeface="Times New Roman" pitchFamily="18" charset="0"/>
              </a:rPr>
              <a:t>participation </a:t>
            </a:r>
            <a:r>
              <a:rPr lang="fr-FR" sz="1400" dirty="0">
                <a:latin typeface="Times New Roman" pitchFamily="18" charset="0"/>
                <a:cs typeface="Times New Roman" pitchFamily="18" charset="0"/>
              </a:rPr>
              <a:t>d'agents de l'établissement à des réceptions offertes à des personnalités étrangères à l'administration ; </a:t>
            </a:r>
            <a:endParaRPr lang="fr-FR" sz="1400" dirty="0" smtClean="0">
              <a:latin typeface="Times New Roman" pitchFamily="18" charset="0"/>
              <a:cs typeface="Times New Roman" pitchFamily="18" charset="0"/>
            </a:endParaRPr>
          </a:p>
          <a:p>
            <a:pPr algn="just">
              <a:buFontTx/>
              <a:buChar char="-"/>
            </a:pPr>
            <a:r>
              <a:rPr lang="fr-FR" sz="1400" dirty="0" smtClean="0">
                <a:latin typeface="Times New Roman" pitchFamily="18" charset="0"/>
                <a:cs typeface="Times New Roman" pitchFamily="18" charset="0"/>
              </a:rPr>
              <a:t>accueil </a:t>
            </a:r>
            <a:r>
              <a:rPr lang="fr-FR" sz="1400" dirty="0">
                <a:latin typeface="Times New Roman" pitchFamily="18" charset="0"/>
                <a:cs typeface="Times New Roman" pitchFamily="18" charset="0"/>
              </a:rPr>
              <a:t>de fonctionnaires ou d'agents d'autres établissements pour des réceptions organisées à l'établissement public sous la responsabilité du directeur de l'établissement public ; </a:t>
            </a:r>
            <a:endParaRPr lang="fr-FR" sz="1400" dirty="0" smtClean="0">
              <a:latin typeface="Times New Roman" pitchFamily="18" charset="0"/>
              <a:cs typeface="Times New Roman" pitchFamily="18" charset="0"/>
            </a:endParaRPr>
          </a:p>
          <a:p>
            <a:pPr algn="just">
              <a:buFontTx/>
              <a:buChar char="-"/>
            </a:pPr>
            <a:r>
              <a:rPr lang="fr-FR" sz="1400" dirty="0" smtClean="0">
                <a:latin typeface="Times New Roman" pitchFamily="18" charset="0"/>
                <a:cs typeface="Times New Roman" pitchFamily="18" charset="0"/>
              </a:rPr>
              <a:t>participation </a:t>
            </a:r>
            <a:r>
              <a:rPr lang="fr-FR" sz="1400" dirty="0">
                <a:latin typeface="Times New Roman" pitchFamily="18" charset="0"/>
                <a:cs typeface="Times New Roman" pitchFamily="18" charset="0"/>
              </a:rPr>
              <a:t>des agents d'un même établissement à un déjeuner ou à un cocktail organisé à l'occasion d'un séminaire ou d'une journée de travail. </a:t>
            </a:r>
          </a:p>
          <a:p>
            <a:pPr algn="just"/>
            <a:r>
              <a:rPr lang="fr-FR" sz="1400" dirty="0">
                <a:latin typeface="Times New Roman" pitchFamily="18" charset="0"/>
                <a:cs typeface="Times New Roman" pitchFamily="18" charset="0"/>
              </a:rPr>
              <a:t>Sont exclus du remboursement les frais exposés à l'occasion de repas ou de cocktail qui ne relèveraient pas des cas de figure exposés ci-dessus, et ne pourraient donc pas exciper d'un motif de service (c'est le cas notamment de repas et de cocktails entre agents de l'établissement). </a:t>
            </a:r>
          </a:p>
          <a:p>
            <a:pPr lvl="0" algn="just"/>
            <a:r>
              <a:rPr lang="fr-FR" sz="1400" dirty="0">
                <a:latin typeface="Times New Roman" pitchFamily="18" charset="0"/>
                <a:cs typeface="Times New Roman" pitchFamily="18" charset="0"/>
              </a:rPr>
              <a:t>Pour le remboursement de ces frais, la facture du restaurant, traiteur, fournisseurs, ou, dans le cas où l'organisateur aura fait l'avance des fonds, la déclaration de frais signée par lui, devra être accompagnée d'une attestation de l'organisateur de la réception indiquant son objet (accueil de personnalités, déjeuners de travail...). Cette attestation doit être visée dans tous les cas par le directeur de l'établissement. </a:t>
            </a:r>
          </a:p>
          <a:p>
            <a:pPr algn="just"/>
            <a:r>
              <a:rPr lang="fr-FR" sz="1400" dirty="0">
                <a:latin typeface="Times New Roman" pitchFamily="18" charset="0"/>
                <a:cs typeface="Times New Roman" pitchFamily="18" charset="0"/>
              </a:rPr>
              <a:t>L'attention des directeurs des établissements publics est appelée sur le fait que ces mesures, inspirées par le souci d'alléger les procédures, sont fondées sur le sens des responsabilités des administrateurs. Outre qu'elles ne peuvent intervenir que pour des motifs liés au service, les gestionnaires des établissements publics doivent impérativement veiller à ce que ces réceptions ou ces représentations ne se traduisent pas par des excès et n'induisent pas de dépenses supplémentaires pour l'établissement. </a:t>
            </a:r>
          </a:p>
          <a:p>
            <a:endParaRPr lang="fr-FR" sz="14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60</a:t>
            </a:fld>
            <a:endParaRPr lang="fr-FR"/>
          </a:p>
        </p:txBody>
      </p:sp>
    </p:spTree>
    <p:extLst>
      <p:ext uri="{BB962C8B-B14F-4D97-AF65-F5344CB8AC3E}">
        <p14:creationId xmlns:p14="http://schemas.microsoft.com/office/powerpoint/2010/main" val="3107326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18058"/>
          </a:xfrm>
        </p:spPr>
        <p:txBody>
          <a:bodyPr>
            <a:normAutofit fontScale="90000"/>
          </a:bodyPr>
          <a:lstStyle/>
          <a:p>
            <a:pPr lvl="2" algn="ctr" rtl="0">
              <a:spcBef>
                <a:spcPct val="0"/>
              </a:spcBef>
            </a:pPr>
            <a:r>
              <a:rPr lang="fr-FR" sz="3600" dirty="0" smtClean="0">
                <a:solidFill>
                  <a:schemeClr val="accent5">
                    <a:lumMod val="50000"/>
                  </a:schemeClr>
                </a:solidFill>
                <a:latin typeface="Times New Roman" pitchFamily="18" charset="0"/>
                <a:cs typeface="Times New Roman" pitchFamily="18" charset="0"/>
              </a:rPr>
              <a:t/>
            </a:r>
            <a:br>
              <a:rPr lang="fr-FR" sz="3600" dirty="0" smtClean="0">
                <a:solidFill>
                  <a:schemeClr val="accent5">
                    <a:lumMod val="50000"/>
                  </a:schemeClr>
                </a:solidFill>
                <a:latin typeface="Times New Roman" pitchFamily="18" charset="0"/>
                <a:cs typeface="Times New Roman" pitchFamily="18" charset="0"/>
              </a:rPr>
            </a:br>
            <a:r>
              <a:rPr lang="fr-FR" sz="3600" dirty="0" smtClean="0">
                <a:solidFill>
                  <a:schemeClr val="accent5">
                    <a:lumMod val="50000"/>
                  </a:schemeClr>
                </a:solidFill>
                <a:latin typeface="Times New Roman" pitchFamily="18" charset="0"/>
                <a:cs typeface="Times New Roman" pitchFamily="18" charset="0"/>
              </a:rPr>
              <a:t>7-7 Le </a:t>
            </a:r>
            <a:r>
              <a:rPr lang="fr-FR" sz="3600" dirty="0" smtClean="0">
                <a:solidFill>
                  <a:schemeClr val="accent5">
                    <a:lumMod val="50000"/>
                  </a:schemeClr>
                </a:solidFill>
                <a:latin typeface="Times New Roman" pitchFamily="18" charset="0"/>
                <a:cs typeface="Times New Roman" pitchFamily="18" charset="0"/>
                <a:hlinkClick r:id="rId2"/>
              </a:rPr>
              <a:t>recrutement</a:t>
            </a:r>
            <a:r>
              <a:rPr lang="fr-FR" sz="3600" dirty="0" smtClean="0">
                <a:solidFill>
                  <a:schemeClr val="accent5">
                    <a:lumMod val="50000"/>
                  </a:schemeClr>
                </a:solidFill>
                <a:latin typeface="Times New Roman" pitchFamily="18" charset="0"/>
                <a:cs typeface="Times New Roman" pitchFamily="18" charset="0"/>
              </a:rPr>
              <a:t> des agents non titulaires</a:t>
            </a:r>
            <a:r>
              <a:rPr lang="fr-FR" sz="3600" dirty="0" smtClean="0">
                <a:latin typeface="Times New Roman" pitchFamily="18" charset="0"/>
                <a:cs typeface="Times New Roman" pitchFamily="18" charset="0"/>
              </a:rPr>
              <a:t/>
            </a:r>
            <a:br>
              <a:rPr lang="fr-FR" sz="3600" dirty="0" smtClean="0">
                <a:latin typeface="Times New Roman" pitchFamily="18" charset="0"/>
                <a:cs typeface="Times New Roman" pitchFamily="18" charset="0"/>
              </a:rPr>
            </a:br>
            <a:endParaRPr lang="fr-FR" sz="24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61</a:t>
            </a:fld>
            <a:endParaRPr lang="fr-FR"/>
          </a:p>
        </p:txBody>
      </p:sp>
      <p:sp>
        <p:nvSpPr>
          <p:cNvPr id="6" name="Rectangle 5"/>
          <p:cNvSpPr/>
          <p:nvPr/>
        </p:nvSpPr>
        <p:spPr>
          <a:xfrm>
            <a:off x="611560" y="980729"/>
            <a:ext cx="8352928" cy="5755422"/>
          </a:xfrm>
          <a:prstGeom prst="rect">
            <a:avLst/>
          </a:prstGeom>
        </p:spPr>
        <p:txBody>
          <a:bodyPr wrap="square">
            <a:spAutoFit/>
          </a:bodyPr>
          <a:lstStyle/>
          <a:p>
            <a:pPr algn="just"/>
            <a:r>
              <a:rPr lang="fr-FR" sz="1400" dirty="0" smtClean="0">
                <a:latin typeface="Times New Roman" pitchFamily="18" charset="0"/>
                <a:cs typeface="Times New Roman" pitchFamily="18" charset="0"/>
              </a:rPr>
              <a:t>Avant tout recrutement par la collectivité :</a:t>
            </a:r>
          </a:p>
          <a:p>
            <a:pPr algn="just"/>
            <a:endParaRPr lang="fr-FR" sz="1400" dirty="0" smtClean="0">
              <a:latin typeface="Times New Roman" pitchFamily="18" charset="0"/>
              <a:cs typeface="Times New Roman" pitchFamily="18" charset="0"/>
            </a:endParaRPr>
          </a:p>
          <a:p>
            <a:pPr marL="285750" indent="-285750" algn="just">
              <a:buFontTx/>
              <a:buChar char="-"/>
            </a:pPr>
            <a:r>
              <a:rPr lang="fr-FR" sz="1600" b="1" dirty="0" smtClean="0">
                <a:latin typeface="Times New Roman" pitchFamily="18" charset="0"/>
                <a:cs typeface="Times New Roman" pitchFamily="18" charset="0"/>
              </a:rPr>
              <a:t>Tout </a:t>
            </a:r>
            <a:r>
              <a:rPr lang="fr-FR" sz="1600" b="1" dirty="0">
                <a:latin typeface="Times New Roman" pitchFamily="18" charset="0"/>
                <a:cs typeface="Times New Roman" pitchFamily="18" charset="0"/>
              </a:rPr>
              <a:t>emploi doit au préalable être créé par l’organe délibérant </a:t>
            </a:r>
            <a:r>
              <a:rPr lang="fr-FR" sz="1400" dirty="0" smtClean="0">
                <a:latin typeface="Times New Roman" pitchFamily="18" charset="0"/>
                <a:cs typeface="Times New Roman" pitchFamily="18" charset="0"/>
              </a:rPr>
              <a:t>(</a:t>
            </a:r>
            <a:r>
              <a:rPr lang="fr-FR" sz="1400" dirty="0">
                <a:latin typeface="Times New Roman" pitchFamily="18" charset="0"/>
                <a:cs typeface="Times New Roman" pitchFamily="18" charset="0"/>
                <a:hlinkClick r:id="rId3"/>
              </a:rPr>
              <a:t>article 34 alinéa 1er de la loi 84-53 du 26 janvier </a:t>
            </a:r>
            <a:r>
              <a:rPr lang="fr-FR" sz="1400" dirty="0" smtClean="0">
                <a:latin typeface="Times New Roman" pitchFamily="18" charset="0"/>
                <a:cs typeface="Times New Roman" pitchFamily="18" charset="0"/>
                <a:hlinkClick r:id="rId3"/>
              </a:rPr>
              <a:t>1984</a:t>
            </a:r>
            <a:r>
              <a:rPr lang="fr-FR" sz="1400" dirty="0" smtClean="0">
                <a:latin typeface="Times New Roman" pitchFamily="18" charset="0"/>
                <a:cs typeface="Times New Roman" pitchFamily="18" charset="0"/>
              </a:rPr>
              <a:t> modifiée </a:t>
            </a:r>
            <a:r>
              <a:rPr lang="fr-FR" sz="1400" dirty="0">
                <a:latin typeface="Times New Roman" pitchFamily="18" charset="0"/>
                <a:cs typeface="Times New Roman" pitchFamily="18" charset="0"/>
              </a:rPr>
              <a:t>par la </a:t>
            </a:r>
            <a:r>
              <a:rPr lang="fr-FR" sz="1400" dirty="0">
                <a:latin typeface="Times New Roman" pitchFamily="18" charset="0"/>
                <a:cs typeface="Times New Roman" pitchFamily="18" charset="0"/>
                <a:hlinkClick r:id="rId4"/>
              </a:rPr>
              <a:t>loi  n° 2012-347 du 12 mars 2012 </a:t>
            </a:r>
            <a:r>
              <a:rPr lang="fr-FR" sz="1400" dirty="0">
                <a:latin typeface="Times New Roman" pitchFamily="18" charset="0"/>
                <a:cs typeface="Times New Roman" pitchFamily="18" charset="0"/>
              </a:rPr>
              <a:t>relative à l'accès à l'emploi titulaire et à l'amélioration des conditions d'emploi des agents contractuels dans la fonction </a:t>
            </a:r>
            <a:r>
              <a:rPr lang="fr-FR" sz="1400" dirty="0" smtClean="0">
                <a:latin typeface="Times New Roman" pitchFamily="18" charset="0"/>
                <a:cs typeface="Times New Roman" pitchFamily="18" charset="0"/>
              </a:rPr>
              <a:t>publique).</a:t>
            </a:r>
          </a:p>
          <a:p>
            <a:pPr marL="285750" indent="-285750" algn="just">
              <a:buFontTx/>
              <a:buChar char="-"/>
            </a:pPr>
            <a:r>
              <a:rPr lang="fr-FR" sz="1600" dirty="0" smtClean="0">
                <a:latin typeface="Times New Roman" pitchFamily="18" charset="0"/>
                <a:cs typeface="Times New Roman" pitchFamily="18" charset="0"/>
              </a:rPr>
              <a:t>C</a:t>
            </a:r>
            <a:r>
              <a:rPr lang="fr-FR" sz="1600" b="1" dirty="0" smtClean="0">
                <a:latin typeface="Times New Roman" pitchFamily="18" charset="0"/>
                <a:cs typeface="Times New Roman" pitchFamily="18" charset="0"/>
              </a:rPr>
              <a:t>rédits disponibles</a:t>
            </a:r>
            <a:r>
              <a:rPr lang="fr-FR" sz="1600" dirty="0">
                <a:latin typeface="Times New Roman" pitchFamily="18" charset="0"/>
                <a:cs typeface="Times New Roman" pitchFamily="18" charset="0"/>
              </a:rPr>
              <a:t>. </a:t>
            </a:r>
            <a:endParaRPr lang="fr-FR" sz="1400" dirty="0">
              <a:latin typeface="Times New Roman" pitchFamily="18" charset="0"/>
              <a:cs typeface="Times New Roman" pitchFamily="18" charset="0"/>
            </a:endParaRPr>
          </a:p>
          <a:p>
            <a:pPr marL="285750" indent="-285750" algn="just">
              <a:buFontTx/>
              <a:buChar char="-"/>
            </a:pPr>
            <a:r>
              <a:rPr lang="fr-FR" sz="1600" b="1" dirty="0" smtClean="0">
                <a:latin typeface="Times New Roman" pitchFamily="18" charset="0"/>
                <a:cs typeface="Times New Roman" pitchFamily="18" charset="0"/>
              </a:rPr>
              <a:t>Pas d’emplois </a:t>
            </a:r>
            <a:r>
              <a:rPr lang="fr-FR" sz="1600" b="1" dirty="0">
                <a:latin typeface="Times New Roman" pitchFamily="18" charset="0"/>
                <a:cs typeface="Times New Roman" pitchFamily="18" charset="0"/>
              </a:rPr>
              <a:t>permanents exclusivement réservés à des agents </a:t>
            </a:r>
            <a:r>
              <a:rPr lang="fr-FR" sz="1600" b="1" dirty="0" smtClean="0">
                <a:latin typeface="Times New Roman" pitchFamily="18" charset="0"/>
                <a:cs typeface="Times New Roman" pitchFamily="18" charset="0"/>
              </a:rPr>
              <a:t>contractuels (créés par le CM)</a:t>
            </a:r>
            <a:r>
              <a:rPr lang="fr-FR" sz="1600" dirty="0" smtClean="0">
                <a:latin typeface="Times New Roman" pitchFamily="18" charset="0"/>
                <a:cs typeface="Times New Roman" pitchFamily="18" charset="0"/>
              </a:rPr>
              <a:t>.</a:t>
            </a:r>
            <a:r>
              <a:rPr lang="fr-FR" sz="1400" dirty="0" smtClean="0">
                <a:latin typeface="Times New Roman" pitchFamily="18" charset="0"/>
                <a:cs typeface="Times New Roman" pitchFamily="18" charset="0"/>
              </a:rPr>
              <a:t> </a:t>
            </a:r>
          </a:p>
          <a:p>
            <a:pPr marL="285750" lvl="1" indent="-285750" algn="just">
              <a:buFontTx/>
              <a:buChar char="-"/>
            </a:pPr>
            <a:r>
              <a:rPr lang="fr-FR" sz="1600" b="1" dirty="0" smtClean="0">
                <a:latin typeface="Times New Roman" pitchFamily="18" charset="0"/>
                <a:cs typeface="Times New Roman" pitchFamily="18" charset="0"/>
              </a:rPr>
              <a:t>Transparence</a:t>
            </a:r>
            <a:r>
              <a:rPr lang="fr-FR" sz="1400" dirty="0" smtClean="0">
                <a:latin typeface="Times New Roman" pitchFamily="18" charset="0"/>
                <a:cs typeface="Times New Roman" pitchFamily="18" charset="0"/>
              </a:rPr>
              <a:t> </a:t>
            </a:r>
            <a:r>
              <a:rPr lang="fr-FR" sz="1400" dirty="0">
                <a:latin typeface="Times New Roman" pitchFamily="18" charset="0"/>
                <a:cs typeface="Times New Roman" pitchFamily="18" charset="0"/>
              </a:rPr>
              <a:t>dans le processus de </a:t>
            </a:r>
            <a:r>
              <a:rPr lang="fr-FR" sz="1400" dirty="0" smtClean="0">
                <a:latin typeface="Times New Roman" pitchFamily="18" charset="0"/>
                <a:cs typeface="Times New Roman" pitchFamily="18" charset="0"/>
              </a:rPr>
              <a:t>recrutement et </a:t>
            </a:r>
            <a:r>
              <a:rPr lang="fr-FR" sz="1600" b="1" dirty="0" smtClean="0">
                <a:latin typeface="Times New Roman" pitchFamily="18" charset="0"/>
                <a:cs typeface="Times New Roman" pitchFamily="18" charset="0"/>
              </a:rPr>
              <a:t>obligations </a:t>
            </a:r>
            <a:r>
              <a:rPr lang="fr-FR" sz="1600" b="1" dirty="0">
                <a:latin typeface="Times New Roman" pitchFamily="18" charset="0"/>
                <a:cs typeface="Times New Roman" pitchFamily="18" charset="0"/>
              </a:rPr>
              <a:t>en matière de déclarations de vacance d’emploi et de mesures de publicité</a:t>
            </a:r>
            <a:r>
              <a:rPr lang="fr-FR" sz="1400" dirty="0">
                <a:latin typeface="Times New Roman" pitchFamily="18" charset="0"/>
                <a:cs typeface="Times New Roman" pitchFamily="18" charset="0"/>
              </a:rPr>
              <a:t> (article 41 alinéa 1 de la loi n°84-53 du 26 janvier 1984) </a:t>
            </a:r>
            <a:r>
              <a:rPr lang="fr-FR" sz="1600" b="1" dirty="0">
                <a:latin typeface="Times New Roman" pitchFamily="18" charset="0"/>
                <a:cs typeface="Times New Roman" pitchFamily="18" charset="0"/>
              </a:rPr>
              <a:t>auprès du centre de gestion</a:t>
            </a:r>
            <a:r>
              <a:rPr lang="fr-FR" sz="1400" dirty="0">
                <a:latin typeface="Times New Roman" pitchFamily="18" charset="0"/>
                <a:cs typeface="Times New Roman" pitchFamily="18" charset="0"/>
              </a:rPr>
              <a:t>. P</a:t>
            </a:r>
            <a:r>
              <a:rPr lang="fr-FR" sz="1400" dirty="0" smtClean="0">
                <a:latin typeface="Times New Roman" pitchFamily="18" charset="0"/>
                <a:cs typeface="Times New Roman" pitchFamily="18" charset="0"/>
              </a:rPr>
              <a:t>ublicité obligatoire, </a:t>
            </a:r>
            <a:r>
              <a:rPr lang="fr-FR" sz="1600" b="1" dirty="0">
                <a:latin typeface="Times New Roman" pitchFamily="18" charset="0"/>
                <a:cs typeface="Times New Roman" pitchFamily="18" charset="0"/>
              </a:rPr>
              <a:t>y compris </a:t>
            </a:r>
            <a:r>
              <a:rPr lang="fr-FR" sz="1600" b="1" dirty="0" smtClean="0">
                <a:latin typeface="Times New Roman" pitchFamily="18" charset="0"/>
                <a:cs typeface="Times New Roman" pitchFamily="18" charset="0"/>
              </a:rPr>
              <a:t>renouvellement contrat agent NT occupant </a:t>
            </a:r>
            <a:r>
              <a:rPr lang="fr-FR" sz="1600" b="1" dirty="0">
                <a:latin typeface="Times New Roman" pitchFamily="18" charset="0"/>
                <a:cs typeface="Times New Roman" pitchFamily="18" charset="0"/>
              </a:rPr>
              <a:t>un emploi permanent</a:t>
            </a:r>
            <a:r>
              <a:rPr lang="fr-FR" sz="1600" dirty="0">
                <a:latin typeface="Times New Roman" pitchFamily="18" charset="0"/>
                <a:cs typeface="Times New Roman" pitchFamily="18" charset="0"/>
              </a:rPr>
              <a:t>. </a:t>
            </a:r>
            <a:r>
              <a:rPr lang="fr-FR" sz="1400" dirty="0">
                <a:latin typeface="Times New Roman" pitchFamily="18" charset="0"/>
                <a:cs typeface="Times New Roman" pitchFamily="18" charset="0"/>
              </a:rPr>
              <a:t>L'emploi concerné doit alors faire l'objet d'une déclaration de vacance avant de procéder éventuellement au renouvellement dudit contrat</a:t>
            </a:r>
            <a:r>
              <a:rPr lang="fr-FR" sz="1400" dirty="0" smtClean="0">
                <a:latin typeface="Times New Roman" pitchFamily="18" charset="0"/>
                <a:cs typeface="Times New Roman" pitchFamily="18" charset="0"/>
              </a:rPr>
              <a:t>.</a:t>
            </a:r>
            <a:endParaRPr lang="fr-FR" sz="1400" dirty="0">
              <a:latin typeface="Times New Roman" pitchFamily="18" charset="0"/>
              <a:cs typeface="Times New Roman" pitchFamily="18" charset="0"/>
            </a:endParaRPr>
          </a:p>
          <a:p>
            <a:pPr marL="285750" indent="-285750" algn="just">
              <a:buFontTx/>
              <a:buChar char="-"/>
            </a:pPr>
            <a:r>
              <a:rPr lang="fr-FR" sz="1400" dirty="0" smtClean="0">
                <a:latin typeface="Times New Roman" pitchFamily="18" charset="0"/>
                <a:cs typeface="Times New Roman" pitchFamily="18" charset="0"/>
              </a:rPr>
              <a:t>La </a:t>
            </a:r>
            <a:r>
              <a:rPr lang="fr-FR" sz="1600" b="1" dirty="0">
                <a:latin typeface="Times New Roman" pitchFamily="18" charset="0"/>
                <a:cs typeface="Times New Roman" pitchFamily="18" charset="0"/>
              </a:rPr>
              <a:t>délibération créant l’emploi </a:t>
            </a:r>
            <a:r>
              <a:rPr lang="fr-FR" sz="1600" b="1" dirty="0" smtClean="0">
                <a:latin typeface="Times New Roman" pitchFamily="18" charset="0"/>
                <a:cs typeface="Times New Roman" pitchFamily="18" charset="0"/>
              </a:rPr>
              <a:t>préciser certaines mentions </a:t>
            </a:r>
            <a:r>
              <a:rPr lang="fr-FR" sz="1400" dirty="0" smtClean="0">
                <a:latin typeface="Times New Roman" pitchFamily="18" charset="0"/>
                <a:cs typeface="Times New Roman" pitchFamily="18" charset="0"/>
              </a:rPr>
              <a:t>: le </a:t>
            </a:r>
            <a:r>
              <a:rPr lang="fr-FR" sz="1400" dirty="0">
                <a:latin typeface="Times New Roman" pitchFamily="18" charset="0"/>
                <a:cs typeface="Times New Roman" pitchFamily="18" charset="0"/>
              </a:rPr>
              <a:t>grade correspondant à l’emploi, les raisons qui fondent la collectivité à faire appel à un agent non titulaire, la nature de fonctions ainsi que le niveau de recrutement et de </a:t>
            </a:r>
            <a:r>
              <a:rPr lang="fr-FR" sz="1400" dirty="0" smtClean="0">
                <a:latin typeface="Times New Roman" pitchFamily="18" charset="0"/>
                <a:cs typeface="Times New Roman" pitchFamily="18" charset="0"/>
              </a:rPr>
              <a:t>rémunération (traitement principal-RI et avantages en nature) de </a:t>
            </a:r>
            <a:r>
              <a:rPr lang="fr-FR" sz="1400" dirty="0">
                <a:latin typeface="Times New Roman" pitchFamily="18" charset="0"/>
                <a:cs typeface="Times New Roman" pitchFamily="18" charset="0"/>
              </a:rPr>
              <a:t>l’emploi créé</a:t>
            </a:r>
            <a:r>
              <a:rPr lang="fr-FR" sz="1400" dirty="0" smtClean="0">
                <a:latin typeface="Times New Roman" pitchFamily="18" charset="0"/>
                <a:cs typeface="Times New Roman" pitchFamily="18" charset="0"/>
              </a:rPr>
              <a:t>.</a:t>
            </a:r>
            <a:endParaRPr lang="fr-FR" sz="1400" dirty="0">
              <a:latin typeface="Times New Roman" pitchFamily="18" charset="0"/>
              <a:cs typeface="Times New Roman" pitchFamily="18" charset="0"/>
            </a:endParaRPr>
          </a:p>
          <a:p>
            <a:pPr algn="just"/>
            <a:r>
              <a:rPr lang="fr-FR" sz="1400" dirty="0" smtClean="0">
                <a:latin typeface="Times New Roman" pitchFamily="18" charset="0"/>
                <a:cs typeface="Times New Roman" pitchFamily="18" charset="0"/>
              </a:rPr>
              <a:t>- </a:t>
            </a:r>
            <a:r>
              <a:rPr lang="fr-FR" sz="1600" b="1" dirty="0" smtClean="0">
                <a:latin typeface="Times New Roman" pitchFamily="18" charset="0"/>
                <a:cs typeface="Times New Roman" pitchFamily="18" charset="0"/>
              </a:rPr>
              <a:t>L’acte </a:t>
            </a:r>
            <a:r>
              <a:rPr lang="fr-FR" sz="1600" b="1" dirty="0">
                <a:latin typeface="Times New Roman" pitchFamily="18" charset="0"/>
                <a:cs typeface="Times New Roman" pitchFamily="18" charset="0"/>
              </a:rPr>
              <a:t>d’engagement ou le contrat doit être écrit et comprendre certaines mentions obligatoires</a:t>
            </a:r>
            <a:r>
              <a:rPr lang="fr-FR" sz="1400" dirty="0">
                <a:latin typeface="Times New Roman" pitchFamily="18" charset="0"/>
                <a:cs typeface="Times New Roman" pitchFamily="18" charset="0"/>
              </a:rPr>
              <a:t>, telles qu’énumérées par l’article 3 du décret n° 88-145 du 15 février 1988 </a:t>
            </a:r>
            <a:r>
              <a:rPr lang="fr-FR" sz="1400" dirty="0" smtClean="0">
                <a:latin typeface="Times New Roman" pitchFamily="18" charset="0"/>
                <a:cs typeface="Times New Roman" pitchFamily="18" charset="0"/>
              </a:rPr>
              <a:t>: le </a:t>
            </a:r>
            <a:r>
              <a:rPr lang="fr-FR" sz="1400" dirty="0">
                <a:latin typeface="Times New Roman" pitchFamily="18" charset="0"/>
                <a:cs typeface="Times New Roman" pitchFamily="18" charset="0"/>
              </a:rPr>
              <a:t>visa de la délibération de création de </a:t>
            </a:r>
            <a:r>
              <a:rPr lang="fr-FR" sz="1400" dirty="0" smtClean="0">
                <a:latin typeface="Times New Roman" pitchFamily="18" charset="0"/>
                <a:cs typeface="Times New Roman" pitchFamily="18" charset="0"/>
              </a:rPr>
              <a:t>l’emploi, le </a:t>
            </a:r>
            <a:r>
              <a:rPr lang="fr-FR" sz="1400" dirty="0">
                <a:latin typeface="Times New Roman" pitchFamily="18" charset="0"/>
                <a:cs typeface="Times New Roman" pitchFamily="18" charset="0"/>
              </a:rPr>
              <a:t>texte en vertu duquel l’acte d’engagement est </a:t>
            </a:r>
            <a:r>
              <a:rPr lang="fr-FR" sz="1400" dirty="0" smtClean="0">
                <a:latin typeface="Times New Roman" pitchFamily="18" charset="0"/>
                <a:cs typeface="Times New Roman" pitchFamily="18" charset="0"/>
              </a:rPr>
              <a:t>pris, la </a:t>
            </a:r>
            <a:r>
              <a:rPr lang="fr-FR" sz="1400" dirty="0">
                <a:latin typeface="Times New Roman" pitchFamily="18" charset="0"/>
                <a:cs typeface="Times New Roman" pitchFamily="18" charset="0"/>
              </a:rPr>
              <a:t>période </a:t>
            </a:r>
            <a:r>
              <a:rPr lang="fr-FR" sz="1400" dirty="0" smtClean="0">
                <a:latin typeface="Times New Roman" pitchFamily="18" charset="0"/>
                <a:cs typeface="Times New Roman" pitchFamily="18" charset="0"/>
              </a:rPr>
              <a:t>d’engagement, la </a:t>
            </a:r>
            <a:r>
              <a:rPr lang="fr-FR" sz="1400" dirty="0">
                <a:latin typeface="Times New Roman" pitchFamily="18" charset="0"/>
                <a:cs typeface="Times New Roman" pitchFamily="18" charset="0"/>
              </a:rPr>
              <a:t>définition de </a:t>
            </a:r>
            <a:r>
              <a:rPr lang="fr-FR" sz="1400" dirty="0" smtClean="0">
                <a:latin typeface="Times New Roman" pitchFamily="18" charset="0"/>
                <a:cs typeface="Times New Roman" pitchFamily="18" charset="0"/>
              </a:rPr>
              <a:t>l’emploi, les </a:t>
            </a:r>
            <a:r>
              <a:rPr lang="fr-FR" sz="1400" dirty="0">
                <a:latin typeface="Times New Roman" pitchFamily="18" charset="0"/>
                <a:cs typeface="Times New Roman" pitchFamily="18" charset="0"/>
              </a:rPr>
              <a:t>droits et obligations de </a:t>
            </a:r>
            <a:r>
              <a:rPr lang="fr-FR" sz="1400" dirty="0" smtClean="0">
                <a:latin typeface="Times New Roman" pitchFamily="18" charset="0"/>
                <a:cs typeface="Times New Roman" pitchFamily="18" charset="0"/>
              </a:rPr>
              <a:t>l’agent</a:t>
            </a:r>
            <a:r>
              <a:rPr lang="fr-FR" sz="1400" dirty="0">
                <a:latin typeface="Times New Roman" pitchFamily="18" charset="0"/>
                <a:cs typeface="Times New Roman" pitchFamily="18" charset="0"/>
              </a:rPr>
              <a:t> </a:t>
            </a:r>
            <a:r>
              <a:rPr lang="fr-FR" sz="1400" dirty="0" smtClean="0">
                <a:latin typeface="Times New Roman" pitchFamily="18" charset="0"/>
                <a:cs typeface="Times New Roman" pitchFamily="18" charset="0"/>
              </a:rPr>
              <a:t>( </a:t>
            </a:r>
            <a:r>
              <a:rPr lang="fr-FR" sz="1400" dirty="0">
                <a:latin typeface="Times New Roman" pitchFamily="18" charset="0"/>
                <a:cs typeface="Times New Roman" pitchFamily="18" charset="0"/>
              </a:rPr>
              <a:t>Voir en ce sens CAA de Bordeaux, 10 juin 1996, n° 95BX00570, Mme Catherine </a:t>
            </a:r>
            <a:r>
              <a:rPr lang="fr-FR" sz="1400" dirty="0" smtClean="0">
                <a:latin typeface="Times New Roman" pitchFamily="18" charset="0"/>
                <a:cs typeface="Times New Roman" pitchFamily="18" charset="0"/>
              </a:rPr>
              <a:t>FERLAND).</a:t>
            </a:r>
            <a:endParaRPr lang="fr-FR" sz="1400" dirty="0">
              <a:latin typeface="Times New Roman" pitchFamily="18" charset="0"/>
              <a:cs typeface="Times New Roman" pitchFamily="18" charset="0"/>
            </a:endParaRPr>
          </a:p>
          <a:p>
            <a:endParaRPr lang="fr-FR" sz="1600" dirty="0"/>
          </a:p>
          <a:p>
            <a:r>
              <a:rPr lang="fr-FR" baseline="30000" dirty="0" smtClean="0"/>
              <a:t> </a:t>
            </a:r>
            <a:endParaRPr lang="fr-FR" dirty="0"/>
          </a:p>
          <a:p>
            <a:r>
              <a:rPr lang="fr-FR" dirty="0"/>
              <a:t>	 </a:t>
            </a:r>
            <a:r>
              <a:rPr lang="fr-FR" dirty="0" smtClean="0"/>
              <a:t> </a:t>
            </a:r>
            <a:endParaRPr lang="fr-FR" dirty="0"/>
          </a:p>
        </p:txBody>
      </p:sp>
    </p:spTree>
    <p:extLst>
      <p:ext uri="{BB962C8B-B14F-4D97-AF65-F5344CB8AC3E}">
        <p14:creationId xmlns:p14="http://schemas.microsoft.com/office/powerpoint/2010/main" val="26366556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16632"/>
            <a:ext cx="8229600" cy="6192688"/>
          </a:xfrm>
        </p:spPr>
        <p:txBody>
          <a:bodyPr>
            <a:normAutofit fontScale="25000" lnSpcReduction="20000"/>
          </a:bodyPr>
          <a:lstStyle/>
          <a:p>
            <a:pPr marL="0" lvl="1" indent="0">
              <a:buNone/>
            </a:pPr>
            <a:r>
              <a:rPr lang="fr-FR" sz="8000" b="1" dirty="0" smtClean="0">
                <a:latin typeface="Times New Roman" pitchFamily="18" charset="0"/>
                <a:cs typeface="Times New Roman" pitchFamily="18" charset="0"/>
              </a:rPr>
              <a:t>	</a:t>
            </a:r>
            <a:r>
              <a:rPr lang="fr-FR" sz="6400" b="1" dirty="0" smtClean="0">
                <a:latin typeface="Times New Roman" pitchFamily="18" charset="0"/>
                <a:cs typeface="Times New Roman" pitchFamily="18" charset="0"/>
              </a:rPr>
              <a:t>. La qualité de la procédure de publicité et de sélection</a:t>
            </a:r>
          </a:p>
          <a:p>
            <a:pPr marL="0" indent="0" algn="just">
              <a:buNone/>
            </a:pPr>
            <a:r>
              <a:rPr lang="fr-FR" sz="5600" b="1" dirty="0" smtClean="0">
                <a:latin typeface="Times New Roman" pitchFamily="18" charset="0"/>
                <a:cs typeface="Times New Roman" pitchFamily="18" charset="0"/>
              </a:rPr>
              <a:t>Justifier que </a:t>
            </a:r>
            <a:r>
              <a:rPr lang="fr-FR" sz="5600" b="1" dirty="0">
                <a:latin typeface="Times New Roman" pitchFamily="18" charset="0"/>
                <a:cs typeface="Times New Roman" pitchFamily="18" charset="0"/>
              </a:rPr>
              <a:t>l</a:t>
            </a:r>
            <a:r>
              <a:rPr lang="fr-FR" sz="5600" b="1" dirty="0" smtClean="0">
                <a:latin typeface="Times New Roman" pitchFamily="18" charset="0"/>
                <a:cs typeface="Times New Roman" pitchFamily="18" charset="0"/>
              </a:rPr>
              <a:t>e recours à des agents non titulaires résulte d’une recherche infructueuse mais effective de fonctionnaires pour occuper des postes vacants (emplois permanents)</a:t>
            </a:r>
            <a:r>
              <a:rPr lang="fr-FR" sz="5600" dirty="0" smtClean="0">
                <a:latin typeface="Times New Roman" pitchFamily="18" charset="0"/>
                <a:cs typeface="Times New Roman" pitchFamily="18" charset="0"/>
              </a:rPr>
              <a:t>. L’échec de cette recherche doit apparaître clairement, soit dans la délibération autorisant le cas échéant le recrutement d’un non-titulaire, soit dans la décision individuelle de nomination de l’agent non titulaire, soit dans une lettre jointe accompagnant cet acte. </a:t>
            </a:r>
          </a:p>
          <a:p>
            <a:pPr marL="0" indent="0" algn="just">
              <a:buNone/>
            </a:pPr>
            <a:r>
              <a:rPr lang="fr-FR" sz="5600" b="1" dirty="0" smtClean="0">
                <a:latin typeface="Times New Roman" pitchFamily="18" charset="0"/>
                <a:cs typeface="Times New Roman" pitchFamily="18" charset="0"/>
              </a:rPr>
              <a:t>Il est prévu que : « </a:t>
            </a:r>
            <a:r>
              <a:rPr lang="fr-FR" sz="5600" b="1" i="1" dirty="0" smtClean="0">
                <a:latin typeface="Times New Roman" pitchFamily="18" charset="0"/>
                <a:cs typeface="Times New Roman" pitchFamily="18" charset="0"/>
              </a:rPr>
              <a:t>lorsqu'un emploi est créé ou devient vacant, l'autorité territoriale en informe le centre de gestion compétent qui assure la publicité de cette création ou de cette vacance</a:t>
            </a:r>
            <a:r>
              <a:rPr lang="fr-FR" sz="5600" b="1" dirty="0" smtClean="0">
                <a:latin typeface="Times New Roman" pitchFamily="18" charset="0"/>
                <a:cs typeface="Times New Roman" pitchFamily="18" charset="0"/>
              </a:rPr>
              <a:t> ».</a:t>
            </a:r>
          </a:p>
          <a:p>
            <a:pPr marL="0" indent="0" algn="just">
              <a:buNone/>
            </a:pPr>
            <a:r>
              <a:rPr lang="fr-FR" sz="5600" dirty="0" smtClean="0">
                <a:latin typeface="Times New Roman" pitchFamily="18" charset="0"/>
                <a:cs typeface="Times New Roman" pitchFamily="18" charset="0"/>
              </a:rPr>
              <a:t>Cette obligation de déclaration préalable vaut quel que soit le mode de recrutement, y compris lorsqu’il s’agit d’un agent non-titulaire. </a:t>
            </a:r>
            <a:r>
              <a:rPr lang="fr-FR" sz="5600" b="1" dirty="0" smtClean="0">
                <a:latin typeface="Times New Roman" pitchFamily="18" charset="0"/>
                <a:cs typeface="Times New Roman" pitchFamily="18" charset="0"/>
              </a:rPr>
              <a:t>Lorsqu’un acte d’engagement arrive à échéance</a:t>
            </a:r>
            <a:r>
              <a:rPr lang="fr-FR" sz="5600" dirty="0" smtClean="0">
                <a:latin typeface="Times New Roman" pitchFamily="18" charset="0"/>
                <a:cs typeface="Times New Roman" pitchFamily="18" charset="0"/>
              </a:rPr>
              <a:t>, l’emploi concerné doit également faire l’objet d’une déclaration de vacance avant de procéder éventuellement au renouvellement du contrat ou au passage en contrat à durée indéterminée. Le délai ayant séparé la date de la déclaration de vacance au centre de gestion de la signature du contrat, </a:t>
            </a:r>
            <a:r>
              <a:rPr lang="fr-FR" sz="5600" b="1" dirty="0" smtClean="0">
                <a:latin typeface="Times New Roman" pitchFamily="18" charset="0"/>
                <a:cs typeface="Times New Roman" pitchFamily="18" charset="0"/>
              </a:rPr>
              <a:t>inférieur à un mois</a:t>
            </a:r>
            <a:r>
              <a:rPr lang="fr-FR" sz="5600" dirty="0" smtClean="0">
                <a:latin typeface="Times New Roman" pitchFamily="18" charset="0"/>
                <a:cs typeface="Times New Roman" pitchFamily="18" charset="0"/>
              </a:rPr>
              <a:t>, ne peut être regardé comme raisonnable et comme ayant rendu possible une réelle publicité du moins en fonction de ce qui est prévu par les textes et la jurisprudence. CE, 14 mars 1997, Département des Alpes-Maritimes, 143800 - CAA Bordeaux, 10 juin 1996, 95BX00570</a:t>
            </a:r>
          </a:p>
          <a:p>
            <a:pPr marL="0" indent="0" algn="just">
              <a:buNone/>
            </a:pPr>
            <a:endParaRPr lang="fr-FR" sz="5600" dirty="0" smtClean="0">
              <a:latin typeface="Times New Roman" pitchFamily="18" charset="0"/>
              <a:cs typeface="Times New Roman" pitchFamily="18" charset="0"/>
            </a:endParaRPr>
          </a:p>
          <a:p>
            <a:pPr marL="0" indent="0" algn="just">
              <a:buNone/>
            </a:pPr>
            <a:r>
              <a:rPr lang="fr-FR" sz="6400" b="1" dirty="0" smtClean="0">
                <a:latin typeface="Times New Roman" pitchFamily="18" charset="0"/>
                <a:cs typeface="Times New Roman" pitchFamily="18" charset="0"/>
              </a:rPr>
              <a:t>	. Les indemnités des NT</a:t>
            </a:r>
          </a:p>
          <a:p>
            <a:pPr marL="0" indent="0" algn="just">
              <a:buNone/>
            </a:pPr>
            <a:r>
              <a:rPr lang="fr-FR" sz="5600" b="1" dirty="0">
                <a:latin typeface="Times New Roman" pitchFamily="18" charset="0"/>
                <a:cs typeface="Times New Roman" pitchFamily="18" charset="0"/>
              </a:rPr>
              <a:t>L’article 136 de la loi du 26 janvier 1984</a:t>
            </a:r>
            <a:r>
              <a:rPr lang="fr-FR" sz="5600" dirty="0">
                <a:latin typeface="Times New Roman" pitchFamily="18" charset="0"/>
                <a:cs typeface="Times New Roman" pitchFamily="18" charset="0"/>
              </a:rPr>
              <a:t>, </a:t>
            </a:r>
            <a:r>
              <a:rPr lang="fr-FR" sz="5600" dirty="0" smtClean="0">
                <a:latin typeface="Times New Roman" pitchFamily="18" charset="0"/>
                <a:cs typeface="Times New Roman" pitchFamily="18" charset="0"/>
              </a:rPr>
              <a:t>par </a:t>
            </a:r>
            <a:r>
              <a:rPr lang="fr-FR" sz="5600" dirty="0">
                <a:latin typeface="Times New Roman" pitchFamily="18" charset="0"/>
                <a:cs typeface="Times New Roman" pitchFamily="18" charset="0"/>
              </a:rPr>
              <a:t>un renvoi à l’article 20 de la loi du 13 juillet 1983, </a:t>
            </a:r>
            <a:r>
              <a:rPr lang="fr-FR" sz="5600" b="1" dirty="0">
                <a:latin typeface="Times New Roman" pitchFamily="18" charset="0"/>
                <a:cs typeface="Times New Roman" pitchFamily="18" charset="0"/>
              </a:rPr>
              <a:t>ouvre à ces derniers la possibilité de bénéficier d’un régime indemnitaire</a:t>
            </a:r>
            <a:r>
              <a:rPr lang="fr-FR" sz="5600" b="1" dirty="0" smtClean="0">
                <a:latin typeface="Times New Roman" pitchFamily="18" charset="0"/>
                <a:cs typeface="Times New Roman" pitchFamily="18" charset="0"/>
              </a:rPr>
              <a:t>.</a:t>
            </a:r>
          </a:p>
          <a:p>
            <a:pPr marL="0" lvl="1" indent="0" algn="just">
              <a:buNone/>
            </a:pPr>
            <a:r>
              <a:rPr lang="fr-FR" sz="5600" dirty="0">
                <a:latin typeface="Times New Roman" pitchFamily="18" charset="0"/>
                <a:cs typeface="Times New Roman" pitchFamily="18" charset="0"/>
              </a:rPr>
              <a:t>Aucune prime ou indemnité ne peut être attribuée aux personnels territoriaux en l’absence d’un texte l’instituant expressément : pas de prime sans texte. L’autorité territorial ou l’organe délibérant ne dispose d’aucun pourvoir normatif lui permettant de créer une prime.</a:t>
            </a:r>
          </a:p>
          <a:p>
            <a:pPr marL="0" indent="0" algn="just">
              <a:buNone/>
            </a:pPr>
            <a:endParaRPr lang="fr-FR" sz="5600" b="1" dirty="0" smtClean="0">
              <a:latin typeface="Times New Roman" pitchFamily="18" charset="0"/>
              <a:cs typeface="Times New Roman" pitchFamily="18" charset="0"/>
            </a:endParaRPr>
          </a:p>
          <a:p>
            <a:pPr marL="0" indent="0" algn="just">
              <a:buNone/>
            </a:pPr>
            <a:r>
              <a:rPr lang="fr-FR" sz="5600" dirty="0" smtClean="0">
                <a:latin typeface="Times New Roman" pitchFamily="18" charset="0"/>
                <a:cs typeface="Times New Roman" pitchFamily="18" charset="0"/>
              </a:rPr>
              <a:t>Les </a:t>
            </a:r>
            <a:r>
              <a:rPr lang="fr-FR" sz="5600" b="1" dirty="0" smtClean="0">
                <a:latin typeface="Times New Roman" pitchFamily="18" charset="0"/>
                <a:cs typeface="Times New Roman" pitchFamily="18" charset="0"/>
              </a:rPr>
              <a:t>agents exclus du régime indemnitaire </a:t>
            </a:r>
            <a:r>
              <a:rPr lang="fr-FR" sz="5600" dirty="0" smtClean="0">
                <a:latin typeface="Times New Roman" pitchFamily="18" charset="0"/>
                <a:cs typeface="Times New Roman" pitchFamily="18" charset="0"/>
              </a:rPr>
              <a:t>sont :</a:t>
            </a:r>
          </a:p>
          <a:p>
            <a:pPr algn="just">
              <a:buFontTx/>
              <a:buChar char="-"/>
            </a:pPr>
            <a:r>
              <a:rPr lang="fr-FR" sz="5600" dirty="0" smtClean="0">
                <a:latin typeface="Times New Roman" pitchFamily="18" charset="0"/>
                <a:cs typeface="Times New Roman" pitchFamily="18" charset="0"/>
              </a:rPr>
              <a:t>Les agents recrutés pour un </a:t>
            </a:r>
            <a:r>
              <a:rPr lang="fr-FR" sz="5600" b="1" dirty="0" smtClean="0">
                <a:latin typeface="Times New Roman" pitchFamily="18" charset="0"/>
                <a:cs typeface="Times New Roman" pitchFamily="18" charset="0"/>
              </a:rPr>
              <a:t>acte déterminé en situation de collaborateurs occasionnels </a:t>
            </a:r>
            <a:r>
              <a:rPr lang="fr-FR" sz="5600" dirty="0" smtClean="0">
                <a:latin typeface="Times New Roman" pitchFamily="18" charset="0"/>
                <a:cs typeface="Times New Roman" pitchFamily="18" charset="0"/>
              </a:rPr>
              <a:t>(décret 88-145)</a:t>
            </a:r>
          </a:p>
          <a:p>
            <a:pPr algn="just">
              <a:buFontTx/>
              <a:buChar char="-"/>
            </a:pPr>
            <a:r>
              <a:rPr lang="fr-FR" sz="5600" dirty="0" smtClean="0">
                <a:latin typeface="Times New Roman" pitchFamily="18" charset="0"/>
                <a:cs typeface="Times New Roman" pitchFamily="18" charset="0"/>
              </a:rPr>
              <a:t>Les agents recrutés sur la base </a:t>
            </a:r>
            <a:r>
              <a:rPr lang="fr-FR" sz="5600" b="1" dirty="0" smtClean="0">
                <a:latin typeface="Times New Roman" pitchFamily="18" charset="0"/>
                <a:cs typeface="Times New Roman" pitchFamily="18" charset="0"/>
              </a:rPr>
              <a:t>d’un contrat aidé </a:t>
            </a:r>
            <a:r>
              <a:rPr lang="fr-FR" sz="5600" dirty="0" smtClean="0">
                <a:latin typeface="Times New Roman" pitchFamily="18" charset="0"/>
                <a:cs typeface="Times New Roman" pitchFamily="18" charset="0"/>
              </a:rPr>
              <a:t>relevant du droit privé (CAE, contrat d’avenir…)</a:t>
            </a:r>
          </a:p>
          <a:p>
            <a:pPr algn="just">
              <a:buFontTx/>
              <a:buChar char="-"/>
            </a:pPr>
            <a:r>
              <a:rPr lang="fr-FR" sz="5600" dirty="0" smtClean="0">
                <a:latin typeface="Times New Roman" pitchFamily="18" charset="0"/>
                <a:cs typeface="Times New Roman" pitchFamily="18" charset="0"/>
              </a:rPr>
              <a:t>Les </a:t>
            </a:r>
            <a:r>
              <a:rPr lang="fr-FR" sz="5600" b="1" dirty="0" smtClean="0">
                <a:latin typeface="Times New Roman" pitchFamily="18" charset="0"/>
                <a:cs typeface="Times New Roman" pitchFamily="18" charset="0"/>
              </a:rPr>
              <a:t>assistants maternels et les assistants familiaux</a:t>
            </a:r>
            <a:r>
              <a:rPr lang="fr-FR" sz="5600" dirty="0" smtClean="0">
                <a:latin typeface="Times New Roman" pitchFamily="18" charset="0"/>
                <a:cs typeface="Times New Roman" pitchFamily="18" charset="0"/>
              </a:rPr>
              <a:t>. </a:t>
            </a:r>
          </a:p>
          <a:p>
            <a:pPr marL="0" indent="0" algn="just">
              <a:buNone/>
            </a:pPr>
            <a:endParaRPr lang="fr-FR" sz="5600" dirty="0">
              <a:latin typeface="Times New Roman" pitchFamily="18" charset="0"/>
              <a:cs typeface="Times New Roman" pitchFamily="18" charset="0"/>
            </a:endParaRPr>
          </a:p>
          <a:p>
            <a:pPr marL="0" indent="0" algn="just">
              <a:buNone/>
            </a:pPr>
            <a:r>
              <a:rPr lang="fr-FR" sz="6400" dirty="0" smtClean="0">
                <a:latin typeface="Times New Roman" pitchFamily="18" charset="0"/>
                <a:cs typeface="Times New Roman" pitchFamily="18" charset="0"/>
              </a:rPr>
              <a:t>	</a:t>
            </a:r>
            <a:r>
              <a:rPr lang="fr-FR" sz="6400" b="1" dirty="0" smtClean="0">
                <a:latin typeface="Times New Roman" pitchFamily="18" charset="0"/>
                <a:cs typeface="Times New Roman" pitchFamily="18" charset="0"/>
              </a:rPr>
              <a:t>. Les pièces justificatives</a:t>
            </a:r>
          </a:p>
          <a:p>
            <a:pPr marL="0" lvl="1" indent="0" algn="just">
              <a:buNone/>
            </a:pPr>
            <a:r>
              <a:rPr lang="fr-FR" sz="5600" dirty="0" smtClean="0">
                <a:latin typeface="Times New Roman" pitchFamily="18" charset="0"/>
                <a:cs typeface="Times New Roman" pitchFamily="18" charset="0"/>
              </a:rPr>
              <a:t>En matière de paie, la liste des pièces justificatives nécessaires sont listées dans le </a:t>
            </a:r>
            <a:r>
              <a:rPr lang="fr-FR" sz="5600" b="1" dirty="0" smtClean="0">
                <a:latin typeface="Times New Roman" pitchFamily="18" charset="0"/>
                <a:cs typeface="Times New Roman" pitchFamily="18" charset="0"/>
              </a:rPr>
              <a:t>décret 3007450 et notamment dans la rubrique 210223. On peut ainsi contrôler sur </a:t>
            </a:r>
            <a:r>
              <a:rPr lang="fr-FR" sz="5600" b="1" dirty="0" err="1" smtClean="0">
                <a:latin typeface="Times New Roman" pitchFamily="18" charset="0"/>
                <a:cs typeface="Times New Roman" pitchFamily="18" charset="0"/>
              </a:rPr>
              <a:t>Xémélios</a:t>
            </a:r>
            <a:r>
              <a:rPr lang="fr-FR" sz="5600" b="1" dirty="0" smtClean="0">
                <a:latin typeface="Times New Roman" pitchFamily="18" charset="0"/>
                <a:cs typeface="Times New Roman" pitchFamily="18" charset="0"/>
              </a:rPr>
              <a:t> les PJ des nouveaux arrivants à l’aide de la rubrique « Evénements » (contrôle des liasses correspondantes : contrat-délibération-mentions sur l’octroi des primes aux intéressés)</a:t>
            </a:r>
            <a:endParaRPr lang="fr-FR" sz="5600" b="1"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62</a:t>
            </a:fld>
            <a:endParaRPr lang="fr-FR"/>
          </a:p>
        </p:txBody>
      </p:sp>
    </p:spTree>
    <p:extLst>
      <p:ext uri="{BB962C8B-B14F-4D97-AF65-F5344CB8AC3E}">
        <p14:creationId xmlns:p14="http://schemas.microsoft.com/office/powerpoint/2010/main" val="35289019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88640"/>
            <a:ext cx="8229600" cy="6336704"/>
          </a:xfrm>
        </p:spPr>
        <p:txBody>
          <a:bodyPr>
            <a:noAutofit/>
          </a:bodyPr>
          <a:lstStyle/>
          <a:p>
            <a:pPr marL="342900" lvl="2" indent="-342900"/>
            <a:r>
              <a:rPr lang="fr-FR" b="1" dirty="0">
                <a:latin typeface="Times New Roman" pitchFamily="18" charset="0"/>
                <a:cs typeface="Times New Roman" pitchFamily="18" charset="0"/>
              </a:rPr>
              <a:t>Cas </a:t>
            </a:r>
            <a:r>
              <a:rPr lang="fr-FR" b="1" dirty="0" smtClean="0">
                <a:latin typeface="Times New Roman" pitchFamily="18" charset="0"/>
                <a:cs typeface="Times New Roman" pitchFamily="18" charset="0"/>
              </a:rPr>
              <a:t>pratique : </a:t>
            </a:r>
            <a:r>
              <a:rPr lang="fr-FR" b="1" dirty="0">
                <a:latin typeface="Times New Roman" pitchFamily="18" charset="0"/>
                <a:cs typeface="Times New Roman" pitchFamily="18" charset="0"/>
              </a:rPr>
              <a:t>recrutement d’un agent titulaire sur un poste </a:t>
            </a:r>
            <a:r>
              <a:rPr lang="fr-FR" b="1" dirty="0" smtClean="0">
                <a:latin typeface="Times New Roman" pitchFamily="18" charset="0"/>
                <a:cs typeface="Times New Roman" pitchFamily="18" charset="0"/>
              </a:rPr>
              <a:t>fonctionnel de </a:t>
            </a:r>
            <a:r>
              <a:rPr lang="fr-FR" b="1" dirty="0">
                <a:latin typeface="Times New Roman" pitchFamily="18" charset="0"/>
                <a:cs typeface="Times New Roman" pitchFamily="18" charset="0"/>
              </a:rPr>
              <a:t>non </a:t>
            </a:r>
            <a:r>
              <a:rPr lang="fr-FR" b="1" dirty="0" smtClean="0">
                <a:latin typeface="Times New Roman" pitchFamily="18" charset="0"/>
                <a:cs typeface="Times New Roman" pitchFamily="18" charset="0"/>
              </a:rPr>
              <a:t>titulaire</a:t>
            </a:r>
          </a:p>
          <a:p>
            <a:pPr algn="just">
              <a:buFontTx/>
              <a:buChar char="-"/>
            </a:pPr>
            <a:r>
              <a:rPr lang="fr-FR" sz="2000" dirty="0" smtClean="0">
                <a:latin typeface="Times New Roman" pitchFamily="18" charset="0"/>
                <a:cs typeface="Times New Roman" pitchFamily="18" charset="0"/>
              </a:rPr>
              <a:t>Un </a:t>
            </a:r>
            <a:r>
              <a:rPr lang="fr-FR" sz="2000" dirty="0">
                <a:latin typeface="Times New Roman" pitchFamily="18" charset="0"/>
                <a:cs typeface="Times New Roman" pitchFamily="18" charset="0"/>
              </a:rPr>
              <a:t>responsable du service finances est </a:t>
            </a:r>
            <a:r>
              <a:rPr lang="fr-FR" sz="2000" dirty="0" smtClean="0">
                <a:latin typeface="Times New Roman" pitchFamily="18" charset="0"/>
                <a:cs typeface="Times New Roman" pitchFamily="18" charset="0"/>
              </a:rPr>
              <a:t>passé </a:t>
            </a:r>
            <a:r>
              <a:rPr lang="fr-FR" sz="2000" dirty="0">
                <a:latin typeface="Times New Roman" pitchFamily="18" charset="0"/>
                <a:cs typeface="Times New Roman" pitchFamily="18" charset="0"/>
              </a:rPr>
              <a:t>de la position de titulaire catégorie C à la position de contractuelle catégorie A  par une mise en disponibilité, </a:t>
            </a:r>
            <a:r>
              <a:rPr lang="fr-FR" sz="2000" dirty="0" smtClean="0">
                <a:latin typeface="Times New Roman" pitchFamily="18" charset="0"/>
                <a:cs typeface="Times New Roman" pitchFamily="18" charset="0"/>
              </a:rPr>
              <a:t>au </a:t>
            </a:r>
            <a:r>
              <a:rPr lang="fr-FR" sz="2000" dirty="0">
                <a:latin typeface="Times New Roman" pitchFamily="18" charset="0"/>
                <a:cs typeface="Times New Roman" pitchFamily="18" charset="0"/>
              </a:rPr>
              <a:t>sein du même service des finances sans changer de collectivité territoriale. En outre, lors de son recrutement, l’intéressé n’avait pas justifié la possession des diplômes prévus dans l’annonce</a:t>
            </a:r>
            <a:r>
              <a:rPr lang="fr-FR" sz="2000" dirty="0" smtClean="0">
                <a:latin typeface="Times New Roman" pitchFamily="18" charset="0"/>
                <a:cs typeface="Times New Roman" pitchFamily="18" charset="0"/>
              </a:rPr>
              <a:t>.</a:t>
            </a:r>
          </a:p>
          <a:p>
            <a:pPr algn="just">
              <a:buFontTx/>
              <a:buChar char="-"/>
            </a:pPr>
            <a:r>
              <a:rPr lang="fr-FR" sz="2000" dirty="0" smtClean="0">
                <a:latin typeface="Times New Roman" pitchFamily="18" charset="0"/>
                <a:cs typeface="Times New Roman" pitchFamily="18" charset="0"/>
              </a:rPr>
              <a:t>Cet </a:t>
            </a:r>
            <a:r>
              <a:rPr lang="fr-FR" sz="2000" dirty="0">
                <a:latin typeface="Times New Roman" pitchFamily="18" charset="0"/>
                <a:cs typeface="Times New Roman" pitchFamily="18" charset="0"/>
              </a:rPr>
              <a:t>agent a été recruté en qualité de contractuel pour un besoin permanent </a:t>
            </a:r>
            <a:r>
              <a:rPr lang="fr-FR" sz="2000" dirty="0" smtClean="0">
                <a:latin typeface="Times New Roman" pitchFamily="18" charset="0"/>
                <a:cs typeface="Times New Roman" pitchFamily="18" charset="0"/>
              </a:rPr>
              <a:t>de catégorie A appelant </a:t>
            </a:r>
            <a:r>
              <a:rPr lang="fr-FR" sz="2000" dirty="0">
                <a:latin typeface="Times New Roman" pitchFamily="18" charset="0"/>
                <a:cs typeface="Times New Roman" pitchFamily="18" charset="0"/>
              </a:rPr>
              <a:t>de la collectivité le recrutement d’un titulaire. </a:t>
            </a:r>
            <a:endParaRPr lang="fr-FR" sz="20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Cette </a:t>
            </a:r>
            <a:r>
              <a:rPr lang="fr-FR" sz="2000" dirty="0">
                <a:latin typeface="Times New Roman" pitchFamily="18" charset="0"/>
                <a:cs typeface="Times New Roman" pitchFamily="18" charset="0"/>
              </a:rPr>
              <a:t>situation a finalement conduit l’agent à présenter sa </a:t>
            </a:r>
            <a:r>
              <a:rPr lang="fr-FR" sz="2000" dirty="0" smtClean="0">
                <a:latin typeface="Times New Roman" pitchFamily="18" charset="0"/>
                <a:cs typeface="Times New Roman" pitchFamily="18" charset="0"/>
              </a:rPr>
              <a:t>démission de son poste de contractuel et réintégrer son poste de titulaire car l’agent ne possédait pas les diplômes correspondants. </a:t>
            </a:r>
          </a:p>
          <a:p>
            <a:pPr algn="just">
              <a:buFontTx/>
              <a:buChar char="-"/>
            </a:pPr>
            <a:r>
              <a:rPr lang="fr-FR" sz="2000" dirty="0" smtClean="0">
                <a:latin typeface="Times New Roman" pitchFamily="18" charset="0"/>
                <a:cs typeface="Times New Roman" pitchFamily="18" charset="0"/>
              </a:rPr>
              <a:t>En </a:t>
            </a:r>
            <a:r>
              <a:rPr lang="fr-FR" sz="2000" dirty="0">
                <a:latin typeface="Times New Roman" pitchFamily="18" charset="0"/>
                <a:cs typeface="Times New Roman" pitchFamily="18" charset="0"/>
              </a:rPr>
              <a:t>effet, aux termes de l’article 72 de la loi n° 84-53 du 26 janvier 1984 : "</a:t>
            </a:r>
            <a:r>
              <a:rPr lang="fr-FR" sz="2000" i="1" dirty="0">
                <a:latin typeface="Times New Roman" pitchFamily="18" charset="0"/>
                <a:cs typeface="Times New Roman" pitchFamily="18" charset="0"/>
              </a:rPr>
              <a:t>La disponibilité est la position du fonctionnaire qui, </a:t>
            </a:r>
            <a:r>
              <a:rPr lang="fr-FR" sz="2000" i="1" u="sng" dirty="0">
                <a:latin typeface="Times New Roman" pitchFamily="18" charset="0"/>
                <a:cs typeface="Times New Roman" pitchFamily="18" charset="0"/>
              </a:rPr>
              <a:t>placé hors de son administration ou service d’origine</a:t>
            </a:r>
            <a:r>
              <a:rPr lang="fr-FR" sz="2000" i="1" dirty="0">
                <a:latin typeface="Times New Roman" pitchFamily="18" charset="0"/>
                <a:cs typeface="Times New Roman" pitchFamily="18" charset="0"/>
              </a:rPr>
              <a:t>, cesse de bénéficier, dans cette position, de ses droits à l’avancement ou à la retraite</a:t>
            </a:r>
            <a:r>
              <a:rPr lang="fr-FR" sz="2000" dirty="0">
                <a:latin typeface="Times New Roman" pitchFamily="18" charset="0"/>
                <a:cs typeface="Times New Roman" pitchFamily="18" charset="0"/>
              </a:rPr>
              <a:t>." Il résulte de ces dispositions qu’un fonctionnaire territorial placé en position de disponibilité ne peut être recruté comme agent non titulaire par la collectivité dont il relève. </a:t>
            </a:r>
            <a:r>
              <a:rPr lang="fr-FR" sz="2000" dirty="0" smtClean="0">
                <a:latin typeface="Times New Roman" pitchFamily="18" charset="0"/>
                <a:cs typeface="Times New Roman" pitchFamily="18" charset="0"/>
              </a:rPr>
              <a:t>(Jurisprudence TA </a:t>
            </a:r>
            <a:r>
              <a:rPr lang="fr-FR" sz="2000" dirty="0">
                <a:latin typeface="Times New Roman" pitchFamily="18" charset="0"/>
                <a:cs typeface="Times New Roman" pitchFamily="18" charset="0"/>
              </a:rPr>
              <a:t>Saint Denis de la Réunion n° 9900929 du 13 juillet </a:t>
            </a:r>
            <a:r>
              <a:rPr lang="fr-FR" sz="2000" dirty="0" smtClean="0">
                <a:latin typeface="Times New Roman" pitchFamily="18" charset="0"/>
                <a:cs typeface="Times New Roman" pitchFamily="18" charset="0"/>
              </a:rPr>
              <a:t>2000). </a:t>
            </a:r>
            <a:endParaRPr lang="fr-FR" sz="2000" dirty="0">
              <a:latin typeface="Times New Roman" pitchFamily="18" charset="0"/>
              <a:cs typeface="Times New Roman" pitchFamily="18" charset="0"/>
            </a:endParaRPr>
          </a:p>
          <a:p>
            <a:pPr marL="0" indent="0" algn="just">
              <a:buNone/>
            </a:pPr>
            <a:endParaRPr lang="fr-FR" sz="2000" dirty="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smtClean="0"/>
              <a:t>Septembre </a:t>
            </a:r>
            <a:r>
              <a:rPr lang="fr-FR" dirty="0"/>
              <a:t>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63</a:t>
            </a:fld>
            <a:endParaRPr lang="fr-FR"/>
          </a:p>
        </p:txBody>
      </p:sp>
    </p:spTree>
    <p:extLst>
      <p:ext uri="{BB962C8B-B14F-4D97-AF65-F5344CB8AC3E}">
        <p14:creationId xmlns:p14="http://schemas.microsoft.com/office/powerpoint/2010/main" val="3481210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7715200" cy="562074"/>
          </a:xfrm>
        </p:spPr>
        <p:txBody>
          <a:bodyPr>
            <a:normAutofit/>
          </a:bodyPr>
          <a:lstStyle/>
          <a:p>
            <a:pPr marL="342900" lvl="2" indent="-342900"/>
            <a:r>
              <a:rPr lang="fr-FR" b="1" dirty="0" smtClean="0">
                <a:latin typeface="Times New Roman" pitchFamily="18" charset="0"/>
                <a:cs typeface="Times New Roman" pitchFamily="18" charset="0"/>
              </a:rPr>
              <a:t>. Cas pratique : </a:t>
            </a:r>
            <a:r>
              <a:rPr lang="fr-FR" b="1" dirty="0" smtClean="0"/>
              <a:t>Fixation élevée du traitement de base agent NT</a:t>
            </a:r>
            <a:endParaRPr lang="fr-FR" b="1" dirty="0" smtClean="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64</a:t>
            </a:fld>
            <a:endParaRPr lang="fr-F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3031" r="40951" b="34551"/>
          <a:stretch/>
        </p:blipFill>
        <p:spPr bwMode="auto">
          <a:xfrm>
            <a:off x="395536" y="642161"/>
            <a:ext cx="7056784" cy="409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1560" y="4797152"/>
            <a:ext cx="8352928" cy="2308324"/>
          </a:xfrm>
          <a:prstGeom prst="rect">
            <a:avLst/>
          </a:prstGeom>
        </p:spPr>
        <p:txBody>
          <a:bodyPr wrap="square">
            <a:spAutoFit/>
          </a:bodyPr>
          <a:lstStyle/>
          <a:p>
            <a:r>
              <a:rPr lang="fr-FR" dirty="0"/>
              <a:t> </a:t>
            </a:r>
          </a:p>
          <a:p>
            <a:r>
              <a:rPr lang="fr-FR" dirty="0"/>
              <a:t>Les agents non titulaires sont </a:t>
            </a:r>
            <a:r>
              <a:rPr lang="fr-FR" b="1" dirty="0"/>
              <a:t>recrutés en référence à un grade et un cadre d’emploi</a:t>
            </a:r>
            <a:r>
              <a:rPr lang="fr-FR" dirty="0"/>
              <a:t>. </a:t>
            </a:r>
          </a:p>
          <a:p>
            <a:r>
              <a:rPr lang="fr-FR" dirty="0"/>
              <a:t>Par conséquent, </a:t>
            </a:r>
            <a:r>
              <a:rPr lang="fr-FR" b="1" dirty="0"/>
              <a:t>leur rémunération ne peut excéder au plus l’indice terminal affairant au cadre d’emploi </a:t>
            </a:r>
            <a:r>
              <a:rPr lang="fr-FR" b="1" dirty="0" smtClean="0"/>
              <a:t>d’accueil</a:t>
            </a:r>
            <a:r>
              <a:rPr lang="fr-FR" dirty="0" smtClean="0"/>
              <a:t>. Dans notre cas INM 765 (exercice 2008) au lieu de 562 (</a:t>
            </a:r>
            <a:r>
              <a:rPr lang="fr-FR" dirty="0" smtClean="0">
                <a:hlinkClick r:id="rId3"/>
              </a:rPr>
              <a:t>cadre d’emploi des rédacteurs, indice terminal en 2013 </a:t>
            </a:r>
            <a:r>
              <a:rPr lang="fr-FR" dirty="0" smtClean="0"/>
              <a:t>)</a:t>
            </a:r>
          </a:p>
          <a:p>
            <a:r>
              <a:rPr lang="fr-FR" dirty="0" smtClean="0"/>
              <a:t> –Voir jurisprudence CAA Paris, 3 décembre 1996, Dép. du Val d’Oise, </a:t>
            </a:r>
            <a:r>
              <a:rPr lang="fr-FR" dirty="0" err="1" smtClean="0"/>
              <a:t>req</a:t>
            </a:r>
            <a:r>
              <a:rPr lang="fr-FR" dirty="0" smtClean="0"/>
              <a:t>. N°95PA02789 (rémunération excessive d’un ingénieur contractuel)-</a:t>
            </a:r>
          </a:p>
          <a:p>
            <a:endParaRPr lang="fr-FR" dirty="0"/>
          </a:p>
        </p:txBody>
      </p:sp>
    </p:spTree>
    <p:extLst>
      <p:ext uri="{BB962C8B-B14F-4D97-AF65-F5344CB8AC3E}">
        <p14:creationId xmlns:p14="http://schemas.microsoft.com/office/powerpoint/2010/main" val="1068487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rmAutofit fontScale="70000" lnSpcReduction="20000"/>
          </a:bodyPr>
          <a:lstStyle/>
          <a:p>
            <a:pPr marL="0" indent="0">
              <a:buNone/>
            </a:pPr>
            <a:r>
              <a:rPr lang="fr-FR" sz="3400" b="1" dirty="0" smtClean="0">
                <a:latin typeface="Times New Roman" pitchFamily="18" charset="0"/>
                <a:cs typeface="Times New Roman" pitchFamily="18" charset="0"/>
              </a:rPr>
              <a:t>. Le </a:t>
            </a:r>
            <a:r>
              <a:rPr lang="fr-FR" sz="3400" b="1" dirty="0">
                <a:latin typeface="Times New Roman" pitchFamily="18" charset="0"/>
                <a:cs typeface="Times New Roman" pitchFamily="18" charset="0"/>
              </a:rPr>
              <a:t>cas des contrats de </a:t>
            </a:r>
            <a:r>
              <a:rPr lang="fr-FR" sz="3400" b="1" dirty="0" smtClean="0">
                <a:latin typeface="Times New Roman" pitchFamily="18" charset="0"/>
                <a:cs typeface="Times New Roman" pitchFamily="18" charset="0"/>
              </a:rPr>
              <a:t>vacataire</a:t>
            </a:r>
          </a:p>
          <a:p>
            <a:pPr marL="0" indent="0">
              <a:buNone/>
            </a:pPr>
            <a:endParaRPr lang="fr-FR" sz="2600" b="1" dirty="0" smtClean="0">
              <a:latin typeface="Times New Roman" pitchFamily="18" charset="0"/>
              <a:cs typeface="Times New Roman" pitchFamily="18" charset="0"/>
            </a:endParaRPr>
          </a:p>
          <a:p>
            <a:pPr marL="0" indent="0" algn="just">
              <a:buNone/>
            </a:pPr>
            <a:r>
              <a:rPr lang="fr-FR" sz="2900" dirty="0" smtClean="0">
                <a:latin typeface="Times New Roman" pitchFamily="18" charset="0"/>
                <a:cs typeface="Times New Roman" pitchFamily="18" charset="0"/>
              </a:rPr>
              <a:t>	</a:t>
            </a:r>
            <a:r>
              <a:rPr lang="fr-FR" sz="2900" b="1" dirty="0" smtClean="0">
                <a:latin typeface="Times New Roman" pitchFamily="18" charset="0"/>
                <a:cs typeface="Times New Roman" pitchFamily="18" charset="0"/>
              </a:rPr>
              <a:t>Définition par la jurisprudence </a:t>
            </a:r>
          </a:p>
          <a:p>
            <a:pPr marL="0" indent="0" algn="just">
              <a:buNone/>
            </a:pPr>
            <a:r>
              <a:rPr lang="fr-FR" sz="2900" dirty="0">
                <a:latin typeface="Times New Roman" pitchFamily="18" charset="0"/>
                <a:cs typeface="Times New Roman" pitchFamily="18" charset="0"/>
              </a:rPr>
              <a:t>C</a:t>
            </a:r>
            <a:r>
              <a:rPr lang="fr-FR" sz="2900" dirty="0" smtClean="0">
                <a:latin typeface="Times New Roman" pitchFamily="18" charset="0"/>
                <a:cs typeface="Times New Roman" pitchFamily="18" charset="0"/>
              </a:rPr>
              <a:t>ollaborateur </a:t>
            </a:r>
            <a:r>
              <a:rPr lang="fr-FR" sz="2900" dirty="0">
                <a:latin typeface="Times New Roman" pitchFamily="18" charset="0"/>
                <a:cs typeface="Times New Roman" pitchFamily="18" charset="0"/>
              </a:rPr>
              <a:t>du service public qui loue ses services pour une </a:t>
            </a:r>
            <a:r>
              <a:rPr lang="fr-FR" sz="2900" dirty="0" smtClean="0">
                <a:latin typeface="Times New Roman" pitchFamily="18" charset="0"/>
                <a:cs typeface="Times New Roman" pitchFamily="18" charset="0"/>
              </a:rPr>
              <a:t>prestation ou tâche précise.</a:t>
            </a:r>
          </a:p>
          <a:p>
            <a:pPr marL="0" indent="0" algn="just">
              <a:buNone/>
            </a:pPr>
            <a:r>
              <a:rPr lang="fr-FR" sz="2900" dirty="0">
                <a:latin typeface="Times New Roman" pitchFamily="18" charset="0"/>
                <a:cs typeface="Times New Roman" pitchFamily="18" charset="0"/>
              </a:rPr>
              <a:t>Le juge administratif </a:t>
            </a:r>
            <a:r>
              <a:rPr lang="fr-FR" sz="2900" dirty="0" smtClean="0">
                <a:latin typeface="Times New Roman" pitchFamily="18" charset="0"/>
                <a:cs typeface="Times New Roman" pitchFamily="18" charset="0"/>
              </a:rPr>
              <a:t>peut requalifier le contrat d’un vacataire </a:t>
            </a:r>
            <a:r>
              <a:rPr lang="fr-FR" sz="2900" dirty="0">
                <a:latin typeface="Times New Roman" pitchFamily="18" charset="0"/>
                <a:cs typeface="Times New Roman" pitchFamily="18" charset="0"/>
              </a:rPr>
              <a:t>en </a:t>
            </a:r>
            <a:r>
              <a:rPr lang="fr-FR" sz="2900" dirty="0" smtClean="0">
                <a:latin typeface="Times New Roman" pitchFamily="18" charset="0"/>
                <a:cs typeface="Times New Roman" pitchFamily="18" charset="0"/>
              </a:rPr>
              <a:t>NT.</a:t>
            </a:r>
            <a:endParaRPr lang="fr-FR" sz="2900" dirty="0">
              <a:latin typeface="Times New Roman" pitchFamily="18" charset="0"/>
              <a:cs typeface="Times New Roman" pitchFamily="18" charset="0"/>
            </a:endParaRPr>
          </a:p>
          <a:p>
            <a:pPr marL="0" indent="0" algn="just">
              <a:buNone/>
            </a:pPr>
            <a:endParaRPr lang="fr-FR" sz="2900" dirty="0">
              <a:latin typeface="Times New Roman" pitchFamily="18" charset="0"/>
              <a:cs typeface="Times New Roman" pitchFamily="18" charset="0"/>
            </a:endParaRPr>
          </a:p>
          <a:p>
            <a:pPr marL="0" indent="0" algn="just">
              <a:buNone/>
            </a:pPr>
            <a:r>
              <a:rPr lang="fr-FR" sz="2900" dirty="0">
                <a:latin typeface="Times New Roman" pitchFamily="18" charset="0"/>
                <a:cs typeface="Times New Roman" pitchFamily="18" charset="0"/>
              </a:rPr>
              <a:t>	</a:t>
            </a:r>
            <a:r>
              <a:rPr lang="fr-FR" sz="2900" b="1" dirty="0" smtClean="0">
                <a:latin typeface="Times New Roman" pitchFamily="18" charset="0"/>
                <a:cs typeface="Times New Roman" pitchFamily="18" charset="0"/>
              </a:rPr>
              <a:t>Trois </a:t>
            </a:r>
            <a:r>
              <a:rPr lang="fr-FR" sz="2900" b="1" dirty="0">
                <a:latin typeface="Times New Roman" pitchFamily="18" charset="0"/>
                <a:cs typeface="Times New Roman" pitchFamily="18" charset="0"/>
              </a:rPr>
              <a:t>conditions </a:t>
            </a:r>
            <a:r>
              <a:rPr lang="fr-FR" sz="2900" b="1" dirty="0" smtClean="0">
                <a:latin typeface="Times New Roman" pitchFamily="18" charset="0"/>
                <a:cs typeface="Times New Roman" pitchFamily="18" charset="0"/>
              </a:rPr>
              <a:t>cumulatives pour le recrutement d’un vacataire</a:t>
            </a:r>
            <a:endParaRPr lang="fr-FR" sz="2900" b="1" dirty="0">
              <a:latin typeface="Times New Roman" pitchFamily="18" charset="0"/>
              <a:cs typeface="Times New Roman" pitchFamily="18" charset="0"/>
            </a:endParaRPr>
          </a:p>
          <a:p>
            <a:pPr marL="0" lvl="0" indent="0" algn="just">
              <a:buNone/>
            </a:pPr>
            <a:r>
              <a:rPr lang="fr-FR" sz="2900" dirty="0" smtClean="0">
                <a:latin typeface="Times New Roman" pitchFamily="18" charset="0"/>
                <a:cs typeface="Times New Roman" pitchFamily="18" charset="0"/>
              </a:rPr>
              <a:t>1- Recrutement = besoin </a:t>
            </a:r>
            <a:r>
              <a:rPr lang="fr-FR" sz="2900" dirty="0">
                <a:latin typeface="Times New Roman" pitchFamily="18" charset="0"/>
                <a:cs typeface="Times New Roman" pitchFamily="18" charset="0"/>
              </a:rPr>
              <a:t>ponctuel </a:t>
            </a:r>
            <a:r>
              <a:rPr lang="fr-FR" sz="2900" dirty="0" smtClean="0">
                <a:latin typeface="Times New Roman" pitchFamily="18" charset="0"/>
                <a:cs typeface="Times New Roman" pitchFamily="18" charset="0"/>
              </a:rPr>
              <a:t>- emploi non permanent </a:t>
            </a:r>
            <a:r>
              <a:rPr lang="fr-FR" sz="2900" dirty="0">
                <a:latin typeface="Times New Roman" pitchFamily="18" charset="0"/>
                <a:cs typeface="Times New Roman" pitchFamily="18" charset="0"/>
              </a:rPr>
              <a:t>et discontinuité dans le temps (peu importe </a:t>
            </a:r>
            <a:r>
              <a:rPr lang="fr-FR" sz="2900" dirty="0" smtClean="0">
                <a:latin typeface="Times New Roman" pitchFamily="18" charset="0"/>
                <a:cs typeface="Times New Roman" pitchFamily="18" charset="0"/>
              </a:rPr>
              <a:t>le </a:t>
            </a:r>
            <a:r>
              <a:rPr lang="fr-FR" sz="2900" dirty="0">
                <a:latin typeface="Times New Roman" pitchFamily="18" charset="0"/>
                <a:cs typeface="Times New Roman" pitchFamily="18" charset="0"/>
              </a:rPr>
              <a:t>volume d’heures effectuées</a:t>
            </a:r>
            <a:r>
              <a:rPr lang="fr-FR" sz="2900" dirty="0" smtClean="0">
                <a:latin typeface="Times New Roman" pitchFamily="18" charset="0"/>
                <a:cs typeface="Times New Roman" pitchFamily="18" charset="0"/>
              </a:rPr>
              <a:t>),</a:t>
            </a:r>
            <a:endParaRPr lang="fr-FR" sz="2900" dirty="0">
              <a:latin typeface="Times New Roman" pitchFamily="18" charset="0"/>
              <a:cs typeface="Times New Roman" pitchFamily="18" charset="0"/>
            </a:endParaRPr>
          </a:p>
          <a:p>
            <a:pPr marL="0" lvl="0" indent="0" algn="just">
              <a:buNone/>
            </a:pPr>
            <a:r>
              <a:rPr lang="fr-FR" sz="2900" dirty="0" smtClean="0">
                <a:latin typeface="Times New Roman" pitchFamily="18" charset="0"/>
                <a:cs typeface="Times New Roman" pitchFamily="18" charset="0"/>
              </a:rPr>
              <a:t>2-Rémunération attachée </a:t>
            </a:r>
            <a:r>
              <a:rPr lang="fr-FR" sz="2900" dirty="0">
                <a:latin typeface="Times New Roman" pitchFamily="18" charset="0"/>
                <a:cs typeface="Times New Roman" pitchFamily="18" charset="0"/>
              </a:rPr>
              <a:t>à un acte : autant d’actes, autant de vacations. </a:t>
            </a:r>
            <a:endParaRPr lang="fr-FR" sz="2900" dirty="0" smtClean="0">
              <a:latin typeface="Times New Roman" pitchFamily="18" charset="0"/>
              <a:cs typeface="Times New Roman" pitchFamily="18" charset="0"/>
            </a:endParaRPr>
          </a:p>
          <a:p>
            <a:pPr marL="0" lvl="0" indent="0" algn="just">
              <a:buNone/>
            </a:pPr>
            <a:r>
              <a:rPr lang="fr-FR" sz="2900" dirty="0" smtClean="0">
                <a:latin typeface="Times New Roman" pitchFamily="18" charset="0"/>
                <a:cs typeface="Times New Roman" pitchFamily="18" charset="0"/>
              </a:rPr>
              <a:t>3-Rémunération fixée </a:t>
            </a:r>
            <a:r>
              <a:rPr lang="fr-FR" sz="2900" dirty="0">
                <a:latin typeface="Times New Roman" pitchFamily="18" charset="0"/>
                <a:cs typeface="Times New Roman" pitchFamily="18" charset="0"/>
              </a:rPr>
              <a:t>par un taux horaire ou </a:t>
            </a:r>
            <a:r>
              <a:rPr lang="fr-FR" sz="2900" dirty="0" smtClean="0">
                <a:latin typeface="Times New Roman" pitchFamily="18" charset="0"/>
                <a:cs typeface="Times New Roman" pitchFamily="18" charset="0"/>
              </a:rPr>
              <a:t>vacation selon délibération</a:t>
            </a:r>
            <a:r>
              <a:rPr lang="fr-FR" sz="2900" dirty="0">
                <a:latin typeface="Times New Roman" pitchFamily="18" charset="0"/>
                <a:cs typeface="Times New Roman" pitchFamily="18" charset="0"/>
              </a:rPr>
              <a:t>.</a:t>
            </a:r>
          </a:p>
          <a:p>
            <a:pPr marL="0" lvl="0" indent="0" algn="just">
              <a:buNone/>
            </a:pPr>
            <a:endParaRPr lang="fr-FR" sz="2900" dirty="0" smtClean="0">
              <a:latin typeface="Times New Roman" pitchFamily="18" charset="0"/>
              <a:cs typeface="Times New Roman" pitchFamily="18" charset="0"/>
            </a:endParaRPr>
          </a:p>
          <a:p>
            <a:pPr marL="0" lvl="0" indent="0" algn="just">
              <a:buNone/>
            </a:pPr>
            <a:r>
              <a:rPr lang="fr-FR" sz="2900" dirty="0" smtClean="0">
                <a:latin typeface="Times New Roman" pitchFamily="18" charset="0"/>
                <a:cs typeface="Times New Roman" pitchFamily="18" charset="0"/>
              </a:rPr>
              <a:t>	</a:t>
            </a:r>
            <a:r>
              <a:rPr lang="fr-FR" sz="2900" b="1" dirty="0" smtClean="0">
                <a:latin typeface="Times New Roman" pitchFamily="18" charset="0"/>
                <a:cs typeface="Times New Roman" pitchFamily="18" charset="0"/>
              </a:rPr>
              <a:t>Pièces justificatives </a:t>
            </a:r>
          </a:p>
          <a:p>
            <a:pPr marL="0" lvl="0" indent="0" algn="just">
              <a:buNone/>
            </a:pPr>
            <a:endParaRPr lang="fr-FR" sz="2900" b="1" dirty="0">
              <a:latin typeface="Times New Roman" pitchFamily="18" charset="0"/>
              <a:cs typeface="Times New Roman" pitchFamily="18" charset="0"/>
            </a:endParaRPr>
          </a:p>
          <a:p>
            <a:pPr marL="0" indent="0" algn="just">
              <a:buNone/>
            </a:pPr>
            <a:r>
              <a:rPr lang="fr-FR" sz="2900" dirty="0" smtClean="0">
                <a:latin typeface="Times New Roman" pitchFamily="18" charset="0"/>
                <a:cs typeface="Times New Roman" pitchFamily="18" charset="0"/>
              </a:rPr>
              <a:t>- Une </a:t>
            </a:r>
            <a:r>
              <a:rPr lang="fr-FR" sz="2900" dirty="0">
                <a:latin typeface="Times New Roman" pitchFamily="18" charset="0"/>
                <a:cs typeface="Times New Roman" pitchFamily="18" charset="0"/>
              </a:rPr>
              <a:t>délibération </a:t>
            </a:r>
            <a:r>
              <a:rPr lang="fr-FR" sz="2900" dirty="0" smtClean="0">
                <a:latin typeface="Times New Roman" pitchFamily="18" charset="0"/>
                <a:cs typeface="Times New Roman" pitchFamily="18" charset="0"/>
              </a:rPr>
              <a:t>précise </a:t>
            </a:r>
            <a:r>
              <a:rPr lang="fr-FR" sz="2900" dirty="0">
                <a:latin typeface="Times New Roman" pitchFamily="18" charset="0"/>
                <a:cs typeface="Times New Roman" pitchFamily="18" charset="0"/>
              </a:rPr>
              <a:t>la mission de l’agent, la date et la durée de la vacation, la rémunération </a:t>
            </a:r>
            <a:r>
              <a:rPr lang="fr-FR" sz="2900" dirty="0" smtClean="0">
                <a:latin typeface="Times New Roman" pitchFamily="18" charset="0"/>
                <a:cs typeface="Times New Roman" pitchFamily="18" charset="0"/>
              </a:rPr>
              <a:t>est fixée </a:t>
            </a:r>
            <a:r>
              <a:rPr lang="fr-FR" sz="2900" dirty="0">
                <a:latin typeface="Times New Roman" pitchFamily="18" charset="0"/>
                <a:cs typeface="Times New Roman" pitchFamily="18" charset="0"/>
              </a:rPr>
              <a:t>librement par la collectivité</a:t>
            </a:r>
            <a:r>
              <a:rPr lang="fr-FR" sz="2900" dirty="0" smtClean="0">
                <a:latin typeface="Times New Roman" pitchFamily="18" charset="0"/>
                <a:cs typeface="Times New Roman" pitchFamily="18" charset="0"/>
              </a:rPr>
              <a:t>.</a:t>
            </a:r>
            <a:endParaRPr lang="fr-FR" sz="2600" dirty="0">
              <a:latin typeface="Times New Roman" pitchFamily="18" charset="0"/>
              <a:cs typeface="Times New Roman" pitchFamily="18" charset="0"/>
            </a:endParaRPr>
          </a:p>
          <a:p>
            <a:pPr marL="0" indent="0" algn="just">
              <a:buNone/>
            </a:pPr>
            <a:r>
              <a:rPr lang="fr-FR" sz="2900" dirty="0" smtClean="0">
                <a:latin typeface="Times New Roman" pitchFamily="18" charset="0"/>
                <a:cs typeface="Times New Roman" pitchFamily="18" charset="0"/>
              </a:rPr>
              <a:t>- Un contrat </a:t>
            </a:r>
            <a:r>
              <a:rPr lang="fr-FR" sz="2900" dirty="0">
                <a:latin typeface="Times New Roman" pitchFamily="18" charset="0"/>
                <a:cs typeface="Times New Roman" pitchFamily="18" charset="0"/>
              </a:rPr>
              <a:t>ou </a:t>
            </a:r>
            <a:r>
              <a:rPr lang="fr-FR" sz="2900" dirty="0" smtClean="0">
                <a:latin typeface="Times New Roman" pitchFamily="18" charset="0"/>
                <a:cs typeface="Times New Roman" pitchFamily="18" charset="0"/>
              </a:rPr>
              <a:t>lettre </a:t>
            </a:r>
            <a:r>
              <a:rPr lang="fr-FR" sz="2900" dirty="0">
                <a:latin typeface="Times New Roman" pitchFamily="18" charset="0"/>
                <a:cs typeface="Times New Roman" pitchFamily="18" charset="0"/>
              </a:rPr>
              <a:t>d’engagement.</a:t>
            </a:r>
          </a:p>
          <a:p>
            <a:pPr marL="0" indent="0">
              <a:buNone/>
            </a:pPr>
            <a:endParaRPr lang="fr-FR" sz="2900" dirty="0">
              <a:latin typeface="Times New Roman" pitchFamily="18" charset="0"/>
              <a:cs typeface="Times New Roman" pitchFamily="18" charset="0"/>
            </a:endParaRPr>
          </a:p>
          <a:p>
            <a:pPr marL="0" indent="0">
              <a:buNone/>
            </a:pP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65</a:t>
            </a:fld>
            <a:endParaRPr lang="fr-FR"/>
          </a:p>
        </p:txBody>
      </p:sp>
      <p:sp>
        <p:nvSpPr>
          <p:cNvPr id="9" name="Flèche droite 8"/>
          <p:cNvSpPr/>
          <p:nvPr/>
        </p:nvSpPr>
        <p:spPr>
          <a:xfrm>
            <a:off x="827584" y="764704"/>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
        <p:nvSpPr>
          <p:cNvPr id="10" name="Flèche droite 9"/>
          <p:cNvSpPr/>
          <p:nvPr/>
        </p:nvSpPr>
        <p:spPr>
          <a:xfrm>
            <a:off x="611560" y="2276872"/>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
        <p:nvSpPr>
          <p:cNvPr id="11" name="Flèche droite 10"/>
          <p:cNvSpPr/>
          <p:nvPr/>
        </p:nvSpPr>
        <p:spPr>
          <a:xfrm>
            <a:off x="611560" y="4077072"/>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38090066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3845"/>
            <a:ext cx="8229600" cy="5937523"/>
          </a:xfrm>
        </p:spPr>
        <p:txBody>
          <a:bodyPr>
            <a:noAutofit/>
          </a:bodyPr>
          <a:lstStyle/>
          <a:p>
            <a:pPr marL="0" indent="0" algn="just">
              <a:lnSpc>
                <a:spcPct val="80000"/>
              </a:lnSpc>
              <a:buNone/>
            </a:pPr>
            <a:r>
              <a:rPr lang="fr-FR" sz="1600" dirty="0" smtClean="0">
                <a:latin typeface="Times New Roman" pitchFamily="18" charset="0"/>
                <a:cs typeface="Times New Roman" pitchFamily="18" charset="0"/>
              </a:rPr>
              <a:t>	</a:t>
            </a:r>
          </a:p>
          <a:p>
            <a:pPr marL="0" indent="0" algn="just">
              <a:lnSpc>
                <a:spcPct val="80000"/>
              </a:lnSpc>
              <a:buNone/>
            </a:pPr>
            <a:r>
              <a:rPr lang="fr-FR" sz="1600"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Cas pratique</a:t>
            </a:r>
          </a:p>
          <a:p>
            <a:pPr marL="0" indent="0" algn="just">
              <a:lnSpc>
                <a:spcPct val="80000"/>
              </a:lnSpc>
              <a:buNone/>
            </a:pPr>
            <a:endParaRPr lang="fr-FR" sz="2200" dirty="0">
              <a:latin typeface="Times New Roman" pitchFamily="18" charset="0"/>
              <a:cs typeface="Times New Roman" pitchFamily="18" charset="0"/>
            </a:endParaRPr>
          </a:p>
          <a:p>
            <a:pPr marL="0" indent="0" algn="just">
              <a:buNone/>
            </a:pPr>
            <a:r>
              <a:rPr lang="fr-FR" sz="1800" dirty="0" smtClean="0">
                <a:latin typeface="Times New Roman" pitchFamily="18" charset="0"/>
                <a:cs typeface="Times New Roman" pitchFamily="18" charset="0"/>
              </a:rPr>
              <a:t>- Une </a:t>
            </a:r>
            <a:r>
              <a:rPr lang="fr-FR" sz="1800" dirty="0">
                <a:latin typeface="Times New Roman" pitchFamily="18" charset="0"/>
                <a:cs typeface="Times New Roman" pitchFamily="18" charset="0"/>
              </a:rPr>
              <a:t>collectivité a recruté, pour la période 2005 à 2010, un nombre important de vacataires, principalement dans les </a:t>
            </a:r>
            <a:r>
              <a:rPr lang="fr-FR" sz="1800" b="1" dirty="0">
                <a:latin typeface="Times New Roman" pitchFamily="18" charset="0"/>
                <a:cs typeface="Times New Roman" pitchFamily="18" charset="0"/>
              </a:rPr>
              <a:t>secteurs de la surveillance-animation, restauration scolaire et surveillance périscolaire. </a:t>
            </a:r>
            <a:endParaRPr lang="fr-FR" sz="1800" b="1" dirty="0" smtClean="0">
              <a:latin typeface="Times New Roman" pitchFamily="18" charset="0"/>
              <a:cs typeface="Times New Roman" pitchFamily="18" charset="0"/>
            </a:endParaRPr>
          </a:p>
          <a:p>
            <a:pPr marL="0" indent="0" algn="just">
              <a:buNone/>
            </a:pPr>
            <a:r>
              <a:rPr lang="fr-FR" sz="1800" dirty="0" smtClean="0">
                <a:latin typeface="Times New Roman" pitchFamily="18" charset="0"/>
                <a:cs typeface="Times New Roman" pitchFamily="18" charset="0"/>
              </a:rPr>
              <a:t>- </a:t>
            </a:r>
            <a:r>
              <a:rPr lang="fr-FR" sz="1800" b="1" dirty="0" smtClean="0">
                <a:latin typeface="Times New Roman" pitchFamily="18" charset="0"/>
                <a:cs typeface="Times New Roman" pitchFamily="18" charset="0"/>
              </a:rPr>
              <a:t>Les </a:t>
            </a:r>
            <a:r>
              <a:rPr lang="fr-FR" sz="1800" b="1" dirty="0">
                <a:latin typeface="Times New Roman" pitchFamily="18" charset="0"/>
                <a:cs typeface="Times New Roman" pitchFamily="18" charset="0"/>
              </a:rPr>
              <a:t>actes de recrutement de certains agents ne fixent pas le nombre d’heures travaillées chaque semaine</a:t>
            </a:r>
            <a:r>
              <a:rPr lang="fr-FR" sz="1800" dirty="0">
                <a:latin typeface="Times New Roman" pitchFamily="18" charset="0"/>
                <a:cs typeface="Times New Roman" pitchFamily="18" charset="0"/>
              </a:rPr>
              <a:t>, ni les jours concernés, se contentant d’une formule « selon les besoins du service ». </a:t>
            </a:r>
            <a:endParaRPr lang="fr-FR" sz="1800" dirty="0" smtClean="0">
              <a:latin typeface="Times New Roman" pitchFamily="18" charset="0"/>
              <a:cs typeface="Times New Roman" pitchFamily="18" charset="0"/>
            </a:endParaRPr>
          </a:p>
          <a:p>
            <a:pPr marL="0" indent="0" algn="just">
              <a:buNone/>
            </a:pPr>
            <a:r>
              <a:rPr lang="fr-FR" sz="1800" dirty="0" smtClean="0">
                <a:latin typeface="Times New Roman" pitchFamily="18" charset="0"/>
                <a:cs typeface="Times New Roman" pitchFamily="18" charset="0"/>
              </a:rPr>
              <a:t>- </a:t>
            </a:r>
            <a:r>
              <a:rPr lang="fr-FR" sz="1800" b="1" dirty="0" smtClean="0">
                <a:latin typeface="Times New Roman" pitchFamily="18" charset="0"/>
                <a:cs typeface="Times New Roman" pitchFamily="18" charset="0"/>
              </a:rPr>
              <a:t>Certains </a:t>
            </a:r>
            <a:r>
              <a:rPr lang="fr-FR" sz="1800" b="1" dirty="0">
                <a:latin typeface="Times New Roman" pitchFamily="18" charset="0"/>
                <a:cs typeface="Times New Roman" pitchFamily="18" charset="0"/>
              </a:rPr>
              <a:t>agents ont une durée hebdomadaire de travail de 14 heures dont 8 heures pour la restauration scolaire et 6 heures pour les surveillances du soir.</a:t>
            </a:r>
          </a:p>
          <a:p>
            <a:pPr marL="0" indent="0" algn="just">
              <a:buNone/>
            </a:pPr>
            <a:r>
              <a:rPr lang="fr-FR" sz="1800" dirty="0" smtClean="0">
                <a:latin typeface="Times New Roman" pitchFamily="18" charset="0"/>
                <a:cs typeface="Times New Roman" pitchFamily="18" charset="0"/>
              </a:rPr>
              <a:t>- En </a:t>
            </a:r>
            <a:r>
              <a:rPr lang="fr-FR" sz="1800" dirty="0">
                <a:latin typeface="Times New Roman" pitchFamily="18" charset="0"/>
                <a:cs typeface="Times New Roman" pitchFamily="18" charset="0"/>
              </a:rPr>
              <a:t>se basant sur la jurisprudence mentionnée ci-dessus, </a:t>
            </a:r>
            <a:r>
              <a:rPr lang="fr-FR" sz="1800" b="1" dirty="0">
                <a:latin typeface="Times New Roman" pitchFamily="18" charset="0"/>
                <a:cs typeface="Times New Roman" pitchFamily="18" charset="0"/>
              </a:rPr>
              <a:t>il apparaît que le recours de la commune à des vacataires pour exercer des fonctions de surveillance-animation à l’occasion des temps de restauration scolaire ou périscolaires pour des durées hebdomadaires de 14 heures, est contestable</a:t>
            </a:r>
            <a:r>
              <a:rPr lang="fr-FR" sz="1800" dirty="0">
                <a:latin typeface="Times New Roman" pitchFamily="18" charset="0"/>
                <a:cs typeface="Times New Roman" pitchFamily="18" charset="0"/>
              </a:rPr>
              <a:t>. </a:t>
            </a:r>
            <a:endParaRPr lang="fr-FR" sz="1800" dirty="0" smtClean="0">
              <a:latin typeface="Times New Roman" pitchFamily="18" charset="0"/>
              <a:cs typeface="Times New Roman" pitchFamily="18" charset="0"/>
            </a:endParaRPr>
          </a:p>
          <a:p>
            <a:pPr marL="0" indent="0" algn="just">
              <a:buNone/>
            </a:pPr>
            <a:r>
              <a:rPr lang="fr-FR" sz="1800" dirty="0" smtClean="0">
                <a:latin typeface="Times New Roman" pitchFamily="18" charset="0"/>
                <a:cs typeface="Times New Roman" pitchFamily="18" charset="0"/>
              </a:rPr>
              <a:t>- </a:t>
            </a:r>
            <a:r>
              <a:rPr lang="fr-FR" sz="1800" b="1" dirty="0" smtClean="0">
                <a:latin typeface="Times New Roman" pitchFamily="18" charset="0"/>
                <a:cs typeface="Times New Roman" pitchFamily="18" charset="0"/>
              </a:rPr>
              <a:t>L’activité </a:t>
            </a:r>
            <a:r>
              <a:rPr lang="fr-FR" sz="1800" b="1" dirty="0">
                <a:latin typeface="Times New Roman" pitchFamily="18" charset="0"/>
                <a:cs typeface="Times New Roman" pitchFamily="18" charset="0"/>
              </a:rPr>
              <a:t>de ces agents répond </a:t>
            </a:r>
            <a:r>
              <a:rPr lang="fr-FR" sz="1800" b="1" dirty="0" smtClean="0">
                <a:latin typeface="Times New Roman" pitchFamily="18" charset="0"/>
                <a:cs typeface="Times New Roman" pitchFamily="18" charset="0"/>
              </a:rPr>
              <a:t>à </a:t>
            </a:r>
            <a:r>
              <a:rPr lang="fr-FR" sz="1800" b="1" dirty="0">
                <a:latin typeface="Times New Roman" pitchFamily="18" charset="0"/>
                <a:cs typeface="Times New Roman" pitchFamily="18" charset="0"/>
              </a:rPr>
              <a:t>un besoin permanent</a:t>
            </a:r>
            <a:r>
              <a:rPr lang="fr-FR" sz="1800" dirty="0">
                <a:latin typeface="Times New Roman" pitchFamily="18" charset="0"/>
                <a:cs typeface="Times New Roman" pitchFamily="18" charset="0"/>
              </a:rPr>
              <a:t> de la Loi n° 83-634 du 13/07/1983 et 84-53 du </a:t>
            </a:r>
            <a:r>
              <a:rPr lang="fr-FR" sz="1800" dirty="0" smtClean="0">
                <a:latin typeface="Times New Roman" pitchFamily="18" charset="0"/>
                <a:cs typeface="Times New Roman" pitchFamily="18" charset="0"/>
              </a:rPr>
              <a:t>26/01/1984 (article 136)  </a:t>
            </a:r>
            <a:r>
              <a:rPr lang="fr-FR" sz="1800" b="1" dirty="0">
                <a:latin typeface="Times New Roman" pitchFamily="18" charset="0"/>
                <a:cs typeface="Times New Roman" pitchFamily="18" charset="0"/>
              </a:rPr>
              <a:t>applicables aux agents non titulaires de droit </a:t>
            </a:r>
            <a:r>
              <a:rPr lang="fr-FR" sz="1800" b="1" dirty="0" smtClean="0">
                <a:latin typeface="Times New Roman" pitchFamily="18" charset="0"/>
                <a:cs typeface="Times New Roman" pitchFamily="18" charset="0"/>
              </a:rPr>
              <a:t>public. </a:t>
            </a:r>
            <a:endParaRPr lang="fr-FR" sz="1800" b="1" dirty="0">
              <a:latin typeface="Times New Roman" pitchFamily="18" charset="0"/>
              <a:cs typeface="Times New Roman" pitchFamily="18" charset="0"/>
            </a:endParaRPr>
          </a:p>
          <a:p>
            <a:pPr marL="0" indent="0" algn="just">
              <a:buNone/>
            </a:pPr>
            <a:endParaRPr lang="fr-FR" sz="1600" dirty="0" smtClean="0">
              <a:latin typeface="Times New Roman" pitchFamily="18" charset="0"/>
              <a:cs typeface="Times New Roman" pitchFamily="18" charset="0"/>
            </a:endParaRPr>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66</a:t>
            </a:fld>
            <a:endParaRPr lang="fr-FR"/>
          </a:p>
        </p:txBody>
      </p:sp>
      <p:sp>
        <p:nvSpPr>
          <p:cNvPr id="7" name="Flèche droite 6"/>
          <p:cNvSpPr/>
          <p:nvPr/>
        </p:nvSpPr>
        <p:spPr>
          <a:xfrm>
            <a:off x="467544" y="260648"/>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28154076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332656"/>
            <a:ext cx="8229600" cy="5328592"/>
          </a:xfrm>
        </p:spPr>
        <p:txBody>
          <a:bodyPr>
            <a:noAutofit/>
          </a:bodyPr>
          <a:lstStyle/>
          <a:p>
            <a:pPr marL="0" indent="0" algn="just">
              <a:buNone/>
            </a:pPr>
            <a:r>
              <a:rPr lang="fr-FR" sz="1800" dirty="0" smtClean="0">
                <a:latin typeface="Times New Roman" pitchFamily="18" charset="0"/>
                <a:cs typeface="Times New Roman" pitchFamily="18" charset="0"/>
              </a:rPr>
              <a:t>	</a:t>
            </a:r>
            <a:r>
              <a:rPr lang="fr-FR" sz="2000" b="1" dirty="0" smtClean="0">
                <a:latin typeface="Times New Roman" pitchFamily="18" charset="0"/>
                <a:cs typeface="Times New Roman" pitchFamily="18" charset="0"/>
              </a:rPr>
              <a:t>Constats </a:t>
            </a:r>
            <a:endParaRPr lang="fr-FR" sz="2000" b="1" dirty="0">
              <a:latin typeface="Times New Roman" pitchFamily="18" charset="0"/>
              <a:cs typeface="Times New Roman" pitchFamily="18" charset="0"/>
            </a:endParaRPr>
          </a:p>
          <a:p>
            <a:pPr marL="0" indent="0" algn="just">
              <a:buNone/>
            </a:pPr>
            <a:endParaRPr lang="fr-FR" sz="1800" dirty="0" smtClean="0">
              <a:latin typeface="Times New Roman" pitchFamily="18" charset="0"/>
              <a:cs typeface="Times New Roman" pitchFamily="18" charset="0"/>
            </a:endParaRPr>
          </a:p>
          <a:p>
            <a:pPr algn="just">
              <a:buFontTx/>
              <a:buChar char="-"/>
            </a:pPr>
            <a:r>
              <a:rPr lang="fr-FR" sz="1800" b="1" dirty="0" smtClean="0">
                <a:latin typeface="Times New Roman" pitchFamily="18" charset="0"/>
                <a:cs typeface="Times New Roman" pitchFamily="18" charset="0"/>
              </a:rPr>
              <a:t>Les </a:t>
            </a:r>
            <a:r>
              <a:rPr lang="fr-FR" sz="1800" b="1" dirty="0">
                <a:latin typeface="Times New Roman" pitchFamily="18" charset="0"/>
                <a:cs typeface="Times New Roman" pitchFamily="18" charset="0"/>
              </a:rPr>
              <a:t>agents recrutés en qualité de vacataire n’ont pas les garanties des agents non titulaires</a:t>
            </a:r>
            <a:r>
              <a:rPr lang="fr-FR" sz="1800" dirty="0">
                <a:latin typeface="Times New Roman" pitchFamily="18" charset="0"/>
                <a:cs typeface="Times New Roman" pitchFamily="18" charset="0"/>
              </a:rPr>
              <a:t> de la fonction publique territoriale régis par des dispositions réglementaires (primes et indemnités prévues par un texte législatif ou réglementaire attribuées aux agents non titulaires par délibération de l’assemblée).</a:t>
            </a:r>
          </a:p>
          <a:p>
            <a:pPr algn="just">
              <a:buFontTx/>
              <a:buChar char="-"/>
            </a:pPr>
            <a:r>
              <a:rPr lang="fr-FR" sz="1800" b="1" dirty="0">
                <a:latin typeface="Times New Roman" pitchFamily="18" charset="0"/>
                <a:cs typeface="Times New Roman" pitchFamily="18" charset="0"/>
              </a:rPr>
              <a:t>Les vacataires ne peuvent prétendre aux dispositions applicables aux agents contractuels</a:t>
            </a:r>
            <a:r>
              <a:rPr lang="fr-FR" sz="1800" dirty="0">
                <a:latin typeface="Times New Roman" pitchFamily="18" charset="0"/>
                <a:cs typeface="Times New Roman" pitchFamily="18" charset="0"/>
              </a:rPr>
              <a:t> en matière de congés de maladie et de maternité. </a:t>
            </a:r>
          </a:p>
          <a:p>
            <a:pPr algn="just">
              <a:buFontTx/>
              <a:buChar char="-"/>
            </a:pPr>
            <a:r>
              <a:rPr lang="fr-FR" sz="1800" dirty="0">
                <a:latin typeface="Times New Roman" pitchFamily="18" charset="0"/>
                <a:cs typeface="Times New Roman" pitchFamily="18" charset="0"/>
              </a:rPr>
              <a:t>Si les agents étaient recrutés en qualité de contractuels, leurs contrats devraient préciser leurs conditions d’emploi et indiquer les heures qu’ils sont tenus d’accomplir pour la commune, en vertu de l’article 3 du décret </a:t>
            </a:r>
            <a:r>
              <a:rPr lang="fr-FR" sz="1800" dirty="0" smtClean="0">
                <a:latin typeface="Times New Roman" pitchFamily="18" charset="0"/>
                <a:cs typeface="Times New Roman" pitchFamily="18" charset="0"/>
              </a:rPr>
              <a:t> </a:t>
            </a:r>
            <a:r>
              <a:rPr lang="fr-FR" sz="1800" dirty="0">
                <a:latin typeface="Times New Roman" pitchFamily="18" charset="0"/>
                <a:cs typeface="Times New Roman" pitchFamily="18" charset="0"/>
              </a:rPr>
              <a:t>n° 88-145 </a:t>
            </a:r>
            <a:r>
              <a:rPr lang="fr-FR" sz="1800" dirty="0" smtClean="0">
                <a:latin typeface="Times New Roman" pitchFamily="18" charset="0"/>
                <a:cs typeface="Times New Roman" pitchFamily="18" charset="0"/>
              </a:rPr>
              <a:t>du </a:t>
            </a:r>
            <a:r>
              <a:rPr lang="fr-FR" sz="1800" dirty="0">
                <a:latin typeface="Times New Roman" pitchFamily="18" charset="0"/>
                <a:cs typeface="Times New Roman" pitchFamily="18" charset="0"/>
              </a:rPr>
              <a:t>15 février 1988 pris pour l'application de l'article 136 de la loi du 26 janvier 1984 modifiée</a:t>
            </a:r>
          </a:p>
          <a:p>
            <a:pPr algn="just">
              <a:buFontTx/>
              <a:buChar char="-"/>
            </a:pPr>
            <a:r>
              <a:rPr lang="fr-FR" sz="1800" dirty="0">
                <a:latin typeface="Times New Roman" pitchFamily="18" charset="0"/>
                <a:cs typeface="Times New Roman" pitchFamily="18" charset="0"/>
              </a:rPr>
              <a:t>Les agents non titulaires contractuels peuvent également prétendre à un montant minimum de traitement aux termes de l’article 8 du décret n° 85-1148 du 24 octobre 1985. S’agissant de l’évolution de la rémunération, les agents non titulaires bénéficient de l’augmentation de la valeur du point lorsque leur rémunération et assise sur le point d’indice. </a:t>
            </a:r>
          </a:p>
          <a:p>
            <a:pPr marL="0" indent="0">
              <a:buNone/>
            </a:pPr>
            <a:endParaRPr lang="fr-FR" sz="1800" dirty="0">
              <a:latin typeface="Times New Roman" pitchFamily="18" charset="0"/>
              <a:cs typeface="Times New Roman" pitchFamily="18" charset="0"/>
            </a:endParaRPr>
          </a:p>
          <a:p>
            <a:endParaRPr lang="fr-FR" sz="1400"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67</a:t>
            </a:fld>
            <a:endParaRPr lang="fr-FR"/>
          </a:p>
        </p:txBody>
      </p:sp>
      <p:sp>
        <p:nvSpPr>
          <p:cNvPr id="5" name="Flèche droite 4"/>
          <p:cNvSpPr/>
          <p:nvPr/>
        </p:nvSpPr>
        <p:spPr>
          <a:xfrm>
            <a:off x="611560" y="332656"/>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15506549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r>
              <a:rPr lang="fr-FR" sz="3200" dirty="0" smtClean="0">
                <a:latin typeface="Times New Roman" pitchFamily="18" charset="0"/>
                <a:cs typeface="Times New Roman" pitchFamily="18" charset="0"/>
              </a:rPr>
              <a:t>Cas pratique : Recrutement et rémunération des collaborateurs de cabinet</a:t>
            </a:r>
            <a:endParaRPr lang="fr-FR" sz="3200" dirty="0">
              <a:latin typeface="Times New Roman" pitchFamily="18" charset="0"/>
              <a:cs typeface="Times New Roman" pitchFamily="18" charset="0"/>
            </a:endParaRPr>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68</a:t>
            </a:fld>
            <a:endParaRPr lang="fr-FR"/>
          </a:p>
        </p:txBody>
      </p:sp>
      <p:sp>
        <p:nvSpPr>
          <p:cNvPr id="5" name="Rectangle 4"/>
          <p:cNvSpPr/>
          <p:nvPr/>
        </p:nvSpPr>
        <p:spPr>
          <a:xfrm>
            <a:off x="899592" y="1268760"/>
            <a:ext cx="7848872" cy="10064294"/>
          </a:xfrm>
          <a:prstGeom prst="rect">
            <a:avLst/>
          </a:prstGeom>
        </p:spPr>
        <p:txBody>
          <a:bodyPr wrap="square">
            <a:spAutoFit/>
          </a:bodyPr>
          <a:lstStyle/>
          <a:p>
            <a:r>
              <a:rPr lang="fr-FR" dirty="0" smtClean="0"/>
              <a:t>Textes : </a:t>
            </a:r>
            <a:r>
              <a:rPr lang="fr-FR" dirty="0" smtClean="0">
                <a:hlinkClick r:id="rId2"/>
              </a:rPr>
              <a:t>décret </a:t>
            </a:r>
            <a:r>
              <a:rPr lang="fr-FR" dirty="0">
                <a:hlinkClick r:id="rId2"/>
              </a:rPr>
              <a:t>n° 87-1004 du 16 décembre 1987</a:t>
            </a:r>
            <a:r>
              <a:rPr lang="fr-FR" dirty="0" smtClean="0">
                <a:hlinkClick r:id="rId2"/>
              </a:rPr>
              <a:t>)</a:t>
            </a:r>
            <a:r>
              <a:rPr lang="fr-FR" dirty="0" smtClean="0"/>
              <a:t> (plafond de rémunération)  modifié par le décret </a:t>
            </a:r>
            <a:r>
              <a:rPr lang="fr-FR" dirty="0" err="1">
                <a:hlinkClick r:id="rId3"/>
              </a:rPr>
              <a:t>Décret</a:t>
            </a:r>
            <a:r>
              <a:rPr lang="fr-FR" dirty="0">
                <a:hlinkClick r:id="rId3"/>
              </a:rPr>
              <a:t> n°2005-618 du 30 mai </a:t>
            </a:r>
            <a:r>
              <a:rPr lang="fr-FR" dirty="0" smtClean="0">
                <a:hlinkClick r:id="rId3"/>
              </a:rPr>
              <a:t>2005</a:t>
            </a:r>
            <a:r>
              <a:rPr lang="fr-FR" dirty="0" smtClean="0"/>
              <a:t>, article 110 de la loi 84-53 (modalités de création, </a:t>
            </a:r>
            <a:r>
              <a:rPr lang="fr-FR" dirty="0" err="1" smtClean="0"/>
              <a:t>nbe</a:t>
            </a:r>
            <a:r>
              <a:rPr lang="fr-FR" dirty="0" smtClean="0"/>
              <a:t> d’emplois autorisés)</a:t>
            </a:r>
          </a:p>
          <a:p>
            <a:endParaRPr lang="fr-FR" dirty="0"/>
          </a:p>
          <a:p>
            <a:pPr algn="just"/>
            <a:r>
              <a:rPr lang="fr-FR" dirty="0" smtClean="0"/>
              <a:t>« </a:t>
            </a:r>
            <a:r>
              <a:rPr lang="fr-FR" i="1" dirty="0" smtClean="0">
                <a:latin typeface="Times New Roman" pitchFamily="18" charset="0"/>
                <a:cs typeface="Times New Roman" pitchFamily="18" charset="0"/>
              </a:rPr>
              <a:t>La </a:t>
            </a:r>
            <a:r>
              <a:rPr lang="fr-FR" b="1" i="1" dirty="0">
                <a:latin typeface="Times New Roman" pitchFamily="18" charset="0"/>
                <a:cs typeface="Times New Roman" pitchFamily="18" charset="0"/>
              </a:rPr>
              <a:t>rémunération individuelle de chaque collaborateur de cabinet est fixée par l'autorité territoriale</a:t>
            </a:r>
            <a:r>
              <a:rPr lang="fr-FR" i="1" dirty="0">
                <a:latin typeface="Times New Roman" pitchFamily="18" charset="0"/>
                <a:cs typeface="Times New Roman" pitchFamily="18" charset="0"/>
              </a:rPr>
              <a:t>. Elle </a:t>
            </a:r>
            <a:r>
              <a:rPr lang="fr-FR" i="1" dirty="0" smtClean="0">
                <a:latin typeface="Times New Roman" pitchFamily="18" charset="0"/>
                <a:cs typeface="Times New Roman" pitchFamily="18" charset="0"/>
              </a:rPr>
              <a:t>comprend :</a:t>
            </a:r>
          </a:p>
          <a:p>
            <a:pPr marL="285750" indent="-285750" algn="just">
              <a:buFontTx/>
              <a:buChar char="-"/>
            </a:pPr>
            <a:r>
              <a:rPr lang="fr-FR" i="1" dirty="0" smtClean="0">
                <a:latin typeface="Times New Roman" pitchFamily="18" charset="0"/>
                <a:cs typeface="Times New Roman" pitchFamily="18" charset="0"/>
              </a:rPr>
              <a:t>traitement </a:t>
            </a:r>
            <a:r>
              <a:rPr lang="fr-FR" i="1" dirty="0">
                <a:latin typeface="Times New Roman" pitchFamily="18" charset="0"/>
                <a:cs typeface="Times New Roman" pitchFamily="18" charset="0"/>
              </a:rPr>
              <a:t>indiciaire, </a:t>
            </a:r>
            <a:r>
              <a:rPr lang="fr-FR" i="1" dirty="0" smtClean="0">
                <a:latin typeface="Times New Roman" pitchFamily="18" charset="0"/>
                <a:cs typeface="Times New Roman" pitchFamily="18" charset="0"/>
              </a:rPr>
              <a:t>IR, SFT</a:t>
            </a:r>
          </a:p>
          <a:p>
            <a:pPr marL="285750" indent="-285750" algn="just">
              <a:buFontTx/>
              <a:buChar char="-"/>
            </a:pPr>
            <a:r>
              <a:rPr lang="fr-FR" i="1" dirty="0" smtClean="0">
                <a:latin typeface="Times New Roman" pitchFamily="18" charset="0"/>
                <a:cs typeface="Times New Roman" pitchFamily="18" charset="0"/>
              </a:rPr>
              <a:t>ainsi </a:t>
            </a:r>
            <a:r>
              <a:rPr lang="fr-FR" i="1" dirty="0">
                <a:latin typeface="Times New Roman" pitchFamily="18" charset="0"/>
                <a:cs typeface="Times New Roman" pitchFamily="18" charset="0"/>
              </a:rPr>
              <a:t>que, le cas échéant, des indemnités. </a:t>
            </a:r>
          </a:p>
          <a:p>
            <a:pPr algn="just"/>
            <a:r>
              <a:rPr lang="fr-FR" b="1" i="1" dirty="0">
                <a:latin typeface="Times New Roman" pitchFamily="18" charset="0"/>
                <a:cs typeface="Times New Roman" pitchFamily="18" charset="0"/>
              </a:rPr>
              <a:t>Le traitement indiciaire ne peut en aucun cas être supérieur à 90 % </a:t>
            </a:r>
            <a:r>
              <a:rPr lang="fr-FR" i="1" dirty="0">
                <a:latin typeface="Times New Roman" pitchFamily="18" charset="0"/>
                <a:cs typeface="Times New Roman" pitchFamily="18" charset="0"/>
              </a:rPr>
              <a:t>du traitement correspondant soit à l'indice terminal de l'emploi administratif fonctionnel de direction le plus élevé de la collectivité ou de l'établissement occupé par un fonctionnaire, soit à l'indice terminal du grade administratif le plus élevé détenu par un fonctionnaire en activité dans la collectivité ou l'établissement. </a:t>
            </a:r>
          </a:p>
          <a:p>
            <a:pPr algn="just"/>
            <a:r>
              <a:rPr lang="fr-FR" b="1" i="1" dirty="0">
                <a:latin typeface="Times New Roman" pitchFamily="18" charset="0"/>
                <a:cs typeface="Times New Roman" pitchFamily="18" charset="0"/>
              </a:rPr>
              <a:t>Le montant des indemnités ne peut en aucun cas être supérieur à 90 % </a:t>
            </a:r>
            <a:r>
              <a:rPr lang="fr-FR" i="1" dirty="0">
                <a:latin typeface="Times New Roman" pitchFamily="18" charset="0"/>
                <a:cs typeface="Times New Roman" pitchFamily="18" charset="0"/>
              </a:rPr>
              <a:t>du montant maximum du régime indemnitaire institué par l'assemblée délibérante de la collectivité ou de l'établissement et servi au titulaire de l'emploi fonctionnel ou du grade de référence mentionnés au deuxième </a:t>
            </a:r>
            <a:r>
              <a:rPr lang="fr-FR" i="1" dirty="0" smtClean="0">
                <a:latin typeface="Times New Roman" pitchFamily="18" charset="0"/>
                <a:cs typeface="Times New Roman" pitchFamily="18" charset="0"/>
              </a:rPr>
              <a:t>alinéa </a:t>
            </a:r>
            <a:r>
              <a:rPr lang="fr-FR" dirty="0" smtClean="0"/>
              <a:t>». </a:t>
            </a:r>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a:t>
            </a:r>
            <a:endParaRPr lang="fr-FR" dirty="0"/>
          </a:p>
          <a:p>
            <a:r>
              <a:rPr lang="fr-FR" dirty="0"/>
              <a:t> </a:t>
            </a:r>
          </a:p>
        </p:txBody>
      </p:sp>
    </p:spTree>
    <p:extLst>
      <p:ext uri="{BB962C8B-B14F-4D97-AF65-F5344CB8AC3E}">
        <p14:creationId xmlns:p14="http://schemas.microsoft.com/office/powerpoint/2010/main" val="31260154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18058"/>
          </a:xfrm>
        </p:spPr>
        <p:txBody>
          <a:bodyPr>
            <a:normAutofit fontScale="90000"/>
          </a:bodyPr>
          <a:lstStyle/>
          <a:p>
            <a:r>
              <a:rPr lang="fr-FR" dirty="0" smtClean="0"/>
              <a:t>Dépassement du plafond de 90%</a:t>
            </a:r>
            <a:endParaRPr lang="fr-FR" dirty="0"/>
          </a:p>
        </p:txBody>
      </p:sp>
      <p:sp>
        <p:nvSpPr>
          <p:cNvPr id="3" name="Espace réservé du pied de page 2"/>
          <p:cNvSpPr>
            <a:spLocks noGrp="1"/>
          </p:cNvSpPr>
          <p:nvPr>
            <p:ph type="ftr" sz="quarter" idx="11"/>
          </p:nvPr>
        </p:nvSpPr>
        <p:spPr/>
        <p:txBody>
          <a:bodyPr/>
          <a:lstStyle/>
          <a:p>
            <a:r>
              <a:rPr lang="fr-FR" dirty="0" smtClean="0"/>
              <a:t>Septembre 2013</a:t>
            </a:r>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69</a:t>
            </a:fld>
            <a:endParaRPr lang="fr-FR"/>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98" t="37919" r="41011" b="46024"/>
          <a:stretch/>
        </p:blipFill>
        <p:spPr bwMode="auto">
          <a:xfrm>
            <a:off x="323528" y="1124744"/>
            <a:ext cx="798805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682" r="32009"/>
          <a:stretch/>
        </p:blipFill>
        <p:spPr bwMode="auto">
          <a:xfrm>
            <a:off x="2627784" y="4293096"/>
            <a:ext cx="3086075"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68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332656"/>
            <a:ext cx="8229600" cy="6048672"/>
          </a:xfrm>
        </p:spPr>
        <p:txBody>
          <a:bodyPr>
            <a:normAutofit fontScale="62500" lnSpcReduction="20000"/>
          </a:bodyPr>
          <a:lstStyle/>
          <a:p>
            <a:pPr marL="0" indent="0">
              <a:buNone/>
            </a:pPr>
            <a:r>
              <a:rPr lang="fr-FR" dirty="0" smtClean="0">
                <a:solidFill>
                  <a:schemeClr val="accent5">
                    <a:lumMod val="50000"/>
                  </a:schemeClr>
                </a:solidFill>
                <a:latin typeface="Times New Roman" pitchFamily="18" charset="0"/>
                <a:cs typeface="Times New Roman" pitchFamily="18" charset="0"/>
              </a:rPr>
              <a:t>22 </a:t>
            </a:r>
            <a:r>
              <a:rPr lang="fr-FR" sz="2500" b="1" cap="small" dirty="0">
                <a:solidFill>
                  <a:schemeClr val="accent5">
                    <a:lumMod val="50000"/>
                  </a:schemeClr>
                </a:solidFill>
                <a:latin typeface="Times New Roman" pitchFamily="18" charset="0"/>
                <a:cs typeface="Times New Roman" pitchFamily="18" charset="0"/>
              </a:rPr>
              <a:t>- Le régime </a:t>
            </a:r>
            <a:r>
              <a:rPr lang="fr-FR" sz="2500" b="1" cap="small" dirty="0" smtClean="0">
                <a:solidFill>
                  <a:schemeClr val="accent5">
                    <a:lumMod val="50000"/>
                  </a:schemeClr>
                </a:solidFill>
                <a:latin typeface="Times New Roman" pitchFamily="18" charset="0"/>
                <a:cs typeface="Times New Roman" pitchFamily="18" charset="0"/>
              </a:rPr>
              <a:t>indemnitaire (</a:t>
            </a:r>
            <a:r>
              <a:rPr lang="fr-FR" sz="2300" dirty="0" smtClean="0">
                <a:latin typeface="Times New Roman" pitchFamily="18" charset="0"/>
                <a:cs typeface="Times New Roman" pitchFamily="18" charset="0"/>
              </a:rPr>
              <a:t>fait partie des </a:t>
            </a:r>
            <a:r>
              <a:rPr lang="fr-FR" sz="2300" dirty="0">
                <a:latin typeface="Times New Roman" pitchFamily="18" charset="0"/>
                <a:cs typeface="Times New Roman" pitchFamily="18" charset="0"/>
              </a:rPr>
              <a:t>accessoires au traitement </a:t>
            </a:r>
            <a:r>
              <a:rPr lang="fr-FR" sz="2300" dirty="0" smtClean="0">
                <a:latin typeface="Times New Roman" pitchFamily="18" charset="0"/>
                <a:cs typeface="Times New Roman" pitchFamily="18" charset="0"/>
              </a:rPr>
              <a:t>ainsi que </a:t>
            </a:r>
            <a:r>
              <a:rPr lang="fr-FR" sz="2300" dirty="0">
                <a:latin typeface="Times New Roman" pitchFamily="18" charset="0"/>
                <a:cs typeface="Times New Roman" pitchFamily="18" charset="0"/>
              </a:rPr>
              <a:t>les avantages en </a:t>
            </a:r>
            <a:r>
              <a:rPr lang="fr-FR" sz="2300" dirty="0" smtClean="0">
                <a:latin typeface="Times New Roman" pitchFamily="18" charset="0"/>
                <a:cs typeface="Times New Roman" pitchFamily="18" charset="0"/>
              </a:rPr>
              <a:t>nature). </a:t>
            </a:r>
          </a:p>
          <a:p>
            <a:pPr marL="0" indent="0">
              <a:buNone/>
            </a:pPr>
            <a:endParaRPr lang="fr-FR" sz="2300" dirty="0" smtClean="0">
              <a:latin typeface="Times New Roman" pitchFamily="18" charset="0"/>
              <a:cs typeface="Times New Roman" pitchFamily="18" charset="0"/>
            </a:endParaRPr>
          </a:p>
          <a:p>
            <a:pPr marL="0" indent="0">
              <a:buNone/>
            </a:pPr>
            <a:r>
              <a:rPr lang="fr-FR" sz="2600" b="1" dirty="0" smtClean="0">
                <a:latin typeface="Times New Roman" pitchFamily="18" charset="0"/>
                <a:cs typeface="Times New Roman" pitchFamily="18" charset="0"/>
              </a:rPr>
              <a:t>RI=complément  du traitement distinct des autres éléments de rémunération</a:t>
            </a:r>
          </a:p>
          <a:p>
            <a:pPr marL="0" indent="0">
              <a:buNone/>
            </a:pPr>
            <a:endParaRPr lang="fr-FR" sz="2100" dirty="0" smtClean="0">
              <a:latin typeface="Times New Roman" pitchFamily="18" charset="0"/>
              <a:cs typeface="Times New Roman" pitchFamily="18" charset="0"/>
            </a:endParaRPr>
          </a:p>
          <a:p>
            <a:pPr marL="0" indent="0">
              <a:buNone/>
            </a:pPr>
            <a:r>
              <a:rPr lang="fr-FR" sz="2100" dirty="0" smtClean="0">
                <a:latin typeface="Times New Roman" pitchFamily="18" charset="0"/>
                <a:cs typeface="Times New Roman" pitchFamily="18" charset="0"/>
              </a:rPr>
              <a:t>Le décompte des agents concernés </a:t>
            </a:r>
            <a:r>
              <a:rPr lang="fr-FR" sz="2100" b="1" dirty="0" smtClean="0">
                <a:latin typeface="Times New Roman" pitchFamily="18" charset="0"/>
                <a:cs typeface="Times New Roman" pitchFamily="18" charset="0"/>
              </a:rPr>
              <a:t>s’effectue sur la base des emplois budgétaires effectivement pourvus. Il s’agit :</a:t>
            </a:r>
          </a:p>
          <a:p>
            <a:pPr>
              <a:buFontTx/>
              <a:buChar char="-"/>
            </a:pPr>
            <a:r>
              <a:rPr lang="fr-FR" sz="2100" dirty="0" err="1" smtClean="0">
                <a:latin typeface="Times New Roman" pitchFamily="18" charset="0"/>
                <a:cs typeface="Times New Roman" pitchFamily="18" charset="0"/>
              </a:rPr>
              <a:t>T+stagiaires</a:t>
            </a:r>
            <a:r>
              <a:rPr lang="fr-FR" sz="2100" dirty="0" smtClean="0">
                <a:latin typeface="Times New Roman" pitchFamily="18" charset="0"/>
                <a:cs typeface="Times New Roman" pitchFamily="18" charset="0"/>
              </a:rPr>
              <a:t> temps complet, non complet et partiel (prorata de leur durée d’emploi)</a:t>
            </a:r>
          </a:p>
          <a:p>
            <a:pPr>
              <a:buFontTx/>
              <a:buChar char="-"/>
            </a:pPr>
            <a:r>
              <a:rPr lang="fr-FR" sz="2100" dirty="0" smtClean="0">
                <a:latin typeface="Times New Roman" pitchFamily="18" charset="0"/>
                <a:cs typeface="Times New Roman" pitchFamily="18" charset="0"/>
              </a:rPr>
              <a:t>NT (art 136 loi 26 janvier 1984)</a:t>
            </a:r>
          </a:p>
          <a:p>
            <a:pPr>
              <a:buFontTx/>
              <a:buChar char="-"/>
            </a:pPr>
            <a:endParaRPr lang="fr-FR" sz="2100" dirty="0" smtClean="0">
              <a:latin typeface="Times New Roman" pitchFamily="18" charset="0"/>
              <a:cs typeface="Times New Roman" pitchFamily="18" charset="0"/>
            </a:endParaRPr>
          </a:p>
          <a:p>
            <a:pPr marL="0" indent="0">
              <a:buNone/>
            </a:pPr>
            <a:r>
              <a:rPr lang="fr-FR" sz="2100" b="1" dirty="0" smtClean="0">
                <a:latin typeface="Times New Roman" pitchFamily="18" charset="0"/>
                <a:cs typeface="Times New Roman" pitchFamily="18" charset="0"/>
              </a:rPr>
              <a:t>Agents exclus </a:t>
            </a:r>
            <a:r>
              <a:rPr lang="fr-FR" sz="2100" dirty="0" smtClean="0">
                <a:latin typeface="Times New Roman" pitchFamily="18" charset="0"/>
                <a:cs typeface="Times New Roman" pitchFamily="18" charset="0"/>
              </a:rPr>
              <a:t>: agents recrutés pour un acte déterminé ou en situation de collaboration occasionnelle (décret 88-145  du 15 février 1988-3è alinéa)</a:t>
            </a:r>
          </a:p>
          <a:p>
            <a:pPr marL="0" indent="0">
              <a:buNone/>
            </a:pPr>
            <a:r>
              <a:rPr lang="fr-FR" sz="2100" dirty="0" smtClean="0">
                <a:latin typeface="Times New Roman" pitchFamily="18" charset="0"/>
                <a:cs typeface="Times New Roman" pitchFamily="18" charset="0"/>
              </a:rPr>
              <a:t>Les agents recrutés sur la base d’un contrat aidé relevant du droit privé (CAE, contrat d’avenir</a:t>
            </a:r>
          </a:p>
          <a:p>
            <a:pPr marL="0" indent="0">
              <a:buNone/>
            </a:pPr>
            <a:endParaRPr lang="fr-FR" sz="2100" dirty="0">
              <a:latin typeface="Times New Roman" pitchFamily="18" charset="0"/>
              <a:cs typeface="Times New Roman" pitchFamily="18" charset="0"/>
            </a:endParaRPr>
          </a:p>
          <a:p>
            <a:pPr marL="0" indent="0" algn="just">
              <a:buNone/>
            </a:pPr>
            <a:r>
              <a:rPr lang="fr-FR" sz="2100" dirty="0">
                <a:latin typeface="Times New Roman" pitchFamily="18" charset="0"/>
                <a:cs typeface="Times New Roman" pitchFamily="18" charset="0"/>
              </a:rPr>
              <a:t>L’institution d’un régime indemnitaire est subordonnée au respect de </a:t>
            </a:r>
            <a:r>
              <a:rPr lang="fr-FR" sz="2100" b="1" dirty="0">
                <a:latin typeface="Times New Roman" pitchFamily="18" charset="0"/>
                <a:cs typeface="Times New Roman" pitchFamily="18" charset="0"/>
              </a:rPr>
              <a:t>3 principes :</a:t>
            </a:r>
          </a:p>
          <a:p>
            <a:pPr algn="just">
              <a:buFontTx/>
              <a:buChar char="-"/>
            </a:pPr>
            <a:r>
              <a:rPr lang="fr-FR" sz="2100" b="1" dirty="0">
                <a:latin typeface="Times New Roman" pitchFamily="18" charset="0"/>
                <a:cs typeface="Times New Roman" pitchFamily="18" charset="0"/>
              </a:rPr>
              <a:t>Compétence de l’organe délibérant  </a:t>
            </a:r>
            <a:r>
              <a:rPr lang="fr-FR" sz="2100" dirty="0">
                <a:latin typeface="Times New Roman" pitchFamily="18" charset="0"/>
                <a:cs typeface="Times New Roman" pitchFamily="18" charset="0"/>
              </a:rPr>
              <a:t>(</a:t>
            </a:r>
            <a:r>
              <a:rPr lang="fr-FR" sz="2100" dirty="0">
                <a:latin typeface="Times New Roman" pitchFamily="18" charset="0"/>
                <a:cs typeface="Times New Roman" pitchFamily="18" charset="0"/>
                <a:hlinkClick r:id="rId2"/>
              </a:rPr>
              <a:t>art 88-Loi n°84-53 du 26 janvier 1984 modifiée</a:t>
            </a:r>
            <a:r>
              <a:rPr lang="fr-FR" sz="2100" dirty="0">
                <a:latin typeface="Times New Roman" pitchFamily="18" charset="0"/>
                <a:cs typeface="Times New Roman" pitchFamily="18" charset="0"/>
              </a:rPr>
              <a:t>)</a:t>
            </a:r>
          </a:p>
          <a:p>
            <a:pPr algn="just">
              <a:buFontTx/>
              <a:buChar char="-"/>
            </a:pPr>
            <a:r>
              <a:rPr lang="fr-FR" sz="2100" b="1" dirty="0">
                <a:latin typeface="Times New Roman" pitchFamily="18" charset="0"/>
                <a:cs typeface="Times New Roman" pitchFamily="18" charset="0"/>
              </a:rPr>
              <a:t>Parité avec l’Etat </a:t>
            </a:r>
            <a:r>
              <a:rPr lang="fr-FR" sz="2100" dirty="0">
                <a:latin typeface="Times New Roman" pitchFamily="18" charset="0"/>
                <a:cs typeface="Times New Roman" pitchFamily="18" charset="0"/>
              </a:rPr>
              <a:t>: </a:t>
            </a:r>
            <a:r>
              <a:rPr lang="fr-FR" sz="2100" dirty="0"/>
              <a:t>les régimes indemnitaires sont institués dans la limite de ceux dont bénéficient les différents services de l'État</a:t>
            </a:r>
          </a:p>
          <a:p>
            <a:pPr marL="0" indent="0" algn="just">
              <a:buNone/>
            </a:pPr>
            <a:r>
              <a:rPr lang="fr-FR" sz="2100" dirty="0"/>
              <a:t>(même article). Le </a:t>
            </a:r>
            <a:r>
              <a:rPr lang="fr-FR" sz="2100" dirty="0">
                <a:hlinkClick r:id="rId3"/>
              </a:rPr>
              <a:t>décret n°91-875 du 6 septembre 1991</a:t>
            </a:r>
            <a:r>
              <a:rPr lang="fr-FR" sz="2100" dirty="0"/>
              <a:t> établit les équivalences avec la fonction publique de l'État des différents grades des cadres d'emplois de la fonction publique territoriale.</a:t>
            </a:r>
            <a:endParaRPr lang="fr-FR" sz="2100" b="1" dirty="0">
              <a:latin typeface="Times New Roman" pitchFamily="18" charset="0"/>
              <a:cs typeface="Times New Roman" pitchFamily="18" charset="0"/>
            </a:endParaRPr>
          </a:p>
          <a:p>
            <a:pPr algn="just">
              <a:buFontTx/>
              <a:buChar char="-"/>
            </a:pPr>
            <a:r>
              <a:rPr lang="fr-FR" sz="2100" b="1" dirty="0" smtClean="0">
                <a:latin typeface="Times New Roman" pitchFamily="18" charset="0"/>
                <a:cs typeface="Times New Roman" pitchFamily="18" charset="0"/>
              </a:rPr>
              <a:t>Pas </a:t>
            </a:r>
            <a:r>
              <a:rPr lang="fr-FR" sz="2100" b="1" dirty="0">
                <a:latin typeface="Times New Roman" pitchFamily="18" charset="0"/>
                <a:cs typeface="Times New Roman" pitchFamily="18" charset="0"/>
              </a:rPr>
              <a:t>de prime sans texte </a:t>
            </a:r>
            <a:r>
              <a:rPr lang="fr-FR" sz="2100" b="1" dirty="0" smtClean="0">
                <a:latin typeface="Times New Roman" pitchFamily="18" charset="0"/>
                <a:cs typeface="Times New Roman" pitchFamily="18" charset="0"/>
              </a:rPr>
              <a:t> </a:t>
            </a:r>
            <a:r>
              <a:rPr lang="fr-FR" sz="2100" dirty="0"/>
              <a:t>: trouve son origine dans la fin du premier alinéa de </a:t>
            </a:r>
            <a:r>
              <a:rPr lang="fr-FR" sz="2100" u="sng" dirty="0">
                <a:hlinkClick r:id="rId4"/>
              </a:rPr>
              <a:t>l'article  20 de la loi n°83-634 du 13 juillet 1983</a:t>
            </a:r>
            <a:r>
              <a:rPr lang="fr-FR" sz="2100" dirty="0"/>
              <a:t> (« ainsi que les indemnités instituées par un texte législatif ou réglementaire </a:t>
            </a:r>
            <a:r>
              <a:rPr lang="fr-FR" sz="2100" dirty="0" smtClean="0"/>
              <a:t>»).</a:t>
            </a:r>
          </a:p>
          <a:p>
            <a:pPr algn="just">
              <a:buFontTx/>
              <a:buChar char="-"/>
            </a:pPr>
            <a:endParaRPr lang="fr-FR" sz="2100" dirty="0"/>
          </a:p>
          <a:p>
            <a:pPr marL="0" indent="0" algn="just">
              <a:buNone/>
            </a:pPr>
            <a:r>
              <a:rPr lang="fr-FR" sz="2100" dirty="0"/>
              <a:t>Paiement du régime indemnitaire, PJ : </a:t>
            </a:r>
          </a:p>
          <a:p>
            <a:pPr algn="just">
              <a:buFontTx/>
              <a:buChar char="-"/>
            </a:pPr>
            <a:r>
              <a:rPr lang="fr-FR" sz="2100" dirty="0"/>
              <a:t>délibération de l'organe délibérant </a:t>
            </a:r>
          </a:p>
          <a:p>
            <a:pPr algn="just">
              <a:buFontTx/>
              <a:buChar char="-"/>
            </a:pPr>
            <a:r>
              <a:rPr lang="fr-FR" sz="2100" dirty="0"/>
              <a:t>arrêté d'attribution individuel (Décret n°91-875 du 6/09/91 art 2).</a:t>
            </a:r>
          </a:p>
          <a:p>
            <a:pPr marL="0" indent="0" algn="just">
              <a:buNone/>
            </a:pPr>
            <a:endParaRPr lang="fr-FR" sz="2100" dirty="0"/>
          </a:p>
          <a:p>
            <a:pPr algn="just">
              <a:buFontTx/>
              <a:buChar char="-"/>
            </a:pPr>
            <a:endParaRPr lang="fr-FR" sz="1800"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7</a:t>
            </a:fld>
            <a:endParaRPr lang="fr-FR"/>
          </a:p>
        </p:txBody>
      </p:sp>
    </p:spTree>
    <p:extLst>
      <p:ext uri="{BB962C8B-B14F-4D97-AF65-F5344CB8AC3E}">
        <p14:creationId xmlns:p14="http://schemas.microsoft.com/office/powerpoint/2010/main" val="2517886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229600" cy="5832648"/>
          </a:xfrm>
        </p:spPr>
        <p:txBody>
          <a:bodyPr>
            <a:normAutofit fontScale="25000" lnSpcReduction="20000"/>
          </a:bodyPr>
          <a:lstStyle/>
          <a:p>
            <a:pPr marL="0" indent="0">
              <a:lnSpc>
                <a:spcPct val="80000"/>
              </a:lnSpc>
              <a:buNone/>
            </a:pPr>
            <a:endParaRPr lang="fr-FR" sz="2000" dirty="0" smtClean="0">
              <a:solidFill>
                <a:schemeClr val="accent5">
                  <a:lumMod val="50000"/>
                </a:schemeClr>
              </a:solidFill>
              <a:latin typeface="Times New Roman" pitchFamily="18" charset="0"/>
              <a:cs typeface="Times New Roman" pitchFamily="18" charset="0"/>
            </a:endParaRPr>
          </a:p>
          <a:p>
            <a:pPr marL="0" indent="0" algn="just">
              <a:buNone/>
            </a:pPr>
            <a:r>
              <a:rPr lang="fr-FR" sz="6400" dirty="0">
                <a:latin typeface="Times New Roman" pitchFamily="18" charset="0"/>
                <a:cs typeface="Times New Roman" pitchFamily="18" charset="0"/>
              </a:rPr>
              <a:t>Distinction du régime indemnitaire  issu des articles 88 et 111 de la loi du 26 janvier 1984</a:t>
            </a:r>
          </a:p>
          <a:p>
            <a:pPr marL="0" indent="0" algn="just">
              <a:buNone/>
            </a:pPr>
            <a:endParaRPr lang="fr-FR" sz="6400" dirty="0">
              <a:latin typeface="Times New Roman" pitchFamily="18" charset="0"/>
              <a:cs typeface="Times New Roman" pitchFamily="18" charset="0"/>
            </a:endParaRPr>
          </a:p>
          <a:p>
            <a:pPr marL="0" indent="0">
              <a:buNone/>
            </a:pPr>
            <a:r>
              <a:rPr lang="fr-FR" sz="6400" dirty="0">
                <a:solidFill>
                  <a:srgbClr val="00B050"/>
                </a:solidFill>
                <a:latin typeface="Times New Roman" pitchFamily="18" charset="0"/>
                <a:cs typeface="Times New Roman" pitchFamily="18" charset="0"/>
              </a:rPr>
              <a:t>	</a:t>
            </a:r>
            <a:r>
              <a:rPr lang="fr-FR" sz="6400" b="1" dirty="0">
                <a:latin typeface="Times New Roman" pitchFamily="18" charset="0"/>
                <a:cs typeface="Times New Roman" pitchFamily="18" charset="0"/>
              </a:rPr>
              <a:t> Issu de </a:t>
            </a:r>
            <a:r>
              <a:rPr lang="fr-FR" sz="6400" b="1" dirty="0" smtClean="0">
                <a:latin typeface="Times New Roman" pitchFamily="18" charset="0"/>
                <a:cs typeface="Times New Roman" pitchFamily="18" charset="0"/>
              </a:rPr>
              <a:t>l’article </a:t>
            </a:r>
            <a:r>
              <a:rPr lang="fr-FR" sz="6400" b="1" dirty="0">
                <a:latin typeface="Times New Roman" pitchFamily="18" charset="0"/>
                <a:cs typeface="Times New Roman" pitchFamily="18" charset="0"/>
              </a:rPr>
              <a:t>88 de la loi du 26 janvier 1984</a:t>
            </a:r>
          </a:p>
          <a:p>
            <a:pPr marL="0" indent="0">
              <a:buNone/>
            </a:pPr>
            <a:endParaRPr lang="fr-FR" sz="6400" dirty="0">
              <a:latin typeface="Times New Roman" pitchFamily="18" charset="0"/>
              <a:cs typeface="Times New Roman" pitchFamily="18" charset="0"/>
            </a:endParaRPr>
          </a:p>
          <a:p>
            <a:pPr marL="0" indent="0" algn="just">
              <a:buNone/>
            </a:pPr>
            <a:r>
              <a:rPr lang="fr-FR" sz="6400" dirty="0">
                <a:latin typeface="Times New Roman" pitchFamily="18" charset="0"/>
                <a:cs typeface="Times New Roman" pitchFamily="18" charset="0"/>
              </a:rPr>
              <a:t>	. </a:t>
            </a:r>
            <a:r>
              <a:rPr lang="fr-FR" sz="6400" dirty="0" smtClean="0">
                <a:latin typeface="Times New Roman" pitchFamily="18" charset="0"/>
                <a:cs typeface="Times New Roman" pitchFamily="18" charset="0"/>
              </a:rPr>
              <a:t>Les avantages consentis au titre du RI ont caractère </a:t>
            </a:r>
            <a:r>
              <a:rPr lang="fr-FR" sz="6400" dirty="0">
                <a:latin typeface="Times New Roman" pitchFamily="18" charset="0"/>
                <a:cs typeface="Times New Roman" pitchFamily="18" charset="0"/>
              </a:rPr>
              <a:t>facultatif </a:t>
            </a:r>
            <a:r>
              <a:rPr lang="fr-FR" sz="6400" dirty="0" smtClean="0">
                <a:latin typeface="Times New Roman" pitchFamily="18" charset="0"/>
                <a:cs typeface="Times New Roman" pitchFamily="18" charset="0"/>
              </a:rPr>
              <a:t>(</a:t>
            </a:r>
            <a:r>
              <a:rPr lang="fr-FR" sz="6400" dirty="0">
                <a:latin typeface="Times New Roman" pitchFamily="18" charset="0"/>
                <a:cs typeface="Times New Roman" pitchFamily="18" charset="0"/>
                <a:hlinkClick r:id="rId2"/>
              </a:rPr>
              <a:t>l’article 88 de la loi du 26 janvier 1984 </a:t>
            </a:r>
            <a:r>
              <a:rPr lang="fr-FR" sz="6400" dirty="0">
                <a:latin typeface="Times New Roman" pitchFamily="18" charset="0"/>
                <a:cs typeface="Times New Roman" pitchFamily="18" charset="0"/>
              </a:rPr>
              <a:t>et du </a:t>
            </a:r>
            <a:r>
              <a:rPr lang="fr-FR" sz="6400" dirty="0">
                <a:latin typeface="Times New Roman" pitchFamily="18" charset="0"/>
                <a:cs typeface="Times New Roman" pitchFamily="18" charset="0"/>
                <a:hlinkClick r:id="rId3" action="ppaction://hlinkfile"/>
              </a:rPr>
              <a:t>décret n° 91-875 du 6 septembre 1991</a:t>
            </a:r>
            <a:r>
              <a:rPr lang="fr-FR" sz="6400" dirty="0">
                <a:latin typeface="Times New Roman" pitchFamily="18" charset="0"/>
                <a:cs typeface="Times New Roman" pitchFamily="18" charset="0"/>
              </a:rPr>
              <a:t>)</a:t>
            </a:r>
          </a:p>
          <a:p>
            <a:pPr marL="0" indent="0" algn="just">
              <a:buNone/>
            </a:pPr>
            <a:r>
              <a:rPr lang="fr-FR" sz="6400" dirty="0">
                <a:latin typeface="Times New Roman" pitchFamily="18" charset="0"/>
                <a:cs typeface="Times New Roman" pitchFamily="18" charset="0"/>
              </a:rPr>
              <a:t>	</a:t>
            </a:r>
            <a:r>
              <a:rPr lang="fr-FR" sz="6400" dirty="0" smtClean="0">
                <a:latin typeface="Times New Roman" pitchFamily="18" charset="0"/>
                <a:cs typeface="Times New Roman" pitchFamily="18" charset="0"/>
              </a:rPr>
              <a:t>.</a:t>
            </a:r>
            <a:r>
              <a:rPr lang="fr-FR" sz="6400" dirty="0">
                <a:latin typeface="Times New Roman" pitchFamily="18" charset="0"/>
                <a:cs typeface="Times New Roman" pitchFamily="18" charset="0"/>
              </a:rPr>
              <a:t> </a:t>
            </a:r>
            <a:r>
              <a:rPr lang="fr-FR" sz="6400" dirty="0" smtClean="0">
                <a:latin typeface="Times New Roman" pitchFamily="18" charset="0"/>
                <a:cs typeface="Times New Roman" pitchFamily="18" charset="0"/>
              </a:rPr>
              <a:t>Conséquence : primes </a:t>
            </a:r>
            <a:r>
              <a:rPr lang="fr-FR" sz="6400" dirty="0">
                <a:latin typeface="Times New Roman" pitchFamily="18" charset="0"/>
                <a:cs typeface="Times New Roman" pitchFamily="18" charset="0"/>
              </a:rPr>
              <a:t>et indemnités </a:t>
            </a:r>
            <a:r>
              <a:rPr lang="fr-FR" sz="6400" dirty="0" smtClean="0">
                <a:latin typeface="Times New Roman" pitchFamily="18" charset="0"/>
                <a:cs typeface="Times New Roman" pitchFamily="18" charset="0"/>
              </a:rPr>
              <a:t>= attribuées avec décision de l’organe délibérant. Elles se distinguent des éléments obligatoires que sont le traitement </a:t>
            </a:r>
            <a:r>
              <a:rPr lang="fr-FR" sz="6400" dirty="0" err="1" smtClean="0">
                <a:latin typeface="Times New Roman" pitchFamily="18" charset="0"/>
                <a:cs typeface="Times New Roman" pitchFamily="18" charset="0"/>
              </a:rPr>
              <a:t>indiciaire+SFT+IR</a:t>
            </a:r>
            <a:endParaRPr lang="fr-FR" sz="6400" dirty="0" smtClean="0">
              <a:solidFill>
                <a:schemeClr val="accent5">
                  <a:lumMod val="50000"/>
                </a:schemeClr>
              </a:solidFill>
              <a:latin typeface="Times New Roman" pitchFamily="18" charset="0"/>
              <a:cs typeface="Times New Roman" pitchFamily="18" charset="0"/>
            </a:endParaRPr>
          </a:p>
          <a:p>
            <a:pPr marL="0" indent="0">
              <a:lnSpc>
                <a:spcPct val="80000"/>
              </a:lnSpc>
              <a:buNone/>
            </a:pPr>
            <a:endParaRPr lang="fr-FR" sz="6400" dirty="0" smtClean="0">
              <a:solidFill>
                <a:schemeClr val="accent5">
                  <a:lumMod val="50000"/>
                </a:schemeClr>
              </a:solidFill>
              <a:latin typeface="Times New Roman" pitchFamily="18" charset="0"/>
              <a:cs typeface="Times New Roman" pitchFamily="18" charset="0"/>
            </a:endParaRPr>
          </a:p>
          <a:p>
            <a:pPr marL="0" indent="0" algn="just">
              <a:buNone/>
            </a:pPr>
            <a:r>
              <a:rPr lang="fr-FR" sz="6400" b="1" dirty="0" smtClean="0">
                <a:latin typeface="Times New Roman" pitchFamily="18" charset="0"/>
                <a:cs typeface="Times New Roman" pitchFamily="18" charset="0"/>
              </a:rPr>
              <a:t>	Issu </a:t>
            </a:r>
            <a:r>
              <a:rPr lang="fr-FR" sz="6400" b="1" dirty="0">
                <a:latin typeface="Times New Roman" pitchFamily="18" charset="0"/>
                <a:cs typeface="Times New Roman" pitchFamily="18" charset="0"/>
              </a:rPr>
              <a:t>de l’article 111 de la loi 26 janvier </a:t>
            </a:r>
            <a:r>
              <a:rPr lang="fr-FR" sz="6400" b="1" dirty="0" smtClean="0">
                <a:latin typeface="Times New Roman" pitchFamily="18" charset="0"/>
                <a:cs typeface="Times New Roman" pitchFamily="18" charset="0"/>
              </a:rPr>
              <a:t>1984</a:t>
            </a:r>
          </a:p>
          <a:p>
            <a:pPr marL="0" indent="0" algn="just">
              <a:buNone/>
            </a:pPr>
            <a:endParaRPr lang="fr-FR" sz="6400" b="1" dirty="0">
              <a:latin typeface="Times New Roman" pitchFamily="18" charset="0"/>
              <a:cs typeface="Times New Roman" pitchFamily="18" charset="0"/>
            </a:endParaRPr>
          </a:p>
          <a:p>
            <a:pPr marL="0" lvl="0" indent="0" algn="just">
              <a:buNone/>
            </a:pPr>
            <a:r>
              <a:rPr lang="fr-FR" sz="6400" dirty="0">
                <a:latin typeface="Times New Roman" pitchFamily="18" charset="0"/>
                <a:cs typeface="Times New Roman" pitchFamily="18" charset="0"/>
              </a:rPr>
              <a:t>« Les agents titulaires d'un emploi d'une collectivité ou d'un établissement relevant de la présente loi sont intégrés dans la fonction publique territoriale et classés dans les cadres d'emplois ou emplois en prenant en compte la durée totale des services qu'ils ont accomplis. </a:t>
            </a:r>
            <a:r>
              <a:rPr lang="fr-FR" sz="6400" u="sng" dirty="0">
                <a:latin typeface="Times New Roman" pitchFamily="18" charset="0"/>
                <a:cs typeface="Times New Roman" pitchFamily="18" charset="0"/>
              </a:rPr>
              <a:t>Ces agents conservent les avantages qu'ils ont individuellement acquis en matière de rémunération et de retraite</a:t>
            </a:r>
            <a:r>
              <a:rPr lang="fr-FR" sz="6400" dirty="0">
                <a:latin typeface="Times New Roman" pitchFamily="18" charset="0"/>
                <a:cs typeface="Times New Roman" pitchFamily="18" charset="0"/>
              </a:rPr>
              <a:t>. </a:t>
            </a:r>
            <a:r>
              <a:rPr lang="fr-FR" sz="6400" dirty="0" smtClean="0">
                <a:latin typeface="Times New Roman" pitchFamily="18" charset="0"/>
                <a:cs typeface="Times New Roman" pitchFamily="18" charset="0"/>
              </a:rPr>
              <a:t>»</a:t>
            </a:r>
          </a:p>
          <a:p>
            <a:pPr marL="0" lvl="0" indent="0" algn="just">
              <a:buNone/>
            </a:pPr>
            <a:endParaRPr lang="fr-FR" sz="6400" dirty="0" smtClean="0">
              <a:latin typeface="Times New Roman" pitchFamily="18" charset="0"/>
              <a:cs typeface="Times New Roman" pitchFamily="18" charset="0"/>
            </a:endParaRPr>
          </a:p>
          <a:p>
            <a:pPr marL="0" lvl="0" indent="0" algn="just">
              <a:buNone/>
            </a:pPr>
            <a:r>
              <a:rPr lang="fr-FR" sz="6400" dirty="0" smtClean="0">
                <a:latin typeface="Times New Roman" pitchFamily="18" charset="0"/>
                <a:cs typeface="Times New Roman" pitchFamily="18" charset="0"/>
              </a:rPr>
              <a:t>Conséquences  pour les agents bénéficiant de l’article 111:</a:t>
            </a:r>
          </a:p>
          <a:p>
            <a:pPr lvl="0" algn="just">
              <a:buFontTx/>
              <a:buChar char="-"/>
            </a:pPr>
            <a:r>
              <a:rPr lang="fr-FR" sz="6400" dirty="0" smtClean="0">
                <a:latin typeface="Times New Roman" pitchFamily="18" charset="0"/>
                <a:cs typeface="Times New Roman" pitchFamily="18" charset="0"/>
              </a:rPr>
              <a:t>Prise en compte de la durée totale des services accomplis pour l’agent titulaire de l’emploi.</a:t>
            </a:r>
          </a:p>
          <a:p>
            <a:pPr lvl="0" algn="just">
              <a:buFontTx/>
              <a:buChar char="-"/>
            </a:pPr>
            <a:r>
              <a:rPr lang="fr-FR" sz="6400" dirty="0" smtClean="0">
                <a:latin typeface="Times New Roman" pitchFamily="18" charset="0"/>
                <a:cs typeface="Times New Roman" pitchFamily="18" charset="0"/>
              </a:rPr>
              <a:t>Prise en compte des avantages acquis individuellement en matière de rémunération et de retraite.</a:t>
            </a:r>
            <a:endParaRPr lang="fr-FR" sz="6400" dirty="0">
              <a:latin typeface="Times New Roman" pitchFamily="18" charset="0"/>
              <a:cs typeface="Times New Roman" pitchFamily="18" charset="0"/>
            </a:endParaRPr>
          </a:p>
          <a:p>
            <a:pPr marL="0" indent="0">
              <a:lnSpc>
                <a:spcPct val="80000"/>
              </a:lnSpc>
              <a:buNone/>
            </a:pPr>
            <a:endParaRPr lang="fr-FR" sz="6400" dirty="0">
              <a:solidFill>
                <a:schemeClr val="accent5">
                  <a:lumMod val="50000"/>
                </a:schemeClr>
              </a:solidFill>
              <a:latin typeface="Times New Roman" pitchFamily="18" charset="0"/>
              <a:cs typeface="Times New Roman" pitchFamily="18" charset="0"/>
            </a:endParaRPr>
          </a:p>
          <a:p>
            <a:pPr marL="0" indent="0">
              <a:lnSpc>
                <a:spcPct val="80000"/>
              </a:lnSpc>
              <a:buNone/>
            </a:pPr>
            <a:endParaRPr lang="fr-FR" sz="6400" dirty="0" smtClean="0">
              <a:solidFill>
                <a:schemeClr val="accent5">
                  <a:lumMod val="50000"/>
                </a:schemeClr>
              </a:solidFill>
              <a:latin typeface="Times New Roman" pitchFamily="18" charset="0"/>
              <a:cs typeface="Times New Roman" pitchFamily="18" charset="0"/>
            </a:endParaRPr>
          </a:p>
          <a:p>
            <a:pPr marL="0" indent="0">
              <a:lnSpc>
                <a:spcPct val="80000"/>
              </a:lnSpc>
              <a:buNone/>
            </a:pPr>
            <a:r>
              <a:rPr lang="fr-FR" sz="6400" dirty="0" smtClean="0">
                <a:solidFill>
                  <a:schemeClr val="accent5">
                    <a:lumMod val="50000"/>
                  </a:schemeClr>
                </a:solidFill>
                <a:latin typeface="Times New Roman" pitchFamily="18" charset="0"/>
                <a:cs typeface="Times New Roman" pitchFamily="18" charset="0"/>
              </a:rPr>
              <a:t>23 – </a:t>
            </a:r>
            <a:r>
              <a:rPr lang="fr-FR" sz="7600" b="1" cap="small" dirty="0">
                <a:solidFill>
                  <a:schemeClr val="accent5">
                    <a:lumMod val="50000"/>
                  </a:schemeClr>
                </a:solidFill>
                <a:latin typeface="Times New Roman" pitchFamily="18" charset="0"/>
                <a:cs typeface="Times New Roman" pitchFamily="18" charset="0"/>
              </a:rPr>
              <a:t>Les avantages en nature</a:t>
            </a:r>
          </a:p>
          <a:p>
            <a:pPr marL="0" indent="0">
              <a:lnSpc>
                <a:spcPct val="80000"/>
              </a:lnSpc>
              <a:buNone/>
            </a:pPr>
            <a:endParaRPr lang="fr-FR" sz="6400" dirty="0">
              <a:solidFill>
                <a:schemeClr val="accent5">
                  <a:lumMod val="50000"/>
                </a:schemeClr>
              </a:solidFill>
              <a:latin typeface="Times New Roman" pitchFamily="18" charset="0"/>
              <a:cs typeface="Times New Roman" pitchFamily="18" charset="0"/>
            </a:endParaRPr>
          </a:p>
          <a:p>
            <a:pPr marL="0" indent="0">
              <a:lnSpc>
                <a:spcPct val="80000"/>
              </a:lnSpc>
              <a:buNone/>
            </a:pPr>
            <a:r>
              <a:rPr lang="fr-FR" sz="6400" dirty="0" smtClean="0">
                <a:solidFill>
                  <a:schemeClr val="accent5">
                    <a:lumMod val="50000"/>
                  </a:schemeClr>
                </a:solidFill>
                <a:latin typeface="Times New Roman" pitchFamily="18" charset="0"/>
                <a:cs typeface="Times New Roman" pitchFamily="18" charset="0"/>
              </a:rPr>
              <a:t>-Voir § 7-5</a:t>
            </a:r>
            <a:endParaRPr lang="fr-FR" sz="6400" dirty="0">
              <a:solidFill>
                <a:schemeClr val="accent5">
                  <a:lumMod val="50000"/>
                </a:schemeClr>
              </a:solidFill>
              <a:latin typeface="Times New Roman" pitchFamily="18" charset="0"/>
              <a:cs typeface="Times New Roman" pitchFamily="18" charset="0"/>
            </a:endParaRPr>
          </a:p>
          <a:p>
            <a:pPr marL="0" indent="0">
              <a:lnSpc>
                <a:spcPct val="80000"/>
              </a:lnSpc>
              <a:buNone/>
            </a:pPr>
            <a:endParaRPr lang="fr-FR" sz="6400" dirty="0">
              <a:solidFill>
                <a:schemeClr val="accent5">
                  <a:lumMod val="50000"/>
                </a:schemeClr>
              </a:solidFill>
              <a:latin typeface="Times New Roman" pitchFamily="18" charset="0"/>
              <a:cs typeface="Times New Roman" pitchFamily="18" charset="0"/>
            </a:endParaRPr>
          </a:p>
          <a:p>
            <a:pPr marL="0" lvl="0" indent="0">
              <a:lnSpc>
                <a:spcPct val="80000"/>
              </a:lnSpc>
              <a:buNone/>
            </a:pPr>
            <a:endParaRPr lang="fr-FR" sz="6400" dirty="0" smtClean="0">
              <a:solidFill>
                <a:schemeClr val="accent5">
                  <a:lumMod val="50000"/>
                </a:schemeClr>
              </a:solidFill>
              <a:latin typeface="Times New Roman" pitchFamily="18" charset="0"/>
              <a:cs typeface="Times New Roman" pitchFamily="18" charset="0"/>
            </a:endParaRPr>
          </a:p>
          <a:p>
            <a:pPr marL="0" lvl="0" indent="0">
              <a:lnSpc>
                <a:spcPct val="80000"/>
              </a:lnSpc>
              <a:buNone/>
            </a:pPr>
            <a:endParaRPr lang="fr-FR" sz="2400" dirty="0">
              <a:solidFill>
                <a:schemeClr val="accent5">
                  <a:lumMod val="50000"/>
                </a:schemeClr>
              </a:solidFill>
              <a:latin typeface="Times New Roman" pitchFamily="18" charset="0"/>
              <a:cs typeface="Times New Roman" pitchFamily="18" charset="0"/>
            </a:endParaRPr>
          </a:p>
          <a:p>
            <a:pPr marL="0" lvl="0" indent="0">
              <a:lnSpc>
                <a:spcPct val="80000"/>
              </a:lnSpc>
              <a:buNone/>
            </a:pPr>
            <a:endParaRPr lang="fr-FR" sz="2400" dirty="0" smtClean="0">
              <a:solidFill>
                <a:schemeClr val="accent5">
                  <a:lumMod val="50000"/>
                </a:schemeClr>
              </a:solidFill>
              <a:latin typeface="Times New Roman" pitchFamily="18" charset="0"/>
              <a:cs typeface="Times New Roman" pitchFamily="18" charset="0"/>
            </a:endParaRPr>
          </a:p>
          <a:p>
            <a:pPr marL="0" lvl="0" indent="0" algn="just">
              <a:buNone/>
            </a:pPr>
            <a:endParaRPr lang="fr-FR" sz="1300" b="1" dirty="0" smtClean="0">
              <a:solidFill>
                <a:prstClr val="black"/>
              </a:solidFill>
              <a:latin typeface="Times New Roman" pitchFamily="18" charset="0"/>
              <a:cs typeface="Times New Roman" pitchFamily="18" charset="0"/>
            </a:endParaRPr>
          </a:p>
          <a:p>
            <a:pPr marL="0" lvl="0" indent="0" algn="just">
              <a:buNone/>
            </a:pPr>
            <a:endParaRPr lang="fr-FR" sz="1300" b="1" dirty="0" smtClean="0">
              <a:solidFill>
                <a:prstClr val="black"/>
              </a:solidFill>
              <a:latin typeface="Times New Roman" pitchFamily="18" charset="0"/>
              <a:cs typeface="Times New Roman" pitchFamily="18" charset="0"/>
            </a:endParaRPr>
          </a:p>
          <a:p>
            <a:pPr marL="71755" indent="377825" algn="just">
              <a:spcAft>
                <a:spcPts val="0"/>
              </a:spcAft>
            </a:pPr>
            <a:endParaRPr lang="fr-FR" sz="1900" i="1" dirty="0" smtClean="0">
              <a:effectLst/>
              <a:latin typeface="Times New Roman" pitchFamily="18" charset="0"/>
              <a:ea typeface="Times New Roman"/>
              <a:cs typeface="Times New Roman" pitchFamily="18" charset="0"/>
            </a:endParaRPr>
          </a:p>
          <a:p>
            <a:pPr marL="0" lvl="0" indent="0" algn="just">
              <a:buNone/>
            </a:pPr>
            <a:endParaRPr lang="fr-FR" sz="1300" b="1" dirty="0" smtClean="0">
              <a:latin typeface="Times New Roman" pitchFamily="18" charset="0"/>
              <a:cs typeface="Times New Roman" pitchFamily="18" charset="0"/>
            </a:endParaRPr>
          </a:p>
          <a:p>
            <a:pPr marL="914400" lvl="2" indent="0" algn="just">
              <a:buNone/>
            </a:pPr>
            <a:endParaRPr lang="fr-FR" sz="1300" b="1" dirty="0">
              <a:latin typeface="Times New Roman" pitchFamily="18" charset="0"/>
              <a:cs typeface="Times New Roman" pitchFamily="18" charset="0"/>
            </a:endParaRPr>
          </a:p>
          <a:p>
            <a:pPr marL="914400" lvl="2" indent="0" algn="just">
              <a:buNone/>
            </a:pPr>
            <a:endParaRPr lang="fr-FR" sz="1300" b="1" dirty="0" smtClean="0">
              <a:latin typeface="Times New Roman" pitchFamily="18" charset="0"/>
              <a:cs typeface="Times New Roman" pitchFamily="18" charset="0"/>
            </a:endParaRPr>
          </a:p>
          <a:p>
            <a:pPr marL="0" lvl="0" indent="0" algn="just">
              <a:buNone/>
            </a:pPr>
            <a:endParaRPr lang="fr-FR" dirty="0"/>
          </a:p>
        </p:txBody>
      </p:sp>
      <p:sp>
        <p:nvSpPr>
          <p:cNvPr id="2" name="Espace réservé du pied de page 1"/>
          <p:cNvSpPr>
            <a:spLocks noGrp="1"/>
          </p:cNvSpPr>
          <p:nvPr>
            <p:ph type="ftr" sz="quarter" idx="11"/>
          </p:nvPr>
        </p:nvSpPr>
        <p:spPr/>
        <p:txBody>
          <a:bodyPr/>
          <a:lstStyle/>
          <a:p>
            <a:r>
              <a:rPr lang="fr-FR" dirty="0"/>
              <a:t>Septembre 2013</a:t>
            </a:r>
          </a:p>
          <a:p>
            <a:endParaRPr lang="fr-FR" dirty="0"/>
          </a:p>
        </p:txBody>
      </p:sp>
      <p:sp>
        <p:nvSpPr>
          <p:cNvPr id="4" name="Espace réservé du numéro de diapositive 3"/>
          <p:cNvSpPr>
            <a:spLocks noGrp="1"/>
          </p:cNvSpPr>
          <p:nvPr>
            <p:ph type="sldNum" sz="quarter" idx="12"/>
          </p:nvPr>
        </p:nvSpPr>
        <p:spPr/>
        <p:txBody>
          <a:bodyPr/>
          <a:lstStyle/>
          <a:p>
            <a:fld id="{7627234A-D6F4-4FA8-8F2D-A9209F4AB33F}" type="slidenum">
              <a:rPr lang="fr-FR" smtClean="0"/>
              <a:t>8</a:t>
            </a:fld>
            <a:endParaRPr lang="fr-FR"/>
          </a:p>
        </p:txBody>
      </p:sp>
      <p:sp>
        <p:nvSpPr>
          <p:cNvPr id="5" name="Flèche droite 4"/>
          <p:cNvSpPr/>
          <p:nvPr/>
        </p:nvSpPr>
        <p:spPr>
          <a:xfrm>
            <a:off x="323528" y="836712"/>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
        <p:nvSpPr>
          <p:cNvPr id="6" name="Flèche droite 5"/>
          <p:cNvSpPr/>
          <p:nvPr/>
        </p:nvSpPr>
        <p:spPr>
          <a:xfrm>
            <a:off x="467544" y="2348880"/>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Times New Roman" pitchFamily="18" charset="0"/>
              <a:cs typeface="Times New Roman" pitchFamily="18" charset="0"/>
            </a:endParaRPr>
          </a:p>
        </p:txBody>
      </p:sp>
    </p:spTree>
    <p:extLst>
      <p:ext uri="{BB962C8B-B14F-4D97-AF65-F5344CB8AC3E}">
        <p14:creationId xmlns:p14="http://schemas.microsoft.com/office/powerpoint/2010/main" val="2186528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34082"/>
          </a:xfrm>
        </p:spPr>
        <p:txBody>
          <a:bodyPr>
            <a:normAutofit/>
          </a:bodyPr>
          <a:lstStyle/>
          <a:p>
            <a:pPr lvl="0" algn="l">
              <a:spcBef>
                <a:spcPct val="20000"/>
              </a:spcBef>
            </a:pPr>
            <a:r>
              <a:rPr lang="fr-FR" sz="3200" b="1" cap="small" dirty="0" smtClean="0">
                <a:solidFill>
                  <a:srgbClr val="4BACC6">
                    <a:lumMod val="50000"/>
                  </a:srgbClr>
                </a:solidFill>
                <a:latin typeface="Times New Roman" pitchFamily="18" charset="0"/>
                <a:ea typeface="+mn-ea"/>
                <a:cs typeface="Times New Roman" pitchFamily="18" charset="0"/>
              </a:rPr>
              <a:t>3-outils de travail indispensables</a:t>
            </a:r>
            <a:endParaRPr lang="fr-FR" sz="3200" b="1" cap="small" dirty="0">
              <a:solidFill>
                <a:srgbClr val="4BACC6">
                  <a:lumMod val="50000"/>
                </a:srgbClr>
              </a:solidFill>
              <a:latin typeface="Times New Roman" pitchFamily="18" charset="0"/>
              <a:ea typeface="+mn-ea"/>
              <a:cs typeface="Times New Roman" pitchFamily="18" charset="0"/>
            </a:endParaRPr>
          </a:p>
        </p:txBody>
      </p:sp>
      <p:sp>
        <p:nvSpPr>
          <p:cNvPr id="3" name="Espace réservé du contenu 2"/>
          <p:cNvSpPr>
            <a:spLocks noGrp="1"/>
          </p:cNvSpPr>
          <p:nvPr>
            <p:ph idx="1"/>
          </p:nvPr>
        </p:nvSpPr>
        <p:spPr>
          <a:xfrm>
            <a:off x="251520" y="836712"/>
            <a:ext cx="8229600" cy="5400600"/>
          </a:xfrm>
        </p:spPr>
        <p:txBody>
          <a:bodyPr>
            <a:noAutofit/>
          </a:bodyPr>
          <a:lstStyle/>
          <a:p>
            <a:pPr marL="457200" lvl="1" indent="0">
              <a:buNone/>
            </a:pPr>
            <a:endParaRPr lang="fr-FR" sz="1400" b="1" dirty="0">
              <a:latin typeface="Arial"/>
              <a:ea typeface="Times New Roman"/>
              <a:cs typeface="Arial"/>
            </a:endParaRPr>
          </a:p>
          <a:p>
            <a:pPr lvl="1">
              <a:buFontTx/>
              <a:buChar char="-"/>
            </a:pPr>
            <a:r>
              <a:rPr lang="fr-FR" sz="2000" b="1" dirty="0" smtClean="0">
                <a:latin typeface="Arial"/>
                <a:ea typeface="Times New Roman"/>
                <a:cs typeface="Arial"/>
              </a:rPr>
              <a:t>Le </a:t>
            </a:r>
            <a:r>
              <a:rPr lang="fr-FR" sz="2000" b="1" dirty="0">
                <a:latin typeface="Arial"/>
                <a:ea typeface="Times New Roman"/>
                <a:cs typeface="Arial"/>
              </a:rPr>
              <a:t>guide des primes de la gazette des </a:t>
            </a:r>
            <a:r>
              <a:rPr lang="fr-FR" sz="2000" b="1" dirty="0" smtClean="0">
                <a:latin typeface="Arial"/>
                <a:ea typeface="Times New Roman"/>
                <a:cs typeface="Arial"/>
              </a:rPr>
              <a:t>communes</a:t>
            </a:r>
            <a:endParaRPr lang="fr-FR" sz="2000" b="1" dirty="0">
              <a:latin typeface="Arial"/>
              <a:ea typeface="Times New Roman"/>
              <a:cs typeface="Arial"/>
            </a:endParaRPr>
          </a:p>
          <a:p>
            <a:pPr marL="0" indent="0" algn="just">
              <a:buNone/>
            </a:pPr>
            <a:r>
              <a:rPr lang="fr-FR" sz="2000" dirty="0">
                <a:latin typeface="Arial"/>
                <a:ea typeface="Times New Roman"/>
                <a:cs typeface="Arial"/>
              </a:rPr>
              <a:t>Présente pour </a:t>
            </a:r>
            <a:r>
              <a:rPr lang="fr-FR" sz="2000" dirty="0" smtClean="0">
                <a:latin typeface="Arial"/>
                <a:ea typeface="Times New Roman"/>
                <a:cs typeface="Arial"/>
              </a:rPr>
              <a:t>toutes les primes liées aux grades et aux fonctions : le cadre juridique avec les références aux </a:t>
            </a:r>
            <a:r>
              <a:rPr lang="fr-FR" sz="2000" dirty="0">
                <a:latin typeface="Arial"/>
                <a:ea typeface="Times New Roman"/>
                <a:cs typeface="Arial"/>
              </a:rPr>
              <a:t>textes, les bénéficiaires </a:t>
            </a:r>
            <a:r>
              <a:rPr lang="fr-FR" sz="2000" dirty="0" smtClean="0">
                <a:latin typeface="Arial"/>
                <a:ea typeface="Times New Roman"/>
                <a:cs typeface="Arial"/>
              </a:rPr>
              <a:t>et les conditions d'octroi.  </a:t>
            </a:r>
          </a:p>
          <a:p>
            <a:pPr marL="0" indent="0" algn="just">
              <a:buNone/>
            </a:pPr>
            <a:r>
              <a:rPr lang="fr-FR" sz="2000" dirty="0" smtClean="0">
                <a:latin typeface="Arial"/>
                <a:ea typeface="Times New Roman"/>
                <a:cs typeface="Arial"/>
              </a:rPr>
              <a:t>Lien «</a:t>
            </a:r>
            <a:r>
              <a:rPr lang="fr-FR" sz="2000" dirty="0">
                <a:latin typeface="Arial"/>
                <a:ea typeface="Times New Roman"/>
                <a:cs typeface="Arial"/>
                <a:hlinkClick r:id="rId2"/>
              </a:rPr>
              <a:t> Le guide des primes des collectivités territoriales 2012</a:t>
            </a:r>
            <a:r>
              <a:rPr lang="fr-FR" sz="2000" dirty="0">
                <a:latin typeface="Arial"/>
                <a:ea typeface="Times New Roman"/>
                <a:cs typeface="Arial"/>
              </a:rPr>
              <a:t> </a:t>
            </a:r>
            <a:r>
              <a:rPr lang="fr-FR" sz="2000" dirty="0" smtClean="0">
                <a:latin typeface="Arial"/>
                <a:ea typeface="Times New Roman"/>
                <a:cs typeface="Arial"/>
              </a:rPr>
              <a:t>»</a:t>
            </a:r>
          </a:p>
          <a:p>
            <a:pPr marL="0" indent="0" algn="just">
              <a:buNone/>
            </a:pPr>
            <a:endParaRPr lang="fr-FR" sz="2000" dirty="0" smtClean="0">
              <a:latin typeface="Arial"/>
              <a:ea typeface="Times New Roman"/>
              <a:cs typeface="Arial"/>
            </a:endParaRPr>
          </a:p>
          <a:p>
            <a:pPr lvl="1"/>
            <a:r>
              <a:rPr lang="fr-FR" sz="2000" b="1" dirty="0" smtClean="0">
                <a:latin typeface="Arial"/>
                <a:ea typeface="Times New Roman"/>
                <a:cs typeface="Arial"/>
              </a:rPr>
              <a:t>Le </a:t>
            </a:r>
            <a:r>
              <a:rPr lang="fr-FR" sz="2000" b="1" dirty="0">
                <a:latin typeface="Arial"/>
                <a:ea typeface="Times New Roman"/>
                <a:cs typeface="Arial"/>
              </a:rPr>
              <a:t>site internet des centres de </a:t>
            </a:r>
            <a:r>
              <a:rPr lang="fr-FR" sz="2000" b="1" dirty="0" smtClean="0">
                <a:latin typeface="Arial"/>
                <a:ea typeface="Times New Roman"/>
                <a:cs typeface="Arial"/>
              </a:rPr>
              <a:t>gestion</a:t>
            </a:r>
          </a:p>
          <a:p>
            <a:pPr lvl="1"/>
            <a:endParaRPr lang="fr-FR" sz="2000" b="1" dirty="0">
              <a:latin typeface="Arial"/>
              <a:ea typeface="Times New Roman"/>
              <a:cs typeface="Arial"/>
            </a:endParaRPr>
          </a:p>
          <a:p>
            <a:pPr lvl="1"/>
            <a:r>
              <a:rPr lang="fr-FR" sz="2000" b="1" dirty="0">
                <a:latin typeface="Arial"/>
                <a:ea typeface="Times New Roman"/>
                <a:cs typeface="Arial"/>
              </a:rPr>
              <a:t>L’aide en ligne de </a:t>
            </a:r>
            <a:r>
              <a:rPr lang="fr-FR" sz="2000" b="1" dirty="0" err="1">
                <a:latin typeface="Arial"/>
                <a:ea typeface="Times New Roman"/>
                <a:cs typeface="Arial"/>
              </a:rPr>
              <a:t>Xémélios</a:t>
            </a:r>
            <a:r>
              <a:rPr lang="fr-FR" sz="2000" b="1" dirty="0">
                <a:latin typeface="Arial"/>
                <a:ea typeface="Times New Roman"/>
                <a:cs typeface="Arial"/>
              </a:rPr>
              <a:t> : consultation du guide utilisateur </a:t>
            </a:r>
            <a:r>
              <a:rPr lang="fr-FR" sz="2000" b="1" dirty="0" smtClean="0">
                <a:latin typeface="Arial"/>
                <a:ea typeface="Times New Roman"/>
                <a:cs typeface="Arial"/>
              </a:rPr>
              <a:t> (des  copies d’écran sont proposées)</a:t>
            </a:r>
            <a:endParaRPr lang="fr-FR" sz="2000" b="1" dirty="0">
              <a:latin typeface="Arial"/>
              <a:ea typeface="Times New Roman"/>
              <a:cs typeface="Arial"/>
            </a:endParaRPr>
          </a:p>
          <a:p>
            <a:pPr marL="0" indent="0" algn="just">
              <a:buNone/>
            </a:pPr>
            <a:r>
              <a:rPr lang="fr-FR" sz="2000" dirty="0" smtClean="0">
                <a:latin typeface="Arial"/>
                <a:ea typeface="Times New Roman"/>
                <a:cs typeface="Arial"/>
              </a:rPr>
              <a:t>(les documents utiles pour bien exploiter les possibilités de </a:t>
            </a:r>
            <a:r>
              <a:rPr lang="fr-FR" sz="2000" dirty="0" err="1" smtClean="0">
                <a:latin typeface="Arial"/>
                <a:ea typeface="Times New Roman"/>
                <a:cs typeface="Arial"/>
              </a:rPr>
              <a:t>Xémélios</a:t>
            </a:r>
            <a:r>
              <a:rPr lang="fr-FR" sz="2000" dirty="0" smtClean="0">
                <a:latin typeface="Arial"/>
                <a:ea typeface="Times New Roman"/>
                <a:cs typeface="Arial"/>
              </a:rPr>
              <a:t> sont les documentations suivantes : Présentation </a:t>
            </a:r>
            <a:r>
              <a:rPr lang="fr-FR" sz="2000" dirty="0">
                <a:latin typeface="Arial"/>
                <a:ea typeface="Times New Roman"/>
                <a:cs typeface="Arial"/>
              </a:rPr>
              <a:t>du site, Guide utilisateur, Recherches, Exports, Importations et suppressions de documents, Bulletins de paye</a:t>
            </a:r>
            <a:r>
              <a:rPr lang="fr-FR" sz="2000" dirty="0" smtClean="0">
                <a:latin typeface="Arial"/>
                <a:ea typeface="Times New Roman"/>
                <a:cs typeface="Arial"/>
              </a:rPr>
              <a:t>.)</a:t>
            </a:r>
          </a:p>
          <a:p>
            <a:pPr marL="0" indent="0">
              <a:buNone/>
            </a:pPr>
            <a:endParaRPr lang="fr-FR" sz="2000" dirty="0">
              <a:latin typeface="Arial"/>
              <a:ea typeface="Times New Roman"/>
              <a:cs typeface="Arial"/>
            </a:endParaRPr>
          </a:p>
        </p:txBody>
      </p:sp>
      <p:sp>
        <p:nvSpPr>
          <p:cNvPr id="4" name="Espace réservé du pied de page 3"/>
          <p:cNvSpPr>
            <a:spLocks noGrp="1"/>
          </p:cNvSpPr>
          <p:nvPr>
            <p:ph type="ftr" sz="quarter" idx="11"/>
          </p:nvPr>
        </p:nvSpPr>
        <p:spPr/>
        <p:txBody>
          <a:bodyPr/>
          <a:lstStyle/>
          <a:p>
            <a:r>
              <a:rPr lang="fr-FR" dirty="0"/>
              <a:t>Septembre 2013</a:t>
            </a:r>
          </a:p>
        </p:txBody>
      </p:sp>
      <p:sp>
        <p:nvSpPr>
          <p:cNvPr id="5" name="Espace réservé du numéro de diapositive 4"/>
          <p:cNvSpPr>
            <a:spLocks noGrp="1"/>
          </p:cNvSpPr>
          <p:nvPr>
            <p:ph type="sldNum" sz="quarter" idx="12"/>
          </p:nvPr>
        </p:nvSpPr>
        <p:spPr/>
        <p:txBody>
          <a:bodyPr/>
          <a:lstStyle/>
          <a:p>
            <a:fld id="{7627234A-D6F4-4FA8-8F2D-A9209F4AB33F}" type="slidenum">
              <a:rPr lang="fr-FR" smtClean="0"/>
              <a:t>9</a:t>
            </a:fld>
            <a:endParaRPr lang="fr-FR"/>
          </a:p>
        </p:txBody>
      </p:sp>
    </p:spTree>
    <p:extLst>
      <p:ext uri="{BB962C8B-B14F-4D97-AF65-F5344CB8AC3E}">
        <p14:creationId xmlns:p14="http://schemas.microsoft.com/office/powerpoint/2010/main" val="3750710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4049</TotalTime>
  <Words>3923</Words>
  <Application>Microsoft Office PowerPoint</Application>
  <PresentationFormat>Affichage à l'écran (4:3)</PresentationFormat>
  <Paragraphs>927</Paragraphs>
  <Slides>69</Slides>
  <Notes>38</Notes>
  <HiddenSlides>0</HiddenSlides>
  <MMClips>0</MMClips>
  <ScaleCrop>false</ScaleCrop>
  <HeadingPairs>
    <vt:vector size="4" baseType="variant">
      <vt:variant>
        <vt:lpstr>Thème</vt:lpstr>
      </vt:variant>
      <vt:variant>
        <vt:i4>1</vt:i4>
      </vt:variant>
      <vt:variant>
        <vt:lpstr>Titres des diapositives</vt:lpstr>
      </vt:variant>
      <vt:variant>
        <vt:i4>69</vt:i4>
      </vt:variant>
    </vt:vector>
  </HeadingPairs>
  <TitlesOfParts>
    <vt:vector size="70" baseType="lpstr">
      <vt:lpstr>Thème Office</vt:lpstr>
      <vt:lpstr>Le contrôle des éléments de paye  Vitalia le Boudec, CRC Auvergne-Rhône-Alpes Cour des comptes, 19-20 septembre 2013</vt:lpstr>
      <vt:lpstr>         ❶ère partie : quelques notions pour le contrôle de la paie  La première partie traite de 6 points (diapositives 4 à 27) :   - Calcul masse salariale personnel T + NT (D5) - Etat répartition par nature issu de Xémélios permettant de constater la cohérence effectifs budgétaires du compte administratif et effectifs payés (D7). - Détail rémunération personnel (D 8-9-10) - Outils aides au contrôle (D11 à 15) - Données produites (D16 à 22) - Exportation des données (D23 à 28)    </vt:lpstr>
      <vt:lpstr>  </vt:lpstr>
      <vt:lpstr>Présentation PowerPoint</vt:lpstr>
      <vt:lpstr>Présentation PowerPoint</vt:lpstr>
      <vt:lpstr>Présentation PowerPoint</vt:lpstr>
      <vt:lpstr>Présentation PowerPoint</vt:lpstr>
      <vt:lpstr>Présentation PowerPoint</vt:lpstr>
      <vt:lpstr>3-outils de travail indispensables</vt:lpstr>
      <vt:lpstr>  Comment accéder à « l’aide sur Xémélios » pour obtenir le guide de l’utilisateur</vt:lpstr>
      <vt:lpstr>Extrait de la Page d’accueil du guide utilisateur Xémélios</vt:lpstr>
      <vt:lpstr>Copie d’écran de l’aide en ligne pour l’onglet PAYE, ce qui va nous intéresser dans nos recherches pour le personnel</vt:lpstr>
      <vt:lpstr>Détail de l’onglet PAYE qui regroupe les bulletins de paye, les répartitions par nature et les totalisations</vt:lpstr>
      <vt:lpstr> 4-LES DONNEES PRODUITES par xemelios </vt:lpstr>
      <vt:lpstr>Présentation PowerPoint</vt:lpstr>
      <vt:lpstr>Copie d’écran du guide pour accéder à l’importation des données </vt:lpstr>
      <vt:lpstr>Présentation PowerPoint</vt:lpstr>
      <vt:lpstr>Présentation PowerPoint</vt:lpstr>
      <vt:lpstr>Présentation PowerPoint</vt:lpstr>
      <vt:lpstr>Présentation PowerPoint</vt:lpstr>
      <vt:lpstr> Exemple de recherche multicritères : recherche des bulletins d’avril OU de juin de l'agent X</vt:lpstr>
      <vt:lpstr>Présentation PowerPoint</vt:lpstr>
      <vt:lpstr>Copie d’écran du guide : exportation données</vt:lpstr>
      <vt:lpstr>Présentation PowerPoint</vt:lpstr>
      <vt:lpstr>Présentation PowerPoint</vt:lpstr>
      <vt:lpstr>Présentation PowerPoint</vt:lpstr>
      <vt:lpstr>Présentation PowerPoint</vt:lpstr>
      <vt:lpstr>❷ème PARTIE : cas pratiques</vt:lpstr>
      <vt:lpstr>7 - exemples de controles </vt:lpstr>
      <vt:lpstr>Présentation PowerPoint</vt:lpstr>
      <vt:lpstr>Présentation PowerPoint</vt:lpstr>
      <vt:lpstr>2ème méthode avec un seul critère</vt:lpstr>
      <vt:lpstr>Présentation PowerPoint</vt:lpstr>
      <vt:lpstr>Présentation PowerPoint</vt:lpstr>
      <vt:lpstr>Présentation PowerPoint</vt:lpstr>
      <vt:lpstr>  Contrôle possible : les agents sans enfant bénéficient-ils du SFT : recherche multicritères</vt:lpstr>
      <vt:lpstr>Présentation PowerPoint</vt:lpstr>
      <vt:lpstr>Présentation PowerPoint</vt:lpstr>
      <vt:lpstr>Présentation PowerPoint</vt:lpstr>
      <vt:lpstr>Présentation PowerPoint</vt:lpstr>
      <vt:lpstr>Présentation PowerPoint</vt:lpstr>
      <vt:lpstr>Exemple de recherche multicritères  : temps incomplet avec IHTS</vt:lpstr>
      <vt:lpstr>Présentation PowerPoint</vt:lpstr>
      <vt:lpstr>Exemple : paiement important d’heures supplémentaires forfaitaires (source : extrait Xémélios exporté sur Excel)</vt:lpstr>
      <vt:lpstr>Présentation PowerPoint</vt:lpstr>
      <vt:lpstr>Présentation PowerPoint</vt:lpstr>
      <vt:lpstr>Présentation PowerPoint</vt:lpstr>
      <vt:lpstr>Présentation PowerPoint</vt:lpstr>
      <vt:lpstr>Présentation PowerPoint</vt:lpstr>
      <vt:lpstr>. 2ème Cas pratique de prime : la prime informatique</vt:lpstr>
      <vt:lpstr>Présentation PowerPoint</vt:lpstr>
      <vt:lpstr>Présentation PowerPoint</vt:lpstr>
      <vt:lpstr>Présentation PowerPoint</vt:lpstr>
      <vt:lpstr>Présentation PowerPoint</vt:lpstr>
      <vt:lpstr>Présentation PowerPoint</vt:lpstr>
      <vt:lpstr>Exemple de méthode de contrôle multicritères :  IFTS et logement de fonction</vt:lpstr>
      <vt:lpstr>Cumul logement de fonction et IFTS</vt:lpstr>
      <vt:lpstr>Présentation PowerPoint</vt:lpstr>
      <vt:lpstr>Présentation PowerPoint</vt:lpstr>
      <vt:lpstr>Présentation PowerPoint</vt:lpstr>
      <vt:lpstr> 7-7 Le recrutement des agents non titulaires </vt:lpstr>
      <vt:lpstr>Présentation PowerPoint</vt:lpstr>
      <vt:lpstr>Présentation PowerPoint</vt:lpstr>
      <vt:lpstr>. Cas pratique : Fixation élevée du traitement de base agent NT</vt:lpstr>
      <vt:lpstr>Présentation PowerPoint</vt:lpstr>
      <vt:lpstr>Présentation PowerPoint</vt:lpstr>
      <vt:lpstr>Présentation PowerPoint</vt:lpstr>
      <vt:lpstr>Cas pratique : Recrutement et rémunération des collaborateurs de cabinet</vt:lpstr>
      <vt:lpstr>Dépassement du plafond de 90%</vt:lpstr>
    </vt:vector>
  </TitlesOfParts>
  <Company>Cour des comptes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contrôle des éléments de paye</dc:title>
  <dc:creator>Le Boudec  Vitalia</dc:creator>
  <cp:lastModifiedBy>Le Boudec  Vitalia</cp:lastModifiedBy>
  <cp:revision>724</cp:revision>
  <cp:lastPrinted>2013-09-11T14:00:36Z</cp:lastPrinted>
  <dcterms:created xsi:type="dcterms:W3CDTF">2013-09-01T15:05:44Z</dcterms:created>
  <dcterms:modified xsi:type="dcterms:W3CDTF">2014-02-14T13:09:36Z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