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56" r:id="rId6"/>
    <p:sldId id="259" r:id="rId7"/>
    <p:sldId id="262" r:id="rId8"/>
    <p:sldId id="265" r:id="rId9"/>
    <p:sldId id="264" r:id="rId10"/>
    <p:sldId id="270" r:id="rId11"/>
    <p:sldId id="267" r:id="rId12"/>
    <p:sldId id="268" r:id="rId13"/>
    <p:sldId id="272" r:id="rId14"/>
    <p:sldId id="273" r:id="rId15"/>
    <p:sldId id="263" r:id="rId16"/>
    <p:sldId id="266" r:id="rId17"/>
    <p:sldId id="269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51C-C117-4874-B05E-13FAFA49175B}" type="datetimeFigureOut">
              <a:rPr lang="es-ES" smtClean="0"/>
              <a:t>21/07/2021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145-B853-498E-A93D-E0240EE70E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93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51C-C117-4874-B05E-13FAFA49175B}" type="datetimeFigureOut">
              <a:rPr lang="es-ES" smtClean="0"/>
              <a:t>21/07/2021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145-B853-498E-A93D-E0240EE70E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76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51C-C117-4874-B05E-13FAFA49175B}" type="datetimeFigureOut">
              <a:rPr lang="es-ES" smtClean="0"/>
              <a:t>21/07/2021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145-B853-498E-A93D-E0240EE70E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63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51C-C117-4874-B05E-13FAFA49175B}" type="datetimeFigureOut">
              <a:rPr lang="es-ES" smtClean="0"/>
              <a:t>21/07/2021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145-B853-498E-A93D-E0240EE70E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794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51C-C117-4874-B05E-13FAFA49175B}" type="datetimeFigureOut">
              <a:rPr lang="es-ES" smtClean="0"/>
              <a:t>21/07/2021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145-B853-498E-A93D-E0240EE70E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4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51C-C117-4874-B05E-13FAFA49175B}" type="datetimeFigureOut">
              <a:rPr lang="es-ES" smtClean="0"/>
              <a:t>21/07/2021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145-B853-498E-A93D-E0240EE70E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80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51C-C117-4874-B05E-13FAFA49175B}" type="datetimeFigureOut">
              <a:rPr lang="es-ES" smtClean="0"/>
              <a:t>21/07/2021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145-B853-498E-A93D-E0240EE70E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91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51C-C117-4874-B05E-13FAFA49175B}" type="datetimeFigureOut">
              <a:rPr lang="es-ES" smtClean="0"/>
              <a:t>21/07/2021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145-B853-498E-A93D-E0240EE70E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84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51C-C117-4874-B05E-13FAFA49175B}" type="datetimeFigureOut">
              <a:rPr lang="es-ES" smtClean="0"/>
              <a:t>21/07/2021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145-B853-498E-A93D-E0240EE70E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79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51C-C117-4874-B05E-13FAFA49175B}" type="datetimeFigureOut">
              <a:rPr lang="es-ES" smtClean="0"/>
              <a:t>21/07/2021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145-B853-498E-A93D-E0240EE70E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359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51C-C117-4874-B05E-13FAFA49175B}" type="datetimeFigureOut">
              <a:rPr lang="es-ES" smtClean="0"/>
              <a:t>21/07/2021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145-B853-498E-A93D-E0240EE70E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88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D851C-C117-4874-B05E-13FAFA49175B}" type="datetimeFigureOut">
              <a:rPr lang="es-ES" smtClean="0"/>
              <a:t>21/07/2021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0F145-B853-498E-A93D-E0240EE70E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69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dashboard/project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insta.com/es/base-de-conocimiento/que-es-github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de.visualstudio.com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github.com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jpe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-scm.com/downloads" TargetMode="External"/><Relationship Id="rId11" Type="http://schemas.openxmlformats.org/officeDocument/2006/relationships/image" Target="../media/image15.png"/><Relationship Id="rId5" Type="http://schemas.openxmlformats.org/officeDocument/2006/relationships/hyperlink" Target="https://code.visualstudio.com/" TargetMode="External"/><Relationship Id="rId10" Type="http://schemas.openxmlformats.org/officeDocument/2006/relationships/hyperlink" Target="https://www.sublimetext.com/3" TargetMode="External"/><Relationship Id="rId4" Type="http://schemas.openxmlformats.org/officeDocument/2006/relationships/hyperlink" Target="https://github.com/" TargetMode="External"/><Relationship Id="rId9" Type="http://schemas.openxmlformats.org/officeDocument/2006/relationships/hyperlink" Target="https://gitlab.com/dashboard/project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introduccion-a-algoritmos-para-programacion/presentacion-del-curso-introduccion-a-algoritmos-para-programacion?u=84303994" TargetMode="External"/><Relationship Id="rId2" Type="http://schemas.openxmlformats.org/officeDocument/2006/relationships/hyperlink" Target="https://www.linkedin.com/learning/github-para-programadores-2/abraza-el-potencial-de-github?u=84303994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learning/fundamentos-del-desarrollo-web-tecnologias-web/presentacion-del-curso-fundamentos-del-desarrollo-web-tecnologias-web?u=84303994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insta.com/es/base-de-conocimiento/que-es-github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insta.com/es/base-de-conocimiento/que-es-githu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4568" y="640081"/>
            <a:ext cx="1167938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BIENLLEGADOS </a:t>
            </a:r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DESARROLLO WEB </a:t>
            </a:r>
          </a:p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BÁSICO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Categoría Desarrollo web - Tutoriales en 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724" y="2527068"/>
            <a:ext cx="5269992" cy="378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86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92320" y="999264"/>
            <a:ext cx="47468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¿Qué es </a:t>
            </a:r>
            <a:r>
              <a:rPr lang="es-E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GitLab</a:t>
            </a:r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3" name="Imagen 2" descr="&lt;strong&gt;GitLab&lt;/strong&gt; - MediaWik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664" y="665017"/>
            <a:ext cx="4121242" cy="146304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22960" y="2706961"/>
            <a:ext cx="104407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err="1" smtClean="0"/>
              <a:t>Gitlab</a:t>
            </a:r>
            <a:r>
              <a:rPr lang="es-ES" sz="2800" dirty="0" smtClean="0"/>
              <a:t> es un servicio web de control de versiones y desarrollo de software colaborativo basado en </a:t>
            </a:r>
            <a:r>
              <a:rPr lang="es-ES" sz="2800" dirty="0" err="1" smtClean="0"/>
              <a:t>Git</a:t>
            </a:r>
            <a:r>
              <a:rPr lang="es-ES" sz="2800" dirty="0" smtClean="0"/>
              <a:t>. Además de gestor de repositorios, el servicio ofrece también alojamiento de wikis y un sistema de seguimiento de errores, todo ello publicado bajo una Licencia de código abierto.</a:t>
            </a:r>
            <a:endParaRPr lang="es-ES" sz="2800" dirty="0"/>
          </a:p>
        </p:txBody>
      </p:sp>
      <p:sp>
        <p:nvSpPr>
          <p:cNvPr id="6" name="Rectángulo 5"/>
          <p:cNvSpPr/>
          <p:nvPr/>
        </p:nvSpPr>
        <p:spPr>
          <a:xfrm>
            <a:off x="3122666" y="5347967"/>
            <a:ext cx="5919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hlinkClick r:id="rId3"/>
              </a:rPr>
              <a:t>https://gitlab.com/dashboard/projects</a:t>
            </a:r>
            <a:r>
              <a:rPr lang="es-ES" sz="2800" dirty="0" smtClean="0"/>
              <a:t>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51914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2733" y="220648"/>
            <a:ext cx="49183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¿Qué es GitHub?</a:t>
            </a:r>
          </a:p>
        </p:txBody>
      </p:sp>
      <p:pic>
        <p:nvPicPr>
          <p:cNvPr id="5122" name="Picture 2" descr="github - Por una nube sosteni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869" y="146450"/>
            <a:ext cx="2224232" cy="122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32733" y="1832756"/>
            <a:ext cx="104823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GitHub es una compañía sin fines de lucro que ofrece un servicio de hosting de repositorios almacenados en la nube. Esencialmente, hace que sea más fácil para individuos y equipos usar </a:t>
            </a:r>
            <a:r>
              <a:rPr lang="es-ES" sz="2400" dirty="0" err="1" smtClean="0"/>
              <a:t>Git</a:t>
            </a:r>
            <a:r>
              <a:rPr lang="es-ES" sz="2400" dirty="0" smtClean="0"/>
              <a:t> como la versión de control y colaboración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5325025" y="6162101"/>
            <a:ext cx="6652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Fuente: </a:t>
            </a:r>
            <a:r>
              <a:rPr lang="es-ES" dirty="0" smtClean="0">
                <a:hlinkClick r:id="rId3"/>
              </a:rPr>
              <a:t>https://kinsta.com/es/base-de-conocimiento/que-es-github/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8552169" y="497647"/>
            <a:ext cx="2110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hlinkClick r:id="rId4"/>
              </a:rPr>
              <a:t>https://github.com/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677924" y="3214269"/>
            <a:ext cx="81660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¿Qué es Visual Studio </a:t>
            </a:r>
            <a:r>
              <a:rPr lang="es-E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5124" name="Picture 4" descr="Visual Studio Code là gì? Đặc trưng chính Visual Studio Code - DiziBrand.c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4444470"/>
            <a:ext cx="414337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868761" y="447074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 smtClean="0"/>
              <a:t>Visual Studio </a:t>
            </a:r>
            <a:r>
              <a:rPr lang="es-ES" sz="2400" dirty="0" err="1" smtClean="0"/>
              <a:t>Code</a:t>
            </a:r>
            <a:r>
              <a:rPr lang="es-ES" sz="2400" dirty="0" smtClean="0"/>
              <a:t> es un editor de código fuente desarrollado por Microsoft para Windows, Linux y </a:t>
            </a:r>
            <a:r>
              <a:rPr lang="es-ES" sz="2400" dirty="0" err="1" smtClean="0"/>
              <a:t>macOS</a:t>
            </a:r>
            <a:endParaRPr lang="es-ES" sz="2400" dirty="0"/>
          </a:p>
        </p:txBody>
      </p:sp>
      <p:sp>
        <p:nvSpPr>
          <p:cNvPr id="10" name="Rectángulo 9"/>
          <p:cNvSpPr/>
          <p:nvPr/>
        </p:nvSpPr>
        <p:spPr>
          <a:xfrm>
            <a:off x="868761" y="5977435"/>
            <a:ext cx="3124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hlinkClick r:id="rId6"/>
              </a:rPr>
              <a:t>https://code.visualstudio.com/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54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03588" y="512633"/>
            <a:ext cx="9497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INSTALACIÓN DE HERRAMIENTAS</a:t>
            </a:r>
            <a:endParaRPr lang="es-E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4" descr="Visual Studio Code là gì? Đặc trưng chính Visual Studio Code - DiziBrand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50" y="1523248"/>
            <a:ext cx="5535501" cy="147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🥇 | Operaciones básicas con G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48" y="1523248"/>
            <a:ext cx="2095337" cy="12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7988106" y="5343991"/>
            <a:ext cx="3150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hlinkClick r:id="rId4"/>
              </a:rPr>
              <a:t>https://github.com/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7568" y="3060810"/>
            <a:ext cx="4729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hlinkClick r:id="rId5"/>
              </a:rPr>
              <a:t>https://code.visualstudio.com/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6793897" y="3060810"/>
            <a:ext cx="4897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hlinkClick r:id="rId6"/>
              </a:rPr>
              <a:t>https://git-scm.com/downloads</a:t>
            </a:r>
            <a:r>
              <a:rPr lang="es-ES" sz="2800" dirty="0" smtClean="0"/>
              <a:t> </a:t>
            </a:r>
            <a:endParaRPr lang="es-ES" sz="2800" dirty="0"/>
          </a:p>
        </p:txBody>
      </p:sp>
      <p:pic>
        <p:nvPicPr>
          <p:cNvPr id="8" name="Picture 2" descr="github - Por una nube sostenibl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131" y="3980754"/>
            <a:ext cx="2224232" cy="122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&lt;strong&gt;GitLab&lt;/strong&gt; - MediaWiki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5" y="4078602"/>
            <a:ext cx="2388445" cy="847898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54083" y="4938323"/>
            <a:ext cx="5919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hlinkClick r:id="rId9"/>
              </a:rPr>
              <a:t>https://gitlab.com/dashboard/projects</a:t>
            </a:r>
            <a:r>
              <a:rPr lang="es-ES" sz="2800" dirty="0" smtClean="0"/>
              <a:t> </a:t>
            </a:r>
            <a:endParaRPr lang="es-ES" sz="2800" dirty="0"/>
          </a:p>
        </p:txBody>
      </p:sp>
      <p:sp>
        <p:nvSpPr>
          <p:cNvPr id="11" name="Rectángulo 10"/>
          <p:cNvSpPr/>
          <p:nvPr/>
        </p:nvSpPr>
        <p:spPr>
          <a:xfrm>
            <a:off x="462437" y="5911461"/>
            <a:ext cx="3268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10"/>
              </a:rPr>
              <a:t>https://</a:t>
            </a:r>
            <a:r>
              <a:rPr lang="es-ES" dirty="0" smtClean="0">
                <a:hlinkClick r:id="rId10"/>
              </a:rPr>
              <a:t>www.sublimetext.com/3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12" name="Picture 4" descr="Sublime Text: un editor de código multiplataforma – Damián De Luca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804" y="5461543"/>
            <a:ext cx="1184571" cy="118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61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816229" y="512633"/>
            <a:ext cx="4271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BONDADES VC</a:t>
            </a:r>
            <a:endParaRPr lang="es-E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72836" y="1435964"/>
            <a:ext cx="8271164" cy="4714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ea typeface="Arial" panose="020B0604020202020204" pitchFamily="34" charset="0"/>
              </a:rPr>
              <a:t>Fácil de aprender</a:t>
            </a: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ea typeface="Arial" panose="020B0604020202020204" pitchFamily="34" charset="0"/>
              </a:rPr>
              <a:t>Código abierto</a:t>
            </a: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ea typeface="Arial" panose="020B0604020202020204" pitchFamily="34" charset="0"/>
              </a:rPr>
              <a:t>Rapidez al programar</a:t>
            </a: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ea typeface="Arial" panose="020B0604020202020204" pitchFamily="34" charset="0"/>
              </a:rPr>
              <a:t>Mejor organización</a:t>
            </a: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ea typeface="Arial" panose="020B0604020202020204" pitchFamily="34" charset="0"/>
              </a:rPr>
              <a:t>Mejor </a:t>
            </a:r>
            <a:r>
              <a:rPr lang="es-ES" sz="2800" dirty="0" err="1">
                <a:latin typeface="Arial" panose="020B0604020202020204" pitchFamily="34" charset="0"/>
                <a:ea typeface="Arial" panose="020B0604020202020204" pitchFamily="34" charset="0"/>
              </a:rPr>
              <a:t>debugging</a:t>
            </a:r>
            <a:endParaRPr lang="es-ES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ea typeface="Arial" panose="020B0604020202020204" pitchFamily="34" charset="0"/>
              </a:rPr>
              <a:t>Eficacia al realizar </a:t>
            </a:r>
            <a:r>
              <a:rPr lang="es-ES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tareas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s-ES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2800" dirty="0"/>
              <a:t>Ctrl + , : </a:t>
            </a:r>
            <a:r>
              <a:rPr lang="en-US" sz="2800" dirty="0" err="1"/>
              <a:t>abre</a:t>
            </a:r>
            <a:r>
              <a:rPr lang="en-US" sz="2800" dirty="0"/>
              <a:t> </a:t>
            </a:r>
            <a:r>
              <a:rPr lang="en-US" sz="2800" dirty="0" err="1"/>
              <a:t>los</a:t>
            </a:r>
            <a:r>
              <a:rPr lang="en-US" sz="2800" dirty="0"/>
              <a:t> settings</a:t>
            </a:r>
            <a:endParaRPr lang="es-ES" sz="2800" dirty="0"/>
          </a:p>
          <a:p>
            <a:r>
              <a:rPr lang="en-US" sz="2800" dirty="0" err="1"/>
              <a:t>afterDelay</a:t>
            </a:r>
            <a:r>
              <a:rPr lang="en-US" sz="2800" dirty="0"/>
              <a:t>: </a:t>
            </a:r>
            <a:r>
              <a:rPr lang="en-US" sz="2800" dirty="0" err="1"/>
              <a:t>salva</a:t>
            </a:r>
            <a:r>
              <a:rPr lang="en-US" sz="2800" dirty="0"/>
              <a:t> </a:t>
            </a:r>
            <a:r>
              <a:rPr lang="en-US" sz="2800" dirty="0" err="1"/>
              <a:t>automaticamente</a:t>
            </a:r>
            <a:endParaRPr lang="es-ES" sz="2800" dirty="0"/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s-E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073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20435" y="1110794"/>
            <a:ext cx="10493433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ES" sz="28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Git:Clone</a:t>
            </a:r>
            <a:r>
              <a:rPr lang="es-ES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 Ponemos </a:t>
            </a:r>
            <a:r>
              <a:rPr lang="es-ES" sz="2800" dirty="0">
                <a:latin typeface="Arial" panose="020B0604020202020204" pitchFamily="34" charset="0"/>
                <a:ea typeface="Arial" panose="020B0604020202020204" pitchFamily="34" charset="0"/>
              </a:rPr>
              <a:t>la ruta del </a:t>
            </a:r>
            <a:r>
              <a:rPr lang="es-ES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repositorio</a:t>
            </a:r>
            <a:endParaRPr lang="es-ES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14350" indent="-514350" algn="just">
              <a:lnSpc>
                <a:spcPct val="115000"/>
              </a:lnSpc>
              <a:buFont typeface="+mj-lt"/>
              <a:buAutoNum type="arabicPeriod"/>
            </a:pPr>
            <a:r>
              <a:rPr lang="es-ES" sz="2800" dirty="0" err="1">
                <a:latin typeface="Arial" panose="020B0604020202020204" pitchFamily="34" charset="0"/>
                <a:ea typeface="Arial" panose="020B0604020202020204" pitchFamily="34" charset="0"/>
              </a:rPr>
              <a:t>git</a:t>
            </a:r>
            <a:r>
              <a:rPr lang="es-ES" sz="2800" dirty="0">
                <a:latin typeface="Arial" panose="020B0604020202020204" pitchFamily="34" charset="0"/>
                <a:ea typeface="Arial" panose="020B0604020202020204" pitchFamily="34" charset="0"/>
              </a:rPr>
              <a:t> log ver todo lo que se ha hecho en el repositorio</a:t>
            </a:r>
          </a:p>
          <a:p>
            <a:pPr marL="514350" indent="-514350" algn="just">
              <a:lnSpc>
                <a:spcPct val="115000"/>
              </a:lnSpc>
              <a:buFont typeface="+mj-lt"/>
              <a:buAutoNum type="arabicPeriod"/>
            </a:pPr>
            <a:r>
              <a:rPr lang="en-US" sz="2800" dirty="0" err="1">
                <a:latin typeface="Arial" panose="020B0604020202020204" pitchFamily="34" charset="0"/>
                <a:ea typeface="Arial" panose="020B0604020202020204" pitchFamily="34" charset="0"/>
              </a:rPr>
              <a:t>git</a:t>
            </a:r>
            <a:r>
              <a:rPr lang="en-US" sz="2800" dirty="0">
                <a:latin typeface="Arial" panose="020B0604020202020204" pitchFamily="34" charset="0"/>
                <a:ea typeface="Arial" panose="020B0604020202020204" pitchFamily="34" charset="0"/>
              </a:rPr>
              <a:t> add .</a:t>
            </a:r>
            <a:endParaRPr lang="es-ES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14350" indent="-514350" algn="just">
              <a:lnSpc>
                <a:spcPct val="115000"/>
              </a:lnSpc>
              <a:buFont typeface="+mj-lt"/>
              <a:buAutoNum type="arabicPeriod"/>
            </a:pPr>
            <a:r>
              <a:rPr lang="en-US" sz="2800" dirty="0" err="1">
                <a:latin typeface="Arial" panose="020B0604020202020204" pitchFamily="34" charset="0"/>
                <a:ea typeface="Arial" panose="020B0604020202020204" pitchFamily="34" charset="0"/>
              </a:rPr>
              <a:t>git</a:t>
            </a:r>
            <a:r>
              <a:rPr lang="en-US" sz="2800" dirty="0">
                <a:latin typeface="Arial" panose="020B0604020202020204" pitchFamily="34" charset="0"/>
                <a:ea typeface="Arial" panose="020B0604020202020204" pitchFamily="34" charset="0"/>
              </a:rPr>
              <a:t> commit –m “mi primer commit”</a:t>
            </a:r>
            <a:endParaRPr lang="es-ES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14350" indent="-514350" algn="just">
              <a:lnSpc>
                <a:spcPct val="115000"/>
              </a:lnSpc>
              <a:buFont typeface="+mj-lt"/>
              <a:buAutoNum type="arabicPeriod"/>
            </a:pPr>
            <a:r>
              <a:rPr lang="es-ES" sz="2800" dirty="0" err="1">
                <a:latin typeface="Arial" panose="020B0604020202020204" pitchFamily="34" charset="0"/>
                <a:ea typeface="Arial" panose="020B0604020202020204" pitchFamily="34" charset="0"/>
              </a:rPr>
              <a:t>git</a:t>
            </a:r>
            <a:r>
              <a:rPr lang="es-ES" sz="28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2800" dirty="0" err="1">
                <a:latin typeface="Arial" panose="020B0604020202020204" pitchFamily="34" charset="0"/>
                <a:ea typeface="Arial" panose="020B0604020202020204" pitchFamily="34" charset="0"/>
              </a:rPr>
              <a:t>push</a:t>
            </a:r>
            <a:endParaRPr lang="es-ES" sz="2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409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39388" y="373764"/>
            <a:ext cx="260000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SCRUM</a:t>
            </a:r>
          </a:p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TRELLO</a:t>
            </a:r>
          </a:p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KANVAN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412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023A754-067B-4C9C-9EF3-DF8E85C67C45}"/>
              </a:ext>
            </a:extLst>
          </p:cNvPr>
          <p:cNvSpPr txBox="1"/>
          <p:nvPr/>
        </p:nvSpPr>
        <p:spPr>
          <a:xfrm>
            <a:off x="571500" y="371887"/>
            <a:ext cx="609777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Fundamentalmente, HTML son las siglas en inglés de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HyperText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Markup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(lenguaje de marcas de hipertexto) y es un lenguaje utilizado para la elaboración de páginas web lanzado oficialmente en el año 1993.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Asi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pues, el lenguaje HTML se considera el lenguaje web más importante, siendo su invención crucial en la aparición, desarrollo y expansión de la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Wide Web (WWW).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196" y="1459346"/>
            <a:ext cx="4931398" cy="233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4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64386" y="481829"/>
            <a:ext cx="6149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HERRAMIENTAS WEB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354975" y="1845425"/>
            <a:ext cx="8869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 smtClean="0"/>
              <a:t>Curso GitHub </a:t>
            </a:r>
            <a:r>
              <a:rPr lang="es-CO" dirty="0" smtClean="0">
                <a:hlinkClick r:id="rId2"/>
              </a:rPr>
              <a:t>https://www.linkedin.com/learning/github-para-programadores-2/abraza-el-potencial-de-github?u=84303994</a:t>
            </a:r>
            <a:endParaRPr lang="es-CO" dirty="0" smtClean="0"/>
          </a:p>
          <a:p>
            <a:pPr marL="342900" indent="-342900">
              <a:buAutoNum type="arabicPeriod"/>
            </a:pPr>
            <a:r>
              <a:rPr lang="es-CO" dirty="0" smtClean="0"/>
              <a:t>Curso Algoritmos </a:t>
            </a:r>
            <a:r>
              <a:rPr lang="es-CO" dirty="0" smtClean="0">
                <a:hlinkClick r:id="rId3"/>
              </a:rPr>
              <a:t>https://www.linkedin.com/learning/introduccion-a-algoritmos-para-programacion/presentacion-del-curso-introduccion-a-algoritmos-para-programacion?u=84303994</a:t>
            </a:r>
            <a:endParaRPr lang="es-CO" dirty="0" smtClean="0"/>
          </a:p>
          <a:p>
            <a:pPr marL="342900" indent="-342900">
              <a:buAutoNum type="arabicPeriod"/>
            </a:pPr>
            <a:r>
              <a:rPr lang="es-CO" dirty="0" smtClean="0"/>
              <a:t>Cursos Tecnologías web </a:t>
            </a:r>
            <a:r>
              <a:rPr lang="es-CO" dirty="0" smtClean="0">
                <a:hlinkClick r:id="rId4"/>
              </a:rPr>
              <a:t>https://www.linkedin.com/learning/fundamentos-del-desarrollo-web-tecnologias-web/presentacion-del-curso-fundamentos-del-desarrollo-web-tecnologias-web?u=84303994</a:t>
            </a:r>
            <a:endParaRPr lang="es-CO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23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29683" y="1313103"/>
            <a:ext cx="1083290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INICIAMOS A LAS 7:05</a:t>
            </a:r>
          </a:p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DANDO ESPERA QUE SE </a:t>
            </a:r>
          </a:p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CONECTEN TODOS LOS COMPAÑEROS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8849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67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120311" y="1055408"/>
            <a:ext cx="6987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ACUERDO</a:t>
            </a:r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PEDAGÓGICO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8" name="Picture 6" descr="Multimedia, Yeral Vélez: Pacto Pedagóg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510" y="2818014"/>
            <a:ext cx="4986264" cy="262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807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521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850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004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739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660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398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510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0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456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67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347662"/>
            <a:ext cx="1101090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54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878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127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79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370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754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463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224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229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514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04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22643" y="448578"/>
            <a:ext cx="75154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ACTIVIDAD </a:t>
            </a:r>
          </a:p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VENDE A TU COMPAÑERO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73331" y="2610196"/>
            <a:ext cx="1078992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400" dirty="0" smtClean="0"/>
              <a:t>En parejas deben crear un enlace para reunirse 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 smtClean="0"/>
              <a:t>Datos básicos a conocer: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Nombre completo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Barrio donde vive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Edad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Estudia y/o trabaja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Hobbies</a:t>
            </a:r>
          </a:p>
          <a:p>
            <a:pPr lvl="1"/>
            <a:endParaRPr lang="es-ES" sz="2400" dirty="0" smtClean="0"/>
          </a:p>
          <a:p>
            <a:pPr lvl="1" algn="ctr"/>
            <a:r>
              <a:rPr lang="es-ES" sz="2400" dirty="0" smtClean="0"/>
              <a:t>Tendrán 10 minutos y deberán volver a clase y en 1 minuto vender a su compañero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6774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721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1540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106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4385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69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708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8624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0492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359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13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&lt;strong&gt;html5&lt;/strong&gt;_css3_javascript5 - Nosinmiubuntu | Ubuntu en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83" y="406656"/>
            <a:ext cx="4005276" cy="3248724"/>
          </a:xfrm>
          <a:prstGeom prst="rect">
            <a:avLst/>
          </a:prstGeom>
        </p:spPr>
      </p:pic>
      <p:pic>
        <p:nvPicPr>
          <p:cNvPr id="5" name="Imagen 4" descr="&lt;strong&gt;GitLab&lt;/strong&gt; - MediaWik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37" y="331210"/>
            <a:ext cx="4074113" cy="1446310"/>
          </a:xfrm>
          <a:prstGeom prst="rect">
            <a:avLst/>
          </a:prstGeom>
        </p:spPr>
      </p:pic>
      <p:pic>
        <p:nvPicPr>
          <p:cNvPr id="6" name="Imagen 5" descr="&lt;strong&gt;GitHub&lt;/strong&gt; - Վիքիպեդիա՝ ազատ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716" y="2835244"/>
            <a:ext cx="2921134" cy="1197665"/>
          </a:xfrm>
          <a:prstGeom prst="rect">
            <a:avLst/>
          </a:prstGeom>
        </p:spPr>
      </p:pic>
      <p:pic>
        <p:nvPicPr>
          <p:cNvPr id="7" name="Imagen 6" descr="Information Transfer Economics: Information equilibrium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29" y="2605239"/>
            <a:ext cx="2888528" cy="1516477"/>
          </a:xfrm>
          <a:prstGeom prst="rect">
            <a:avLst/>
          </a:prstGeom>
        </p:spPr>
      </p:pic>
      <p:pic>
        <p:nvPicPr>
          <p:cNvPr id="1026" name="Picture 2" descr="Trabajar con código de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520" y="4586935"/>
            <a:ext cx="3453672" cy="194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blime Text: un editor de código multiplataforma – Damián De Luc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30" y="3822458"/>
            <a:ext cx="2905072" cy="290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146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98608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9527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90226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69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38736" y="515080"/>
            <a:ext cx="8465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CONCERTACIÓN EVALUACIÓN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15389" y="1695796"/>
            <a:ext cx="108481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s-ES" sz="2800" dirty="0"/>
              <a:t>En la plataforma KURVE se </a:t>
            </a:r>
            <a:r>
              <a:rPr lang="es-ES" sz="2800" dirty="0" smtClean="0"/>
              <a:t>cargarán </a:t>
            </a:r>
            <a:r>
              <a:rPr lang="es-ES" sz="2800" dirty="0"/>
              <a:t>todas las actividades, talleres y cuestionarios, para ello es de vital importancia que cada uno cuente con las credenciales.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s-ES" sz="2800" dirty="0"/>
              <a:t>Cada semana tendrán una actividad y/o consulta, con el objetivo de practicar lo aprendido.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s-ES" sz="2800" dirty="0"/>
              <a:t>Durante las clases se socializarán actividades de la plataforma.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s-ES" sz="2800" dirty="0"/>
              <a:t>A lo largo de todo el proceso se realizarán seis cuestionarios.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s-ES" sz="2800" dirty="0"/>
              <a:t>Abordaremos diferentes ejes temáticos por medio de los foros.</a:t>
            </a:r>
          </a:p>
          <a:p>
            <a:pPr algn="just"/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66697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77251" y="786522"/>
            <a:ext cx="11059438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¿Por qué </a:t>
            </a:r>
            <a:r>
              <a:rPr lang="es-ES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quieres estudiar </a:t>
            </a:r>
          </a:p>
          <a:p>
            <a:pPr algn="ctr"/>
            <a:r>
              <a:rPr lang="es-ES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programación?</a:t>
            </a:r>
            <a:endParaRPr lang="es-ES" sz="7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7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¿Qué </a:t>
            </a:r>
            <a:r>
              <a:rPr lang="es-ES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quieres lograr?</a:t>
            </a:r>
            <a:endParaRPr lang="es-ES" sz="7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16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34233" y="556644"/>
            <a:ext cx="8124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¿Qué es Versión de Control?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40823" y="1595497"/>
            <a:ext cx="1131362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Una Versión de Control ayuda a los desarrolladores llevar un registro y administrar cualquier cambio en el código del proyecto de software. A medida que crece este proyecto, la versión de control se vuelve esencial</a:t>
            </a:r>
          </a:p>
          <a:p>
            <a:endParaRPr lang="es-ES" sz="2000" dirty="0"/>
          </a:p>
          <a:p>
            <a:r>
              <a:rPr lang="es-ES" sz="2000" dirty="0" smtClean="0"/>
              <a:t>La versión de control permite a los desarrollador trabajar de forma segura a través de una bifurcación y una fusión.</a:t>
            </a:r>
          </a:p>
          <a:p>
            <a:endParaRPr lang="es-ES" sz="2000" dirty="0" smtClean="0"/>
          </a:p>
          <a:p>
            <a:r>
              <a:rPr lang="es-ES" sz="2000" dirty="0" smtClean="0"/>
              <a:t>Con la bifurcación, un desarrollador duplica parte del código fuente (llamado repositorio). Este desarrollador, luego puede, de forma segura, hacer cambios a esa parte del código, sin afectar al resto del proyecto.</a:t>
            </a:r>
          </a:p>
          <a:p>
            <a:endParaRPr lang="es-ES" sz="2000" dirty="0" smtClean="0"/>
          </a:p>
          <a:p>
            <a:r>
              <a:rPr lang="es-ES" sz="2000" dirty="0" smtClean="0"/>
              <a:t>Luego, una vez que el desarrollador logre que su parte del código funcione de forma apropiada, esta persona podría fusionar este código al código fuente principal para hacerlo oficial.</a:t>
            </a:r>
          </a:p>
          <a:p>
            <a:endParaRPr lang="es-ES" sz="2000" dirty="0" smtClean="0"/>
          </a:p>
          <a:p>
            <a:r>
              <a:rPr lang="es-ES" sz="2000" dirty="0" smtClean="0"/>
              <a:t>Todos estos cambios luego son registrados y pueden ser revertidos si es necesario.</a:t>
            </a:r>
            <a:endParaRPr lang="es-ES" sz="2000" dirty="0"/>
          </a:p>
        </p:txBody>
      </p:sp>
      <p:sp>
        <p:nvSpPr>
          <p:cNvPr id="5" name="Rectángulo 4"/>
          <p:cNvSpPr/>
          <p:nvPr/>
        </p:nvSpPr>
        <p:spPr>
          <a:xfrm>
            <a:off x="212698" y="6112225"/>
            <a:ext cx="6652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Fuente: </a:t>
            </a:r>
            <a:r>
              <a:rPr lang="es-ES" dirty="0" smtClean="0">
                <a:hlinkClick r:id="rId2"/>
              </a:rPr>
              <a:t>https://kinsta.com/es/base-de-conocimiento/que-es-github/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435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64067" y="682314"/>
            <a:ext cx="3759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¿Qué es </a:t>
            </a:r>
            <a:r>
              <a:rPr lang="es-E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4098" name="Picture 2" descr="🥇 | Operaciones básicas con G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185" y="392717"/>
            <a:ext cx="3140364" cy="187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847897" y="2459576"/>
            <a:ext cx="105488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 smtClean="0"/>
              <a:t>Git</a:t>
            </a:r>
            <a:r>
              <a:rPr lang="es-ES" sz="2400" dirty="0" smtClean="0"/>
              <a:t> es un sistema de control específico de versión de fuente abierta creada por </a:t>
            </a:r>
            <a:r>
              <a:rPr lang="es-ES" sz="2400" dirty="0" err="1" smtClean="0"/>
              <a:t>Linus</a:t>
            </a:r>
            <a:r>
              <a:rPr lang="es-ES" sz="2400" dirty="0" smtClean="0"/>
              <a:t> </a:t>
            </a:r>
            <a:r>
              <a:rPr lang="es-ES" sz="2400" dirty="0" err="1" smtClean="0"/>
              <a:t>Torvalds</a:t>
            </a:r>
            <a:r>
              <a:rPr lang="es-ES" sz="2400" dirty="0" smtClean="0"/>
              <a:t> en el 2005.</a:t>
            </a:r>
          </a:p>
          <a:p>
            <a:endParaRPr lang="es-ES" sz="2400" dirty="0" smtClean="0"/>
          </a:p>
          <a:p>
            <a:r>
              <a:rPr lang="es-ES" sz="2400" dirty="0" smtClean="0"/>
              <a:t>Específicamente, </a:t>
            </a:r>
            <a:r>
              <a:rPr lang="es-ES" sz="2400" dirty="0" err="1" smtClean="0"/>
              <a:t>Git</a:t>
            </a:r>
            <a:r>
              <a:rPr lang="es-ES" sz="2400" dirty="0" smtClean="0"/>
              <a:t> es un sistema de control de versión distribuida, lo que quiere decir que la base del código entero y su historial se encuentran disponibles en la computadora de todo desarrollador, lo cual permite un fácil acceso a las bifurcaciones y fusiones.</a:t>
            </a:r>
          </a:p>
          <a:p>
            <a:endParaRPr lang="es-ES" sz="2400" dirty="0" smtClean="0"/>
          </a:p>
          <a:p>
            <a:r>
              <a:rPr lang="es-ES" sz="2400" dirty="0" smtClean="0"/>
              <a:t>Según la encuesta entre los desarrolladores de </a:t>
            </a:r>
            <a:r>
              <a:rPr lang="es-ES" sz="2400" dirty="0" err="1" smtClean="0"/>
              <a:t>Stack</a:t>
            </a:r>
            <a:r>
              <a:rPr lang="es-ES" sz="2400" dirty="0" smtClean="0"/>
              <a:t> </a:t>
            </a:r>
            <a:r>
              <a:rPr lang="es-ES" sz="2400" dirty="0" err="1" smtClean="0"/>
              <a:t>Overflow</a:t>
            </a:r>
            <a:r>
              <a:rPr lang="es-ES" sz="2400" dirty="0" smtClean="0"/>
              <a:t>, más </a:t>
            </a:r>
            <a:r>
              <a:rPr lang="es-ES" sz="2400" dirty="0" err="1" smtClean="0"/>
              <a:t>deé</a:t>
            </a:r>
            <a:r>
              <a:rPr lang="es-ES" sz="2400" dirty="0" smtClean="0"/>
              <a:t> 87% de los desarrolladores usan </a:t>
            </a:r>
            <a:r>
              <a:rPr lang="es-ES" sz="2400" dirty="0" err="1" smtClean="0"/>
              <a:t>Git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sp>
        <p:nvSpPr>
          <p:cNvPr id="6" name="Rectángulo 5"/>
          <p:cNvSpPr/>
          <p:nvPr/>
        </p:nvSpPr>
        <p:spPr>
          <a:xfrm>
            <a:off x="1946902" y="1720912"/>
            <a:ext cx="3213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hlinkClick r:id="rId3"/>
              </a:rPr>
              <a:t>https://git-scm.com/downloads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847897" y="6361606"/>
            <a:ext cx="6652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Fuente: </a:t>
            </a:r>
            <a:r>
              <a:rPr lang="es-ES" dirty="0" smtClean="0">
                <a:hlinkClick r:id="rId4"/>
              </a:rPr>
              <a:t>https://kinsta.com/es/base-de-conocimiento/que-es-github/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2682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725</Words>
  <Application>Microsoft Office PowerPoint</Application>
  <PresentationFormat>Panorámica</PresentationFormat>
  <Paragraphs>85</Paragraphs>
  <Slides>53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19</cp:revision>
  <dcterms:created xsi:type="dcterms:W3CDTF">2021-07-20T18:52:41Z</dcterms:created>
  <dcterms:modified xsi:type="dcterms:W3CDTF">2021-07-22T04:27:05Z</dcterms:modified>
</cp:coreProperties>
</file>