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71" r:id="rId8"/>
    <p:sldId id="265" r:id="rId9"/>
    <p:sldId id="272" r:id="rId10"/>
    <p:sldId id="274" r:id="rId11"/>
    <p:sldId id="273" r:id="rId12"/>
    <p:sldId id="266" r:id="rId13"/>
    <p:sldId id="268" r:id="rId14"/>
    <p:sldId id="257" r:id="rId15"/>
    <p:sldId id="258" r:id="rId16"/>
    <p:sldId id="267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D1FA-2FDF-4C00-8F38-3D8CBE33D35C}" type="datetimeFigureOut">
              <a:rPr lang="hu-HU" smtClean="0"/>
              <a:t>2025.09.03.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897-9930-4F99-BCD8-709A4F799F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619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D1FA-2FDF-4C00-8F38-3D8CBE33D35C}" type="datetimeFigureOut">
              <a:rPr lang="hu-HU" smtClean="0"/>
              <a:t>2025.09.03.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897-9930-4F99-BCD8-709A4F799F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890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D1FA-2FDF-4C00-8F38-3D8CBE33D35C}" type="datetimeFigureOut">
              <a:rPr lang="hu-HU" smtClean="0"/>
              <a:t>2025.09.03.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897-9930-4F99-BCD8-709A4F799F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83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D1FA-2FDF-4C00-8F38-3D8CBE33D35C}" type="datetimeFigureOut">
              <a:rPr lang="hu-HU" smtClean="0"/>
              <a:t>2025.09.03.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897-9930-4F99-BCD8-709A4F799F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428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D1FA-2FDF-4C00-8F38-3D8CBE33D35C}" type="datetimeFigureOut">
              <a:rPr lang="hu-HU" smtClean="0"/>
              <a:t>2025.09.03.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897-9930-4F99-BCD8-709A4F799F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20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D1FA-2FDF-4C00-8F38-3D8CBE33D35C}" type="datetimeFigureOut">
              <a:rPr lang="hu-HU" smtClean="0"/>
              <a:t>2025.09.03.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897-9930-4F99-BCD8-709A4F799F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62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D1FA-2FDF-4C00-8F38-3D8CBE33D35C}" type="datetimeFigureOut">
              <a:rPr lang="hu-HU" smtClean="0"/>
              <a:t>2025.09.03.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897-9930-4F99-BCD8-709A4F799F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365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D1FA-2FDF-4C00-8F38-3D8CBE33D35C}" type="datetimeFigureOut">
              <a:rPr lang="hu-HU" smtClean="0"/>
              <a:t>2025.09.03.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897-9930-4F99-BCD8-709A4F799F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526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D1FA-2FDF-4C00-8F38-3D8CBE33D35C}" type="datetimeFigureOut">
              <a:rPr lang="hu-HU" smtClean="0"/>
              <a:t>2025.09.03.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897-9930-4F99-BCD8-709A4F799F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78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D1FA-2FDF-4C00-8F38-3D8CBE33D35C}" type="datetimeFigureOut">
              <a:rPr lang="hu-HU" smtClean="0"/>
              <a:t>2025.09.03.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897-9930-4F99-BCD8-709A4F799F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300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D1FA-2FDF-4C00-8F38-3D8CBE33D35C}" type="datetimeFigureOut">
              <a:rPr lang="hu-HU" smtClean="0"/>
              <a:t>2025.09.03.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42897-9930-4F99-BCD8-709A4F799F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508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0D1FA-2FDF-4C00-8F38-3D8CBE33D35C}" type="datetimeFigureOut">
              <a:rPr lang="hu-HU" smtClean="0"/>
              <a:t>2025.09.03.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42897-9930-4F99-BCD8-709A4F799F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31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b="1" dirty="0"/>
              <a:t/>
            </a:r>
            <a:br>
              <a:rPr lang="hu-HU" b="1" dirty="0"/>
            </a:br>
            <a:r>
              <a:rPr lang="hu-HU" b="1" dirty="0" smtClean="0"/>
              <a:t>Szoftverfejlesztő és –tesztelő vizsga 2024/25 tanév </a:t>
            </a:r>
            <a:br>
              <a:rPr lang="hu-HU" b="1" dirty="0" smtClean="0"/>
            </a:b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41783" y="3254169"/>
            <a:ext cx="9309652" cy="2550284"/>
          </a:xfrm>
        </p:spPr>
        <p:txBody>
          <a:bodyPr>
            <a:normAutofit fontScale="92500" lnSpcReduction="20000"/>
          </a:bodyPr>
          <a:lstStyle/>
          <a:p>
            <a:r>
              <a:rPr lang="hu-HU" sz="5200" b="1" dirty="0" smtClean="0"/>
              <a:t>„</a:t>
            </a:r>
            <a:r>
              <a:rPr lang="hu-HU" sz="5200" b="1" dirty="0" err="1" smtClean="0"/>
              <a:t>Fabolcs</a:t>
            </a:r>
            <a:r>
              <a:rPr lang="hu-HU" sz="5200" b="1" dirty="0" smtClean="0"/>
              <a:t> webáruház” projektmunka</a:t>
            </a:r>
          </a:p>
          <a:p>
            <a:endParaRPr lang="hu-HU" b="1" dirty="0" smtClean="0"/>
          </a:p>
          <a:p>
            <a:r>
              <a:rPr lang="hu-HU" u="sng" dirty="0" smtClean="0"/>
              <a:t>Készítette: </a:t>
            </a:r>
          </a:p>
          <a:p>
            <a:r>
              <a:rPr lang="hu-HU" dirty="0" smtClean="0"/>
              <a:t>Kuti Szabolcs</a:t>
            </a:r>
          </a:p>
          <a:p>
            <a:r>
              <a:rPr lang="hu-HU" dirty="0" err="1" smtClean="0"/>
              <a:t>Bozsogi</a:t>
            </a:r>
            <a:r>
              <a:rPr lang="hu-HU" dirty="0" smtClean="0"/>
              <a:t> Ildikó</a:t>
            </a:r>
          </a:p>
          <a:p>
            <a:r>
              <a:rPr lang="hu-HU" dirty="0" smtClean="0"/>
              <a:t>Tóth Norbert</a:t>
            </a:r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85" y="5893904"/>
            <a:ext cx="5929258" cy="722451"/>
          </a:xfrm>
          <a:prstGeom prst="rect">
            <a:avLst/>
          </a:prstGeom>
          <a:effectLst>
            <a:outerShdw blurRad="1016000" dist="50800" dir="5400000" algn="ctr" rotWithShape="0">
              <a:srgbClr val="000000"/>
            </a:outerShdw>
            <a:softEdge rad="101600"/>
          </a:effectLst>
          <a:scene3d>
            <a:camera prst="orthographicFront"/>
            <a:lightRig rig="threePt" dir="t"/>
          </a:scene3d>
          <a:sp3d prstMaterial="matte"/>
        </p:spPr>
      </p:pic>
    </p:spTree>
    <p:extLst>
      <p:ext uri="{BB962C8B-B14F-4D97-AF65-F5344CB8AC3E}">
        <p14:creationId xmlns:p14="http://schemas.microsoft.com/office/powerpoint/2010/main" val="229091752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9600" y="831712"/>
            <a:ext cx="10515600" cy="4351338"/>
          </a:xfrm>
        </p:spPr>
        <p:txBody>
          <a:bodyPr/>
          <a:lstStyle/>
          <a:p>
            <a:pPr algn="just"/>
            <a:r>
              <a:rPr lang="hu-HU" sz="2600" dirty="0" smtClean="0"/>
              <a:t>Egyszemélyes vállalkozás lévén a </a:t>
            </a:r>
            <a:r>
              <a:rPr lang="hu-HU" sz="2600" dirty="0"/>
              <a:t>felület K</a:t>
            </a:r>
            <a:r>
              <a:rPr lang="hu-HU" sz="2600" dirty="0" smtClean="0"/>
              <a:t>ezelője manuálisan teszi naprakésszé a </a:t>
            </a:r>
            <a:r>
              <a:rPr lang="hu-HU" sz="2600" dirty="0"/>
              <a:t>státuszok változását, </a:t>
            </a:r>
            <a:r>
              <a:rPr lang="hu-HU" sz="2600" dirty="0" smtClean="0"/>
              <a:t>figyeli </a:t>
            </a:r>
            <a:r>
              <a:rPr lang="hu-HU" sz="2600" dirty="0"/>
              <a:t>a </a:t>
            </a:r>
            <a:r>
              <a:rPr lang="hu-HU" sz="2600" dirty="0" smtClean="0"/>
              <a:t>pénzmozgást, majd teljesíti a megrendelést</a:t>
            </a:r>
            <a:endParaRPr lang="hu-HU" sz="2600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31" y="6007445"/>
            <a:ext cx="4997411" cy="608910"/>
          </a:xfrm>
          <a:prstGeom prst="rect">
            <a:avLst/>
          </a:prstGeom>
          <a:effectLst>
            <a:outerShdw blurRad="1016000" dist="50800" dir="5400000" algn="ctr" rotWithShape="0">
              <a:srgbClr val="000000">
                <a:alpha val="43137"/>
              </a:srgbClr>
            </a:outerShdw>
            <a:softEdge rad="101600"/>
          </a:effectLst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016" y="1903746"/>
            <a:ext cx="9074626" cy="471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2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2900" dirty="0">
                <a:latin typeface="+mn-lt"/>
              </a:rPr>
              <a:t>Az adminisztrációs felületen a Rendelés állapotának nyomon </a:t>
            </a:r>
            <a:r>
              <a:rPr lang="hu-HU" sz="2900" dirty="0" smtClean="0">
                <a:latin typeface="+mn-lt"/>
              </a:rPr>
              <a:t>követése kapcsán a státusz módosításának </a:t>
            </a:r>
            <a:r>
              <a:rPr lang="hu-HU" sz="2900" dirty="0">
                <a:latin typeface="+mn-lt"/>
              </a:rPr>
              <a:t>elkészítése az alábbi kódokkal történt:</a:t>
            </a:r>
            <a:r>
              <a:rPr lang="hu-HU" dirty="0">
                <a:latin typeface="+mn-lt"/>
              </a:rPr>
              <a:t/>
            </a:r>
            <a:br>
              <a:rPr lang="hu-HU" dirty="0">
                <a:latin typeface="+mn-lt"/>
              </a:rPr>
            </a:br>
            <a:endParaRPr lang="hu-HU" dirty="0">
              <a:latin typeface="+mn-lt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347" y="1336675"/>
            <a:ext cx="7660260" cy="497983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31" y="6007445"/>
            <a:ext cx="4997411" cy="608910"/>
          </a:xfrm>
          <a:prstGeom prst="rect">
            <a:avLst/>
          </a:prstGeom>
          <a:effectLst>
            <a:outerShdw blurRad="1016000" dist="50800" dir="5400000" algn="ctr" rotWithShape="0">
              <a:srgbClr val="000000">
                <a:alpha val="43137"/>
              </a:srgbClr>
            </a:outerShdw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40245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 és csapatmunka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hu-HU" dirty="0" smtClean="0"/>
              <a:t>Első pillanattól kezdve, ahogy a projektmunka ötletelése elkezdődött, mindhárman webáruház létrehozásában gondolkodtunk. </a:t>
            </a:r>
            <a:endParaRPr lang="hu-HU" dirty="0"/>
          </a:p>
          <a:p>
            <a:pPr marL="0" indent="0" algn="just">
              <a:buNone/>
            </a:pPr>
            <a:r>
              <a:rPr lang="hu-HU" dirty="0" smtClean="0"/>
              <a:t>Amikor kiderült, hogy mindez csapatban kivitelezhető, egyértelművé vált, hogy összefogunk.</a:t>
            </a:r>
          </a:p>
          <a:p>
            <a:pPr marL="0" indent="0" algn="just">
              <a:buNone/>
            </a:pPr>
            <a:r>
              <a:rPr lang="hu-HU" dirty="0" smtClean="0"/>
              <a:t>Szabolcs ötlete nyomán indultunk el, aki a való életben is foglalkozik lézervágással és gravírozással – készít egyedi „</a:t>
            </a:r>
            <a:r>
              <a:rPr lang="hu-HU" dirty="0" err="1" smtClean="0"/>
              <a:t>Fabolcs</a:t>
            </a:r>
            <a:r>
              <a:rPr lang="hu-HU" dirty="0" smtClean="0"/>
              <a:t>” termékeket, amelyek elérhetőek az érdeklődők számára.</a:t>
            </a:r>
          </a:p>
          <a:p>
            <a:pPr marL="0" indent="0" algn="just">
              <a:buNone/>
            </a:pPr>
            <a:r>
              <a:rPr lang="hu-HU" dirty="0" smtClean="0"/>
              <a:t>A földrajzi távolság, az időkorlátok, az egyéni elfoglaltságok olykor akadályokat gördítettek elénk, ezeket igyekeztünk leküzdeni.</a:t>
            </a:r>
          </a:p>
          <a:p>
            <a:pPr marL="0" indent="0" algn="just">
              <a:buNone/>
            </a:pPr>
            <a:r>
              <a:rPr lang="hu-HU" dirty="0" smtClean="0"/>
              <a:t>A kapcsolattartás leginkább emailben, telefonon és </a:t>
            </a:r>
            <a:r>
              <a:rPr lang="hu-HU" dirty="0" err="1" smtClean="0"/>
              <a:t>messengeren</a:t>
            </a:r>
            <a:r>
              <a:rPr lang="hu-HU" dirty="0" smtClean="0"/>
              <a:t> történt.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31" y="6007445"/>
            <a:ext cx="4997411" cy="608910"/>
          </a:xfrm>
          <a:prstGeom prst="rect">
            <a:avLst/>
          </a:prstGeom>
          <a:effectLst>
            <a:outerShdw blurRad="1016000" dist="50800" dir="5400000" algn="ctr" rotWithShape="0">
              <a:srgbClr val="000000">
                <a:alpha val="43137"/>
              </a:srgbClr>
            </a:outerShdw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407380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 és csapatmunka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600" dirty="0" smtClean="0"/>
              <a:t>A feladatokat igyekeztünk arányosan vállalni. </a:t>
            </a:r>
          </a:p>
          <a:p>
            <a:pPr marL="0" indent="0" algn="just">
              <a:buNone/>
            </a:pPr>
            <a:r>
              <a:rPr lang="hu-HU" sz="2600" dirty="0" smtClean="0"/>
              <a:t>A kezdet volt a legnehezebb, akkor nagyobb online jelenlétet, több egyeztetést kívánt a projekt, majd ahogy haladtunk előre, szemmel láthatóvá vált az eredmény, a finomhangolások következtek.</a:t>
            </a:r>
          </a:p>
          <a:p>
            <a:pPr marL="0" indent="0" algn="just">
              <a:buNone/>
            </a:pPr>
            <a:r>
              <a:rPr lang="hu-HU" sz="2600" dirty="0" smtClean="0"/>
              <a:t>A tartalom mellett a fő feladat a HTML (</a:t>
            </a:r>
            <a:r>
              <a:rPr lang="hu-HU" sz="2600" dirty="0" err="1"/>
              <a:t>HyperText</a:t>
            </a:r>
            <a:r>
              <a:rPr lang="hu-HU" sz="2600" dirty="0"/>
              <a:t> </a:t>
            </a:r>
            <a:r>
              <a:rPr lang="hu-HU" sz="2600" dirty="0" err="1"/>
              <a:t>Markup</a:t>
            </a:r>
            <a:r>
              <a:rPr lang="hu-HU" sz="2600" dirty="0"/>
              <a:t> </a:t>
            </a:r>
            <a:r>
              <a:rPr lang="hu-HU" sz="2600" dirty="0" err="1" smtClean="0"/>
              <a:t>Language</a:t>
            </a:r>
            <a:r>
              <a:rPr lang="hu-HU" sz="2600" dirty="0" smtClean="0"/>
              <a:t>), CSS </a:t>
            </a:r>
            <a:r>
              <a:rPr lang="hu-HU" sz="2600" dirty="0" smtClean="0"/>
              <a:t>(</a:t>
            </a:r>
            <a:r>
              <a:rPr lang="hu-HU" sz="2600" dirty="0" err="1"/>
              <a:t>Cascading</a:t>
            </a:r>
            <a:r>
              <a:rPr lang="hu-HU" sz="2600" dirty="0"/>
              <a:t> </a:t>
            </a:r>
            <a:r>
              <a:rPr lang="hu-HU" sz="2600" dirty="0" err="1"/>
              <a:t>Style</a:t>
            </a:r>
            <a:r>
              <a:rPr lang="hu-HU" sz="2600" dirty="0"/>
              <a:t> </a:t>
            </a:r>
            <a:r>
              <a:rPr lang="hu-HU" sz="2600" dirty="0" err="1" smtClean="0"/>
              <a:t>Sheets</a:t>
            </a:r>
            <a:r>
              <a:rPr lang="hu-HU" sz="2600" dirty="0" smtClean="0"/>
              <a:t>), </a:t>
            </a:r>
            <a:r>
              <a:rPr lang="hu-HU" dirty="0"/>
              <a:t>JavaScript, </a:t>
            </a:r>
            <a:r>
              <a:rPr lang="hu-HU" dirty="0" smtClean="0"/>
              <a:t>MYSQL </a:t>
            </a:r>
            <a:r>
              <a:rPr lang="hu-HU" dirty="0" smtClean="0"/>
              <a:t>és a </a:t>
            </a:r>
            <a:r>
              <a:rPr lang="hu-HU" dirty="0" smtClean="0"/>
              <a:t>PHP (</a:t>
            </a:r>
            <a:r>
              <a:rPr lang="hu-HU" dirty="0" err="1" smtClean="0"/>
              <a:t>Personal</a:t>
            </a:r>
            <a:r>
              <a:rPr lang="hu-HU" dirty="0" smtClean="0"/>
              <a:t> Home </a:t>
            </a:r>
            <a:r>
              <a:rPr lang="hu-HU" dirty="0" err="1" smtClean="0"/>
              <a:t>Page</a:t>
            </a:r>
            <a:r>
              <a:rPr lang="hu-HU" dirty="0" smtClean="0"/>
              <a:t>) </a:t>
            </a:r>
            <a:r>
              <a:rPr lang="hu-HU" sz="2600" dirty="0" smtClean="0"/>
              <a:t>munkálatai voltak. </a:t>
            </a:r>
            <a:endParaRPr lang="hu-HU" sz="2600" dirty="0" smtClean="0"/>
          </a:p>
          <a:p>
            <a:pPr marL="0" indent="0" algn="just">
              <a:buNone/>
            </a:pPr>
            <a:r>
              <a:rPr lang="hu-HU" sz="2600" dirty="0" smtClean="0"/>
              <a:t>Ebben többnyire egyetértésben voltunk. Letisztult designra, felhasználóbarát kialakításra törekedtünk.</a:t>
            </a:r>
          </a:p>
          <a:p>
            <a:pPr marL="0" indent="0">
              <a:buNone/>
            </a:pPr>
            <a:r>
              <a:rPr lang="hu-HU" sz="2600" dirty="0" smtClean="0"/>
              <a:t>Használt programok: </a:t>
            </a:r>
            <a:r>
              <a:rPr lang="hu-HU" sz="2600" dirty="0"/>
              <a:t>Visual </a:t>
            </a:r>
            <a:r>
              <a:rPr lang="hu-HU" sz="2600" dirty="0" err="1"/>
              <a:t>Studio</a:t>
            </a:r>
            <a:r>
              <a:rPr lang="hu-HU" sz="2600" dirty="0"/>
              <a:t> </a:t>
            </a:r>
            <a:r>
              <a:rPr lang="hu-HU" sz="2600" dirty="0" err="1" smtClean="0"/>
              <a:t>Code</a:t>
            </a:r>
            <a:r>
              <a:rPr lang="hu-HU" sz="2600" dirty="0" smtClean="0"/>
              <a:t>, </a:t>
            </a:r>
            <a:r>
              <a:rPr lang="hu-HU" sz="2600" dirty="0" err="1" smtClean="0"/>
              <a:t>Paint</a:t>
            </a:r>
            <a:r>
              <a:rPr lang="hu-HU" sz="2600" dirty="0" smtClean="0"/>
              <a:t>, </a:t>
            </a:r>
            <a:r>
              <a:rPr lang="hu-HU" sz="2600" dirty="0" err="1" smtClean="0"/>
              <a:t>Affinity</a:t>
            </a:r>
            <a:r>
              <a:rPr lang="hu-HU" sz="2600" dirty="0" smtClean="0"/>
              <a:t> </a:t>
            </a:r>
            <a:r>
              <a:rPr lang="hu-HU" sz="2600" dirty="0" err="1" smtClean="0"/>
              <a:t>designer</a:t>
            </a:r>
            <a:endParaRPr lang="hu-HU" sz="2600" dirty="0" smtClean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31" y="6007445"/>
            <a:ext cx="4997411" cy="608910"/>
          </a:xfrm>
          <a:prstGeom prst="rect">
            <a:avLst/>
          </a:prstGeom>
          <a:effectLst>
            <a:outerShdw blurRad="1016000" dist="50800" dir="5400000" algn="ctr" rotWithShape="0">
              <a:srgbClr val="000000">
                <a:alpha val="43137"/>
              </a:srgbClr>
            </a:outerShdw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404936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English </a:t>
            </a:r>
            <a:r>
              <a:rPr lang="hu-HU" dirty="0" err="1" smtClean="0"/>
              <a:t>exam</a:t>
            </a:r>
            <a:r>
              <a:rPr lang="hu-HU" dirty="0" smtClean="0"/>
              <a:t> </a:t>
            </a:r>
            <a:r>
              <a:rPr lang="hu-HU" dirty="0" err="1" smtClean="0"/>
              <a:t>description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From the very beginning, when we started brainstorming ideas for the project, all three of us thought about creating a web store</a:t>
            </a:r>
            <a:r>
              <a:rPr lang="en-US" dirty="0" smtClean="0"/>
              <a:t>.</a:t>
            </a:r>
            <a:endParaRPr lang="hu-HU" dirty="0" smtClean="0"/>
          </a:p>
          <a:p>
            <a:pPr marL="0" indent="0" algn="just">
              <a:buNone/>
            </a:pPr>
            <a:r>
              <a:rPr lang="en-US" dirty="0"/>
              <a:t>When it became clear that all this could be achieved as a team, it was obvious that we would join </a:t>
            </a:r>
            <a:r>
              <a:rPr lang="en-US" dirty="0" smtClean="0"/>
              <a:t>forces</a:t>
            </a:r>
            <a:r>
              <a:rPr lang="hu-HU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We started with </a:t>
            </a:r>
            <a:r>
              <a:rPr lang="en-US" dirty="0" err="1"/>
              <a:t>Szabolcs</a:t>
            </a:r>
            <a:r>
              <a:rPr lang="en-US" dirty="0"/>
              <a:t>' idea, who works with laser cutting and engraving in real </a:t>
            </a:r>
            <a:r>
              <a:rPr lang="en-US" dirty="0" smtClean="0"/>
              <a:t>life</a:t>
            </a:r>
            <a:r>
              <a:rPr lang="hu-HU" dirty="0" smtClean="0"/>
              <a:t> – he </a:t>
            </a:r>
            <a:r>
              <a:rPr lang="en-US" dirty="0" smtClean="0"/>
              <a:t>creates </a:t>
            </a:r>
            <a:r>
              <a:rPr lang="en-US" dirty="0"/>
              <a:t>unique </a:t>
            </a:r>
            <a:r>
              <a:rPr lang="hu-HU" dirty="0" smtClean="0"/>
              <a:t>„</a:t>
            </a:r>
            <a:r>
              <a:rPr lang="en-US" dirty="0" err="1" smtClean="0"/>
              <a:t>Fabolcs</a:t>
            </a:r>
            <a:r>
              <a:rPr lang="hu-HU" dirty="0" smtClean="0"/>
              <a:t>”</a:t>
            </a:r>
            <a:r>
              <a:rPr lang="en-US" dirty="0" smtClean="0"/>
              <a:t> </a:t>
            </a:r>
            <a:r>
              <a:rPr lang="en-US" dirty="0"/>
              <a:t>products, which are available to anyone interested</a:t>
            </a:r>
            <a:r>
              <a:rPr lang="en-US" dirty="0" smtClean="0"/>
              <a:t>.</a:t>
            </a:r>
            <a:endParaRPr lang="hu-HU" dirty="0" smtClean="0"/>
          </a:p>
          <a:p>
            <a:pPr marL="0" indent="0" algn="just">
              <a:buNone/>
            </a:pPr>
            <a:r>
              <a:rPr lang="en-US" dirty="0"/>
              <a:t>Geographical distance, time constraints, and individual commitments sometimes presented obstacles, but we tried to overcome them</a:t>
            </a:r>
            <a:r>
              <a:rPr lang="en-US" dirty="0" smtClean="0"/>
              <a:t>.</a:t>
            </a:r>
            <a:endParaRPr lang="hu-HU" dirty="0" smtClean="0"/>
          </a:p>
          <a:p>
            <a:pPr marL="0" indent="0" algn="just">
              <a:buNone/>
            </a:pPr>
            <a:r>
              <a:rPr lang="en-US" dirty="0"/>
              <a:t>Communication took place mainly via email, telephone, and </a:t>
            </a:r>
            <a:r>
              <a:rPr lang="hu-HU" dirty="0" err="1" smtClean="0"/>
              <a:t>messenger</a:t>
            </a:r>
            <a:r>
              <a:rPr lang="en-US" dirty="0" smtClean="0"/>
              <a:t>.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31" y="6007445"/>
            <a:ext cx="4997411" cy="608910"/>
          </a:xfrm>
          <a:prstGeom prst="rect">
            <a:avLst/>
          </a:prstGeom>
          <a:effectLst>
            <a:outerShdw blurRad="1016000" dist="50800" dir="5400000" algn="ctr" rotWithShape="0">
              <a:srgbClr val="000000">
                <a:alpha val="43137"/>
              </a:srgbClr>
            </a:outerShdw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364280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/>
              <a:t>We tried to take on the tasks proportionally</a:t>
            </a:r>
            <a:r>
              <a:rPr lang="en-US" sz="2600" dirty="0" smtClean="0"/>
              <a:t>.</a:t>
            </a:r>
            <a:endParaRPr lang="hu-HU" sz="2600" dirty="0" smtClean="0"/>
          </a:p>
          <a:p>
            <a:pPr marL="0" indent="0" algn="just">
              <a:buNone/>
            </a:pPr>
            <a:r>
              <a:rPr lang="en-US" sz="2600" dirty="0"/>
              <a:t>The beginning was the hardest part, as the project required a greater online presence and more </a:t>
            </a:r>
            <a:r>
              <a:rPr lang="en-US" sz="2600" dirty="0" smtClean="0"/>
              <a:t>coordination</a:t>
            </a:r>
            <a:r>
              <a:rPr lang="en-US" sz="2600" dirty="0"/>
              <a:t>, but as we moved forward, the results became visible and fine-tuning followed</a:t>
            </a:r>
            <a:r>
              <a:rPr lang="en-US" sz="2600" dirty="0" smtClean="0"/>
              <a:t>.</a:t>
            </a:r>
            <a:endParaRPr lang="hu-HU" sz="2600" dirty="0" smtClean="0"/>
          </a:p>
          <a:p>
            <a:pPr marL="0" indent="0" algn="just">
              <a:buNone/>
            </a:pPr>
            <a:r>
              <a:rPr lang="en-US" sz="2600" dirty="0"/>
              <a:t>In addition to the content, the main task was to develop HTML (</a:t>
            </a:r>
            <a:r>
              <a:rPr lang="en-US" sz="2600" dirty="0" err="1"/>
              <a:t>HyperText</a:t>
            </a:r>
            <a:r>
              <a:rPr lang="en-US" sz="2600" dirty="0"/>
              <a:t> Markup Language</a:t>
            </a:r>
            <a:r>
              <a:rPr lang="en-US" sz="2600" dirty="0" smtClean="0"/>
              <a:t>)</a:t>
            </a:r>
            <a:r>
              <a:rPr lang="hu-HU" sz="2600" dirty="0" smtClean="0"/>
              <a:t>,</a:t>
            </a:r>
            <a:r>
              <a:rPr lang="en-US" sz="2600" dirty="0" smtClean="0"/>
              <a:t> </a:t>
            </a:r>
            <a:r>
              <a:rPr lang="en-US" sz="2600" dirty="0"/>
              <a:t>CSS (Cascading Style Sheets</a:t>
            </a:r>
            <a:r>
              <a:rPr lang="en-US" sz="2600" dirty="0" smtClean="0"/>
              <a:t>)</a:t>
            </a:r>
            <a:r>
              <a:rPr lang="hu-HU" sz="2600" dirty="0" smtClean="0"/>
              <a:t>, </a:t>
            </a:r>
            <a:r>
              <a:rPr lang="hu-HU" sz="2600" dirty="0"/>
              <a:t>JavaScript, MYSQL </a:t>
            </a:r>
            <a:r>
              <a:rPr lang="hu-HU" sz="2600" dirty="0" smtClean="0"/>
              <a:t>and </a:t>
            </a:r>
            <a:r>
              <a:rPr lang="hu-HU" sz="2600" dirty="0"/>
              <a:t>PHP (</a:t>
            </a:r>
            <a:r>
              <a:rPr lang="hu-HU" sz="2600" dirty="0" err="1"/>
              <a:t>Personal</a:t>
            </a:r>
            <a:r>
              <a:rPr lang="hu-HU" sz="2600" dirty="0"/>
              <a:t> Home </a:t>
            </a:r>
            <a:r>
              <a:rPr lang="hu-HU" sz="2600" dirty="0" err="1"/>
              <a:t>Page</a:t>
            </a:r>
            <a:r>
              <a:rPr lang="hu-HU" sz="2600" dirty="0"/>
              <a:t>)</a:t>
            </a:r>
            <a:r>
              <a:rPr lang="en-US" sz="2600" dirty="0" smtClean="0"/>
              <a:t>. </a:t>
            </a:r>
            <a:endParaRPr lang="hu-HU" sz="2600" dirty="0" smtClean="0"/>
          </a:p>
          <a:p>
            <a:pPr marL="0" indent="0" algn="just">
              <a:buNone/>
            </a:pPr>
            <a:r>
              <a:rPr lang="en-US" sz="2600" dirty="0"/>
              <a:t>We were mostly in agreement on this. We strove for a clean design and user-friendly layout</a:t>
            </a:r>
            <a:r>
              <a:rPr lang="en-US" sz="2600" dirty="0" smtClean="0"/>
              <a:t>.</a:t>
            </a:r>
            <a:endParaRPr lang="hu-HU" sz="2600" dirty="0" smtClean="0"/>
          </a:p>
          <a:p>
            <a:pPr marL="0" indent="0" algn="just">
              <a:buNone/>
            </a:pPr>
            <a:r>
              <a:rPr lang="hu-HU" sz="2600" dirty="0" err="1"/>
              <a:t>Programs</a:t>
            </a:r>
            <a:r>
              <a:rPr lang="hu-HU" sz="2600" dirty="0"/>
              <a:t> </a:t>
            </a:r>
            <a:r>
              <a:rPr lang="hu-HU" sz="2600" dirty="0" err="1"/>
              <a:t>used</a:t>
            </a:r>
            <a:r>
              <a:rPr lang="hu-HU" sz="2600" dirty="0"/>
              <a:t>: Visual </a:t>
            </a:r>
            <a:r>
              <a:rPr lang="hu-HU" sz="2600" dirty="0" err="1" smtClean="0"/>
              <a:t>Studio</a:t>
            </a:r>
            <a:r>
              <a:rPr lang="hu-HU" sz="2600" dirty="0" smtClean="0"/>
              <a:t> </a:t>
            </a:r>
            <a:r>
              <a:rPr lang="hu-HU" sz="2600" dirty="0" err="1" smtClean="0"/>
              <a:t>Code</a:t>
            </a:r>
            <a:r>
              <a:rPr lang="hu-HU" sz="2600" dirty="0" smtClean="0"/>
              <a:t>, </a:t>
            </a:r>
            <a:r>
              <a:rPr lang="hu-HU" sz="2600" dirty="0" err="1" smtClean="0"/>
              <a:t>Paint</a:t>
            </a:r>
            <a:r>
              <a:rPr lang="hu-HU" sz="2600" dirty="0" smtClean="0"/>
              <a:t>, </a:t>
            </a:r>
            <a:r>
              <a:rPr lang="hu-HU" sz="2600" dirty="0" err="1" smtClean="0"/>
              <a:t>Affinity</a:t>
            </a:r>
            <a:r>
              <a:rPr lang="hu-HU" sz="2600" dirty="0" smtClean="0"/>
              <a:t> </a:t>
            </a:r>
            <a:r>
              <a:rPr lang="hu-HU" sz="2600" dirty="0" err="1" smtClean="0"/>
              <a:t>designer</a:t>
            </a:r>
            <a:endParaRPr lang="hu-HU" sz="2600" dirty="0"/>
          </a:p>
          <a:p>
            <a:pPr marL="0" indent="0" algn="just">
              <a:buNone/>
            </a:pPr>
            <a:endParaRPr lang="hu-HU" sz="2600" dirty="0" smtClean="0"/>
          </a:p>
          <a:p>
            <a:pPr marL="0" indent="0">
              <a:buNone/>
            </a:pPr>
            <a:endParaRPr lang="hu-HU" sz="26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31" y="6007445"/>
            <a:ext cx="4997411" cy="608910"/>
          </a:xfrm>
          <a:prstGeom prst="rect">
            <a:avLst/>
          </a:prstGeom>
          <a:effectLst>
            <a:outerShdw blurRad="1016000" dist="50800" dir="5400000" algn="ctr" rotWithShape="0">
              <a:srgbClr val="000000">
                <a:alpha val="43137"/>
              </a:srgbClr>
            </a:outerShdw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86542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Befejezés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hu-HU" b="1" dirty="0" smtClean="0"/>
          </a:p>
          <a:p>
            <a:pPr marL="0" indent="0" algn="ctr">
              <a:buNone/>
            </a:pPr>
            <a:endParaRPr lang="hu-HU" b="1" dirty="0"/>
          </a:p>
          <a:p>
            <a:pPr marL="0" indent="0" algn="ctr">
              <a:buNone/>
            </a:pPr>
            <a:r>
              <a:rPr lang="hu-HU" sz="3200" b="1" dirty="0" err="1" smtClean="0"/>
              <a:t>Thank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you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for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your</a:t>
            </a:r>
            <a:r>
              <a:rPr lang="hu-HU" sz="3200" b="1" dirty="0" smtClean="0"/>
              <a:t> </a:t>
            </a:r>
            <a:r>
              <a:rPr lang="hu-HU" sz="3200" b="1" dirty="0" err="1" smtClean="0"/>
              <a:t>attention</a:t>
            </a:r>
            <a:r>
              <a:rPr lang="hu-HU" sz="3200" b="1" dirty="0" smtClean="0"/>
              <a:t>!</a:t>
            </a:r>
          </a:p>
          <a:p>
            <a:pPr marL="0" indent="0" algn="ctr">
              <a:buNone/>
            </a:pPr>
            <a:r>
              <a:rPr lang="hu-HU" sz="3200" b="1" dirty="0" smtClean="0"/>
              <a:t>Köszönjük figyelmüket!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31" y="6007445"/>
            <a:ext cx="4997411" cy="608910"/>
          </a:xfrm>
          <a:prstGeom prst="rect">
            <a:avLst/>
          </a:prstGeom>
          <a:effectLst>
            <a:outerShdw blurRad="1016000" dist="50800" dir="5400000" algn="ctr" rotWithShape="0">
              <a:srgbClr val="000000">
                <a:alpha val="43137"/>
              </a:srgbClr>
            </a:outerShdw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6917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Bevezetés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67816"/>
            <a:ext cx="10515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200" b="1" dirty="0" err="1" smtClean="0"/>
              <a:t>Fabolcs</a:t>
            </a:r>
            <a:r>
              <a:rPr lang="hu-HU" sz="3200" b="1" dirty="0" smtClean="0"/>
              <a:t> webáruház </a:t>
            </a:r>
            <a:r>
              <a:rPr lang="hu-HU" dirty="0" smtClean="0"/>
              <a:t>bemutatása:</a:t>
            </a:r>
          </a:p>
          <a:p>
            <a:pPr marL="0" indent="0" algn="ctr">
              <a:buNone/>
            </a:pPr>
            <a:endParaRPr lang="hu-HU" i="1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hu-HU" i="1" dirty="0" smtClean="0"/>
              <a:t>„</a:t>
            </a:r>
            <a:r>
              <a:rPr lang="hu-HU" i="1" dirty="0"/>
              <a:t>Egy apró emlék, ami örökre megőrzi a </a:t>
            </a:r>
            <a:r>
              <a:rPr lang="hu-HU" i="1" dirty="0" smtClean="0"/>
              <a:t>pillanatok varázsát.”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-  személyre szabott ajándéktárgyak kínálata</a:t>
            </a:r>
          </a:p>
          <a:p>
            <a:pPr>
              <a:buFontTx/>
              <a:buChar char="-"/>
            </a:pPr>
            <a:r>
              <a:rPr lang="hu-HU" dirty="0" smtClean="0"/>
              <a:t>fali kulcstartók, esküvői köszönő ajándékok, ültető táblák</a:t>
            </a:r>
          </a:p>
          <a:p>
            <a:pPr>
              <a:buFontTx/>
              <a:buChar char="-"/>
            </a:pPr>
            <a:r>
              <a:rPr lang="hu-HU" dirty="0" smtClean="0"/>
              <a:t>egyedi elképzelések</a:t>
            </a:r>
          </a:p>
          <a:p>
            <a:pPr>
              <a:buFontTx/>
              <a:buChar char="-"/>
            </a:pPr>
            <a:r>
              <a:rPr lang="hu-HU" dirty="0" smtClean="0"/>
              <a:t>rétegelt nyírfalemez alap</a:t>
            </a:r>
          </a:p>
          <a:p>
            <a:pPr>
              <a:buFontTx/>
              <a:buChar char="-"/>
            </a:pPr>
            <a:r>
              <a:rPr lang="hu-HU" dirty="0" smtClean="0"/>
              <a:t>modern lézervágási és gravírozási technológia</a:t>
            </a:r>
            <a:endParaRPr lang="hu-HU" dirty="0"/>
          </a:p>
          <a:p>
            <a:pPr>
              <a:buFontTx/>
              <a:buChar char="-"/>
            </a:pPr>
            <a:r>
              <a:rPr lang="hu-HU" dirty="0" smtClean="0"/>
              <a:t>különleges </a:t>
            </a:r>
            <a:r>
              <a:rPr lang="hu-HU" dirty="0" smtClean="0"/>
              <a:t>termékek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31" y="6007445"/>
            <a:ext cx="4997411" cy="608910"/>
          </a:xfrm>
          <a:prstGeom prst="rect">
            <a:avLst/>
          </a:prstGeom>
          <a:effectLst>
            <a:outerShdw blurRad="1016000" dist="50800" dir="5400000" algn="ctr" rotWithShape="0">
              <a:srgbClr val="000000">
                <a:alpha val="43137"/>
              </a:srgbClr>
            </a:outerShdw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6598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hu-HU" dirty="0" smtClean="0"/>
              <a:t>Online rendelés</a:t>
            </a:r>
          </a:p>
          <a:p>
            <a:pPr>
              <a:buFontTx/>
              <a:buChar char="-"/>
            </a:pPr>
            <a:r>
              <a:rPr lang="hu-HU" dirty="0" smtClean="0"/>
              <a:t>Regisztráció, bejelentkezés</a:t>
            </a:r>
          </a:p>
          <a:p>
            <a:pPr>
              <a:buFontTx/>
              <a:buChar char="-"/>
            </a:pPr>
            <a:r>
              <a:rPr lang="hu-HU" dirty="0" smtClean="0"/>
              <a:t>Termékek kiválasztása, mennyiségek és megjegyzés megadása</a:t>
            </a:r>
          </a:p>
          <a:p>
            <a:pPr>
              <a:buFontTx/>
              <a:buChar char="-"/>
            </a:pPr>
            <a:r>
              <a:rPr lang="hu-HU" dirty="0"/>
              <a:t>Kosár </a:t>
            </a:r>
            <a:r>
              <a:rPr lang="hu-HU" dirty="0" smtClean="0"/>
              <a:t>funkció</a:t>
            </a:r>
          </a:p>
          <a:p>
            <a:pPr>
              <a:buFontTx/>
              <a:buChar char="-"/>
            </a:pPr>
            <a:r>
              <a:rPr lang="hu-HU" dirty="0" smtClean="0"/>
              <a:t>Egyszemélyes vállalkozás</a:t>
            </a:r>
          </a:p>
          <a:p>
            <a:pPr>
              <a:buFontTx/>
              <a:buChar char="-"/>
            </a:pPr>
            <a:r>
              <a:rPr lang="hu-HU" dirty="0" smtClean="0"/>
              <a:t>Manuális rendeléskövetés </a:t>
            </a:r>
          </a:p>
          <a:p>
            <a:pPr>
              <a:buFontTx/>
              <a:buChar char="-"/>
            </a:pPr>
            <a:r>
              <a:rPr lang="hu-HU" dirty="0" smtClean="0"/>
              <a:t>Fizetési és szállítási lehetőségek</a:t>
            </a:r>
          </a:p>
          <a:p>
            <a:pPr marL="0" indent="0">
              <a:buNone/>
            </a:pPr>
            <a:endParaRPr lang="hu-HU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31" y="6007445"/>
            <a:ext cx="4997411" cy="608910"/>
          </a:xfrm>
          <a:prstGeom prst="rect">
            <a:avLst/>
          </a:prstGeom>
          <a:effectLst>
            <a:outerShdw blurRad="1016000" dist="50800" dir="5400000" algn="ctr" rotWithShape="0">
              <a:srgbClr val="000000">
                <a:alpha val="43137"/>
              </a:srgbClr>
            </a:outerShdw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24128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Használat – Felhasználóként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838200" y="137836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hu-HU" sz="2400" dirty="0" smtClean="0"/>
              <a:t>Az oldal tartalmának megtekintéséhez regisztrálni nem szükséges, rendeléshez viszont igen. Sikeres regisztrációt követően (Név, Telefonszám, Email cím, Jelszó, Jelszó újra, Regisztráció) használható a Bejelentkezés funkció</a:t>
            </a:r>
          </a:p>
          <a:p>
            <a:pPr algn="just">
              <a:lnSpc>
                <a:spcPct val="100000"/>
              </a:lnSpc>
            </a:pPr>
            <a:endParaRPr lang="hu-HU" sz="2400" dirty="0"/>
          </a:p>
          <a:p>
            <a:pPr marL="0" indent="0" algn="just">
              <a:buNone/>
            </a:pPr>
            <a:endParaRPr lang="hu-HU" sz="2400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404" y="3618735"/>
            <a:ext cx="6779121" cy="323926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14" y="2546910"/>
            <a:ext cx="6804211" cy="3557573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029" y="3973474"/>
            <a:ext cx="2486477" cy="28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/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25557" y="88875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hu-HU" sz="2600" dirty="0" smtClean="0"/>
              <a:t>Főoldalon a termékek láthatóak, onnan kosárba helyezhetőek</a:t>
            </a:r>
          </a:p>
          <a:p>
            <a:r>
              <a:rPr lang="hu-HU" sz="2600" dirty="0"/>
              <a:t>A látogató olvashat a </a:t>
            </a:r>
            <a:r>
              <a:rPr lang="hu-HU" sz="2600" dirty="0" smtClean="0"/>
              <a:t>lézervágás technikáról </a:t>
            </a:r>
            <a:r>
              <a:rPr lang="hu-HU" sz="2600" dirty="0"/>
              <a:t>a </a:t>
            </a:r>
            <a:r>
              <a:rPr lang="hu-HU" sz="2600" dirty="0" smtClean="0"/>
              <a:t>Lézervágás gombra kattintva</a:t>
            </a:r>
          </a:p>
          <a:p>
            <a:r>
              <a:rPr lang="hu-HU" sz="2600" dirty="0" smtClean="0"/>
              <a:t>Egyedi elképzelések gombra kattintva egy  űrlap jelenik </a:t>
            </a:r>
            <a:r>
              <a:rPr lang="hu-HU" sz="2600" dirty="0" smtClean="0"/>
              <a:t>meg, </a:t>
            </a:r>
            <a:r>
              <a:rPr lang="hu-HU" sz="2600" dirty="0" smtClean="0"/>
              <a:t>amit az oldal </a:t>
            </a:r>
          </a:p>
          <a:p>
            <a:pPr marL="0" indent="0">
              <a:buNone/>
            </a:pPr>
            <a:r>
              <a:rPr lang="hu-HU" sz="2600" dirty="0" smtClean="0"/>
              <a:t>   Kezelőjének </a:t>
            </a:r>
            <a:r>
              <a:rPr lang="hu-HU" sz="2600" dirty="0" smtClean="0"/>
              <a:t>továbbíthat a leendő vásárló</a:t>
            </a:r>
          </a:p>
          <a:p>
            <a:r>
              <a:rPr lang="hu-HU" sz="2600" dirty="0" smtClean="0"/>
              <a:t>Kapcsolat menüpontban megkeresés indítható</a:t>
            </a:r>
          </a:p>
          <a:p>
            <a:r>
              <a:rPr lang="hu-HU" sz="2600" dirty="0" smtClean="0"/>
              <a:t>Szállításnál a kézbesítési</a:t>
            </a:r>
          </a:p>
          <a:p>
            <a:pPr marL="0" indent="0">
              <a:buNone/>
            </a:pPr>
            <a:r>
              <a:rPr lang="hu-HU" sz="2600" dirty="0"/>
              <a:t> </a:t>
            </a:r>
            <a:r>
              <a:rPr lang="hu-HU" sz="2600" dirty="0" smtClean="0"/>
              <a:t>   módokról lehet tájékozódni</a:t>
            </a:r>
          </a:p>
          <a:p>
            <a:r>
              <a:rPr lang="hu-HU" sz="2600" dirty="0" smtClean="0"/>
              <a:t>Továbbá megtalálható:</a:t>
            </a:r>
          </a:p>
          <a:p>
            <a:pPr marL="0" indent="0">
              <a:buNone/>
            </a:pPr>
            <a:r>
              <a:rPr lang="hu-HU" sz="2600" dirty="0"/>
              <a:t>	</a:t>
            </a:r>
            <a:r>
              <a:rPr lang="hu-HU" sz="2600" dirty="0" smtClean="0"/>
              <a:t>Kosaram</a:t>
            </a:r>
          </a:p>
          <a:p>
            <a:pPr marL="0" indent="0">
              <a:buNone/>
            </a:pPr>
            <a:r>
              <a:rPr lang="hu-HU" sz="2600" dirty="0" smtClean="0"/>
              <a:t>   	Fiókom</a:t>
            </a:r>
          </a:p>
          <a:p>
            <a:pPr marL="0" indent="0">
              <a:buNone/>
            </a:pPr>
            <a:r>
              <a:rPr lang="hu-HU" sz="2600" dirty="0"/>
              <a:t>	</a:t>
            </a:r>
            <a:r>
              <a:rPr lang="hu-HU" sz="2600" dirty="0" smtClean="0"/>
              <a:t>Kijelentkezés lehetősége</a:t>
            </a:r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31" y="6007445"/>
            <a:ext cx="4997411" cy="608910"/>
          </a:xfrm>
          <a:prstGeom prst="rect">
            <a:avLst/>
          </a:prstGeom>
          <a:effectLst>
            <a:outerShdw blurRad="1016000" dist="50800" dir="5400000" algn="ctr" rotWithShape="0">
              <a:srgbClr val="000000">
                <a:alpha val="43137"/>
              </a:srgbClr>
            </a:outerShdw>
            <a:softEdge rad="101600"/>
          </a:effectLst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124" y="2706986"/>
            <a:ext cx="6684518" cy="399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0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Használat – Kezelőként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35877"/>
            <a:ext cx="10515600" cy="4351338"/>
          </a:xfrm>
        </p:spPr>
        <p:txBody>
          <a:bodyPr>
            <a:normAutofit/>
          </a:bodyPr>
          <a:lstStyle/>
          <a:p>
            <a:r>
              <a:rPr lang="hu-HU" sz="2400" dirty="0" smtClean="0"/>
              <a:t>Főoldal megegyezik a felhasználói felülettel</a:t>
            </a:r>
          </a:p>
          <a:p>
            <a:r>
              <a:rPr lang="hu-HU" sz="2400" dirty="0" smtClean="0"/>
              <a:t>Bejelentkezést követően a</a:t>
            </a:r>
          </a:p>
          <a:p>
            <a:pPr marL="0" indent="0">
              <a:buNone/>
            </a:pPr>
            <a:r>
              <a:rPr lang="hu-HU" sz="2400" dirty="0"/>
              <a:t> </a:t>
            </a:r>
            <a:r>
              <a:rPr lang="hu-HU" sz="2400" dirty="0" smtClean="0"/>
              <a:t>  Menüpontok a következők:</a:t>
            </a:r>
          </a:p>
          <a:p>
            <a:pPr lvl="1"/>
            <a:r>
              <a:rPr lang="hu-HU" dirty="0" smtClean="0"/>
              <a:t>Termék hozzáadás</a:t>
            </a:r>
          </a:p>
          <a:p>
            <a:pPr lvl="1"/>
            <a:r>
              <a:rPr lang="hu-HU" dirty="0" smtClean="0"/>
              <a:t>Rendelések kezelése</a:t>
            </a:r>
          </a:p>
          <a:p>
            <a:pPr lvl="1"/>
            <a:r>
              <a:rPr lang="hu-HU" dirty="0" smtClean="0"/>
              <a:t>Feltöltött termékek</a:t>
            </a:r>
          </a:p>
          <a:p>
            <a:pPr lvl="1"/>
            <a:r>
              <a:rPr lang="hu-HU" dirty="0" smtClean="0"/>
              <a:t>Fiók kezelése</a:t>
            </a:r>
          </a:p>
          <a:p>
            <a:pPr lvl="1"/>
            <a:r>
              <a:rPr lang="hu-HU" dirty="0" smtClean="0"/>
              <a:t>Üzenetek</a:t>
            </a:r>
          </a:p>
          <a:p>
            <a:pPr lvl="1"/>
            <a:r>
              <a:rPr lang="hu-HU" dirty="0" smtClean="0"/>
              <a:t>Kijelentkezés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31" y="6007445"/>
            <a:ext cx="4997411" cy="608910"/>
          </a:xfrm>
          <a:prstGeom prst="rect">
            <a:avLst/>
          </a:prstGeom>
          <a:effectLst>
            <a:outerShdw blurRad="1016000" dist="50800" dir="5400000" algn="ctr" rotWithShape="0">
              <a:srgbClr val="000000">
                <a:alpha val="43137"/>
              </a:srgbClr>
            </a:outerShdw>
            <a:softEdge rad="101600"/>
          </a:effec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409" y="294145"/>
            <a:ext cx="4377573" cy="2462385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258" y="2653697"/>
            <a:ext cx="7044725" cy="396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31" y="6007445"/>
            <a:ext cx="4997411" cy="608910"/>
          </a:xfrm>
          <a:prstGeom prst="rect">
            <a:avLst/>
          </a:prstGeom>
          <a:effectLst>
            <a:outerShdw blurRad="1016000" dist="50800" dir="5400000" algn="ctr" rotWithShape="0">
              <a:srgbClr val="000000">
                <a:alpha val="43137"/>
              </a:srgbClr>
            </a:outerShdw>
            <a:softEdge rad="101600"/>
          </a:effectLst>
        </p:spPr>
      </p:pic>
      <p:pic>
        <p:nvPicPr>
          <p:cNvPr id="12" name="Tartalom helye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7558" y="578287"/>
            <a:ext cx="4503810" cy="899238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08" y="1643094"/>
            <a:ext cx="4160881" cy="2469094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208" y="4355047"/>
            <a:ext cx="5363998" cy="1341000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65125"/>
            <a:ext cx="4581939" cy="3318498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708" y="4011999"/>
            <a:ext cx="4389500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0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Rendelési állapot követése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2600" dirty="0" smtClean="0"/>
              <a:t>Sikeres rendelés</a:t>
            </a:r>
          </a:p>
          <a:p>
            <a:pPr marL="0" indent="0">
              <a:buNone/>
            </a:pPr>
            <a:r>
              <a:rPr lang="hu-HU" sz="2600" dirty="0"/>
              <a:t> </a:t>
            </a:r>
            <a:r>
              <a:rPr lang="hu-HU" sz="2600" dirty="0" smtClean="0"/>
              <a:t>  leadását követően visszaigazolás érkezik,</a:t>
            </a:r>
          </a:p>
          <a:p>
            <a:pPr marL="0" indent="0">
              <a:buNone/>
            </a:pPr>
            <a:r>
              <a:rPr lang="hu-HU" sz="2600" dirty="0"/>
              <a:t> </a:t>
            </a:r>
            <a:r>
              <a:rPr lang="hu-HU" sz="2600" dirty="0" smtClean="0"/>
              <a:t>  majd ezt követően a rendelés állapota</a:t>
            </a:r>
          </a:p>
          <a:p>
            <a:pPr marL="0" indent="0">
              <a:buNone/>
            </a:pPr>
            <a:r>
              <a:rPr lang="hu-HU" sz="2600" dirty="0"/>
              <a:t> </a:t>
            </a:r>
            <a:r>
              <a:rPr lang="hu-HU" sz="2600" dirty="0" smtClean="0"/>
              <a:t>  a Megrendelő és a Kezelő számára is látható</a:t>
            </a:r>
          </a:p>
          <a:p>
            <a:pPr marL="0" indent="0">
              <a:lnSpc>
                <a:spcPct val="100000"/>
              </a:lnSpc>
              <a:buNone/>
            </a:pPr>
            <a:endParaRPr lang="hu-HU" sz="2400" dirty="0" smtClean="0"/>
          </a:p>
          <a:p>
            <a:pPr marL="0" indent="0">
              <a:lnSpc>
                <a:spcPct val="100000"/>
              </a:lnSpc>
              <a:buNone/>
            </a:pPr>
            <a:endParaRPr lang="hu-HU" sz="2400" dirty="0"/>
          </a:p>
          <a:p>
            <a:pPr marL="0" indent="0">
              <a:lnSpc>
                <a:spcPct val="100000"/>
              </a:lnSpc>
              <a:buNone/>
            </a:pPr>
            <a:r>
              <a:rPr lang="hu-HU" sz="2400" dirty="0" smtClean="0"/>
              <a:t>Státuszok: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2400" dirty="0" smtClean="0"/>
              <a:t>Fizetés jóváhagyva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2400" dirty="0" smtClean="0"/>
              <a:t>Rendelés gyártása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2400" dirty="0" smtClean="0"/>
              <a:t>Rendelés kiszállítás alatt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2400" dirty="0" smtClean="0"/>
              <a:t>Rendelés kézbesítve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31" y="6007445"/>
            <a:ext cx="4997411" cy="608910"/>
          </a:xfrm>
          <a:prstGeom prst="rect">
            <a:avLst/>
          </a:prstGeom>
          <a:effectLst>
            <a:outerShdw blurRad="1016000" dist="50800" dir="5400000" algn="ctr" rotWithShape="0">
              <a:srgbClr val="000000">
                <a:alpha val="43137"/>
              </a:srgbClr>
            </a:outerShdw>
            <a:softEdge rad="101600"/>
          </a:effectLst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665" y="3429419"/>
            <a:ext cx="4215921" cy="1892374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569" y="1204199"/>
            <a:ext cx="5011152" cy="559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9174" y="722382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2600" dirty="0" smtClean="0"/>
              <a:t>A Kezelő </a:t>
            </a:r>
            <a:r>
              <a:rPr lang="hu-HU" sz="2600" dirty="0" smtClean="0"/>
              <a:t>(</a:t>
            </a:r>
            <a:r>
              <a:rPr lang="hu-HU" sz="2600" dirty="0" smtClean="0"/>
              <a:t>Eladó) </a:t>
            </a:r>
            <a:r>
              <a:rPr lang="hu-HU" sz="2600" dirty="0" smtClean="0"/>
              <a:t>a </a:t>
            </a:r>
            <a:r>
              <a:rPr lang="hu-HU" sz="2600" dirty="0" smtClean="0"/>
              <a:t>Rendelések kezelése alatt egyértelműen </a:t>
            </a:r>
            <a:r>
              <a:rPr lang="hu-HU" sz="2600" dirty="0" smtClean="0"/>
              <a:t>látja, </a:t>
            </a:r>
            <a:r>
              <a:rPr lang="hu-HU" sz="2600" dirty="0" smtClean="0"/>
              <a:t>nyomon követheti </a:t>
            </a:r>
            <a:r>
              <a:rPr lang="hu-HU" sz="2600" dirty="0" smtClean="0"/>
              <a:t>és módosíthatja hol </a:t>
            </a:r>
            <a:r>
              <a:rPr lang="hu-HU" sz="2600" dirty="0" smtClean="0"/>
              <a:t>tart egy adott rendelés állapota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31" y="6007445"/>
            <a:ext cx="4997411" cy="608910"/>
          </a:xfrm>
          <a:prstGeom prst="rect">
            <a:avLst/>
          </a:prstGeom>
          <a:effectLst>
            <a:outerShdw blurRad="1016000" dist="50800" dir="5400000" algn="ctr" rotWithShape="0">
              <a:srgbClr val="000000">
                <a:alpha val="43137"/>
              </a:srgbClr>
            </a:outerShdw>
            <a:softEdge rad="101600"/>
          </a:effectLst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550" y="1690688"/>
            <a:ext cx="8582092" cy="492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9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</TotalTime>
  <Words>734</Words>
  <Application>Microsoft Office PowerPoint</Application>
  <PresentationFormat>Szélesvásznú</PresentationFormat>
  <Paragraphs>100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Office-téma</vt:lpstr>
      <vt:lpstr>  Szoftverfejlesztő és –tesztelő vizsga 2024/25 tanév  </vt:lpstr>
      <vt:lpstr>Bevezetés</vt:lpstr>
      <vt:lpstr>PowerPoint-bemutató</vt:lpstr>
      <vt:lpstr>Használat – Felhasználóként </vt:lpstr>
      <vt:lpstr> </vt:lpstr>
      <vt:lpstr>Használat – Kezelőként </vt:lpstr>
      <vt:lpstr>PowerPoint-bemutató</vt:lpstr>
      <vt:lpstr>Rendelési állapot követése</vt:lpstr>
      <vt:lpstr>PowerPoint-bemutató</vt:lpstr>
      <vt:lpstr>PowerPoint-bemutató</vt:lpstr>
      <vt:lpstr>Az adminisztrációs felületen a Rendelés állapotának nyomon követése kapcsán a státusz módosításának elkészítése az alábbi kódokkal történt: </vt:lpstr>
      <vt:lpstr>Feladatok és csapatmunka</vt:lpstr>
      <vt:lpstr>Feladatok és csapatmunka</vt:lpstr>
      <vt:lpstr>English exam description</vt:lpstr>
      <vt:lpstr>PowerPoint-bemutató</vt:lpstr>
      <vt:lpstr> Befejezés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Tóth Norbert</dc:creator>
  <cp:lastModifiedBy>Tóth Norbert</cp:lastModifiedBy>
  <cp:revision>74</cp:revision>
  <dcterms:created xsi:type="dcterms:W3CDTF">2025-09-02T03:15:34Z</dcterms:created>
  <dcterms:modified xsi:type="dcterms:W3CDTF">2025-09-03T18:41:50Z</dcterms:modified>
</cp:coreProperties>
</file>