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 id="2147483745"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2EDB8D0-98ED-4B86-9D5F-E61ADC70144D}" type="datetimeFigureOut">
              <a:rPr lang="en-US" smtClean="0"/>
              <a:t>5/7/2020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854181D-6920-4594-9A5D-6CE56DC9F8B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929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1059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6474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655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09608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1107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9010274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8438653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09253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140799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984472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12975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54120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374965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4711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21937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51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163776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269864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8485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2EDB8D0-98ED-4B86-9D5F-E61ADC70144D}" type="datetimeFigureOut">
              <a:rPr lang="en-US" smtClean="0"/>
              <a:t>5/7/2020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854181D-6920-4594-9A5D-6CE56DC9F8B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33131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2734317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355079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669382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835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2EDB8D0-98ED-4B86-9D5F-E61ADC70144D}" type="datetimeFigureOut">
              <a:rPr lang="en-US" smtClean="0"/>
              <a:t>5/7/2020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854181D-6920-4594-9A5D-6CE56DC9F8B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58095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2EDB8D0-98ED-4B86-9D5F-E61ADC70144D}" type="datetimeFigureOut">
              <a:rPr lang="en-US" smtClean="0"/>
              <a:t>5/7/2020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9563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2EDB8D0-98ED-4B86-9D5F-E61ADC70144D}" type="datetimeFigureOut">
              <a:rPr lang="en-US" smtClean="0"/>
              <a:pPr/>
              <a:t>5/7/2020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854181D-6920-4594-9A5D-6CE56DC9F8B2}" type="slidenum">
              <a:rPr lang="en-US" smtClean="0"/>
              <a:pPr/>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087385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EDB8D0-98ED-4B86-9D5F-E61ADC70144D}" type="datetimeFigureOut">
              <a:rPr lang="en-US" smtClean="0"/>
              <a:pPr/>
              <a:t>5/7/2020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32904905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284F77-7DA2-496F-AAD7-B51E2680AB2E}"/>
              </a:ext>
            </a:extLst>
          </p:cNvPr>
          <p:cNvPicPr>
            <a:picLocks noChangeAspect="1"/>
          </p:cNvPicPr>
          <p:nvPr/>
        </p:nvPicPr>
        <p:blipFill rotWithShape="1">
          <a:blip r:embed="rId2">
            <a:alphaModFix amt="5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CDC967C-B245-4086-A266-1D076DB3203D}"/>
              </a:ext>
            </a:extLst>
          </p:cNvPr>
          <p:cNvSpPr>
            <a:spLocks noGrp="1"/>
          </p:cNvSpPr>
          <p:nvPr>
            <p:ph type="ctrTitle"/>
          </p:nvPr>
        </p:nvSpPr>
        <p:spPr>
          <a:xfrm>
            <a:off x="3577192" y="1032483"/>
            <a:ext cx="5037616" cy="2982360"/>
          </a:xfrm>
        </p:spPr>
        <p:txBody>
          <a:bodyPr>
            <a:normAutofit/>
          </a:bodyPr>
          <a:lstStyle/>
          <a:p>
            <a:pPr algn="l"/>
            <a:r>
              <a:rPr lang="en-US" sz="3200" dirty="0"/>
              <a:t>BATTLE OF NEIGHBORHOODS</a:t>
            </a:r>
            <a:endParaRPr lang="en-IN" sz="3200" dirty="0"/>
          </a:p>
        </p:txBody>
      </p:sp>
      <p:sp>
        <p:nvSpPr>
          <p:cNvPr id="3" name="Subtitle 2">
            <a:extLst>
              <a:ext uri="{FF2B5EF4-FFF2-40B4-BE49-F238E27FC236}">
                <a16:creationId xmlns:a16="http://schemas.microsoft.com/office/drawing/2014/main" id="{37E30F78-1E4C-4468-9E52-88216923422C}"/>
              </a:ext>
            </a:extLst>
          </p:cNvPr>
          <p:cNvSpPr>
            <a:spLocks noGrp="1"/>
          </p:cNvSpPr>
          <p:nvPr>
            <p:ph type="subTitle" idx="1"/>
          </p:nvPr>
        </p:nvSpPr>
        <p:spPr>
          <a:xfrm>
            <a:off x="3577192" y="4106918"/>
            <a:ext cx="5037616" cy="1655762"/>
          </a:xfrm>
        </p:spPr>
        <p:txBody>
          <a:bodyPr>
            <a:normAutofit/>
          </a:bodyPr>
          <a:lstStyle/>
          <a:p>
            <a:r>
              <a:rPr lang="en-US" dirty="0"/>
              <a:t>APPLIED DATA SCIENCE CAPSTONE</a:t>
            </a:r>
          </a:p>
          <a:p>
            <a:r>
              <a:rPr lang="en-US" dirty="0"/>
              <a:t>BY SAKSHAM MIDHA</a:t>
            </a:r>
          </a:p>
          <a:p>
            <a:endParaRPr lang="en-US" dirty="0"/>
          </a:p>
          <a:p>
            <a:endParaRPr lang="en-IN" dirty="0"/>
          </a:p>
        </p:txBody>
      </p:sp>
    </p:spTree>
    <p:extLst>
      <p:ext uri="{BB962C8B-B14F-4D97-AF65-F5344CB8AC3E}">
        <p14:creationId xmlns:p14="http://schemas.microsoft.com/office/powerpoint/2010/main" val="105754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7184-9860-48D2-B3C3-B9C0291A1137}"/>
              </a:ext>
            </a:extLst>
          </p:cNvPr>
          <p:cNvSpPr>
            <a:spLocks noGrp="1"/>
          </p:cNvSpPr>
          <p:nvPr>
            <p:ph type="title"/>
          </p:nvPr>
        </p:nvSpPr>
        <p:spPr/>
        <p:txBody>
          <a:bodyPr/>
          <a:lstStyle/>
          <a:p>
            <a:pPr algn="ctr"/>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AEBD687-9D23-4CD0-8697-20893D4ED13E}"/>
              </a:ext>
            </a:extLst>
          </p:cNvPr>
          <p:cNvSpPr>
            <a:spLocks noGrp="1"/>
          </p:cNvSpPr>
          <p:nvPr>
            <p:ph idx="1"/>
          </p:nvPr>
        </p:nvSpPr>
        <p:spPr/>
        <p:txBody>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DELHI IS KNOWN as the food capital of India. The city is famous for a variety of foods, dishes, and restaurants. It was recently named “Best Destination For Food/Drink in India”.</a:t>
            </a:r>
            <a:endPar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IN" dirty="0"/>
          </a:p>
        </p:txBody>
      </p:sp>
    </p:spTree>
    <p:extLst>
      <p:ext uri="{BB962C8B-B14F-4D97-AF65-F5344CB8AC3E}">
        <p14:creationId xmlns:p14="http://schemas.microsoft.com/office/powerpoint/2010/main" val="4935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F9EC-A00F-4E1A-9834-220BDC997BCA}"/>
              </a:ext>
            </a:extLst>
          </p:cNvPr>
          <p:cNvSpPr>
            <a:spLocks noGrp="1"/>
          </p:cNvSpPr>
          <p:nvPr>
            <p:ph type="title"/>
          </p:nvPr>
        </p:nvSpPr>
        <p:spPr/>
        <p:txBody>
          <a:bodyPr>
            <a:normAutofit/>
          </a:bodyPr>
          <a:lstStyle/>
          <a:p>
            <a:pPr algn="ctr"/>
            <a:r>
              <a:rPr lang="en-US" sz="4400" b="1" dirty="0">
                <a:latin typeface="Algerian" panose="04020705040A02060702" pitchFamily="82" charset="0"/>
              </a:rPr>
              <a:t>DATA</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D730ADEA-42E9-418B-9BFA-63D6F9E783C3}"/>
              </a:ext>
            </a:extLst>
          </p:cNvPr>
          <p:cNvSpPr>
            <a:spLocks noGrp="1"/>
          </p:cNvSpPr>
          <p:nvPr>
            <p:ph idx="1"/>
          </p:nvPr>
        </p:nvSpPr>
        <p:spPr/>
        <p:txBody>
          <a:bodyPr/>
          <a:lstStyle/>
          <a:p>
            <a:r>
              <a:rPr lang="en-US" dirty="0"/>
              <a:t>To solve the above business problem, we shall need the following data:-</a:t>
            </a:r>
          </a:p>
          <a:p>
            <a:pPr marL="0" indent="0" algn="ctr">
              <a:buNone/>
            </a:pPr>
            <a:r>
              <a:rPr lang="en-US" dirty="0"/>
              <a:t>A list of neighborhoods in Delhi.</a:t>
            </a:r>
          </a:p>
          <a:p>
            <a:pPr marL="0" indent="0" algn="ctr">
              <a:buNone/>
            </a:pPr>
            <a:r>
              <a:rPr lang="en-US" dirty="0"/>
              <a:t>Latitude and Longitude data of neighborhoods-Latitude and longitude data could be extracted using the Geocoder package.</a:t>
            </a:r>
          </a:p>
          <a:p>
            <a:pPr marL="0" indent="0" algn="ctr">
              <a:buNone/>
            </a:pPr>
            <a:r>
              <a:rPr lang="en-US" dirty="0"/>
              <a:t>Venue-related data- Venue related data could be extracted using the Foursquare API. </a:t>
            </a:r>
            <a:endParaRPr lang="en-IN" dirty="0"/>
          </a:p>
          <a:p>
            <a:endParaRPr lang="en-IN" dirty="0"/>
          </a:p>
        </p:txBody>
      </p:sp>
      <p:sp>
        <p:nvSpPr>
          <p:cNvPr id="4" name="Arrow: Right 3">
            <a:extLst>
              <a:ext uri="{FF2B5EF4-FFF2-40B4-BE49-F238E27FC236}">
                <a16:creationId xmlns:a16="http://schemas.microsoft.com/office/drawing/2014/main" id="{970054CD-B599-476D-A548-D2AAF11B4211}"/>
              </a:ext>
            </a:extLst>
          </p:cNvPr>
          <p:cNvSpPr/>
          <p:nvPr/>
        </p:nvSpPr>
        <p:spPr>
          <a:xfrm>
            <a:off x="3053303" y="2687541"/>
            <a:ext cx="198782" cy="151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88FEDB5D-FF8C-4A94-8C41-A081EDFD4850}"/>
              </a:ext>
            </a:extLst>
          </p:cNvPr>
          <p:cNvSpPr/>
          <p:nvPr/>
        </p:nvSpPr>
        <p:spPr>
          <a:xfrm flipV="1">
            <a:off x="544321" y="3073179"/>
            <a:ext cx="266026" cy="198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6BC4436A-BA83-4477-B04E-569623DBF6A1}"/>
              </a:ext>
            </a:extLst>
          </p:cNvPr>
          <p:cNvSpPr/>
          <p:nvPr/>
        </p:nvSpPr>
        <p:spPr>
          <a:xfrm rot="10800000" flipH="1">
            <a:off x="597715" y="3753884"/>
            <a:ext cx="214470" cy="196648"/>
          </a:xfrm>
          <a:prstGeom prst="rightArrow">
            <a:avLst>
              <a:gd name="adj1" fmla="val 4909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02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2FE2-4658-47FA-8ADF-74D3D24F5883}"/>
              </a:ext>
            </a:extLst>
          </p:cNvPr>
          <p:cNvSpPr>
            <a:spLocks noGrp="1"/>
          </p:cNvSpPr>
          <p:nvPr>
            <p:ph type="title"/>
          </p:nvPr>
        </p:nvSpPr>
        <p:spPr/>
        <p:txBody>
          <a:bodyPr>
            <a:normAutofit/>
          </a:bodyPr>
          <a:lstStyle/>
          <a:p>
            <a:pPr algn="ctr"/>
            <a:r>
              <a:rPr lang="en-US" sz="4800" dirty="0">
                <a:latin typeface="Algerian" panose="04020705040A02060702" pitchFamily="82" charset="0"/>
              </a:rPr>
              <a:t>RESULT SECTION</a:t>
            </a:r>
            <a:endParaRPr lang="en-IN" sz="4800" dirty="0">
              <a:latin typeface="Algerian" panose="04020705040A02060702" pitchFamily="82" charset="0"/>
            </a:endParaRPr>
          </a:p>
        </p:txBody>
      </p:sp>
      <p:pic>
        <p:nvPicPr>
          <p:cNvPr id="4" name="Content Placeholder 3">
            <a:extLst>
              <a:ext uri="{FF2B5EF4-FFF2-40B4-BE49-F238E27FC236}">
                <a16:creationId xmlns:a16="http://schemas.microsoft.com/office/drawing/2014/main" id="{EA626567-94F8-46D2-8131-B7EA32527886}"/>
              </a:ext>
            </a:extLst>
          </p:cNvPr>
          <p:cNvPicPr>
            <a:picLocks noGrp="1" noChangeAspect="1"/>
          </p:cNvPicPr>
          <p:nvPr>
            <p:ph idx="1"/>
          </p:nvPr>
        </p:nvPicPr>
        <p:blipFill>
          <a:blip r:embed="rId2"/>
          <a:stretch>
            <a:fillRect/>
          </a:stretch>
        </p:blipFill>
        <p:spPr>
          <a:xfrm>
            <a:off x="1708415" y="1874517"/>
            <a:ext cx="3682303" cy="2054530"/>
          </a:xfrm>
          <a:prstGeom prst="rect">
            <a:avLst/>
          </a:prstGeom>
        </p:spPr>
      </p:pic>
      <p:sp>
        <p:nvSpPr>
          <p:cNvPr id="5" name="Rectangle 4">
            <a:extLst>
              <a:ext uri="{FF2B5EF4-FFF2-40B4-BE49-F238E27FC236}">
                <a16:creationId xmlns:a16="http://schemas.microsoft.com/office/drawing/2014/main" id="{946B6DB1-DA78-45A2-94D4-8EA29AA992C0}"/>
              </a:ext>
            </a:extLst>
          </p:cNvPr>
          <p:cNvSpPr/>
          <p:nvPr/>
        </p:nvSpPr>
        <p:spPr>
          <a:xfrm>
            <a:off x="2350359" y="4071270"/>
            <a:ext cx="2398413" cy="369332"/>
          </a:xfrm>
          <a:prstGeom prst="rect">
            <a:avLst/>
          </a:prstGeom>
        </p:spPr>
        <p:txBody>
          <a:bodyPr wrap="none">
            <a:spAutoFit/>
          </a:bodyPr>
          <a:lstStyle/>
          <a:p>
            <a:r>
              <a:rPr lang="en-US" dirty="0"/>
              <a:t>BEFORE CLUSTERING</a:t>
            </a:r>
            <a:endParaRPr lang="en-IN" dirty="0"/>
          </a:p>
        </p:txBody>
      </p:sp>
      <p:pic>
        <p:nvPicPr>
          <p:cNvPr id="7" name="Picture 6">
            <a:extLst>
              <a:ext uri="{FF2B5EF4-FFF2-40B4-BE49-F238E27FC236}">
                <a16:creationId xmlns:a16="http://schemas.microsoft.com/office/drawing/2014/main" id="{139F725A-766E-4796-9C78-342EBADA9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718" y="1874516"/>
            <a:ext cx="3682303" cy="2054531"/>
          </a:xfrm>
          <a:prstGeom prst="rect">
            <a:avLst/>
          </a:prstGeom>
        </p:spPr>
      </p:pic>
      <p:sp>
        <p:nvSpPr>
          <p:cNvPr id="8" name="Rectangle 7">
            <a:extLst>
              <a:ext uri="{FF2B5EF4-FFF2-40B4-BE49-F238E27FC236}">
                <a16:creationId xmlns:a16="http://schemas.microsoft.com/office/drawing/2014/main" id="{4D756D17-79EE-418D-BF8F-7B3772CDB18B}"/>
              </a:ext>
            </a:extLst>
          </p:cNvPr>
          <p:cNvSpPr/>
          <p:nvPr/>
        </p:nvSpPr>
        <p:spPr>
          <a:xfrm>
            <a:off x="6464718" y="4191835"/>
            <a:ext cx="6096000" cy="923330"/>
          </a:xfrm>
          <a:prstGeom prst="rect">
            <a:avLst/>
          </a:prstGeom>
        </p:spPr>
        <p:txBody>
          <a:bodyPr>
            <a:spAutoFit/>
          </a:bodyPr>
          <a:lstStyle/>
          <a:p>
            <a:r>
              <a:rPr lang="en-US" dirty="0"/>
              <a:t>AFTER CLUSTERING</a:t>
            </a:r>
          </a:p>
          <a:p>
            <a:pPr algn="ctr"/>
            <a:r>
              <a:rPr lang="en-IN" dirty="0">
                <a:solidFill>
                  <a:srgbClr val="FF0000"/>
                </a:solidFill>
              </a:rPr>
              <a:t>														Cluster 0</a:t>
            </a:r>
            <a:r>
              <a:rPr lang="en-IN" dirty="0"/>
              <a:t>, </a:t>
            </a:r>
            <a:r>
              <a:rPr lang="en-IN" dirty="0">
                <a:solidFill>
                  <a:srgbClr val="7030A0"/>
                </a:solidFill>
              </a:rPr>
              <a:t>Cluster 1</a:t>
            </a:r>
            <a:r>
              <a:rPr lang="en-IN" dirty="0"/>
              <a:t>, </a:t>
            </a:r>
            <a:r>
              <a:rPr lang="en-IN" dirty="0">
                <a:solidFill>
                  <a:srgbClr val="00B0F0"/>
                </a:solidFill>
              </a:rPr>
              <a:t>Cluster 2</a:t>
            </a:r>
            <a:r>
              <a:rPr lang="en-IN" dirty="0"/>
              <a:t>, </a:t>
            </a:r>
            <a:r>
              <a:rPr lang="en-IN" dirty="0">
                <a:solidFill>
                  <a:srgbClr val="FFFF00"/>
                </a:solidFill>
              </a:rPr>
              <a:t>Cluster 3</a:t>
            </a:r>
            <a:r>
              <a:rPr lang="en-IN" dirty="0"/>
              <a:t> </a:t>
            </a:r>
          </a:p>
        </p:txBody>
      </p:sp>
    </p:spTree>
    <p:extLst>
      <p:ext uri="{BB962C8B-B14F-4D97-AF65-F5344CB8AC3E}">
        <p14:creationId xmlns:p14="http://schemas.microsoft.com/office/powerpoint/2010/main" val="62312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FCBE-DB0E-401C-9A57-5164A311ED28}"/>
              </a:ext>
            </a:extLst>
          </p:cNvPr>
          <p:cNvSpPr>
            <a:spLocks noGrp="1"/>
          </p:cNvSpPr>
          <p:nvPr>
            <p:ph type="title"/>
          </p:nvPr>
        </p:nvSpPr>
        <p:spPr/>
        <p:txBody>
          <a:bodyPr>
            <a:normAutofit/>
          </a:bodyPr>
          <a:lstStyle/>
          <a:p>
            <a:pPr algn="ctr"/>
            <a:r>
              <a:rPr lang="en-US" sz="4400" dirty="0">
                <a:latin typeface="Algerian" panose="04020705040A02060702" pitchFamily="82" charset="0"/>
              </a:rPr>
              <a:t>RESULT SECTION(CONTD.)</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D28E6F4E-2C9E-4544-B733-09F5530AC136}"/>
              </a:ext>
            </a:extLst>
          </p:cNvPr>
          <p:cNvSpPr>
            <a:spLocks noGrp="1"/>
          </p:cNvSpPr>
          <p:nvPr>
            <p:ph idx="1"/>
          </p:nvPr>
        </p:nvSpPr>
        <p:spPr/>
        <p:txBody>
          <a:bodyPr/>
          <a:lstStyle/>
          <a:p>
            <a:r>
              <a:rPr lang="en-US" dirty="0"/>
              <a:t>As we can see below, cluster 0 has 0 Indian Restaurants, therefore it would be considered as the best area to open, a new Indian restaurant.</a:t>
            </a:r>
          </a:p>
          <a:p>
            <a:endParaRPr lang="en-IN" dirty="0"/>
          </a:p>
        </p:txBody>
      </p:sp>
      <p:graphicFrame>
        <p:nvGraphicFramePr>
          <p:cNvPr id="4" name="Table 3">
            <a:extLst>
              <a:ext uri="{FF2B5EF4-FFF2-40B4-BE49-F238E27FC236}">
                <a16:creationId xmlns:a16="http://schemas.microsoft.com/office/drawing/2014/main" id="{22B174B8-6123-469F-9078-131508ADF19A}"/>
              </a:ext>
            </a:extLst>
          </p:cNvPr>
          <p:cNvGraphicFramePr>
            <a:graphicFrameLocks noGrp="1"/>
          </p:cNvGraphicFramePr>
          <p:nvPr>
            <p:extLst>
              <p:ext uri="{D42A27DB-BD31-4B8C-83A1-F6EECF244321}">
                <p14:modId xmlns:p14="http://schemas.microsoft.com/office/powerpoint/2010/main" val="146894803"/>
              </p:ext>
            </p:extLst>
          </p:nvPr>
        </p:nvGraphicFramePr>
        <p:xfrm>
          <a:off x="1250950" y="3625850"/>
          <a:ext cx="10344150" cy="914400"/>
        </p:xfrm>
        <a:graphic>
          <a:graphicData uri="http://schemas.openxmlformats.org/drawingml/2006/table">
            <a:tbl>
              <a:tblPr/>
              <a:tblGrid>
                <a:gridCol w="1183005">
                  <a:extLst>
                    <a:ext uri="{9D8B030D-6E8A-4147-A177-3AD203B41FA5}">
                      <a16:colId xmlns:a16="http://schemas.microsoft.com/office/drawing/2014/main" val="1632085526"/>
                    </a:ext>
                  </a:extLst>
                </a:gridCol>
                <a:gridCol w="1017905">
                  <a:extLst>
                    <a:ext uri="{9D8B030D-6E8A-4147-A177-3AD203B41FA5}">
                      <a16:colId xmlns:a16="http://schemas.microsoft.com/office/drawing/2014/main" val="3675478260"/>
                    </a:ext>
                  </a:extLst>
                </a:gridCol>
                <a:gridCol w="1017905">
                  <a:extLst>
                    <a:ext uri="{9D8B030D-6E8A-4147-A177-3AD203B41FA5}">
                      <a16:colId xmlns:a16="http://schemas.microsoft.com/office/drawing/2014/main" val="2973245000"/>
                    </a:ext>
                  </a:extLst>
                </a:gridCol>
                <a:gridCol w="1017905">
                  <a:extLst>
                    <a:ext uri="{9D8B030D-6E8A-4147-A177-3AD203B41FA5}">
                      <a16:colId xmlns:a16="http://schemas.microsoft.com/office/drawing/2014/main" val="151990342"/>
                    </a:ext>
                  </a:extLst>
                </a:gridCol>
                <a:gridCol w="1017905">
                  <a:extLst>
                    <a:ext uri="{9D8B030D-6E8A-4147-A177-3AD203B41FA5}">
                      <a16:colId xmlns:a16="http://schemas.microsoft.com/office/drawing/2014/main" val="4260734808"/>
                    </a:ext>
                  </a:extLst>
                </a:gridCol>
                <a:gridCol w="1017905">
                  <a:extLst>
                    <a:ext uri="{9D8B030D-6E8A-4147-A177-3AD203B41FA5}">
                      <a16:colId xmlns:a16="http://schemas.microsoft.com/office/drawing/2014/main" val="642307473"/>
                    </a:ext>
                  </a:extLst>
                </a:gridCol>
                <a:gridCol w="1017905">
                  <a:extLst>
                    <a:ext uri="{9D8B030D-6E8A-4147-A177-3AD203B41FA5}">
                      <a16:colId xmlns:a16="http://schemas.microsoft.com/office/drawing/2014/main" val="57851910"/>
                    </a:ext>
                  </a:extLst>
                </a:gridCol>
                <a:gridCol w="1017905">
                  <a:extLst>
                    <a:ext uri="{9D8B030D-6E8A-4147-A177-3AD203B41FA5}">
                      <a16:colId xmlns:a16="http://schemas.microsoft.com/office/drawing/2014/main" val="1363753200"/>
                    </a:ext>
                  </a:extLst>
                </a:gridCol>
                <a:gridCol w="1017905">
                  <a:extLst>
                    <a:ext uri="{9D8B030D-6E8A-4147-A177-3AD203B41FA5}">
                      <a16:colId xmlns:a16="http://schemas.microsoft.com/office/drawing/2014/main" val="3884875365"/>
                    </a:ext>
                  </a:extLst>
                </a:gridCol>
                <a:gridCol w="1017905">
                  <a:extLst>
                    <a:ext uri="{9D8B030D-6E8A-4147-A177-3AD203B41FA5}">
                      <a16:colId xmlns:a16="http://schemas.microsoft.com/office/drawing/2014/main" val="889525694"/>
                    </a:ext>
                  </a:extLst>
                </a:gridCol>
              </a:tblGrid>
              <a:tr h="0">
                <a:tc>
                  <a:txBody>
                    <a:bodyPr/>
                    <a:lstStyle/>
                    <a:p>
                      <a:pPr algn="r" fontAlgn="ctr"/>
                      <a:br>
                        <a:rPr lang="en-IN" b="0">
                          <a:effectLst/>
                          <a:latin typeface="Bahnschrift SemiCondensed" panose="020B0502040204020203" pitchFamily="34" charset="0"/>
                        </a:rPr>
                      </a:br>
                      <a:r>
                        <a:rPr lang="en-IN" b="0">
                          <a:effectLst/>
                          <a:latin typeface="Bahnschrift SemiCondensed" panose="020B0502040204020203" pitchFamily="34" charset="0"/>
                        </a:rPr>
                        <a:t>Location</a:t>
                      </a:r>
                    </a:p>
                  </a:txBody>
                  <a:tcPr anchor="ctr">
                    <a:lnL>
                      <a:noFill/>
                    </a:lnL>
                    <a:lnR>
                      <a:noFill/>
                    </a:lnR>
                    <a:lnT>
                      <a:noFill/>
                    </a:lnT>
                    <a:lnB>
                      <a:noFill/>
                    </a:lnB>
                    <a:solidFill>
                      <a:srgbClr val="FFFFFF"/>
                    </a:solidFill>
                  </a:tcPr>
                </a:tc>
                <a:tc>
                  <a:txBody>
                    <a:bodyPr/>
                    <a:lstStyle/>
                    <a:p>
                      <a:pPr algn="r" fontAlgn="ctr"/>
                      <a:r>
                        <a:rPr lang="en-IN" b="0" dirty="0">
                          <a:effectLst/>
                          <a:latin typeface="Bahnschrift SemiCondensed" panose="020B0502040204020203" pitchFamily="34" charset="0"/>
                        </a:rPr>
                        <a:t>Indian Restaurant</a:t>
                      </a:r>
                    </a:p>
                  </a:txBody>
                  <a:tcPr anchor="ctr">
                    <a:lnL>
                      <a:noFill/>
                    </a:lnL>
                    <a:lnR>
                      <a:noFill/>
                    </a:lnR>
                    <a:lnT>
                      <a:noFill/>
                    </a:lnT>
                    <a:lnB>
                      <a:noFill/>
                    </a:lnB>
                    <a:solidFill>
                      <a:srgbClr val="FFFFFF"/>
                    </a:solidFill>
                  </a:tcPr>
                </a:tc>
                <a:tc>
                  <a:txBody>
                    <a:bodyPr/>
                    <a:lstStyle/>
                    <a:p>
                      <a:pPr algn="r" fontAlgn="ctr"/>
                      <a:r>
                        <a:rPr lang="en-IN" b="0">
                          <a:effectLst/>
                          <a:latin typeface="Bahnschrift SemiCondensed" panose="020B0502040204020203" pitchFamily="34" charset="0"/>
                        </a:rPr>
                        <a:t>Cluster Labels</a:t>
                      </a:r>
                    </a:p>
                  </a:txBody>
                  <a:tcPr anchor="ctr">
                    <a:lnL>
                      <a:noFill/>
                    </a:lnL>
                    <a:lnR>
                      <a:noFill/>
                    </a:lnR>
                    <a:lnT>
                      <a:noFill/>
                    </a:lnT>
                    <a:lnB>
                      <a:noFill/>
                    </a:lnB>
                    <a:solidFill>
                      <a:srgbClr val="FFFFFF"/>
                    </a:solidFill>
                  </a:tcPr>
                </a:tc>
                <a:tc>
                  <a:txBody>
                    <a:bodyPr/>
                    <a:lstStyle/>
                    <a:p>
                      <a:pPr algn="r" fontAlgn="ctr"/>
                      <a:r>
                        <a:rPr lang="en-IN" b="0" dirty="0" err="1">
                          <a:effectLst/>
                          <a:latin typeface="Bahnschrift SemiCondensed" panose="020B0502040204020203" pitchFamily="34" charset="0"/>
                        </a:rPr>
                        <a:t>Pincode</a:t>
                      </a:r>
                      <a:endParaRPr lang="en-IN" b="0" dirty="0">
                        <a:effectLst/>
                        <a:latin typeface="Bahnschrift SemiCondensed" panose="020B0502040204020203" pitchFamily="34" charset="0"/>
                      </a:endParaRPr>
                    </a:p>
                  </a:txBody>
                  <a:tcPr anchor="ctr">
                    <a:lnL>
                      <a:noFill/>
                    </a:lnL>
                    <a:lnR>
                      <a:noFill/>
                    </a:lnR>
                    <a:lnT>
                      <a:noFill/>
                    </a:lnT>
                    <a:lnB>
                      <a:noFill/>
                    </a:lnB>
                    <a:solidFill>
                      <a:srgbClr val="FFFFFF"/>
                    </a:solidFill>
                  </a:tcPr>
                </a:tc>
                <a:tc>
                  <a:txBody>
                    <a:bodyPr/>
                    <a:lstStyle/>
                    <a:p>
                      <a:pPr algn="r" fontAlgn="ctr"/>
                      <a:r>
                        <a:rPr lang="en-IN" b="0">
                          <a:effectLst/>
                          <a:latin typeface="Bahnschrift SemiCondensed" panose="020B0502040204020203" pitchFamily="34" charset="0"/>
                        </a:rPr>
                        <a:t>Latitude</a:t>
                      </a:r>
                    </a:p>
                  </a:txBody>
                  <a:tcPr anchor="ctr">
                    <a:lnL>
                      <a:noFill/>
                    </a:lnL>
                    <a:lnR>
                      <a:noFill/>
                    </a:lnR>
                    <a:lnT>
                      <a:noFill/>
                    </a:lnT>
                    <a:lnB>
                      <a:noFill/>
                    </a:lnB>
                    <a:solidFill>
                      <a:srgbClr val="FFFFFF"/>
                    </a:solidFill>
                  </a:tcPr>
                </a:tc>
                <a:tc>
                  <a:txBody>
                    <a:bodyPr/>
                    <a:lstStyle/>
                    <a:p>
                      <a:pPr algn="r" fontAlgn="ctr"/>
                      <a:r>
                        <a:rPr lang="en-IN" b="0">
                          <a:effectLst/>
                          <a:latin typeface="Bahnschrift SemiCondensed" panose="020B0502040204020203" pitchFamily="34" charset="0"/>
                        </a:rPr>
                        <a:t>Longitude</a:t>
                      </a:r>
                    </a:p>
                  </a:txBody>
                  <a:tcPr anchor="ctr">
                    <a:lnL>
                      <a:noFill/>
                    </a:lnL>
                    <a:lnR>
                      <a:noFill/>
                    </a:lnR>
                    <a:lnT>
                      <a:noFill/>
                    </a:lnT>
                    <a:lnB>
                      <a:noFill/>
                    </a:lnB>
                    <a:solidFill>
                      <a:srgbClr val="FFFFFF"/>
                    </a:solidFill>
                  </a:tcPr>
                </a:tc>
                <a:tc>
                  <a:txBody>
                    <a:bodyPr/>
                    <a:lstStyle/>
                    <a:p>
                      <a:pPr algn="r" fontAlgn="ctr"/>
                      <a:r>
                        <a:rPr lang="en-IN" b="0">
                          <a:effectLst/>
                          <a:latin typeface="Bahnschrift SemiCondensed" panose="020B0502040204020203" pitchFamily="34" charset="0"/>
                        </a:rPr>
                        <a:t>Venue_Name</a:t>
                      </a:r>
                    </a:p>
                  </a:txBody>
                  <a:tcPr anchor="ctr">
                    <a:lnL>
                      <a:noFill/>
                    </a:lnL>
                    <a:lnR>
                      <a:noFill/>
                    </a:lnR>
                    <a:lnT>
                      <a:noFill/>
                    </a:lnT>
                    <a:lnB>
                      <a:noFill/>
                    </a:lnB>
                    <a:solidFill>
                      <a:srgbClr val="FFFFFF"/>
                    </a:solidFill>
                  </a:tcPr>
                </a:tc>
                <a:tc>
                  <a:txBody>
                    <a:bodyPr/>
                    <a:lstStyle/>
                    <a:p>
                      <a:pPr algn="r" fontAlgn="ctr"/>
                      <a:r>
                        <a:rPr lang="en-IN" b="0">
                          <a:effectLst/>
                          <a:latin typeface="Bahnschrift SemiCondensed" panose="020B0502040204020203" pitchFamily="34" charset="0"/>
                        </a:rPr>
                        <a:t>Venue_Latitude</a:t>
                      </a:r>
                    </a:p>
                  </a:txBody>
                  <a:tcPr anchor="ctr">
                    <a:lnL>
                      <a:noFill/>
                    </a:lnL>
                    <a:lnR>
                      <a:noFill/>
                    </a:lnR>
                    <a:lnT>
                      <a:noFill/>
                    </a:lnT>
                    <a:lnB>
                      <a:noFill/>
                    </a:lnB>
                    <a:solidFill>
                      <a:srgbClr val="FFFFFF"/>
                    </a:solidFill>
                  </a:tcPr>
                </a:tc>
                <a:tc>
                  <a:txBody>
                    <a:bodyPr/>
                    <a:lstStyle/>
                    <a:p>
                      <a:pPr algn="r" fontAlgn="ctr"/>
                      <a:r>
                        <a:rPr lang="en-IN" b="0">
                          <a:effectLst/>
                          <a:latin typeface="Bahnschrift SemiCondensed" panose="020B0502040204020203" pitchFamily="34" charset="0"/>
                        </a:rPr>
                        <a:t>Venue_Longitude</a:t>
                      </a:r>
                    </a:p>
                  </a:txBody>
                  <a:tcPr anchor="ctr">
                    <a:lnL>
                      <a:noFill/>
                    </a:lnL>
                    <a:lnR>
                      <a:noFill/>
                    </a:lnR>
                    <a:lnT>
                      <a:noFill/>
                    </a:lnT>
                    <a:lnB>
                      <a:noFill/>
                    </a:lnB>
                    <a:solidFill>
                      <a:srgbClr val="FFFFFF"/>
                    </a:solidFill>
                  </a:tcPr>
                </a:tc>
                <a:tc>
                  <a:txBody>
                    <a:bodyPr/>
                    <a:lstStyle/>
                    <a:p>
                      <a:pPr algn="r" fontAlgn="ctr"/>
                      <a:r>
                        <a:rPr lang="en-IN" b="0" dirty="0" err="1">
                          <a:effectLst/>
                          <a:latin typeface="Bahnschrift SemiCondensed" panose="020B0502040204020203" pitchFamily="34" charset="0"/>
                        </a:rPr>
                        <a:t>Venue_Category</a:t>
                      </a:r>
                      <a:endParaRPr lang="en-IN" b="0" dirty="0">
                        <a:effectLst/>
                        <a:latin typeface="Bahnschrift SemiCondensed" panose="020B0502040204020203"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596525788"/>
                  </a:ext>
                </a:extLst>
              </a:tr>
            </a:tbl>
          </a:graphicData>
        </a:graphic>
      </p:graphicFrame>
    </p:spTree>
    <p:extLst>
      <p:ext uri="{BB962C8B-B14F-4D97-AF65-F5344CB8AC3E}">
        <p14:creationId xmlns:p14="http://schemas.microsoft.com/office/powerpoint/2010/main" val="9240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3893-E062-43F6-B9DE-80A02D2AB354}"/>
              </a:ext>
            </a:extLst>
          </p:cNvPr>
          <p:cNvSpPr>
            <a:spLocks noGrp="1"/>
          </p:cNvSpPr>
          <p:nvPr>
            <p:ph type="title"/>
          </p:nvPr>
        </p:nvSpPr>
        <p:spPr/>
        <p:txBody>
          <a:bodyPr>
            <a:normAutofit/>
          </a:bodyPr>
          <a:lstStyle/>
          <a:p>
            <a:pPr algn="ctr"/>
            <a:r>
              <a:rPr lang="en-US" sz="4400" dirty="0">
                <a:latin typeface="Algerian" panose="04020705040A02060702" pitchFamily="82" charset="0"/>
              </a:rPr>
              <a:t>RESULT SECTION(CONTD.)</a:t>
            </a:r>
            <a:endParaRPr lang="en-IN" sz="4400" dirty="0">
              <a:latin typeface="Algerian" panose="04020705040A02060702" pitchFamily="82" charset="0"/>
            </a:endParaRPr>
          </a:p>
        </p:txBody>
      </p:sp>
      <p:pic>
        <p:nvPicPr>
          <p:cNvPr id="8" name="Content Placeholder 7">
            <a:extLst>
              <a:ext uri="{FF2B5EF4-FFF2-40B4-BE49-F238E27FC236}">
                <a16:creationId xmlns:a16="http://schemas.microsoft.com/office/drawing/2014/main" id="{1FDDC8A5-AD93-4208-BC89-4339ED1B5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919" y="1635802"/>
            <a:ext cx="7654740" cy="3881437"/>
          </a:xfrm>
        </p:spPr>
      </p:pic>
      <p:sp>
        <p:nvSpPr>
          <p:cNvPr id="11" name="Rectangle 10">
            <a:extLst>
              <a:ext uri="{FF2B5EF4-FFF2-40B4-BE49-F238E27FC236}">
                <a16:creationId xmlns:a16="http://schemas.microsoft.com/office/drawing/2014/main" id="{FF71607E-5EC8-4E0D-B143-D3409670C070}"/>
              </a:ext>
            </a:extLst>
          </p:cNvPr>
          <p:cNvSpPr/>
          <p:nvPr/>
        </p:nvSpPr>
        <p:spPr>
          <a:xfrm>
            <a:off x="3496726" y="5880100"/>
            <a:ext cx="6096000" cy="646331"/>
          </a:xfrm>
          <a:prstGeom prst="rect">
            <a:avLst/>
          </a:prstGeom>
        </p:spPr>
        <p:txBody>
          <a:bodyPr>
            <a:spAutoFit/>
          </a:bodyPr>
          <a:lstStyle/>
          <a:p>
            <a:r>
              <a:rPr lang="en-US" dirty="0">
                <a:latin typeface="Bahnschrift SemiLight Condensed" panose="020B0502040204020203" pitchFamily="34" charset="0"/>
              </a:rPr>
              <a:t>Cluster 1 has the most amount of Indian Restaurants, therefore opening a new Indian Restaurant over there would not be ideal.</a:t>
            </a:r>
          </a:p>
        </p:txBody>
      </p:sp>
    </p:spTree>
    <p:extLst>
      <p:ext uri="{BB962C8B-B14F-4D97-AF65-F5344CB8AC3E}">
        <p14:creationId xmlns:p14="http://schemas.microsoft.com/office/powerpoint/2010/main" val="363289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2984-2048-43C6-A2E9-157BC20E6336}"/>
              </a:ext>
            </a:extLst>
          </p:cNvPr>
          <p:cNvSpPr>
            <a:spLocks noGrp="1"/>
          </p:cNvSpPr>
          <p:nvPr>
            <p:ph type="title"/>
          </p:nvPr>
        </p:nvSpPr>
        <p:spPr/>
        <p:txBody>
          <a:bodyPr>
            <a:normAutofit/>
          </a:bodyPr>
          <a:lstStyle/>
          <a:p>
            <a:pPr algn="ctr"/>
            <a:r>
              <a:rPr lang="en-US" sz="4400" dirty="0">
                <a:latin typeface="Algerian" panose="04020705040A02060702" pitchFamily="82" charset="0"/>
              </a:rPr>
              <a:t>RESULT SECTION(CONTD.)</a:t>
            </a:r>
            <a:endParaRPr lang="en-IN" sz="44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97CA23E6-23F9-4202-8F6B-3F3AF7F9A0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158" y="1874517"/>
            <a:ext cx="9976634" cy="3594100"/>
          </a:xfrm>
        </p:spPr>
      </p:pic>
      <p:sp>
        <p:nvSpPr>
          <p:cNvPr id="6" name="Rectangle 5">
            <a:extLst>
              <a:ext uri="{FF2B5EF4-FFF2-40B4-BE49-F238E27FC236}">
                <a16:creationId xmlns:a16="http://schemas.microsoft.com/office/drawing/2014/main" id="{C795EB61-6F0C-404C-B4AA-D7736C7EB6FC}"/>
              </a:ext>
            </a:extLst>
          </p:cNvPr>
          <p:cNvSpPr/>
          <p:nvPr/>
        </p:nvSpPr>
        <p:spPr>
          <a:xfrm>
            <a:off x="3292475" y="5726437"/>
            <a:ext cx="6096000" cy="923330"/>
          </a:xfrm>
          <a:prstGeom prst="rect">
            <a:avLst/>
          </a:prstGeom>
        </p:spPr>
        <p:txBody>
          <a:bodyPr>
            <a:spAutoFit/>
          </a:bodyPr>
          <a:lstStyle/>
          <a:p>
            <a:r>
              <a:rPr lang="en-US" dirty="0">
                <a:latin typeface="Bahnschrift SemiLight" panose="020B0502040204020203" pitchFamily="34" charset="0"/>
              </a:rPr>
              <a:t>Cluster 2 has moderate number of Indian Restaurants, therefore it won’t be the most ideal area to open a new Indian Restaurant.</a:t>
            </a:r>
          </a:p>
        </p:txBody>
      </p:sp>
    </p:spTree>
    <p:extLst>
      <p:ext uri="{BB962C8B-B14F-4D97-AF65-F5344CB8AC3E}">
        <p14:creationId xmlns:p14="http://schemas.microsoft.com/office/powerpoint/2010/main" val="105396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D6D5-9693-456E-9BC4-794AC95A4C04}"/>
              </a:ext>
            </a:extLst>
          </p:cNvPr>
          <p:cNvSpPr>
            <a:spLocks noGrp="1"/>
          </p:cNvSpPr>
          <p:nvPr>
            <p:ph type="title"/>
          </p:nvPr>
        </p:nvSpPr>
        <p:spPr/>
        <p:txBody>
          <a:bodyPr>
            <a:normAutofit/>
          </a:bodyPr>
          <a:lstStyle/>
          <a:p>
            <a:pPr algn="ctr"/>
            <a:r>
              <a:rPr lang="en-US" sz="4400" dirty="0">
                <a:latin typeface="Algerian" panose="04020705040A02060702" pitchFamily="82" charset="0"/>
              </a:rPr>
              <a:t>RESULT SECTION(CONTD.)</a:t>
            </a:r>
            <a:endParaRPr lang="en-IN" sz="44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5AD6E86C-4654-4983-AA87-4DCCCEB03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3097802"/>
            <a:ext cx="8596312" cy="2007008"/>
          </a:xfrm>
        </p:spPr>
      </p:pic>
      <p:sp>
        <p:nvSpPr>
          <p:cNvPr id="6" name="Rectangle 5">
            <a:extLst>
              <a:ext uri="{FF2B5EF4-FFF2-40B4-BE49-F238E27FC236}">
                <a16:creationId xmlns:a16="http://schemas.microsoft.com/office/drawing/2014/main" id="{132D4A97-1681-44D8-82F4-B98BD4F1F5FE}"/>
              </a:ext>
            </a:extLst>
          </p:cNvPr>
          <p:cNvSpPr/>
          <p:nvPr/>
        </p:nvSpPr>
        <p:spPr>
          <a:xfrm>
            <a:off x="3167269" y="5432239"/>
            <a:ext cx="6096000" cy="923330"/>
          </a:xfrm>
          <a:prstGeom prst="rect">
            <a:avLst/>
          </a:prstGeom>
        </p:spPr>
        <p:txBody>
          <a:bodyPr>
            <a:spAutoFit/>
          </a:bodyPr>
          <a:lstStyle/>
          <a:p>
            <a:r>
              <a:rPr lang="en-US" dirty="0"/>
              <a:t>Cluster 3 has a moderate number of Indian Restaurants, therefore it won’t be the most ideal area to open a new Indian restaurant.</a:t>
            </a:r>
          </a:p>
        </p:txBody>
      </p:sp>
    </p:spTree>
    <p:extLst>
      <p:ext uri="{BB962C8B-B14F-4D97-AF65-F5344CB8AC3E}">
        <p14:creationId xmlns:p14="http://schemas.microsoft.com/office/powerpoint/2010/main" val="299073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35C6-CA80-4593-9063-C61F0ACDACB6}"/>
              </a:ext>
            </a:extLst>
          </p:cNvPr>
          <p:cNvSpPr>
            <a:spLocks noGrp="1"/>
          </p:cNvSpPr>
          <p:nvPr>
            <p:ph type="title"/>
          </p:nvPr>
        </p:nvSpPr>
        <p:spPr/>
        <p:txBody>
          <a:bodyPr>
            <a:normAutofit/>
          </a:bodyPr>
          <a:lstStyle/>
          <a:p>
            <a:pPr algn="ctr"/>
            <a:r>
              <a:rPr lang="en-US" sz="4400" dirty="0">
                <a:latin typeface="Algerian" panose="04020705040A02060702" pitchFamily="82" charset="0"/>
              </a:rPr>
              <a:t>CONCLUSION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4010E2CB-FC89-44B9-A348-6E910335FFA7}"/>
              </a:ext>
            </a:extLst>
          </p:cNvPr>
          <p:cNvSpPr>
            <a:spLocks noGrp="1"/>
          </p:cNvSpPr>
          <p:nvPr>
            <p:ph idx="1"/>
          </p:nvPr>
        </p:nvSpPr>
        <p:spPr/>
        <p:txBody>
          <a:bodyPr/>
          <a:lstStyle/>
          <a:p>
            <a:r>
              <a:rPr lang="en-IN" dirty="0"/>
              <a:t>The accuracy of determining the best places to open an Indian Restaurant can be improved by not just taking the number of Indian Restaurants into consideration, but also taking into consideration the demographic of a certain area, and determining the food preferences of the people in a certain neighbourhood. Since, that data is not readily available, and can only be gathered through a widespread survey, for the time being only the number of restaurants have been used to find a solution to the posed Business problem. In the future, when such data is available we can update our findings by further incorporating the extra data. </a:t>
            </a:r>
          </a:p>
          <a:p>
            <a:r>
              <a:rPr lang="en-IN" dirty="0"/>
              <a:t>Thus to conclude the study, one can say that there is always, scope for more improvement, by finding more relevant data and increase its accuracy to narrow down the study.</a:t>
            </a:r>
          </a:p>
          <a:p>
            <a:endParaRPr lang="en-IN" dirty="0"/>
          </a:p>
        </p:txBody>
      </p:sp>
    </p:spTree>
    <p:extLst>
      <p:ext uri="{BB962C8B-B14F-4D97-AF65-F5344CB8AC3E}">
        <p14:creationId xmlns:p14="http://schemas.microsoft.com/office/powerpoint/2010/main" val="361974324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TM10001106[[fn=Badge]]</Template>
  <TotalTime>63</TotalTime>
  <Words>425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Algerian</vt:lpstr>
      <vt:lpstr>Arial</vt:lpstr>
      <vt:lpstr>Bahnschrift SemiCondensed</vt:lpstr>
      <vt:lpstr>Bahnschrift SemiLight</vt:lpstr>
      <vt:lpstr>Bahnschrift SemiLight Condensed</vt:lpstr>
      <vt:lpstr>Gill Sans MT</vt:lpstr>
      <vt:lpstr>Impact</vt:lpstr>
      <vt:lpstr>Trebuchet MS</vt:lpstr>
      <vt:lpstr>Wingdings 3</vt:lpstr>
      <vt:lpstr>Badge</vt:lpstr>
      <vt:lpstr>Facet</vt:lpstr>
      <vt:lpstr>BATTLE OF NEIGHBORHOODS</vt:lpstr>
      <vt:lpstr>INTRODUCTION</vt:lpstr>
      <vt:lpstr>DATA</vt:lpstr>
      <vt:lpstr>RESULT SECTION</vt:lpstr>
      <vt:lpstr>RESULT SECTION(CONTD.)</vt:lpstr>
      <vt:lpstr>RESULT SECTION(CONTD.)</vt:lpstr>
      <vt:lpstr>RESULT SECTION(CONTD.)</vt:lpstr>
      <vt:lpstr>RESULT SECTION(CONTD.)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Saksham Midha</dc:creator>
  <cp:lastModifiedBy>Saksham Midha</cp:lastModifiedBy>
  <cp:revision>9</cp:revision>
  <dcterms:created xsi:type="dcterms:W3CDTF">2020-05-07T13:39:35Z</dcterms:created>
  <dcterms:modified xsi:type="dcterms:W3CDTF">2020-05-07T14:50:18Z</dcterms:modified>
</cp:coreProperties>
</file>