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35"/>
  </p:notesMasterIdLst>
  <p:sldIdLst>
    <p:sldId id="2001" r:id="rId6"/>
    <p:sldId id="2076137586" r:id="rId7"/>
    <p:sldId id="2076137208" r:id="rId8"/>
    <p:sldId id="2076137229" r:id="rId9"/>
    <p:sldId id="2076137223" r:id="rId10"/>
    <p:sldId id="2076137224" r:id="rId11"/>
    <p:sldId id="2076137226" r:id="rId12"/>
    <p:sldId id="2076137228" r:id="rId13"/>
    <p:sldId id="2076137217" r:id="rId14"/>
    <p:sldId id="2076137230" r:id="rId15"/>
    <p:sldId id="2076137231" r:id="rId16"/>
    <p:sldId id="2076137232" r:id="rId17"/>
    <p:sldId id="2076137233" r:id="rId18"/>
    <p:sldId id="2076137234" r:id="rId19"/>
    <p:sldId id="2076137235" r:id="rId20"/>
    <p:sldId id="2076137236" r:id="rId21"/>
    <p:sldId id="2076137237" r:id="rId22"/>
    <p:sldId id="2076137576" r:id="rId23"/>
    <p:sldId id="2076137577" r:id="rId24"/>
    <p:sldId id="2076137578" r:id="rId25"/>
    <p:sldId id="2076137574" r:id="rId26"/>
    <p:sldId id="2076137579" r:id="rId27"/>
    <p:sldId id="2076137575" r:id="rId28"/>
    <p:sldId id="2076137580" r:id="rId29"/>
    <p:sldId id="2076137581" r:id="rId30"/>
    <p:sldId id="2076137582" r:id="rId31"/>
    <p:sldId id="2076137583" r:id="rId32"/>
    <p:sldId id="2076137584" r:id="rId33"/>
    <p:sldId id="20761375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abs" id="{81B82160-9372-445E-A985-261947D3E171}">
          <p14:sldIdLst>
            <p14:sldId id="2001"/>
            <p14:sldId id="2076137586"/>
            <p14:sldId id="2076137208"/>
            <p14:sldId id="2076137229"/>
            <p14:sldId id="2076137223"/>
            <p14:sldId id="2076137224"/>
            <p14:sldId id="2076137226"/>
            <p14:sldId id="2076137228"/>
            <p14:sldId id="2076137217"/>
          </p14:sldIdLst>
        </p14:section>
        <p14:section name="Customer situation" id="{3132FA50-909D-4E0A-BF91-7C278AD57104}">
          <p14:sldIdLst>
            <p14:sldId id="2076137230"/>
            <p14:sldId id="2076137231"/>
            <p14:sldId id="2076137232"/>
            <p14:sldId id="2076137233"/>
            <p14:sldId id="2076137234"/>
            <p14:sldId id="2076137235"/>
            <p14:sldId id="2076137236"/>
            <p14:sldId id="2076137237"/>
            <p14:sldId id="2076137576"/>
            <p14:sldId id="2076137577"/>
            <p14:sldId id="2076137578"/>
            <p14:sldId id="2076137574"/>
            <p14:sldId id="2076137579"/>
            <p14:sldId id="2076137575"/>
            <p14:sldId id="2076137580"/>
            <p14:sldId id="2076137581"/>
            <p14:sldId id="2076137582"/>
            <p14:sldId id="2076137583"/>
            <p14:sldId id="2076137584"/>
            <p14:sldId id="20761375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431B48-7668-46F8-9D4A-93DAB5C362A4}" v="10" dt="2020-02-18T14:18:09.9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04" d="100"/>
          <a:sy n="104" d="100"/>
        </p:scale>
        <p:origin x="48" y="9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Modin" userId="bd7cbf59-f9ff-43c7-9d02-90d6dae8a7e3" providerId="ADAL" clId="{A8FF19D5-F041-4B75-8B5C-C0105BFBC75D}"/>
    <pc:docChg chg="modSld">
      <pc:chgData name="Martin Modin" userId="bd7cbf59-f9ff-43c7-9d02-90d6dae8a7e3" providerId="ADAL" clId="{A8FF19D5-F041-4B75-8B5C-C0105BFBC75D}" dt="2020-02-17T19:31:39.287" v="0" actId="1076"/>
      <pc:docMkLst>
        <pc:docMk/>
      </pc:docMkLst>
      <pc:sldChg chg="modSp mod">
        <pc:chgData name="Martin Modin" userId="bd7cbf59-f9ff-43c7-9d02-90d6dae8a7e3" providerId="ADAL" clId="{A8FF19D5-F041-4B75-8B5C-C0105BFBC75D}" dt="2020-02-17T19:31:39.287" v="0" actId="1076"/>
        <pc:sldMkLst>
          <pc:docMk/>
          <pc:sldMk cId="364144771" sldId="2076137203"/>
        </pc:sldMkLst>
        <pc:spChg chg="mod">
          <ac:chgData name="Martin Modin" userId="bd7cbf59-f9ff-43c7-9d02-90d6dae8a7e3" providerId="ADAL" clId="{A8FF19D5-F041-4B75-8B5C-C0105BFBC75D}" dt="2020-02-17T19:31:39.287" v="0" actId="1076"/>
          <ac:spMkLst>
            <pc:docMk/>
            <pc:sldMk cId="364144771" sldId="2076137203"/>
            <ac:spMk id="7" creationId="{B1EA2C03-8FCA-4E7B-9690-AE2E102D5D7A}"/>
          </ac:spMkLst>
        </pc:spChg>
        <pc:cxnChg chg="mod">
          <ac:chgData name="Martin Modin" userId="bd7cbf59-f9ff-43c7-9d02-90d6dae8a7e3" providerId="ADAL" clId="{A8FF19D5-F041-4B75-8B5C-C0105BFBC75D}" dt="2020-02-17T19:31:39.287" v="0" actId="1076"/>
          <ac:cxnSpMkLst>
            <pc:docMk/>
            <pc:sldMk cId="364144771" sldId="2076137203"/>
            <ac:cxnSpMk id="21" creationId="{3D7E31EA-366B-4394-AACB-686BEE35F86C}"/>
          </ac:cxnSpMkLst>
        </pc:cxnChg>
        <pc:cxnChg chg="mod">
          <ac:chgData name="Martin Modin" userId="bd7cbf59-f9ff-43c7-9d02-90d6dae8a7e3" providerId="ADAL" clId="{A8FF19D5-F041-4B75-8B5C-C0105BFBC75D}" dt="2020-02-17T19:31:39.287" v="0" actId="1076"/>
          <ac:cxnSpMkLst>
            <pc:docMk/>
            <pc:sldMk cId="364144771" sldId="2076137203"/>
            <ac:cxnSpMk id="22" creationId="{199082B1-63C0-418A-8426-87FFCBF0C940}"/>
          </ac:cxnSpMkLst>
        </pc:cxnChg>
        <pc:cxnChg chg="mod">
          <ac:chgData name="Martin Modin" userId="bd7cbf59-f9ff-43c7-9d02-90d6dae8a7e3" providerId="ADAL" clId="{A8FF19D5-F041-4B75-8B5C-C0105BFBC75D}" dt="2020-02-17T19:31:39.287" v="0" actId="1076"/>
          <ac:cxnSpMkLst>
            <pc:docMk/>
            <pc:sldMk cId="364144771" sldId="2076137203"/>
            <ac:cxnSpMk id="23" creationId="{6DDAE0BC-A8B7-4683-AF65-492080E1492B}"/>
          </ac:cxnSpMkLst>
        </pc:cxnChg>
        <pc:cxnChg chg="mod">
          <ac:chgData name="Martin Modin" userId="bd7cbf59-f9ff-43c7-9d02-90d6dae8a7e3" providerId="ADAL" clId="{A8FF19D5-F041-4B75-8B5C-C0105BFBC75D}" dt="2020-02-17T19:31:39.287" v="0" actId="1076"/>
          <ac:cxnSpMkLst>
            <pc:docMk/>
            <pc:sldMk cId="364144771" sldId="2076137203"/>
            <ac:cxnSpMk id="37" creationId="{ACB8BD67-987F-45F5-9329-D1EA70CDADF7}"/>
          </ac:cxnSpMkLst>
        </pc:cxnChg>
      </pc:sldChg>
    </pc:docChg>
  </pc:docChgLst>
  <pc:docChgLst>
    <pc:chgData name="Rob Kuehfus" userId="08fa2429-8542-44d3-bca6-fdf2f04fc238" providerId="ADAL" clId="{7B431B48-7668-46F8-9D4A-93DAB5C362A4}"/>
    <pc:docChg chg="addSld delSld modSld modSection">
      <pc:chgData name="Rob Kuehfus" userId="08fa2429-8542-44d3-bca6-fdf2f04fc238" providerId="ADAL" clId="{7B431B48-7668-46F8-9D4A-93DAB5C362A4}" dt="2020-02-18T14:18:09.903" v="7" actId="47"/>
      <pc:docMkLst>
        <pc:docMk/>
      </pc:docMkLst>
      <pc:sldChg chg="del">
        <pc:chgData name="Rob Kuehfus" userId="08fa2429-8542-44d3-bca6-fdf2f04fc238" providerId="ADAL" clId="{7B431B48-7668-46F8-9D4A-93DAB5C362A4}" dt="2020-02-18T14:18:09.903" v="7" actId="47"/>
        <pc:sldMkLst>
          <pc:docMk/>
          <pc:sldMk cId="3923265977" sldId="303"/>
        </pc:sldMkLst>
      </pc:sldChg>
      <pc:sldChg chg="del">
        <pc:chgData name="Rob Kuehfus" userId="08fa2429-8542-44d3-bca6-fdf2f04fc238" providerId="ADAL" clId="{7B431B48-7668-46F8-9D4A-93DAB5C362A4}" dt="2020-02-18T14:18:09.903" v="7" actId="47"/>
        <pc:sldMkLst>
          <pc:docMk/>
          <pc:sldMk cId="3705119090" sldId="305"/>
        </pc:sldMkLst>
      </pc:sldChg>
      <pc:sldChg chg="del">
        <pc:chgData name="Rob Kuehfus" userId="08fa2429-8542-44d3-bca6-fdf2f04fc238" providerId="ADAL" clId="{7B431B48-7668-46F8-9D4A-93DAB5C362A4}" dt="2020-02-18T14:18:09.903" v="7" actId="47"/>
        <pc:sldMkLst>
          <pc:docMk/>
          <pc:sldMk cId="4040813836" sldId="351"/>
        </pc:sldMkLst>
      </pc:sldChg>
      <pc:sldChg chg="del">
        <pc:chgData name="Rob Kuehfus" userId="08fa2429-8542-44d3-bca6-fdf2f04fc238" providerId="ADAL" clId="{7B431B48-7668-46F8-9D4A-93DAB5C362A4}" dt="2020-02-18T14:18:09.903" v="7" actId="47"/>
        <pc:sldMkLst>
          <pc:docMk/>
          <pc:sldMk cId="870261329" sldId="362"/>
        </pc:sldMkLst>
      </pc:sldChg>
      <pc:sldChg chg="del">
        <pc:chgData name="Rob Kuehfus" userId="08fa2429-8542-44d3-bca6-fdf2f04fc238" providerId="ADAL" clId="{7B431B48-7668-46F8-9D4A-93DAB5C362A4}" dt="2020-02-18T14:18:09.903" v="7" actId="47"/>
        <pc:sldMkLst>
          <pc:docMk/>
          <pc:sldMk cId="3715253765" sldId="363"/>
        </pc:sldMkLst>
      </pc:sldChg>
      <pc:sldChg chg="del">
        <pc:chgData name="Rob Kuehfus" userId="08fa2429-8542-44d3-bca6-fdf2f04fc238" providerId="ADAL" clId="{7B431B48-7668-46F8-9D4A-93DAB5C362A4}" dt="2020-02-18T14:18:09.903" v="7" actId="47"/>
        <pc:sldMkLst>
          <pc:docMk/>
          <pc:sldMk cId="1082628917" sldId="364"/>
        </pc:sldMkLst>
      </pc:sldChg>
      <pc:sldChg chg="del">
        <pc:chgData name="Rob Kuehfus" userId="08fa2429-8542-44d3-bca6-fdf2f04fc238" providerId="ADAL" clId="{7B431B48-7668-46F8-9D4A-93DAB5C362A4}" dt="2020-02-18T14:18:09.903" v="7" actId="47"/>
        <pc:sldMkLst>
          <pc:docMk/>
          <pc:sldMk cId="1667012307" sldId="365"/>
        </pc:sldMkLst>
      </pc:sldChg>
      <pc:sldChg chg="del">
        <pc:chgData name="Rob Kuehfus" userId="08fa2429-8542-44d3-bca6-fdf2f04fc238" providerId="ADAL" clId="{7B431B48-7668-46F8-9D4A-93DAB5C362A4}" dt="2020-02-18T14:18:09.903" v="7" actId="47"/>
        <pc:sldMkLst>
          <pc:docMk/>
          <pc:sldMk cId="2119545179" sldId="366"/>
        </pc:sldMkLst>
      </pc:sldChg>
      <pc:sldChg chg="modSp add mod">
        <pc:chgData name="Rob Kuehfus" userId="08fa2429-8542-44d3-bca6-fdf2f04fc238" providerId="ADAL" clId="{7B431B48-7668-46F8-9D4A-93DAB5C362A4}" dt="2020-02-18T14:16:47.779" v="1" actId="6549"/>
        <pc:sldMkLst>
          <pc:docMk/>
          <pc:sldMk cId="2103251602" sldId="2001"/>
        </pc:sldMkLst>
        <pc:graphicFrameChg chg="modGraphic">
          <ac:chgData name="Rob Kuehfus" userId="08fa2429-8542-44d3-bca6-fdf2f04fc238" providerId="ADAL" clId="{7B431B48-7668-46F8-9D4A-93DAB5C362A4}" dt="2020-02-18T14:16:47.779" v="1" actId="6549"/>
          <ac:graphicFrameMkLst>
            <pc:docMk/>
            <pc:sldMk cId="2103251602" sldId="2001"/>
            <ac:graphicFrameMk id="3" creationId="{BE848C8B-881B-442F-9DE9-FCE8F262582D}"/>
          </ac:graphicFrameMkLst>
        </pc:graphicFrameChg>
      </pc:sldChg>
      <pc:sldChg chg="del">
        <pc:chgData name="Rob Kuehfus" userId="08fa2429-8542-44d3-bca6-fdf2f04fc238" providerId="ADAL" clId="{7B431B48-7668-46F8-9D4A-93DAB5C362A4}" dt="2020-02-18T14:18:09.903" v="7" actId="47"/>
        <pc:sldMkLst>
          <pc:docMk/>
          <pc:sldMk cId="3765791605" sldId="2076137201"/>
        </pc:sldMkLst>
      </pc:sldChg>
      <pc:sldChg chg="del">
        <pc:chgData name="Rob Kuehfus" userId="08fa2429-8542-44d3-bca6-fdf2f04fc238" providerId="ADAL" clId="{7B431B48-7668-46F8-9D4A-93DAB5C362A4}" dt="2020-02-18T14:18:09.903" v="7" actId="47"/>
        <pc:sldMkLst>
          <pc:docMk/>
          <pc:sldMk cId="1032354883" sldId="2076137202"/>
        </pc:sldMkLst>
      </pc:sldChg>
      <pc:sldChg chg="del">
        <pc:chgData name="Rob Kuehfus" userId="08fa2429-8542-44d3-bca6-fdf2f04fc238" providerId="ADAL" clId="{7B431B48-7668-46F8-9D4A-93DAB5C362A4}" dt="2020-02-18T14:18:09.903" v="7" actId="47"/>
        <pc:sldMkLst>
          <pc:docMk/>
          <pc:sldMk cId="364144771" sldId="2076137203"/>
        </pc:sldMkLst>
      </pc:sldChg>
      <pc:sldChg chg="del">
        <pc:chgData name="Rob Kuehfus" userId="08fa2429-8542-44d3-bca6-fdf2f04fc238" providerId="ADAL" clId="{7B431B48-7668-46F8-9D4A-93DAB5C362A4}" dt="2020-02-18T14:17:30.482" v="5" actId="47"/>
        <pc:sldMkLst>
          <pc:docMk/>
          <pc:sldMk cId="1807111743" sldId="2076137209"/>
        </pc:sldMkLst>
      </pc:sldChg>
      <pc:sldChg chg="del">
        <pc:chgData name="Rob Kuehfus" userId="08fa2429-8542-44d3-bca6-fdf2f04fc238" providerId="ADAL" clId="{7B431B48-7668-46F8-9D4A-93DAB5C362A4}" dt="2020-02-18T14:18:09.903" v="7" actId="47"/>
        <pc:sldMkLst>
          <pc:docMk/>
          <pc:sldMk cId="335892300" sldId="2076137210"/>
        </pc:sldMkLst>
      </pc:sldChg>
      <pc:sldChg chg="del">
        <pc:chgData name="Rob Kuehfus" userId="08fa2429-8542-44d3-bca6-fdf2f04fc238" providerId="ADAL" clId="{7B431B48-7668-46F8-9D4A-93DAB5C362A4}" dt="2020-02-18T14:18:09.903" v="7" actId="47"/>
        <pc:sldMkLst>
          <pc:docMk/>
          <pc:sldMk cId="2865063717" sldId="2076137211"/>
        </pc:sldMkLst>
      </pc:sldChg>
      <pc:sldChg chg="del">
        <pc:chgData name="Rob Kuehfus" userId="08fa2429-8542-44d3-bca6-fdf2f04fc238" providerId="ADAL" clId="{7B431B48-7668-46F8-9D4A-93DAB5C362A4}" dt="2020-02-18T14:18:09.903" v="7" actId="47"/>
        <pc:sldMkLst>
          <pc:docMk/>
          <pc:sldMk cId="2943233268" sldId="2076137212"/>
        </pc:sldMkLst>
      </pc:sldChg>
      <pc:sldChg chg="del">
        <pc:chgData name="Rob Kuehfus" userId="08fa2429-8542-44d3-bca6-fdf2f04fc238" providerId="ADAL" clId="{7B431B48-7668-46F8-9D4A-93DAB5C362A4}" dt="2020-02-18T14:18:09.903" v="7" actId="47"/>
        <pc:sldMkLst>
          <pc:docMk/>
          <pc:sldMk cId="702410997" sldId="2076137213"/>
        </pc:sldMkLst>
      </pc:sldChg>
      <pc:sldChg chg="add del setBg">
        <pc:chgData name="Rob Kuehfus" userId="08fa2429-8542-44d3-bca6-fdf2f04fc238" providerId="ADAL" clId="{7B431B48-7668-46F8-9D4A-93DAB5C362A4}" dt="2020-02-18T14:17:27.283" v="3"/>
        <pc:sldMkLst>
          <pc:docMk/>
          <pc:sldMk cId="2671585671" sldId="2076137229"/>
        </pc:sldMkLst>
      </pc:sldChg>
      <pc:sldChg chg="add">
        <pc:chgData name="Rob Kuehfus" userId="08fa2429-8542-44d3-bca6-fdf2f04fc238" providerId="ADAL" clId="{7B431B48-7668-46F8-9D4A-93DAB5C362A4}" dt="2020-02-18T14:17:27.333" v="4"/>
        <pc:sldMkLst>
          <pc:docMk/>
          <pc:sldMk cId="2746862183" sldId="2076137229"/>
        </pc:sldMkLst>
      </pc:sldChg>
      <pc:sldChg chg="add">
        <pc:chgData name="Rob Kuehfus" userId="08fa2429-8542-44d3-bca6-fdf2f04fc238" providerId="ADAL" clId="{7B431B48-7668-46F8-9D4A-93DAB5C362A4}" dt="2020-02-18T14:17:58.214" v="6"/>
        <pc:sldMkLst>
          <pc:docMk/>
          <pc:sldMk cId="3463405493" sldId="2076137230"/>
        </pc:sldMkLst>
      </pc:sldChg>
      <pc:sldChg chg="add">
        <pc:chgData name="Rob Kuehfus" userId="08fa2429-8542-44d3-bca6-fdf2f04fc238" providerId="ADAL" clId="{7B431B48-7668-46F8-9D4A-93DAB5C362A4}" dt="2020-02-18T14:17:58.214" v="6"/>
        <pc:sldMkLst>
          <pc:docMk/>
          <pc:sldMk cId="4147701167" sldId="2076137231"/>
        </pc:sldMkLst>
      </pc:sldChg>
      <pc:sldChg chg="add">
        <pc:chgData name="Rob Kuehfus" userId="08fa2429-8542-44d3-bca6-fdf2f04fc238" providerId="ADAL" clId="{7B431B48-7668-46F8-9D4A-93DAB5C362A4}" dt="2020-02-18T14:17:58.214" v="6"/>
        <pc:sldMkLst>
          <pc:docMk/>
          <pc:sldMk cId="40126595" sldId="2076137232"/>
        </pc:sldMkLst>
      </pc:sldChg>
      <pc:sldChg chg="add">
        <pc:chgData name="Rob Kuehfus" userId="08fa2429-8542-44d3-bca6-fdf2f04fc238" providerId="ADAL" clId="{7B431B48-7668-46F8-9D4A-93DAB5C362A4}" dt="2020-02-18T14:17:58.214" v="6"/>
        <pc:sldMkLst>
          <pc:docMk/>
          <pc:sldMk cId="3664875922" sldId="2076137233"/>
        </pc:sldMkLst>
      </pc:sldChg>
      <pc:sldChg chg="add">
        <pc:chgData name="Rob Kuehfus" userId="08fa2429-8542-44d3-bca6-fdf2f04fc238" providerId="ADAL" clId="{7B431B48-7668-46F8-9D4A-93DAB5C362A4}" dt="2020-02-18T14:17:58.214" v="6"/>
        <pc:sldMkLst>
          <pc:docMk/>
          <pc:sldMk cId="866868960" sldId="2076137234"/>
        </pc:sldMkLst>
      </pc:sldChg>
      <pc:sldChg chg="add">
        <pc:chgData name="Rob Kuehfus" userId="08fa2429-8542-44d3-bca6-fdf2f04fc238" providerId="ADAL" clId="{7B431B48-7668-46F8-9D4A-93DAB5C362A4}" dt="2020-02-18T14:17:58.214" v="6"/>
        <pc:sldMkLst>
          <pc:docMk/>
          <pc:sldMk cId="1907021667" sldId="2076137235"/>
        </pc:sldMkLst>
      </pc:sldChg>
      <pc:sldChg chg="add">
        <pc:chgData name="Rob Kuehfus" userId="08fa2429-8542-44d3-bca6-fdf2f04fc238" providerId="ADAL" clId="{7B431B48-7668-46F8-9D4A-93DAB5C362A4}" dt="2020-02-18T14:17:58.214" v="6"/>
        <pc:sldMkLst>
          <pc:docMk/>
          <pc:sldMk cId="3056105097" sldId="2076137236"/>
        </pc:sldMkLst>
      </pc:sldChg>
      <pc:sldChg chg="add">
        <pc:chgData name="Rob Kuehfus" userId="08fa2429-8542-44d3-bca6-fdf2f04fc238" providerId="ADAL" clId="{7B431B48-7668-46F8-9D4A-93DAB5C362A4}" dt="2020-02-18T14:17:58.214" v="6"/>
        <pc:sldMkLst>
          <pc:docMk/>
          <pc:sldMk cId="2847516237" sldId="2076137237"/>
        </pc:sldMkLst>
      </pc:sldChg>
      <pc:sldChg chg="add">
        <pc:chgData name="Rob Kuehfus" userId="08fa2429-8542-44d3-bca6-fdf2f04fc238" providerId="ADAL" clId="{7B431B48-7668-46F8-9D4A-93DAB5C362A4}" dt="2020-02-18T14:17:58.214" v="6"/>
        <pc:sldMkLst>
          <pc:docMk/>
          <pc:sldMk cId="2609170845" sldId="2076137574"/>
        </pc:sldMkLst>
      </pc:sldChg>
      <pc:sldChg chg="add">
        <pc:chgData name="Rob Kuehfus" userId="08fa2429-8542-44d3-bca6-fdf2f04fc238" providerId="ADAL" clId="{7B431B48-7668-46F8-9D4A-93DAB5C362A4}" dt="2020-02-18T14:17:58.214" v="6"/>
        <pc:sldMkLst>
          <pc:docMk/>
          <pc:sldMk cId="702931946" sldId="2076137575"/>
        </pc:sldMkLst>
      </pc:sldChg>
      <pc:sldChg chg="add">
        <pc:chgData name="Rob Kuehfus" userId="08fa2429-8542-44d3-bca6-fdf2f04fc238" providerId="ADAL" clId="{7B431B48-7668-46F8-9D4A-93DAB5C362A4}" dt="2020-02-18T14:17:58.214" v="6"/>
        <pc:sldMkLst>
          <pc:docMk/>
          <pc:sldMk cId="2737016984" sldId="2076137576"/>
        </pc:sldMkLst>
      </pc:sldChg>
      <pc:sldChg chg="add">
        <pc:chgData name="Rob Kuehfus" userId="08fa2429-8542-44d3-bca6-fdf2f04fc238" providerId="ADAL" clId="{7B431B48-7668-46F8-9D4A-93DAB5C362A4}" dt="2020-02-18T14:17:58.214" v="6"/>
        <pc:sldMkLst>
          <pc:docMk/>
          <pc:sldMk cId="4109276531" sldId="2076137577"/>
        </pc:sldMkLst>
      </pc:sldChg>
      <pc:sldChg chg="add">
        <pc:chgData name="Rob Kuehfus" userId="08fa2429-8542-44d3-bca6-fdf2f04fc238" providerId="ADAL" clId="{7B431B48-7668-46F8-9D4A-93DAB5C362A4}" dt="2020-02-18T14:17:58.214" v="6"/>
        <pc:sldMkLst>
          <pc:docMk/>
          <pc:sldMk cId="561240782" sldId="2076137578"/>
        </pc:sldMkLst>
      </pc:sldChg>
      <pc:sldChg chg="add">
        <pc:chgData name="Rob Kuehfus" userId="08fa2429-8542-44d3-bca6-fdf2f04fc238" providerId="ADAL" clId="{7B431B48-7668-46F8-9D4A-93DAB5C362A4}" dt="2020-02-18T14:17:58.214" v="6"/>
        <pc:sldMkLst>
          <pc:docMk/>
          <pc:sldMk cId="2587690678" sldId="2076137579"/>
        </pc:sldMkLst>
      </pc:sldChg>
      <pc:sldChg chg="add">
        <pc:chgData name="Rob Kuehfus" userId="08fa2429-8542-44d3-bca6-fdf2f04fc238" providerId="ADAL" clId="{7B431B48-7668-46F8-9D4A-93DAB5C362A4}" dt="2020-02-18T14:17:58.214" v="6"/>
        <pc:sldMkLst>
          <pc:docMk/>
          <pc:sldMk cId="3557955242" sldId="2076137580"/>
        </pc:sldMkLst>
      </pc:sldChg>
      <pc:sldChg chg="add">
        <pc:chgData name="Rob Kuehfus" userId="08fa2429-8542-44d3-bca6-fdf2f04fc238" providerId="ADAL" clId="{7B431B48-7668-46F8-9D4A-93DAB5C362A4}" dt="2020-02-18T14:17:58.214" v="6"/>
        <pc:sldMkLst>
          <pc:docMk/>
          <pc:sldMk cId="1879665482" sldId="2076137581"/>
        </pc:sldMkLst>
      </pc:sldChg>
      <pc:sldChg chg="add">
        <pc:chgData name="Rob Kuehfus" userId="08fa2429-8542-44d3-bca6-fdf2f04fc238" providerId="ADAL" clId="{7B431B48-7668-46F8-9D4A-93DAB5C362A4}" dt="2020-02-18T14:17:58.214" v="6"/>
        <pc:sldMkLst>
          <pc:docMk/>
          <pc:sldMk cId="3363784921" sldId="2076137582"/>
        </pc:sldMkLst>
      </pc:sldChg>
      <pc:sldChg chg="add">
        <pc:chgData name="Rob Kuehfus" userId="08fa2429-8542-44d3-bca6-fdf2f04fc238" providerId="ADAL" clId="{7B431B48-7668-46F8-9D4A-93DAB5C362A4}" dt="2020-02-18T14:17:58.214" v="6"/>
        <pc:sldMkLst>
          <pc:docMk/>
          <pc:sldMk cId="3565621566" sldId="2076137583"/>
        </pc:sldMkLst>
      </pc:sldChg>
      <pc:sldChg chg="add">
        <pc:chgData name="Rob Kuehfus" userId="08fa2429-8542-44d3-bca6-fdf2f04fc238" providerId="ADAL" clId="{7B431B48-7668-46F8-9D4A-93DAB5C362A4}" dt="2020-02-18T14:17:58.214" v="6"/>
        <pc:sldMkLst>
          <pc:docMk/>
          <pc:sldMk cId="1279524656" sldId="2076137584"/>
        </pc:sldMkLst>
      </pc:sldChg>
      <pc:sldChg chg="add">
        <pc:chgData name="Rob Kuehfus" userId="08fa2429-8542-44d3-bca6-fdf2f04fc238" providerId="ADAL" clId="{7B431B48-7668-46F8-9D4A-93DAB5C362A4}" dt="2020-02-18T14:17:58.214" v="6"/>
        <pc:sldMkLst>
          <pc:docMk/>
          <pc:sldMk cId="2902247630" sldId="2076137585"/>
        </pc:sldMkLst>
      </pc:sldChg>
    </pc:docChg>
  </pc:docChgLst>
  <pc:docChgLst>
    <pc:chgData name="Rob Kuehfus" userId="08fa2429-8542-44d3-bca6-fdf2f04fc238" providerId="ADAL" clId="{D1271BC2-859A-4D7F-9339-D9CB09DE7D5D}"/>
    <pc:docChg chg="undo custSel addSld delSld modSld addSection modSection">
      <pc:chgData name="Rob Kuehfus" userId="08fa2429-8542-44d3-bca6-fdf2f04fc238" providerId="ADAL" clId="{D1271BC2-859A-4D7F-9339-D9CB09DE7D5D}" dt="2020-02-14T13:43:40.296" v="80" actId="17846"/>
      <pc:docMkLst>
        <pc:docMk/>
      </pc:docMkLst>
      <pc:sldChg chg="add del">
        <pc:chgData name="Rob Kuehfus" userId="08fa2429-8542-44d3-bca6-fdf2f04fc238" providerId="ADAL" clId="{D1271BC2-859A-4D7F-9339-D9CB09DE7D5D}" dt="2020-02-11T14:46:07.020" v="22"/>
        <pc:sldMkLst>
          <pc:docMk/>
          <pc:sldMk cId="3923265977" sldId="303"/>
        </pc:sldMkLst>
      </pc:sldChg>
      <pc:sldChg chg="modSp add del mod">
        <pc:chgData name="Rob Kuehfus" userId="08fa2429-8542-44d3-bca6-fdf2f04fc238" providerId="ADAL" clId="{D1271BC2-859A-4D7F-9339-D9CB09DE7D5D}" dt="2020-02-11T14:46:07.020" v="22"/>
        <pc:sldMkLst>
          <pc:docMk/>
          <pc:sldMk cId="3705119090" sldId="305"/>
        </pc:sldMkLst>
        <pc:spChg chg="mod">
          <ac:chgData name="Rob Kuehfus" userId="08fa2429-8542-44d3-bca6-fdf2f04fc238" providerId="ADAL" clId="{D1271BC2-859A-4D7F-9339-D9CB09DE7D5D}" dt="2020-02-11T14:46:06.942" v="21"/>
          <ac:spMkLst>
            <pc:docMk/>
            <pc:sldMk cId="3705119090" sldId="305"/>
            <ac:spMk id="2" creationId="{00000000-0000-0000-0000-000000000000}"/>
          </ac:spMkLst>
        </pc:spChg>
      </pc:sldChg>
      <pc:sldChg chg="modSp add del mod">
        <pc:chgData name="Rob Kuehfus" userId="08fa2429-8542-44d3-bca6-fdf2f04fc238" providerId="ADAL" clId="{D1271BC2-859A-4D7F-9339-D9CB09DE7D5D}" dt="2020-02-11T14:46:07.020" v="22"/>
        <pc:sldMkLst>
          <pc:docMk/>
          <pc:sldMk cId="4040813836" sldId="351"/>
        </pc:sldMkLst>
        <pc:spChg chg="mod">
          <ac:chgData name="Rob Kuehfus" userId="08fa2429-8542-44d3-bca6-fdf2f04fc238" providerId="ADAL" clId="{D1271BC2-859A-4D7F-9339-D9CB09DE7D5D}" dt="2020-02-11T14:46:06.942" v="21"/>
          <ac:spMkLst>
            <pc:docMk/>
            <pc:sldMk cId="4040813836" sldId="351"/>
            <ac:spMk id="3" creationId="{C76EF5EB-948A-40EE-BE05-582D567A1ADE}"/>
          </ac:spMkLst>
        </pc:spChg>
      </pc:sldChg>
      <pc:sldChg chg="modSp add del mod">
        <pc:chgData name="Rob Kuehfus" userId="08fa2429-8542-44d3-bca6-fdf2f04fc238" providerId="ADAL" clId="{D1271BC2-859A-4D7F-9339-D9CB09DE7D5D}" dt="2020-02-11T14:46:07.020" v="22"/>
        <pc:sldMkLst>
          <pc:docMk/>
          <pc:sldMk cId="870261329" sldId="362"/>
        </pc:sldMkLst>
        <pc:spChg chg="mod">
          <ac:chgData name="Rob Kuehfus" userId="08fa2429-8542-44d3-bca6-fdf2f04fc238" providerId="ADAL" clId="{D1271BC2-859A-4D7F-9339-D9CB09DE7D5D}" dt="2020-02-11T14:46:06.942" v="21"/>
          <ac:spMkLst>
            <pc:docMk/>
            <pc:sldMk cId="870261329" sldId="362"/>
            <ac:spMk id="3" creationId="{AB41BA66-A1EC-46C7-833C-D6C0E7B2B745}"/>
          </ac:spMkLst>
        </pc:spChg>
      </pc:sldChg>
      <pc:sldChg chg="modSp add del mod">
        <pc:chgData name="Rob Kuehfus" userId="08fa2429-8542-44d3-bca6-fdf2f04fc238" providerId="ADAL" clId="{D1271BC2-859A-4D7F-9339-D9CB09DE7D5D}" dt="2020-02-11T14:46:07.020" v="22"/>
        <pc:sldMkLst>
          <pc:docMk/>
          <pc:sldMk cId="3715253765" sldId="363"/>
        </pc:sldMkLst>
        <pc:spChg chg="mod">
          <ac:chgData name="Rob Kuehfus" userId="08fa2429-8542-44d3-bca6-fdf2f04fc238" providerId="ADAL" clId="{D1271BC2-859A-4D7F-9339-D9CB09DE7D5D}" dt="2020-02-11T14:46:06.942" v="21"/>
          <ac:spMkLst>
            <pc:docMk/>
            <pc:sldMk cId="3715253765" sldId="363"/>
            <ac:spMk id="3" creationId="{AB41BA66-A1EC-46C7-833C-D6C0E7B2B745}"/>
          </ac:spMkLst>
        </pc:spChg>
      </pc:sldChg>
      <pc:sldChg chg="modSp add del mod">
        <pc:chgData name="Rob Kuehfus" userId="08fa2429-8542-44d3-bca6-fdf2f04fc238" providerId="ADAL" clId="{D1271BC2-859A-4D7F-9339-D9CB09DE7D5D}" dt="2020-02-11T14:46:07.020" v="22"/>
        <pc:sldMkLst>
          <pc:docMk/>
          <pc:sldMk cId="1082628917" sldId="364"/>
        </pc:sldMkLst>
        <pc:spChg chg="mod">
          <ac:chgData name="Rob Kuehfus" userId="08fa2429-8542-44d3-bca6-fdf2f04fc238" providerId="ADAL" clId="{D1271BC2-859A-4D7F-9339-D9CB09DE7D5D}" dt="2020-02-11T14:46:06.942" v="21"/>
          <ac:spMkLst>
            <pc:docMk/>
            <pc:sldMk cId="1082628917" sldId="364"/>
            <ac:spMk id="3" creationId="{AB41BA66-A1EC-46C7-833C-D6C0E7B2B745}"/>
          </ac:spMkLst>
        </pc:spChg>
      </pc:sldChg>
      <pc:sldChg chg="modSp add del mod">
        <pc:chgData name="Rob Kuehfus" userId="08fa2429-8542-44d3-bca6-fdf2f04fc238" providerId="ADAL" clId="{D1271BC2-859A-4D7F-9339-D9CB09DE7D5D}" dt="2020-02-11T14:46:07.020" v="22"/>
        <pc:sldMkLst>
          <pc:docMk/>
          <pc:sldMk cId="1667012307" sldId="365"/>
        </pc:sldMkLst>
        <pc:spChg chg="mod">
          <ac:chgData name="Rob Kuehfus" userId="08fa2429-8542-44d3-bca6-fdf2f04fc238" providerId="ADAL" clId="{D1271BC2-859A-4D7F-9339-D9CB09DE7D5D}" dt="2020-02-11T14:46:06.942" v="21"/>
          <ac:spMkLst>
            <pc:docMk/>
            <pc:sldMk cId="1667012307" sldId="365"/>
            <ac:spMk id="3" creationId="{AB41BA66-A1EC-46C7-833C-D6C0E7B2B745}"/>
          </ac:spMkLst>
        </pc:spChg>
      </pc:sldChg>
      <pc:sldChg chg="modSp add del mod">
        <pc:chgData name="Rob Kuehfus" userId="08fa2429-8542-44d3-bca6-fdf2f04fc238" providerId="ADAL" clId="{D1271BC2-859A-4D7F-9339-D9CB09DE7D5D}" dt="2020-02-11T14:46:07.020" v="22"/>
        <pc:sldMkLst>
          <pc:docMk/>
          <pc:sldMk cId="2119545179" sldId="366"/>
        </pc:sldMkLst>
        <pc:spChg chg="mod">
          <ac:chgData name="Rob Kuehfus" userId="08fa2429-8542-44d3-bca6-fdf2f04fc238" providerId="ADAL" clId="{D1271BC2-859A-4D7F-9339-D9CB09DE7D5D}" dt="2020-02-11T14:46:06.942" v="21"/>
          <ac:spMkLst>
            <pc:docMk/>
            <pc:sldMk cId="2119545179" sldId="366"/>
            <ac:spMk id="3" creationId="{AB41BA66-A1EC-46C7-833C-D6C0E7B2B745}"/>
          </ac:spMkLst>
        </pc:spChg>
      </pc:sldChg>
      <pc:sldChg chg="modSp add del mod modTransition setBg">
        <pc:chgData name="Rob Kuehfus" userId="08fa2429-8542-44d3-bca6-fdf2f04fc238" providerId="ADAL" clId="{D1271BC2-859A-4D7F-9339-D9CB09DE7D5D}" dt="2020-02-14T13:40:51.466" v="40" actId="47"/>
        <pc:sldMkLst>
          <pc:docMk/>
          <pc:sldMk cId="4085166417" sldId="2076136682"/>
        </pc:sldMkLst>
        <pc:spChg chg="mod">
          <ac:chgData name="Rob Kuehfus" userId="08fa2429-8542-44d3-bca6-fdf2f04fc238" providerId="ADAL" clId="{D1271BC2-859A-4D7F-9339-D9CB09DE7D5D}" dt="2020-02-14T13:39:25.795" v="35" actId="5793"/>
          <ac:spMkLst>
            <pc:docMk/>
            <pc:sldMk cId="4085166417" sldId="2076136682"/>
            <ac:spMk id="2" creationId="{BBB84D00-5465-4D6C-8B5A-46D1308CEA53}"/>
          </ac:spMkLst>
        </pc:spChg>
      </pc:sldChg>
      <pc:sldChg chg="modSp add del mod">
        <pc:chgData name="Rob Kuehfus" userId="08fa2429-8542-44d3-bca6-fdf2f04fc238" providerId="ADAL" clId="{D1271BC2-859A-4D7F-9339-D9CB09DE7D5D}" dt="2020-02-14T13:40:38.220" v="39"/>
        <pc:sldMkLst>
          <pc:docMk/>
          <pc:sldMk cId="3765791605" sldId="2076137201"/>
        </pc:sldMkLst>
        <pc:spChg chg="mod">
          <ac:chgData name="Rob Kuehfus" userId="08fa2429-8542-44d3-bca6-fdf2f04fc238" providerId="ADAL" clId="{D1271BC2-859A-4D7F-9339-D9CB09DE7D5D}" dt="2020-02-11T14:46:06.942" v="21"/>
          <ac:spMkLst>
            <pc:docMk/>
            <pc:sldMk cId="3765791605" sldId="2076137201"/>
            <ac:spMk id="2" creationId="{00000000-0000-0000-0000-000000000000}"/>
          </ac:spMkLst>
        </pc:spChg>
        <pc:spChg chg="mod">
          <ac:chgData name="Rob Kuehfus" userId="08fa2429-8542-44d3-bca6-fdf2f04fc238" providerId="ADAL" clId="{D1271BC2-859A-4D7F-9339-D9CB09DE7D5D}" dt="2020-02-11T14:46:06.942" v="21"/>
          <ac:spMkLst>
            <pc:docMk/>
            <pc:sldMk cId="3765791605" sldId="2076137201"/>
            <ac:spMk id="3" creationId="{00000000-0000-0000-0000-000000000000}"/>
          </ac:spMkLst>
        </pc:spChg>
      </pc:sldChg>
      <pc:sldChg chg="modSp add del mod">
        <pc:chgData name="Rob Kuehfus" userId="08fa2429-8542-44d3-bca6-fdf2f04fc238" providerId="ADAL" clId="{D1271BC2-859A-4D7F-9339-D9CB09DE7D5D}" dt="2020-02-11T14:46:07.020" v="22"/>
        <pc:sldMkLst>
          <pc:docMk/>
          <pc:sldMk cId="1032354883" sldId="2076137202"/>
        </pc:sldMkLst>
        <pc:spChg chg="mod">
          <ac:chgData name="Rob Kuehfus" userId="08fa2429-8542-44d3-bca6-fdf2f04fc238" providerId="ADAL" clId="{D1271BC2-859A-4D7F-9339-D9CB09DE7D5D}" dt="2020-02-11T14:46:06.942" v="21"/>
          <ac:spMkLst>
            <pc:docMk/>
            <pc:sldMk cId="1032354883" sldId="2076137202"/>
            <ac:spMk id="2" creationId="{00000000-0000-0000-0000-000000000000}"/>
          </ac:spMkLst>
        </pc:spChg>
      </pc:sldChg>
      <pc:sldChg chg="modSp add del mod">
        <pc:chgData name="Rob Kuehfus" userId="08fa2429-8542-44d3-bca6-fdf2f04fc238" providerId="ADAL" clId="{D1271BC2-859A-4D7F-9339-D9CB09DE7D5D}" dt="2020-02-11T14:46:07.020" v="22"/>
        <pc:sldMkLst>
          <pc:docMk/>
          <pc:sldMk cId="364144771" sldId="2076137203"/>
        </pc:sldMkLst>
        <pc:spChg chg="mod">
          <ac:chgData name="Rob Kuehfus" userId="08fa2429-8542-44d3-bca6-fdf2f04fc238" providerId="ADAL" clId="{D1271BC2-859A-4D7F-9339-D9CB09DE7D5D}" dt="2020-02-11T14:46:06.942" v="21"/>
          <ac:spMkLst>
            <pc:docMk/>
            <pc:sldMk cId="364144771" sldId="2076137203"/>
            <ac:spMk id="2" creationId="{00000000-0000-0000-0000-000000000000}"/>
          </ac:spMkLst>
        </pc:spChg>
      </pc:sldChg>
      <pc:sldChg chg="add del setBg">
        <pc:chgData name="Rob Kuehfus" userId="08fa2429-8542-44d3-bca6-fdf2f04fc238" providerId="ADAL" clId="{D1271BC2-859A-4D7F-9339-D9CB09DE7D5D}" dt="2020-02-14T13:41:13.210" v="43"/>
        <pc:sldMkLst>
          <pc:docMk/>
          <pc:sldMk cId="529704729" sldId="2076137208"/>
        </pc:sldMkLst>
      </pc:sldChg>
      <pc:sldChg chg="add del setBg">
        <pc:chgData name="Rob Kuehfus" userId="08fa2429-8542-44d3-bca6-fdf2f04fc238" providerId="ADAL" clId="{D1271BC2-859A-4D7F-9339-D9CB09DE7D5D}" dt="2020-02-14T13:41:24.059" v="46"/>
        <pc:sldMkLst>
          <pc:docMk/>
          <pc:sldMk cId="1807111743" sldId="2076137209"/>
        </pc:sldMkLst>
      </pc:sldChg>
      <pc:sldChg chg="modSp add del mod">
        <pc:chgData name="Rob Kuehfus" userId="08fa2429-8542-44d3-bca6-fdf2f04fc238" providerId="ADAL" clId="{D1271BC2-859A-4D7F-9339-D9CB09DE7D5D}" dt="2020-02-11T14:46:07.020" v="22"/>
        <pc:sldMkLst>
          <pc:docMk/>
          <pc:sldMk cId="335892300" sldId="2076137210"/>
        </pc:sldMkLst>
        <pc:spChg chg="mod">
          <ac:chgData name="Rob Kuehfus" userId="08fa2429-8542-44d3-bca6-fdf2f04fc238" providerId="ADAL" clId="{D1271BC2-859A-4D7F-9339-D9CB09DE7D5D}" dt="2020-02-11T14:46:06.942" v="21"/>
          <ac:spMkLst>
            <pc:docMk/>
            <pc:sldMk cId="335892300" sldId="2076137210"/>
            <ac:spMk id="3" creationId="{AB41BA66-A1EC-46C7-833C-D6C0E7B2B745}"/>
          </ac:spMkLst>
        </pc:spChg>
      </pc:sldChg>
      <pc:sldChg chg="modSp add del mod">
        <pc:chgData name="Rob Kuehfus" userId="08fa2429-8542-44d3-bca6-fdf2f04fc238" providerId="ADAL" clId="{D1271BC2-859A-4D7F-9339-D9CB09DE7D5D}" dt="2020-02-11T14:46:07.020" v="22"/>
        <pc:sldMkLst>
          <pc:docMk/>
          <pc:sldMk cId="2865063717" sldId="2076137211"/>
        </pc:sldMkLst>
        <pc:spChg chg="mod">
          <ac:chgData name="Rob Kuehfus" userId="08fa2429-8542-44d3-bca6-fdf2f04fc238" providerId="ADAL" clId="{D1271BC2-859A-4D7F-9339-D9CB09DE7D5D}" dt="2020-02-11T14:46:06.942" v="21"/>
          <ac:spMkLst>
            <pc:docMk/>
            <pc:sldMk cId="2865063717" sldId="2076137211"/>
            <ac:spMk id="2" creationId="{00000000-0000-0000-0000-000000000000}"/>
          </ac:spMkLst>
        </pc:spChg>
        <pc:spChg chg="mod">
          <ac:chgData name="Rob Kuehfus" userId="08fa2429-8542-44d3-bca6-fdf2f04fc238" providerId="ADAL" clId="{D1271BC2-859A-4D7F-9339-D9CB09DE7D5D}" dt="2020-02-11T14:46:06.942" v="21"/>
          <ac:spMkLst>
            <pc:docMk/>
            <pc:sldMk cId="2865063717" sldId="2076137211"/>
            <ac:spMk id="3" creationId="{00000000-0000-0000-0000-000000000000}"/>
          </ac:spMkLst>
        </pc:spChg>
      </pc:sldChg>
      <pc:sldChg chg="modSp add del mod">
        <pc:chgData name="Rob Kuehfus" userId="08fa2429-8542-44d3-bca6-fdf2f04fc238" providerId="ADAL" clId="{D1271BC2-859A-4D7F-9339-D9CB09DE7D5D}" dt="2020-02-11T14:46:07.020" v="22"/>
        <pc:sldMkLst>
          <pc:docMk/>
          <pc:sldMk cId="2943233268" sldId="2076137212"/>
        </pc:sldMkLst>
        <pc:spChg chg="mod">
          <ac:chgData name="Rob Kuehfus" userId="08fa2429-8542-44d3-bca6-fdf2f04fc238" providerId="ADAL" clId="{D1271BC2-859A-4D7F-9339-D9CB09DE7D5D}" dt="2020-02-11T14:46:06.942" v="21"/>
          <ac:spMkLst>
            <pc:docMk/>
            <pc:sldMk cId="2943233268" sldId="2076137212"/>
            <ac:spMk id="2" creationId="{00000000-0000-0000-0000-000000000000}"/>
          </ac:spMkLst>
        </pc:spChg>
      </pc:sldChg>
      <pc:sldChg chg="modSp add del mod">
        <pc:chgData name="Rob Kuehfus" userId="08fa2429-8542-44d3-bca6-fdf2f04fc238" providerId="ADAL" clId="{D1271BC2-859A-4D7F-9339-D9CB09DE7D5D}" dt="2020-02-11T14:46:07.020" v="22"/>
        <pc:sldMkLst>
          <pc:docMk/>
          <pc:sldMk cId="702410997" sldId="2076137213"/>
        </pc:sldMkLst>
        <pc:spChg chg="mod">
          <ac:chgData name="Rob Kuehfus" userId="08fa2429-8542-44d3-bca6-fdf2f04fc238" providerId="ADAL" clId="{D1271BC2-859A-4D7F-9339-D9CB09DE7D5D}" dt="2020-02-11T14:46:06.942" v="21"/>
          <ac:spMkLst>
            <pc:docMk/>
            <pc:sldMk cId="702410997" sldId="2076137213"/>
            <ac:spMk id="2" creationId="{00000000-0000-0000-0000-000000000000}"/>
          </ac:spMkLst>
        </pc:spChg>
        <pc:spChg chg="mod">
          <ac:chgData name="Rob Kuehfus" userId="08fa2429-8542-44d3-bca6-fdf2f04fc238" providerId="ADAL" clId="{D1271BC2-859A-4D7F-9339-D9CB09DE7D5D}" dt="2020-02-11T14:46:06.942" v="21"/>
          <ac:spMkLst>
            <pc:docMk/>
            <pc:sldMk cId="702410997" sldId="2076137213"/>
            <ac:spMk id="4" creationId="{8255B8E6-D579-46A1-A21D-FF9891812FBB}"/>
          </ac:spMkLst>
        </pc:spChg>
        <pc:spChg chg="mod">
          <ac:chgData name="Rob Kuehfus" userId="08fa2429-8542-44d3-bca6-fdf2f04fc238" providerId="ADAL" clId="{D1271BC2-859A-4D7F-9339-D9CB09DE7D5D}" dt="2020-02-11T14:46:06.942" v="21"/>
          <ac:spMkLst>
            <pc:docMk/>
            <pc:sldMk cId="702410997" sldId="2076137213"/>
            <ac:spMk id="5" creationId="{ACBDE374-1A34-41F4-8FA2-D109DFB3B7A7}"/>
          </ac:spMkLst>
        </pc:spChg>
      </pc:sldChg>
      <pc:sldChg chg="modSp add del mod setBg">
        <pc:chgData name="Rob Kuehfus" userId="08fa2429-8542-44d3-bca6-fdf2f04fc238" providerId="ADAL" clId="{D1271BC2-859A-4D7F-9339-D9CB09DE7D5D}" dt="2020-02-14T13:42:47.248" v="79" actId="20577"/>
        <pc:sldMkLst>
          <pc:docMk/>
          <pc:sldMk cId="4049451711" sldId="2076137217"/>
        </pc:sldMkLst>
        <pc:spChg chg="mod">
          <ac:chgData name="Rob Kuehfus" userId="08fa2429-8542-44d3-bca6-fdf2f04fc238" providerId="ADAL" clId="{D1271BC2-859A-4D7F-9339-D9CB09DE7D5D}" dt="2020-02-14T13:42:47.248" v="79" actId="20577"/>
          <ac:spMkLst>
            <pc:docMk/>
            <pc:sldMk cId="4049451711" sldId="2076137217"/>
            <ac:spMk id="2" creationId="{BBB84D00-5465-4D6C-8B5A-46D1308CEA53}"/>
          </ac:spMkLst>
        </pc:spChg>
      </pc:sldChg>
      <pc:sldChg chg="add del setBg">
        <pc:chgData name="Rob Kuehfus" userId="08fa2429-8542-44d3-bca6-fdf2f04fc238" providerId="ADAL" clId="{D1271BC2-859A-4D7F-9339-D9CB09DE7D5D}" dt="2020-02-14T13:41:37.862" v="49"/>
        <pc:sldMkLst>
          <pc:docMk/>
          <pc:sldMk cId="698156655" sldId="2076137223"/>
        </pc:sldMkLst>
      </pc:sldChg>
      <pc:sldChg chg="add del setBg">
        <pc:chgData name="Rob Kuehfus" userId="08fa2429-8542-44d3-bca6-fdf2f04fc238" providerId="ADAL" clId="{D1271BC2-859A-4D7F-9339-D9CB09DE7D5D}" dt="2020-02-14T13:41:48.940" v="52"/>
        <pc:sldMkLst>
          <pc:docMk/>
          <pc:sldMk cId="2104867070" sldId="2076137224"/>
        </pc:sldMkLst>
      </pc:sldChg>
      <pc:sldChg chg="add del setBg">
        <pc:chgData name="Rob Kuehfus" userId="08fa2429-8542-44d3-bca6-fdf2f04fc238" providerId="ADAL" clId="{D1271BC2-859A-4D7F-9339-D9CB09DE7D5D}" dt="2020-02-14T13:42:00.545" v="55"/>
        <pc:sldMkLst>
          <pc:docMk/>
          <pc:sldMk cId="3987509547" sldId="2076137226"/>
        </pc:sldMkLst>
      </pc:sldChg>
      <pc:sldChg chg="add del setBg">
        <pc:chgData name="Rob Kuehfus" userId="08fa2429-8542-44d3-bca6-fdf2f04fc238" providerId="ADAL" clId="{D1271BC2-859A-4D7F-9339-D9CB09DE7D5D}" dt="2020-02-14T13:42:15.728" v="58"/>
        <pc:sldMkLst>
          <pc:docMk/>
          <pc:sldMk cId="2236617175" sldId="207613722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6B65D-94E1-4590-968C-59BA83F342B4}" type="datetimeFigureOut">
              <a:rPr lang="en-US" smtClean="0"/>
              <a:t>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136CBF-8A6F-43D5-9F28-86A224CDD6AA}" type="slidenum">
              <a:rPr lang="en-US" smtClean="0"/>
              <a:t>‹#›</a:t>
            </a:fld>
            <a:endParaRPr lang="en-US"/>
          </a:p>
        </p:txBody>
      </p:sp>
    </p:spTree>
    <p:extLst>
      <p:ext uri="{BB962C8B-B14F-4D97-AF65-F5344CB8AC3E}">
        <p14:creationId xmlns:p14="http://schemas.microsoft.com/office/powerpoint/2010/main" val="998720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dmz/secure-vnet-dmz"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endParaRPr lang="en-US" sz="90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2/18/2020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Trey Research is a manufacturing company that builds consumer products with 29.6 billion USD in annual revenue. Trey's headquarters are in New Jersey, but they have data centers and branch offices scattered across the United States with several major offices in the United Kingdom, France, and Japan.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Even as large as it is, Trey seeks to maximize the cost-effectiveness and flexibility of its IT, especially in new projects and business units. With a dizzying number of existing business units, each with its own unique requirements from IT and ballooning costs from internal hardware and data center investment, Trey is looking to the cloud.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Trey is interested in a large-scale solution that will help mitigate creeping costs and start the transition to a modern cloud-based enterprise architecture.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Trey's technical leadership has decided to move forward with a Microsoft enterprise agreement (EA) with a heavy commitment in Microsoft Azure.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bg1"/>
              </a:solidFill>
            </a:endParaRPr>
          </a:p>
          <a:p>
            <a:r>
              <a:rPr lang="en-US" sz="1200" b="0" kern="1200" dirty="0">
                <a:solidFill>
                  <a:schemeClr val="tx1"/>
                </a:solidFill>
                <a:effectLst/>
                <a:latin typeface="+mn-lt"/>
                <a:ea typeface="+mn-ea"/>
                <a:cs typeface="+mn-cs"/>
              </a:rPr>
              <a:t>Trey Research's CTO, is aware of the potential for the cloud, but also has a keen understanding that without strong governance, Trey may end up with an environment that lacks essential business controls. These incorrect practices can then be disbursed across the enterprise, leading to an unmanageable Azure estate and costs which are hard to track or control. Ken wants to start on the right foot by enforcing common-sense best practices from the start.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Enterprise IT is responsible for managing corporate network connectivity, datacenter distribution, capacity planning, identity, and enterprise wide SaaS services for Trey Research employees. Enterprise IT is also responsible for supporting the services, datacenters, and setting auditing policy on hardware and services.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help drive Azure adoption and best practices, Ken has chartered a Cloud Governance team within Enterprise IT, headed by Laura Knight. This team will be responsible for all aspects of Azure governance. This includes defining, implementing and enforcing cloud governance and working with other teams to ensure best practices are adopted.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Rather than re-invent the wheel, the Cloud Governance team have decided to adopt Microsoft's Cloud Adoption Framework as a baseline upon which they will build their governance implementation. This framework is divided into five disciplines.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891369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848614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panose="020B0502040204020203" pitchFamily="34" charset="0"/>
                <a:ea typeface="+mn-ea"/>
                <a:cs typeface="+mn-cs"/>
              </a:rPr>
              <a:t>It is essential that as we adopt cloud we think about the individuals and roles that they will play in the future service delivery model. As iterated before “Cloud is a model, not just a place”. This will mean that we need to thing about how we leverage teams to be more agile and respond to ever changing demands. We need to ensure that the teams can help drive alignment and accountability.</a:t>
            </a:r>
          </a:p>
          <a:p>
            <a:r>
              <a:rPr lang="en-US" sz="882" kern="1200" dirty="0">
                <a:solidFill>
                  <a:schemeClr val="tx1"/>
                </a:solidFill>
                <a:effectLst/>
                <a:latin typeface="Segoe UI" panose="020B0502040204020203" pitchFamily="34" charset="0"/>
                <a:ea typeface="+mn-ea"/>
                <a:cs typeface="+mn-cs"/>
              </a:rPr>
              <a:t>There are many ways that we can align the organization, the recommendations below are based on what we see with other customers and will start with the principle of a minimal viable product (MVP) and then evolve as Contoso progresses with the adoption.</a:t>
            </a:r>
          </a:p>
          <a:p>
            <a:r>
              <a:rPr lang="en-US" sz="882" kern="1200" dirty="0">
                <a:solidFill>
                  <a:schemeClr val="tx1"/>
                </a:solidFill>
                <a:effectLst/>
                <a:latin typeface="Segoe UI" panose="020B0502040204020203" pitchFamily="34" charset="0"/>
                <a:ea typeface="+mn-ea"/>
                <a:cs typeface="+mn-cs"/>
              </a:rPr>
              <a:t>Our guidance is to start with 2 teams, a </a:t>
            </a:r>
            <a:r>
              <a:rPr lang="en-US" sz="882" b="1" kern="1200" dirty="0">
                <a:solidFill>
                  <a:schemeClr val="tx1"/>
                </a:solidFill>
                <a:effectLst/>
                <a:latin typeface="Segoe UI" panose="020B0502040204020203" pitchFamily="34" charset="0"/>
                <a:ea typeface="+mn-ea"/>
                <a:cs typeface="+mn-cs"/>
              </a:rPr>
              <a:t>Cloud Strategy Team</a:t>
            </a:r>
            <a:r>
              <a:rPr lang="en-US" sz="882" kern="1200" dirty="0">
                <a:solidFill>
                  <a:schemeClr val="tx1"/>
                </a:solidFill>
                <a:effectLst/>
                <a:latin typeface="Segoe UI" panose="020B0502040204020203" pitchFamily="34" charset="0"/>
                <a:ea typeface="+mn-ea"/>
                <a:cs typeface="+mn-cs"/>
              </a:rPr>
              <a:t> and a </a:t>
            </a:r>
            <a:r>
              <a:rPr lang="en-US" sz="882" b="1" kern="1200" dirty="0">
                <a:solidFill>
                  <a:schemeClr val="tx1"/>
                </a:solidFill>
                <a:effectLst/>
                <a:latin typeface="Segoe UI" panose="020B0502040204020203" pitchFamily="34" charset="0"/>
                <a:ea typeface="+mn-ea"/>
                <a:cs typeface="+mn-cs"/>
              </a:rPr>
              <a:t>Cloud Governance Team</a:t>
            </a:r>
            <a:endParaRPr lang="en-US" sz="882" kern="1200" dirty="0">
              <a:solidFill>
                <a:schemeClr val="tx1"/>
              </a:solidFill>
              <a:effectLst/>
              <a:latin typeface="Segoe UI" panose="020B0502040204020203" pitchFamily="34" charset="0"/>
              <a:ea typeface="+mn-ea"/>
              <a:cs typeface="+mn-cs"/>
            </a:endParaRPr>
          </a:p>
          <a:p>
            <a:r>
              <a:rPr lang="en-US" sz="882" kern="1200" dirty="0">
                <a:solidFill>
                  <a:schemeClr val="tx1"/>
                </a:solidFill>
                <a:effectLst/>
                <a:latin typeface="Segoe UI" panose="020B0502040204020203" pitchFamily="34" charset="0"/>
                <a:ea typeface="+mn-ea"/>
                <a:cs typeface="+mn-cs"/>
              </a:rPr>
              <a:t>The </a:t>
            </a:r>
            <a:r>
              <a:rPr lang="en-US" sz="882" b="1" kern="1200" dirty="0">
                <a:solidFill>
                  <a:schemeClr val="tx1"/>
                </a:solidFill>
                <a:effectLst/>
                <a:latin typeface="Segoe UI" panose="020B0502040204020203" pitchFamily="34" charset="0"/>
                <a:ea typeface="+mn-ea"/>
                <a:cs typeface="+mn-cs"/>
              </a:rPr>
              <a:t>Cloud Strategy Team</a:t>
            </a:r>
            <a:r>
              <a:rPr lang="en-US" sz="882" kern="1200" dirty="0">
                <a:solidFill>
                  <a:schemeClr val="tx1"/>
                </a:solidFill>
                <a:effectLst/>
                <a:latin typeface="Segoe UI" panose="020B0502040204020203" pitchFamily="34" charset="0"/>
                <a:ea typeface="+mn-ea"/>
                <a:cs typeface="+mn-cs"/>
              </a:rPr>
              <a:t> is responsible for leading the cloud adoption within your organization, supporting all business outcomes, people and processes changes and technical projects identified within this plan. The types of roles typically found in the strategy team are:</a:t>
            </a:r>
          </a:p>
          <a:p>
            <a:pPr lvl="0"/>
            <a:r>
              <a:rPr lang="en-US" sz="882" kern="1200" dirty="0">
                <a:solidFill>
                  <a:schemeClr val="tx1"/>
                </a:solidFill>
                <a:effectLst/>
                <a:latin typeface="Segoe UI" panose="020B0502040204020203" pitchFamily="34" charset="0"/>
                <a:ea typeface="+mn-ea"/>
                <a:cs typeface="+mn-cs"/>
              </a:rPr>
              <a:t>Finance</a:t>
            </a:r>
          </a:p>
          <a:p>
            <a:pPr lvl="0"/>
            <a:r>
              <a:rPr lang="en-US" sz="882" kern="1200" dirty="0">
                <a:solidFill>
                  <a:schemeClr val="tx1"/>
                </a:solidFill>
                <a:effectLst/>
                <a:latin typeface="Segoe UI" panose="020B0502040204020203" pitchFamily="34" charset="0"/>
                <a:ea typeface="+mn-ea"/>
                <a:cs typeface="+mn-cs"/>
              </a:rPr>
              <a:t>Line of business</a:t>
            </a:r>
          </a:p>
          <a:p>
            <a:pPr lvl="0"/>
            <a:r>
              <a:rPr lang="en-US" sz="882" kern="1200" dirty="0">
                <a:solidFill>
                  <a:schemeClr val="tx1"/>
                </a:solidFill>
                <a:effectLst/>
                <a:latin typeface="Segoe UI" panose="020B0502040204020203" pitchFamily="34" charset="0"/>
                <a:ea typeface="+mn-ea"/>
                <a:cs typeface="+mn-cs"/>
              </a:rPr>
              <a:t>Human resources</a:t>
            </a:r>
          </a:p>
          <a:p>
            <a:pPr lvl="0"/>
            <a:r>
              <a:rPr lang="en-US" sz="882" kern="1200" dirty="0">
                <a:solidFill>
                  <a:schemeClr val="tx1"/>
                </a:solidFill>
                <a:effectLst/>
                <a:latin typeface="Segoe UI" panose="020B0502040204020203" pitchFamily="34" charset="0"/>
                <a:ea typeface="+mn-ea"/>
                <a:cs typeface="+mn-cs"/>
              </a:rPr>
              <a:t>Operations</a:t>
            </a:r>
          </a:p>
          <a:p>
            <a:pPr lvl="0"/>
            <a:r>
              <a:rPr lang="en-US" sz="882" kern="1200" dirty="0">
                <a:solidFill>
                  <a:schemeClr val="tx1"/>
                </a:solidFill>
                <a:effectLst/>
                <a:latin typeface="Segoe UI" panose="020B0502040204020203" pitchFamily="34" charset="0"/>
                <a:ea typeface="+mn-ea"/>
                <a:cs typeface="+mn-cs"/>
              </a:rPr>
              <a:t>Enterprise architecture</a:t>
            </a:r>
          </a:p>
          <a:p>
            <a:pPr lvl="0"/>
            <a:r>
              <a:rPr lang="en-US" sz="882" kern="1200" dirty="0">
                <a:solidFill>
                  <a:schemeClr val="tx1"/>
                </a:solidFill>
                <a:effectLst/>
                <a:latin typeface="Segoe UI" panose="020B0502040204020203" pitchFamily="34" charset="0"/>
                <a:ea typeface="+mn-ea"/>
                <a:cs typeface="+mn-cs"/>
              </a:rPr>
              <a:t>IT infrastructure</a:t>
            </a:r>
          </a:p>
          <a:p>
            <a:pPr lvl="0"/>
            <a:r>
              <a:rPr lang="en-US" sz="882" kern="1200" dirty="0">
                <a:solidFill>
                  <a:schemeClr val="tx1"/>
                </a:solidFill>
                <a:effectLst/>
                <a:latin typeface="Segoe UI" panose="020B0502040204020203" pitchFamily="34" charset="0"/>
                <a:ea typeface="+mn-ea"/>
                <a:cs typeface="+mn-cs"/>
              </a:rPr>
              <a:t>Application groups</a:t>
            </a:r>
          </a:p>
          <a:p>
            <a:pPr lvl="0"/>
            <a:r>
              <a:rPr lang="en-US" sz="882" kern="1200" dirty="0">
                <a:solidFill>
                  <a:schemeClr val="tx1"/>
                </a:solidFill>
                <a:effectLst/>
                <a:latin typeface="Segoe UI" panose="020B0502040204020203" pitchFamily="34" charset="0"/>
                <a:ea typeface="+mn-ea"/>
                <a:cs typeface="+mn-cs"/>
              </a:rPr>
              <a:t>Project managers (Often with Agile project management experience)</a:t>
            </a:r>
          </a:p>
          <a:p>
            <a:r>
              <a:rPr lang="en-US" sz="882" kern="1200" dirty="0">
                <a:solidFill>
                  <a:schemeClr val="tx1"/>
                </a:solidFill>
                <a:effectLst/>
                <a:latin typeface="Segoe UI" panose="020B0502040204020203" pitchFamily="34" charset="0"/>
                <a:ea typeface="+mn-ea"/>
                <a:cs typeface="+mn-cs"/>
              </a:rPr>
              <a:t> </a:t>
            </a:r>
          </a:p>
          <a:p>
            <a:r>
              <a:rPr lang="en-US" sz="882" kern="1200" dirty="0">
                <a:solidFill>
                  <a:schemeClr val="tx1"/>
                </a:solidFill>
                <a:effectLst/>
                <a:latin typeface="Segoe UI" panose="020B0502040204020203" pitchFamily="34" charset="0"/>
                <a:ea typeface="+mn-ea"/>
                <a:cs typeface="+mn-cs"/>
              </a:rPr>
              <a:t>The </a:t>
            </a:r>
            <a:r>
              <a:rPr lang="en-US" sz="882" b="1" kern="1200" dirty="0">
                <a:solidFill>
                  <a:schemeClr val="tx1"/>
                </a:solidFill>
                <a:effectLst/>
                <a:latin typeface="Segoe UI" panose="020B0502040204020203" pitchFamily="34" charset="0"/>
                <a:ea typeface="+mn-ea"/>
                <a:cs typeface="+mn-cs"/>
              </a:rPr>
              <a:t>Cloud Governance Team</a:t>
            </a:r>
            <a:r>
              <a:rPr lang="en-US" sz="882" kern="1200" dirty="0">
                <a:solidFill>
                  <a:schemeClr val="tx1"/>
                </a:solidFill>
                <a:effectLst/>
                <a:latin typeface="Segoe UI" panose="020B0502040204020203" pitchFamily="34" charset="0"/>
                <a:ea typeface="+mn-ea"/>
                <a:cs typeface="+mn-cs"/>
              </a:rPr>
              <a:t> ensures that risks and risk tolerance are properly evaluated and managed. This capability ensures the proper identification of risks that can't be tolerated by the business have the correct governing corporate policies. Here are some of the roles which we believe form part of your Governance team:</a:t>
            </a:r>
          </a:p>
          <a:p>
            <a:pPr lvl="0"/>
            <a:r>
              <a:rPr lang="en-US" sz="882" kern="1200" dirty="0">
                <a:solidFill>
                  <a:schemeClr val="tx1"/>
                </a:solidFill>
                <a:effectLst/>
                <a:latin typeface="Segoe UI" panose="020B0502040204020203" pitchFamily="34" charset="0"/>
                <a:ea typeface="+mn-ea"/>
                <a:cs typeface="+mn-cs"/>
              </a:rPr>
              <a:t>IT governance</a:t>
            </a:r>
          </a:p>
          <a:p>
            <a:pPr lvl="0"/>
            <a:r>
              <a:rPr lang="en-US" sz="882" kern="1200" dirty="0">
                <a:solidFill>
                  <a:schemeClr val="tx1"/>
                </a:solidFill>
                <a:effectLst/>
                <a:latin typeface="Segoe UI" panose="020B0502040204020203" pitchFamily="34" charset="0"/>
                <a:ea typeface="+mn-ea"/>
                <a:cs typeface="+mn-cs"/>
              </a:rPr>
              <a:t>Enterprise architecture</a:t>
            </a:r>
          </a:p>
          <a:p>
            <a:pPr lvl="0"/>
            <a:r>
              <a:rPr lang="en-US" sz="882" kern="1200" dirty="0">
                <a:solidFill>
                  <a:schemeClr val="tx1"/>
                </a:solidFill>
                <a:effectLst/>
                <a:latin typeface="Segoe UI" panose="020B0502040204020203" pitchFamily="34" charset="0"/>
                <a:ea typeface="+mn-ea"/>
                <a:cs typeface="+mn-cs"/>
              </a:rPr>
              <a:t>Security</a:t>
            </a:r>
          </a:p>
          <a:p>
            <a:pPr lvl="0"/>
            <a:r>
              <a:rPr lang="en-US" sz="882" kern="1200" dirty="0">
                <a:solidFill>
                  <a:schemeClr val="tx1"/>
                </a:solidFill>
                <a:effectLst/>
                <a:latin typeface="Segoe UI" panose="020B0502040204020203" pitchFamily="34" charset="0"/>
                <a:ea typeface="+mn-ea"/>
                <a:cs typeface="+mn-cs"/>
              </a:rPr>
              <a:t>IT operations</a:t>
            </a:r>
          </a:p>
          <a:p>
            <a:pPr lvl="0"/>
            <a:r>
              <a:rPr lang="en-US" sz="882" kern="1200" dirty="0">
                <a:solidFill>
                  <a:schemeClr val="tx1"/>
                </a:solidFill>
                <a:effectLst/>
                <a:latin typeface="Segoe UI" panose="020B0502040204020203" pitchFamily="34" charset="0"/>
                <a:ea typeface="+mn-ea"/>
                <a:cs typeface="+mn-cs"/>
              </a:rPr>
              <a:t>IT infrastructure</a:t>
            </a:r>
          </a:p>
          <a:p>
            <a:pPr lvl="0"/>
            <a:r>
              <a:rPr lang="en-US" sz="882" kern="1200" dirty="0">
                <a:solidFill>
                  <a:schemeClr val="tx1"/>
                </a:solidFill>
                <a:effectLst/>
                <a:latin typeface="Segoe UI" panose="020B0502040204020203" pitchFamily="34" charset="0"/>
                <a:ea typeface="+mn-ea"/>
                <a:cs typeface="+mn-cs"/>
              </a:rPr>
              <a:t>Networking</a:t>
            </a:r>
          </a:p>
          <a:p>
            <a:pPr lvl="0"/>
            <a:r>
              <a:rPr lang="en-US" sz="882" kern="1200" dirty="0">
                <a:solidFill>
                  <a:schemeClr val="tx1"/>
                </a:solidFill>
                <a:effectLst/>
                <a:latin typeface="Segoe UI" panose="020B0502040204020203" pitchFamily="34" charset="0"/>
                <a:ea typeface="+mn-ea"/>
                <a:cs typeface="+mn-cs"/>
              </a:rPr>
              <a:t>Identity</a:t>
            </a:r>
          </a:p>
          <a:p>
            <a:pPr lvl="0"/>
            <a:r>
              <a:rPr lang="en-US" sz="882" kern="1200" dirty="0">
                <a:solidFill>
                  <a:schemeClr val="tx1"/>
                </a:solidFill>
                <a:effectLst/>
                <a:latin typeface="Segoe UI" panose="020B0502040204020203" pitchFamily="34" charset="0"/>
                <a:ea typeface="+mn-ea"/>
                <a:cs typeface="+mn-cs"/>
              </a:rPr>
              <a:t>Virtualization</a:t>
            </a:r>
          </a:p>
          <a:p>
            <a:pPr lvl="0"/>
            <a:r>
              <a:rPr lang="en-US" sz="882" kern="1200" dirty="0">
                <a:solidFill>
                  <a:schemeClr val="tx1"/>
                </a:solidFill>
                <a:effectLst/>
                <a:latin typeface="Segoe UI" panose="020B0502040204020203" pitchFamily="34" charset="0"/>
                <a:ea typeface="+mn-ea"/>
                <a:cs typeface="+mn-cs"/>
              </a:rPr>
              <a:t>Business continuity and disaster recovery</a:t>
            </a:r>
          </a:p>
          <a:p>
            <a:pPr lvl="0"/>
            <a:r>
              <a:rPr lang="en-US" sz="882" kern="1200" dirty="0">
                <a:solidFill>
                  <a:schemeClr val="tx1"/>
                </a:solidFill>
                <a:effectLst/>
                <a:latin typeface="Segoe UI" panose="020B0502040204020203" pitchFamily="34" charset="0"/>
                <a:ea typeface="+mn-ea"/>
                <a:cs typeface="+mn-cs"/>
              </a:rPr>
              <a:t>Application owners within IT</a:t>
            </a:r>
          </a:p>
          <a:p>
            <a:pPr lvl="0"/>
            <a:r>
              <a:rPr lang="en-US" sz="882" kern="1200" dirty="0">
                <a:solidFill>
                  <a:schemeClr val="tx1"/>
                </a:solidFill>
                <a:effectLst/>
                <a:latin typeface="Segoe UI" panose="020B0502040204020203" pitchFamily="34" charset="0"/>
                <a:ea typeface="+mn-ea"/>
                <a:cs typeface="+mn-cs"/>
              </a:rPr>
              <a:t>Finance owners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834638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2000" dirty="0">
                <a:solidFill>
                  <a:schemeClr val="bg1"/>
                </a:solidFill>
                <a:latin typeface="Segoe UI" panose="020B0502040204020203" pitchFamily="34" charset="0"/>
                <a:ea typeface="Calibri" panose="020F0502020204030204" pitchFamily="34" charset="0"/>
                <a:cs typeface="Segoe UI" panose="020B0502040204020203" pitchFamily="34" charset="0"/>
              </a:rPr>
              <a:t>Trey Research has three business units: Industrial and Consumer, Electronics, and Life Sciences. Each of the Business Units has the same subunits: Product development, Marketing, and Sales and Support. Sales and Support is further divided into region subunits (US/EU/Asia).</a:t>
            </a:r>
            <a:endParaRPr lang="en-US" sz="20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838421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CTO </a:t>
            </a:r>
            <a:r>
              <a:rPr lang="en-US" sz="1200" dirty="0">
                <a:latin typeface="Segoe UI Semibold" panose="020B0702040204020203" pitchFamily="34" charset="0"/>
                <a:cs typeface="Segoe UI Semibold" panose="020B0702040204020203" pitchFamily="34" charset="0"/>
              </a:rPr>
              <a:t>Ken Greenwald</a:t>
            </a:r>
            <a:r>
              <a:rPr lang="en-US" sz="1200" b="0" kern="1200" dirty="0">
                <a:solidFill>
                  <a:schemeClr val="tx1"/>
                </a:solidFill>
                <a:effectLst/>
                <a:latin typeface="+mn-lt"/>
                <a:ea typeface="+mn-ea"/>
                <a:cs typeface="+mn-cs"/>
              </a:rPr>
              <a:t>, was hired 6 months ago from outside the company, with a mandate to address ever-increasing IT costs. He has identified a sprawling IT estate, including a substantial legacy server footprint. New servers and services have been accumulated over time, without consolidating existing infrastructure. This includes:</a:t>
            </a:r>
          </a:p>
          <a:p>
            <a:r>
              <a:rPr lang="en-US" sz="1200" b="0" kern="1200" dirty="0">
                <a:solidFill>
                  <a:schemeClr val="tx1"/>
                </a:solidFill>
                <a:effectLst/>
                <a:latin typeface="+mn-lt"/>
                <a:ea typeface="+mn-ea"/>
                <a:cs typeface="+mn-cs"/>
              </a:rPr>
              <a:t>- Windows servers including both x32 and x64 hardware running Windows Server 2003 through to 2016</a:t>
            </a:r>
          </a:p>
          <a:p>
            <a:r>
              <a:rPr lang="en-US" sz="1200" b="0" kern="1200" dirty="0">
                <a:solidFill>
                  <a:schemeClr val="tx1"/>
                </a:solidFill>
                <a:effectLst/>
                <a:latin typeface="+mn-lt"/>
                <a:ea typeface="+mn-ea"/>
                <a:cs typeface="+mn-cs"/>
              </a:rPr>
              <a:t>- Linux servers running a mix of RHEL 6.10 and 7 series (7.2 through 7.6) and Ubuntu 16.04</a:t>
            </a:r>
          </a:p>
          <a:p>
            <a:r>
              <a:rPr lang="en-US" sz="1200" b="0" kern="1200" dirty="0">
                <a:solidFill>
                  <a:schemeClr val="tx1"/>
                </a:solidFill>
                <a:effectLst/>
                <a:latin typeface="+mn-lt"/>
                <a:ea typeface="+mn-ea"/>
                <a:cs typeface="+mn-cs"/>
              </a:rPr>
              <a:t>- The above servers comprise both physical machines as well as VMs hosted on VMware infrastructure managed by vCenter 6.5</a:t>
            </a:r>
          </a:p>
          <a:p>
            <a:r>
              <a:rPr lang="en-US" sz="1200" b="0" kern="1200" dirty="0">
                <a:solidFill>
                  <a:schemeClr val="tx1"/>
                </a:solidFill>
                <a:effectLst/>
                <a:latin typeface="+mn-lt"/>
                <a:ea typeface="+mn-ea"/>
                <a:cs typeface="+mn-cs"/>
              </a:rPr>
              <a:t>- Multiple database engines, including Microsoft SQL Server, PostgreSQL, and Cassandra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total, 448 servers and VMs have been identified to date, distributed across 5 main locations, all in the US. There is a complex web of dependencies between servers and no-one has a clear view of the entire estate. Fear of breaking an existing system has been one of the drivers of server count and sprawl.</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Each business unit and subunit is allocated an Azure quota/budget and is responsible for tracking their expenditure within that budget. Within a business unit, each new project should track its consumption using a specific tag for its IO code within the business unit.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addition, each business unit has a requirement to break down their costs into the following categories. Accurate allocation of costs between this categories is essential, since this data feeds into gross margin and net profit figures collated by the central finance team and published quarterly to investors.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Development and Test</a:t>
            </a:r>
          </a:p>
          <a:p>
            <a:r>
              <a:rPr lang="en-US" sz="1200" b="0" kern="1200" dirty="0">
                <a:solidFill>
                  <a:schemeClr val="tx1"/>
                </a:solidFill>
                <a:effectLst/>
                <a:latin typeface="+mn-lt"/>
                <a:ea typeface="+mn-ea"/>
                <a:cs typeface="+mn-cs"/>
              </a:rPr>
              <a:t>- Production</a:t>
            </a:r>
          </a:p>
          <a:p>
            <a:r>
              <a:rPr lang="en-US" sz="1200" b="0" kern="1200" dirty="0">
                <a:solidFill>
                  <a:schemeClr val="tx1"/>
                </a:solidFill>
                <a:effectLst/>
                <a:latin typeface="+mn-lt"/>
                <a:ea typeface="+mn-ea"/>
                <a:cs typeface="+mn-cs"/>
              </a:rPr>
              <a:t>- Support Services</a:t>
            </a:r>
          </a:p>
          <a:p>
            <a:r>
              <a:rPr lang="en-US" sz="1200" b="0" kern="1200" dirty="0">
                <a:solidFill>
                  <a:schemeClr val="tx1"/>
                </a:solidFill>
                <a:effectLst/>
                <a:latin typeface="+mn-lt"/>
                <a:ea typeface="+mn-ea"/>
                <a:cs typeface="+mn-cs"/>
              </a:rPr>
              <a:t>- Infrastructure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Business units and the finance department need tools to accurately and reliably track all Azure costs, including a cost management dashboard and reports to understand current costs and projected future costs. Alerts when budgets are approached or exceeded are required.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addition, the Cloud Governance team's charter includes company-wide monitoring and reporting of all Azure spend, including reviewing usage to identify cost-saving opportunities and identifying and investigating anomalous spending.</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888023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Each business unit and subunit is allocated an Azure quota/budget and is responsible for tracking their expenditure within that budget. Within a business unit, each new project should track its consumption using a specific tag for its IO code within the business unit.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addition, each business unit has a requirement to break down their costs into the following categories. Accurate allocation of costs between this categories is essential, since this data feeds into gross margin and net profit figures collated by the central finance team and published quarterly to investors.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Development and Test</a:t>
            </a:r>
          </a:p>
          <a:p>
            <a:r>
              <a:rPr lang="en-US" sz="1200" b="0" kern="1200" dirty="0">
                <a:solidFill>
                  <a:schemeClr val="tx1"/>
                </a:solidFill>
                <a:effectLst/>
                <a:latin typeface="+mn-lt"/>
                <a:ea typeface="+mn-ea"/>
                <a:cs typeface="+mn-cs"/>
              </a:rPr>
              <a:t>- Production</a:t>
            </a:r>
          </a:p>
          <a:p>
            <a:r>
              <a:rPr lang="en-US" sz="1200" b="0" kern="1200" dirty="0">
                <a:solidFill>
                  <a:schemeClr val="tx1"/>
                </a:solidFill>
                <a:effectLst/>
                <a:latin typeface="+mn-lt"/>
                <a:ea typeface="+mn-ea"/>
                <a:cs typeface="+mn-cs"/>
              </a:rPr>
              <a:t>- Support Services</a:t>
            </a:r>
          </a:p>
          <a:p>
            <a:r>
              <a:rPr lang="en-US" sz="1200" b="0" kern="1200" dirty="0">
                <a:solidFill>
                  <a:schemeClr val="tx1"/>
                </a:solidFill>
                <a:effectLst/>
                <a:latin typeface="+mn-lt"/>
                <a:ea typeface="+mn-ea"/>
                <a:cs typeface="+mn-cs"/>
              </a:rPr>
              <a:t>- Infrastructure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Business units and the finance department need tools to accurately and reliably track all Azure costs, including a cost management dashboard and reports to understand current costs and projected future costs. Alerts when budgets are approached or exceeded are required.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addition, the Cloud Governance team's charter includes company-wide monitoring and reporting of all Azure spend, including reviewing usage to identify cost-saving opportunities and identifying and investigating anomalous spending.</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473528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IT security team have advised a precautionary approach to cloud adoption. The Cloud Governance team are keen to adopt a strong set of best practices to make sure the IT security and business teams feel comfortable to avoid security becoming an adoption blocker.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a service has an outage, it is important to know the chain of events that led up to the outage and who (if anyone) caused 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IT security require that all Azure VMs (Windows and Linux) meet their password complexity requirements. They also require that only approved OS images are used as the baseline for any VM.</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808578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20104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IT security team have advised a precautionary approach to cloud adoption. The Cloud Governance team are keen to adopt a strong set of best practices to make sure the IT security and business teams feel comfortable to avoid security becoming an adoption blocker.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a service has an outage, it is important to know the chain of events that led up to the outage and who (if anyone) caused 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IT security require that all Azure VMs (Windows and Linux) meet their password complexity requirements. They also require that only approved OS images are used as the baseline for any VM.</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628956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Trey Research has deployed Office 365 and it is configured with federated access to their ADFS servers. Trey's EA has been created within the same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Providing the ability to delegate permissions to different administrators at the business unit and subunit level is critical. However, for an organization the size of Trey Research, it is not possible for the Cloud Governance team to manage all user permissions centrally. Instead, for each new project, an administrator in the business unit should be able to manage access for his or her team. The business unit administrator must not be able to override or circumnavigate governance rules defined by the Cloud Governance team. Team members must be provide the access they need, to the resources they need, but no more. To maintain consistency and to enable Cloud Governance team audit, Azure access should be controlled using built-in roles only, not custom roles.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Trey e-commerce team make significant use of contingent staff. At present, these staff are granted identities in the existing Trey directory, and are required to work on-site to gain access to Trey development and test environments. Trey would like to streamline this process and enable remote working. </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068077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While the Cloud Governance team is not yet familiar with the full range of Azure services available. They want to limit Trey's Azure adoption to an initial set of core services and locations, which will be expanded over time. These should be centrally enforced, with the ability to grant exceptions where required (for example, for teams piloting new technologies, or one-off deployments of a shared resource such as an ExpressRoute circuit).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IT Security team is particularly concerned about production environments. These require additional controls to ensure that resources cannot be accidentally modified or deleted by administrators getting confused between a test workload versus production.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maintain consistency, the Cloud Governance team is developing a set of naming conventions. These names will apply to subscriptions, resource groups and resources. Trey require the ability to enforce this naming convention consistently across their Azure subscriptions.</a:t>
            </a:r>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488448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While the Cloud Governance team is not yet familiar with the full range of Azure services available. They want to limit Trey's Azure adoption to an initial set of core services and locations, which will be expanded over time. These should be centrally enforced, with the ability to grant exceptions where required (for example, for teams piloting new technologies, or one-off deployments of a shared resource such as an ExpressRoute circuit).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IT Security team is particularly concerned about production environments. These require additional controls to ensure that resources cannot be accidentally modified or deleted by administrators getting confused between a test workload versus production.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maintain consistency, the Cloud Governance team is developing a set of naming conventions. These names will apply to subscriptions, resource groups and resources. Trey require the ability to enforce this naming convention consistently across their Azure subscriptions.</a:t>
            </a:r>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970909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Trey Research has deployed Office 365 and it is configured with federated access to their ADFS servers. Trey's EA has been created within the same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Providing the ability to delegate permissions to different administrators at the business unit and subunit level is critical. However, for an organization the size of Trey Research, it is not possible for the Cloud Governance team to manage all user permissions centrally. Instead, for each new project, an administrator in the business unit should be able to manage access for his or her team. The business unit administrator must not be able to override or circumnavigate governance rules defined by the Cloud Governance team. Team members must be provide the access they need, to the resources they need, but no more. To maintain consistency and to enable Cloud Governance team audit, Azure access should be controlled using built-in roles only, not custom roles.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Trey e-commerce team make significant use of contingent staff. At present, these staff are granted identities in the existing Trey directory, and are required to work on-site to gain access to Trey development and test environments. Trey would like to streamline this process and enable remote working. </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890539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Trey Research has deployed Office 365 and it is configured with federated access to their ADFS servers. Trey's EA has been created within the same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Providing the ability to delegate permissions to different administrators at the business unit and subunit level is critical. However, for an organization the size of Trey Research, it is not possible for the Cloud Governance team to manage all user permissions centrally. Instead, for each new project, an administrator in the business unit should be able to manage access for his or her team. The business unit administrator must not be able to override or circumnavigate governance rules defined by the Cloud Governance team. Team members must be provide the access they need, to the resources they need, but no more. To maintain consistency and to enable Cloud Governance team audit, Azure access should be controlled using built-in roles only, not custom roles.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Trey e-commerce team make significant use of contingent staff. At present, these staff are granted identities in the existing Trey directory, and are required to work on-site to gain access to Trey development and test environments. Trey would like to streamline this process and enable remote working. </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494294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Increased agility is one of Trey's primary motivation for adopting the cloud. They are keen to take full advantage of deployment automation to enable agile processes that will enable them to update their services more frequently and easily.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However, they are also concerned about how to maintain consistency and control across environments. They are concerned that production and test environments may diverge over time. However, they can't use identical automation in both environments, since test environments are often scaled differently to production to save costs.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Cloud Governance team has developed best-practice reference implementations for commonly-deployed services, such as a DMZ network or a pair of web servers. They are looking for a way to automate these deployments. They recognize that these best practices will evolve over time, and so are also looking for a way to track existing deployments to ensure updates are rolled out consistently. In addition, where resources are deployed following Cloud Governance team best practices, individual business units should not be able to modify the configuration of those resources.</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4465452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Increased agility is one of Trey's primary motivation for adopting the cloud. They are keen to take full advantage of deployment automation to enable agile processes that will enable them to update their services more frequently and easily.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However, they are also concerned about how to maintain consistency and control across environments. They are concerned that production and test environments may diverge over time. However, they can't use identical automation in both environments, since test environments are often scaled differently to production to save costs.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Cloud Governance team has developed best-practice reference implementations for commonly-deployed services, such as a DMZ network or a pair of web servers. They are looking for a way to automate these deployments. They recognize that these best practices will evolve over time, and so are also looking for a way to track existing deployments to ensure updates are rolled out consistently. In addition, where resources are deployed following Cloud Governance team best practices, individual business units should not be able to modify the configuration of those resources.</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8614571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275205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panose="020B0502040204020203" pitchFamily="34" charset="0"/>
                <a:ea typeface="+mn-ea"/>
                <a:cs typeface="+mn-cs"/>
              </a:rPr>
              <a:t>This questionnaire is designed to help you identify gaps in your organization across six key domains as defined in the Microsoft Cloud Adoption Framework. It provides a personalized report that outlines the difference between your current state and business priorities, and tailored resources to help you get started.</a:t>
            </a:r>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2/18/2020 7:26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9922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https://docs.microsoft.com/en-us/azure/architecture/reference-architectures/dmz/secure-vnet-dmz</a:t>
            </a:r>
            <a:endParaRPr lang="en-US" dirty="0"/>
          </a:p>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2/18/2020 7:26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9415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panose="020B0502040204020203" pitchFamily="34" charset="0"/>
                <a:ea typeface="+mn-ea"/>
                <a:cs typeface="+mn-cs"/>
              </a:rPr>
              <a:t>This questionnaire is designed to help you identify gaps in your organization across six key domains as defined in the Microsoft Cloud Adoption Framework. It provides a personalized report that outlines the difference between your current state and business priorities, and tailored resources to help you get started.</a:t>
            </a:r>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2/18/2020 7:26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47392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2/18/2020 7:26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64269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panose="020B0502040204020203" pitchFamily="34" charset="0"/>
                <a:ea typeface="+mn-ea"/>
                <a:cs typeface="+mn-cs"/>
              </a:rPr>
              <a:t>Examine your workload through the lenses of resiliency, cost, </a:t>
            </a:r>
            <a:r>
              <a:rPr lang="en-US" sz="882" b="0" i="0" u="none" strike="noStrike" kern="1200" dirty="0" err="1">
                <a:solidFill>
                  <a:schemeClr val="tx1"/>
                </a:solidFill>
                <a:effectLst/>
                <a:latin typeface="Segoe UI" panose="020B0502040204020203" pitchFamily="34" charset="0"/>
                <a:ea typeface="+mn-ea"/>
                <a:cs typeface="+mn-cs"/>
              </a:rPr>
              <a:t>devops</a:t>
            </a:r>
            <a:r>
              <a:rPr lang="en-US" sz="882" b="0" i="0" u="none" strike="noStrike" kern="1200" dirty="0">
                <a:solidFill>
                  <a:schemeClr val="tx1"/>
                </a:solidFill>
                <a:effectLst/>
                <a:latin typeface="Segoe UI" panose="020B0502040204020203" pitchFamily="34" charset="0"/>
                <a:ea typeface="+mn-ea"/>
                <a:cs typeface="+mn-cs"/>
              </a:rPr>
              <a:t> practices, security and scalability</a:t>
            </a:r>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2/18/2020 7:26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6185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2/18/2020 7:26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74963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panose="020B0502040204020203" pitchFamily="34" charset="0"/>
                <a:ea typeface="+mn-ea"/>
                <a:cs typeface="+mn-cs"/>
              </a:rPr>
              <a:t>This questionnaire is designed to help you identify gaps in your organization across six key domains as defined in the Microsoft Cloud Adoption Framework. It provides a personalized report that outlines the difference between your current state and business priorities, and tailored resources to help you get started.</a:t>
            </a:r>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2/18/2020 7:26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0302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7510C-FD62-4675-8CA2-5D051087CA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9EC06E-7DC0-48AD-84C9-413A38D674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4910EC-6272-4C2C-8AAD-75400222CB81}"/>
              </a:ext>
            </a:extLst>
          </p:cNvPr>
          <p:cNvSpPr>
            <a:spLocks noGrp="1"/>
          </p:cNvSpPr>
          <p:nvPr>
            <p:ph type="dt" sz="half" idx="10"/>
          </p:nvPr>
        </p:nvSpPr>
        <p:spPr/>
        <p:txBody>
          <a:bodyPr/>
          <a:lstStyle/>
          <a:p>
            <a:fld id="{D525898D-123A-47A8-80A7-6A00225291FB}" type="datetimeFigureOut">
              <a:rPr lang="en-US" smtClean="0"/>
              <a:t>2/18/2020</a:t>
            </a:fld>
            <a:endParaRPr lang="en-US"/>
          </a:p>
        </p:txBody>
      </p:sp>
      <p:sp>
        <p:nvSpPr>
          <p:cNvPr id="5" name="Footer Placeholder 4">
            <a:extLst>
              <a:ext uri="{FF2B5EF4-FFF2-40B4-BE49-F238E27FC236}">
                <a16:creationId xmlns:a16="http://schemas.microsoft.com/office/drawing/2014/main" id="{688FF775-A7DA-4CAD-88A2-B5AA09AA1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CA96F-9D7C-4F0B-808B-3B232A66F445}"/>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2759404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74F4-EA9C-4740-9B44-B1D3BA9D5D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01721-BCF5-4FAC-A279-9795F0D07F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98B154-1785-41A1-AB3C-5F1C28861BD7}"/>
              </a:ext>
            </a:extLst>
          </p:cNvPr>
          <p:cNvSpPr>
            <a:spLocks noGrp="1"/>
          </p:cNvSpPr>
          <p:nvPr>
            <p:ph type="dt" sz="half" idx="10"/>
          </p:nvPr>
        </p:nvSpPr>
        <p:spPr/>
        <p:txBody>
          <a:bodyPr/>
          <a:lstStyle/>
          <a:p>
            <a:fld id="{D525898D-123A-47A8-80A7-6A00225291FB}" type="datetimeFigureOut">
              <a:rPr lang="en-US" smtClean="0"/>
              <a:t>2/18/2020</a:t>
            </a:fld>
            <a:endParaRPr lang="en-US"/>
          </a:p>
        </p:txBody>
      </p:sp>
      <p:sp>
        <p:nvSpPr>
          <p:cNvPr id="5" name="Footer Placeholder 4">
            <a:extLst>
              <a:ext uri="{FF2B5EF4-FFF2-40B4-BE49-F238E27FC236}">
                <a16:creationId xmlns:a16="http://schemas.microsoft.com/office/drawing/2014/main" id="{2B034411-C248-4F53-A7F4-028BA949D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D1364-7DAA-4AB2-BBE0-BA73941E571E}"/>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278730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C2A0B7-54FA-4117-8AD1-C94842E1BC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FC7313-6E09-4759-8D41-8CCD1BA7A5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70695-EF3E-4F8A-92BE-874DB44A810B}"/>
              </a:ext>
            </a:extLst>
          </p:cNvPr>
          <p:cNvSpPr>
            <a:spLocks noGrp="1"/>
          </p:cNvSpPr>
          <p:nvPr>
            <p:ph type="dt" sz="half" idx="10"/>
          </p:nvPr>
        </p:nvSpPr>
        <p:spPr/>
        <p:txBody>
          <a:bodyPr/>
          <a:lstStyle/>
          <a:p>
            <a:fld id="{D525898D-123A-47A8-80A7-6A00225291FB}" type="datetimeFigureOut">
              <a:rPr lang="en-US" smtClean="0"/>
              <a:t>2/18/2020</a:t>
            </a:fld>
            <a:endParaRPr lang="en-US"/>
          </a:p>
        </p:txBody>
      </p:sp>
      <p:sp>
        <p:nvSpPr>
          <p:cNvPr id="5" name="Footer Placeholder 4">
            <a:extLst>
              <a:ext uri="{FF2B5EF4-FFF2-40B4-BE49-F238E27FC236}">
                <a16:creationId xmlns:a16="http://schemas.microsoft.com/office/drawing/2014/main" id="{C76EB8FA-DC4F-4511-B1BB-81297B544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3812F-7EDB-46AF-8A66-EDEC3F401F55}"/>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1877287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11066150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088015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748664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65250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0414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50464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26806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415950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E224-3DBF-4A64-AB99-45BEE910C5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EBD2F-6E3A-4541-A025-B4E2F2C4B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5FEC2-8F25-4312-A877-B797E68219E8}"/>
              </a:ext>
            </a:extLst>
          </p:cNvPr>
          <p:cNvSpPr>
            <a:spLocks noGrp="1"/>
          </p:cNvSpPr>
          <p:nvPr>
            <p:ph type="dt" sz="half" idx="10"/>
          </p:nvPr>
        </p:nvSpPr>
        <p:spPr/>
        <p:txBody>
          <a:bodyPr/>
          <a:lstStyle/>
          <a:p>
            <a:fld id="{D525898D-123A-47A8-80A7-6A00225291FB}" type="datetimeFigureOut">
              <a:rPr lang="en-US" smtClean="0"/>
              <a:t>2/18/2020</a:t>
            </a:fld>
            <a:endParaRPr lang="en-US"/>
          </a:p>
        </p:txBody>
      </p:sp>
      <p:sp>
        <p:nvSpPr>
          <p:cNvPr id="5" name="Footer Placeholder 4">
            <a:extLst>
              <a:ext uri="{FF2B5EF4-FFF2-40B4-BE49-F238E27FC236}">
                <a16:creationId xmlns:a16="http://schemas.microsoft.com/office/drawing/2014/main" id="{22DE4E65-8E37-45E3-A75C-943DA38B8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D1796-0353-479C-8F8B-AE9AEADB2ECB}"/>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6304608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187180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12390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2152386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2802349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819228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9812948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7494226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43923496"/>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79140304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59738837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A0C6-6777-4BC2-9AA9-7792E4076D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D83849-FC18-418F-B810-52D1729836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4A5859-3223-4477-8807-6B7727C1EE27}"/>
              </a:ext>
            </a:extLst>
          </p:cNvPr>
          <p:cNvSpPr>
            <a:spLocks noGrp="1"/>
          </p:cNvSpPr>
          <p:nvPr>
            <p:ph type="dt" sz="half" idx="10"/>
          </p:nvPr>
        </p:nvSpPr>
        <p:spPr/>
        <p:txBody>
          <a:bodyPr/>
          <a:lstStyle/>
          <a:p>
            <a:fld id="{D525898D-123A-47A8-80A7-6A00225291FB}" type="datetimeFigureOut">
              <a:rPr lang="en-US" smtClean="0"/>
              <a:t>2/18/2020</a:t>
            </a:fld>
            <a:endParaRPr lang="en-US"/>
          </a:p>
        </p:txBody>
      </p:sp>
      <p:sp>
        <p:nvSpPr>
          <p:cNvPr id="5" name="Footer Placeholder 4">
            <a:extLst>
              <a:ext uri="{FF2B5EF4-FFF2-40B4-BE49-F238E27FC236}">
                <a16:creationId xmlns:a16="http://schemas.microsoft.com/office/drawing/2014/main" id="{1A6D09C6-1A9F-4FFE-AFCD-2AB0169BF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E487D-1659-4F0B-82BF-FFA869554BAA}"/>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29041545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13892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247588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6057558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00904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7682510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5283169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57701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308963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58877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02980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77D3-6AE7-473F-8DA7-196F508372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04E840-FF56-4F2E-8147-EBACBBBEDA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EDE6C6-EFC3-413C-85E7-B83183BC35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9BA716-28AC-462F-883C-A14FB3E1F615}"/>
              </a:ext>
            </a:extLst>
          </p:cNvPr>
          <p:cNvSpPr>
            <a:spLocks noGrp="1"/>
          </p:cNvSpPr>
          <p:nvPr>
            <p:ph type="dt" sz="half" idx="10"/>
          </p:nvPr>
        </p:nvSpPr>
        <p:spPr/>
        <p:txBody>
          <a:bodyPr/>
          <a:lstStyle/>
          <a:p>
            <a:fld id="{D525898D-123A-47A8-80A7-6A00225291FB}" type="datetimeFigureOut">
              <a:rPr lang="en-US" smtClean="0"/>
              <a:t>2/18/2020</a:t>
            </a:fld>
            <a:endParaRPr lang="en-US"/>
          </a:p>
        </p:txBody>
      </p:sp>
      <p:sp>
        <p:nvSpPr>
          <p:cNvPr id="6" name="Footer Placeholder 5">
            <a:extLst>
              <a:ext uri="{FF2B5EF4-FFF2-40B4-BE49-F238E27FC236}">
                <a16:creationId xmlns:a16="http://schemas.microsoft.com/office/drawing/2014/main" id="{8F9A4F41-EA93-4460-B8F2-1F8650FA9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0B864E-068E-445E-92C9-511BE7B1A21C}"/>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9078687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524761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6255372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5282193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Working with colors and accessibilit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97AA4C5-D79D-F84E-B683-2D45BD5B29BB}"/>
              </a:ext>
            </a:extLst>
          </p:cNvPr>
          <p:cNvSpPr>
            <a:spLocks noGrp="1"/>
          </p:cNvSpPr>
          <p:nvPr>
            <p:ph type="title"/>
          </p:nvPr>
        </p:nvSpPr>
        <p:spPr>
          <a:xfrm>
            <a:off x="588263" y="406400"/>
            <a:ext cx="11018520" cy="553998"/>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64461134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5719271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2D0A-8677-4EC6-B055-D43BEBFE54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1B3975-8506-4CB3-B2BB-3F287B482E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3D6A3-3C36-4592-8D0A-B0FF039324AA}"/>
              </a:ext>
            </a:extLst>
          </p:cNvPr>
          <p:cNvSpPr>
            <a:spLocks noGrp="1"/>
          </p:cNvSpPr>
          <p:nvPr>
            <p:ph type="dt" sz="half" idx="10"/>
          </p:nvPr>
        </p:nvSpPr>
        <p:spPr/>
        <p:txBody>
          <a:bodyPr/>
          <a:lstStyle/>
          <a:p>
            <a:fld id="{04C81BFE-F1C1-491C-9CD9-D49827A796D9}" type="datetimeFigureOut">
              <a:rPr lang="en-US" smtClean="0"/>
              <a:t>2/18/2020</a:t>
            </a:fld>
            <a:endParaRPr lang="en-US"/>
          </a:p>
        </p:txBody>
      </p:sp>
      <p:sp>
        <p:nvSpPr>
          <p:cNvPr id="5" name="Footer Placeholder 4">
            <a:extLst>
              <a:ext uri="{FF2B5EF4-FFF2-40B4-BE49-F238E27FC236}">
                <a16:creationId xmlns:a16="http://schemas.microsoft.com/office/drawing/2014/main" id="{7CD92662-5EBF-43EA-A95E-58E6BA9B7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3E2E6-7494-470C-9A9B-3C9EA24BD8C7}"/>
              </a:ext>
            </a:extLst>
          </p:cNvPr>
          <p:cNvSpPr>
            <a:spLocks noGrp="1"/>
          </p:cNvSpPr>
          <p:nvPr>
            <p:ph type="sldNum" sz="quarter" idx="12"/>
          </p:nvPr>
        </p:nvSpPr>
        <p:spPr/>
        <p:txBody>
          <a:bodyPr/>
          <a:lstStyle/>
          <a:p>
            <a:fld id="{0C5C96C8-6B8B-48F3-B50C-9B77F1E48D29}" type="slidenum">
              <a:rPr lang="en-US" smtClean="0"/>
              <a:t>‹#›</a:t>
            </a:fld>
            <a:endParaRPr lang="en-US"/>
          </a:p>
        </p:txBody>
      </p:sp>
    </p:spTree>
    <p:extLst>
      <p:ext uri="{BB962C8B-B14F-4D97-AF65-F5344CB8AC3E}">
        <p14:creationId xmlns:p14="http://schemas.microsoft.com/office/powerpoint/2010/main" val="34868310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7" y="620430"/>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6"/>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7011713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CF223-91C5-4B34-8AF5-C40C90A855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AAC8EF-BB75-490A-895E-A5980ED657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55F1B3-EAAB-49AA-8E9A-A6E83C4284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7083F0-6F5E-46E4-9A0B-7E14686642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567BE-D9D2-4871-948C-607B255B24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BF1909-B989-40B6-952C-9EF56EDECAC9}"/>
              </a:ext>
            </a:extLst>
          </p:cNvPr>
          <p:cNvSpPr>
            <a:spLocks noGrp="1"/>
          </p:cNvSpPr>
          <p:nvPr>
            <p:ph type="dt" sz="half" idx="10"/>
          </p:nvPr>
        </p:nvSpPr>
        <p:spPr/>
        <p:txBody>
          <a:bodyPr/>
          <a:lstStyle/>
          <a:p>
            <a:fld id="{D525898D-123A-47A8-80A7-6A00225291FB}" type="datetimeFigureOut">
              <a:rPr lang="en-US" smtClean="0"/>
              <a:t>2/18/2020</a:t>
            </a:fld>
            <a:endParaRPr lang="en-US"/>
          </a:p>
        </p:txBody>
      </p:sp>
      <p:sp>
        <p:nvSpPr>
          <p:cNvPr id="8" name="Footer Placeholder 7">
            <a:extLst>
              <a:ext uri="{FF2B5EF4-FFF2-40B4-BE49-F238E27FC236}">
                <a16:creationId xmlns:a16="http://schemas.microsoft.com/office/drawing/2014/main" id="{6A643E12-8D4E-425F-BAD4-E12EB0FCC7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6C769F-FF0B-4898-84DD-312040186127}"/>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264630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AE7B6-19FA-41C6-8760-394B078A09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5A5F33-EC6E-4459-A276-D6AE7956A4A1}"/>
              </a:ext>
            </a:extLst>
          </p:cNvPr>
          <p:cNvSpPr>
            <a:spLocks noGrp="1"/>
          </p:cNvSpPr>
          <p:nvPr>
            <p:ph type="dt" sz="half" idx="10"/>
          </p:nvPr>
        </p:nvSpPr>
        <p:spPr/>
        <p:txBody>
          <a:bodyPr/>
          <a:lstStyle/>
          <a:p>
            <a:fld id="{D525898D-123A-47A8-80A7-6A00225291FB}" type="datetimeFigureOut">
              <a:rPr lang="en-US" smtClean="0"/>
              <a:t>2/18/2020</a:t>
            </a:fld>
            <a:endParaRPr lang="en-US"/>
          </a:p>
        </p:txBody>
      </p:sp>
      <p:sp>
        <p:nvSpPr>
          <p:cNvPr id="4" name="Footer Placeholder 3">
            <a:extLst>
              <a:ext uri="{FF2B5EF4-FFF2-40B4-BE49-F238E27FC236}">
                <a16:creationId xmlns:a16="http://schemas.microsoft.com/office/drawing/2014/main" id="{52F78C30-9462-4CA0-BBA9-3A63E0D5FA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AF3FE-9A10-4392-B434-FB1339E2F3E0}"/>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3355888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9D6FF-3731-4B32-8157-6DF1250671C4}"/>
              </a:ext>
            </a:extLst>
          </p:cNvPr>
          <p:cNvSpPr>
            <a:spLocks noGrp="1"/>
          </p:cNvSpPr>
          <p:nvPr>
            <p:ph type="dt" sz="half" idx="10"/>
          </p:nvPr>
        </p:nvSpPr>
        <p:spPr/>
        <p:txBody>
          <a:bodyPr/>
          <a:lstStyle/>
          <a:p>
            <a:fld id="{D525898D-123A-47A8-80A7-6A00225291FB}" type="datetimeFigureOut">
              <a:rPr lang="en-US" smtClean="0"/>
              <a:t>2/18/2020</a:t>
            </a:fld>
            <a:endParaRPr lang="en-US"/>
          </a:p>
        </p:txBody>
      </p:sp>
      <p:sp>
        <p:nvSpPr>
          <p:cNvPr id="3" name="Footer Placeholder 2">
            <a:extLst>
              <a:ext uri="{FF2B5EF4-FFF2-40B4-BE49-F238E27FC236}">
                <a16:creationId xmlns:a16="http://schemas.microsoft.com/office/drawing/2014/main" id="{9C9E3148-8429-4C28-8E24-F11356E251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71E832-5C87-47ED-B1AC-5AF7FE06C393}"/>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149242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11B4-0327-4041-9F9B-3186CCABE5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6787F1-3622-4377-9774-4F20944D14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BFB5BF-3ADD-49E7-A745-D37AA5AC5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42DB34-AD22-4737-BBFA-C372C85864AC}"/>
              </a:ext>
            </a:extLst>
          </p:cNvPr>
          <p:cNvSpPr>
            <a:spLocks noGrp="1"/>
          </p:cNvSpPr>
          <p:nvPr>
            <p:ph type="dt" sz="half" idx="10"/>
          </p:nvPr>
        </p:nvSpPr>
        <p:spPr/>
        <p:txBody>
          <a:bodyPr/>
          <a:lstStyle/>
          <a:p>
            <a:fld id="{D525898D-123A-47A8-80A7-6A00225291FB}" type="datetimeFigureOut">
              <a:rPr lang="en-US" smtClean="0"/>
              <a:t>2/18/2020</a:t>
            </a:fld>
            <a:endParaRPr lang="en-US"/>
          </a:p>
        </p:txBody>
      </p:sp>
      <p:sp>
        <p:nvSpPr>
          <p:cNvPr id="6" name="Footer Placeholder 5">
            <a:extLst>
              <a:ext uri="{FF2B5EF4-FFF2-40B4-BE49-F238E27FC236}">
                <a16:creationId xmlns:a16="http://schemas.microsoft.com/office/drawing/2014/main" id="{7C75AED0-B6A5-4A4C-85B2-C6104D725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493CEF-5F40-4949-A100-7A88E2B25811}"/>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129657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A461B-52AA-4524-88FB-580337CB1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E5335C-F4FA-4035-A26B-1F3530EDF8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E8F5C3-346C-4B04-AFED-17368FE7B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3B9ADA-3A34-44FF-A27D-33F84C715274}"/>
              </a:ext>
            </a:extLst>
          </p:cNvPr>
          <p:cNvSpPr>
            <a:spLocks noGrp="1"/>
          </p:cNvSpPr>
          <p:nvPr>
            <p:ph type="dt" sz="half" idx="10"/>
          </p:nvPr>
        </p:nvSpPr>
        <p:spPr/>
        <p:txBody>
          <a:bodyPr/>
          <a:lstStyle/>
          <a:p>
            <a:fld id="{D525898D-123A-47A8-80A7-6A00225291FB}" type="datetimeFigureOut">
              <a:rPr lang="en-US" smtClean="0"/>
              <a:t>2/18/2020</a:t>
            </a:fld>
            <a:endParaRPr lang="en-US"/>
          </a:p>
        </p:txBody>
      </p:sp>
      <p:sp>
        <p:nvSpPr>
          <p:cNvPr id="6" name="Footer Placeholder 5">
            <a:extLst>
              <a:ext uri="{FF2B5EF4-FFF2-40B4-BE49-F238E27FC236}">
                <a16:creationId xmlns:a16="http://schemas.microsoft.com/office/drawing/2014/main" id="{1F985FBB-55C5-4650-B89B-53DC68A802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CE1890-BE41-45A4-A4F0-417A2CE8772B}"/>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375457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image" Target="../media/image1.emf"/><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61364C-E632-48E6-A763-F26C6A920C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B54FBB-02D8-45A3-989C-D432B40F0B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967E5-BA42-46B2-92CC-A3FE863578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5898D-123A-47A8-80A7-6A00225291FB}" type="datetimeFigureOut">
              <a:rPr lang="en-US" smtClean="0"/>
              <a:t>2/18/2020</a:t>
            </a:fld>
            <a:endParaRPr lang="en-US"/>
          </a:p>
        </p:txBody>
      </p:sp>
      <p:sp>
        <p:nvSpPr>
          <p:cNvPr id="5" name="Footer Placeholder 4">
            <a:extLst>
              <a:ext uri="{FF2B5EF4-FFF2-40B4-BE49-F238E27FC236}">
                <a16:creationId xmlns:a16="http://schemas.microsoft.com/office/drawing/2014/main" id="{505F4294-D0E4-4214-8C3D-72024D1ED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826DBC-DF1F-47C4-B3F5-C2A2CB27D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FD13C-0A9A-4FC6-9A68-3F163D51EE71}" type="slidenum">
              <a:rPr lang="en-US" smtClean="0"/>
              <a:t>‹#›</a:t>
            </a:fld>
            <a:endParaRPr lang="en-US"/>
          </a:p>
        </p:txBody>
      </p:sp>
    </p:spTree>
    <p:extLst>
      <p:ext uri="{BB962C8B-B14F-4D97-AF65-F5344CB8AC3E}">
        <p14:creationId xmlns:p14="http://schemas.microsoft.com/office/powerpoint/2010/main" val="2735909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7"/>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4103261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kuehfus/CAFWorkshop" TargetMode="External"/><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azure/governance/blueprints/samples/caf-migrate-landing-zone/index"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hyperlink" Target="https://fusionassessment.azurewebsites.net/" TargetMode="External"/></Relationships>
</file>

<file path=ppt/slides/_rels/slide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hyperlink" Target="https://docs.microsoft.com/en-us/assessments/?mode=pre-assessment&amp;session=local" TargetMode="Externa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1740" y="80387"/>
            <a:ext cx="11018520" cy="553998"/>
          </a:xfrm>
        </p:spPr>
        <p:txBody>
          <a:bodyPr/>
          <a:lstStyle/>
          <a:p>
            <a:r>
              <a:rPr lang="en-US" dirty="0"/>
              <a:t>Agenda</a:t>
            </a:r>
          </a:p>
        </p:txBody>
      </p:sp>
      <p:graphicFrame>
        <p:nvGraphicFramePr>
          <p:cNvPr id="3" name="Table 2">
            <a:extLst>
              <a:ext uri="{FF2B5EF4-FFF2-40B4-BE49-F238E27FC236}">
                <a16:creationId xmlns:a16="http://schemas.microsoft.com/office/drawing/2014/main" id="{BE848C8B-881B-442F-9DE9-FCE8F262582D}"/>
              </a:ext>
            </a:extLst>
          </p:cNvPr>
          <p:cNvGraphicFramePr>
            <a:graphicFrameLocks noGrp="1"/>
          </p:cNvGraphicFramePr>
          <p:nvPr>
            <p:extLst>
              <p:ext uri="{D42A27DB-BD31-4B8C-83A1-F6EECF244321}">
                <p14:modId xmlns:p14="http://schemas.microsoft.com/office/powerpoint/2010/main" val="1604636811"/>
              </p:ext>
            </p:extLst>
          </p:nvPr>
        </p:nvGraphicFramePr>
        <p:xfrm>
          <a:off x="251577" y="754965"/>
          <a:ext cx="11688845" cy="5961188"/>
        </p:xfrm>
        <a:graphic>
          <a:graphicData uri="http://schemas.openxmlformats.org/drawingml/2006/table">
            <a:tbl>
              <a:tblPr firstRow="1">
                <a:tableStyleId>{5C22544A-7EE6-4342-B048-85BDC9FD1C3A}</a:tableStyleId>
              </a:tblPr>
              <a:tblGrid>
                <a:gridCol w="1014449">
                  <a:extLst>
                    <a:ext uri="{9D8B030D-6E8A-4147-A177-3AD203B41FA5}">
                      <a16:colId xmlns:a16="http://schemas.microsoft.com/office/drawing/2014/main" val="2897132140"/>
                    </a:ext>
                  </a:extLst>
                </a:gridCol>
                <a:gridCol w="1316400">
                  <a:extLst>
                    <a:ext uri="{9D8B030D-6E8A-4147-A177-3AD203B41FA5}">
                      <a16:colId xmlns:a16="http://schemas.microsoft.com/office/drawing/2014/main" val="1590463408"/>
                    </a:ext>
                  </a:extLst>
                </a:gridCol>
                <a:gridCol w="5182906">
                  <a:extLst>
                    <a:ext uri="{9D8B030D-6E8A-4147-A177-3AD203B41FA5}">
                      <a16:colId xmlns:a16="http://schemas.microsoft.com/office/drawing/2014/main" val="1875054827"/>
                    </a:ext>
                  </a:extLst>
                </a:gridCol>
                <a:gridCol w="1321358">
                  <a:extLst>
                    <a:ext uri="{9D8B030D-6E8A-4147-A177-3AD203B41FA5}">
                      <a16:colId xmlns:a16="http://schemas.microsoft.com/office/drawing/2014/main" val="1989188087"/>
                    </a:ext>
                  </a:extLst>
                </a:gridCol>
                <a:gridCol w="984739">
                  <a:extLst>
                    <a:ext uri="{9D8B030D-6E8A-4147-A177-3AD203B41FA5}">
                      <a16:colId xmlns:a16="http://schemas.microsoft.com/office/drawing/2014/main" val="440711920"/>
                    </a:ext>
                  </a:extLst>
                </a:gridCol>
                <a:gridCol w="1868993">
                  <a:extLst>
                    <a:ext uri="{9D8B030D-6E8A-4147-A177-3AD203B41FA5}">
                      <a16:colId xmlns:a16="http://schemas.microsoft.com/office/drawing/2014/main" val="720336117"/>
                    </a:ext>
                  </a:extLst>
                </a:gridCol>
              </a:tblGrid>
              <a:tr h="317079">
                <a:tc>
                  <a:txBody>
                    <a:bodyPr/>
                    <a:lstStyle/>
                    <a:p>
                      <a:pPr algn="l" fontAlgn="b"/>
                      <a:r>
                        <a:rPr lang="en-US" sz="1400" u="none" strike="noStrike">
                          <a:effectLst/>
                        </a:rPr>
                        <a:t>Start Time</a:t>
                      </a:r>
                      <a:endParaRPr lang="en-US" sz="1400" b="1" i="0" u="none" strike="noStrike">
                        <a:solidFill>
                          <a:srgbClr val="FFFFFF"/>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Duration(mins)</a:t>
                      </a:r>
                      <a:endParaRPr lang="en-US" sz="1400" b="1" i="0" u="none" strike="noStrike">
                        <a:solidFill>
                          <a:srgbClr val="FFFFFF"/>
                        </a:solidFill>
                        <a:effectLst/>
                        <a:latin typeface="Calibri" panose="020F0502020204030204" pitchFamily="34" charset="0"/>
                      </a:endParaRPr>
                    </a:p>
                  </a:txBody>
                  <a:tcPr marL="2264" marR="2264" marT="2264" marB="0" anchor="b"/>
                </a:tc>
                <a:tc>
                  <a:txBody>
                    <a:bodyPr/>
                    <a:lstStyle/>
                    <a:p>
                      <a:pPr algn="l" fontAlgn="b"/>
                      <a:r>
                        <a:rPr lang="en-US" sz="1400" u="none" strike="noStrike" dirty="0">
                          <a:effectLst/>
                        </a:rPr>
                        <a:t>Topic</a:t>
                      </a:r>
                      <a:endParaRPr lang="en-US" sz="1400" b="1" i="0" u="none" strike="noStrike" dirty="0">
                        <a:solidFill>
                          <a:srgbClr val="FFFFFF"/>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CAF Phase</a:t>
                      </a:r>
                      <a:endParaRPr lang="en-US" sz="1400" b="1" i="0" u="none" strike="noStrike">
                        <a:solidFill>
                          <a:srgbClr val="FFFFFF"/>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Type</a:t>
                      </a:r>
                      <a:endParaRPr lang="en-US" sz="1400" b="1" i="0" u="none" strike="noStrike">
                        <a:solidFill>
                          <a:srgbClr val="FFFFFF"/>
                        </a:solidFill>
                        <a:effectLst/>
                        <a:latin typeface="Calibri" panose="020F0502020204030204" pitchFamily="34" charset="0"/>
                      </a:endParaRPr>
                    </a:p>
                  </a:txBody>
                  <a:tcPr marL="2264" marR="2264" marT="2264" marB="0" anchor="b"/>
                </a:tc>
                <a:tc>
                  <a:txBody>
                    <a:bodyPr/>
                    <a:lstStyle/>
                    <a:p>
                      <a:pPr algn="l" fontAlgn="b"/>
                      <a:r>
                        <a:rPr lang="en-US" sz="1400" u="none" strike="noStrike" dirty="0">
                          <a:effectLst/>
                        </a:rPr>
                        <a:t>Speaker / Proctor</a:t>
                      </a:r>
                      <a:endParaRPr lang="en-US" sz="1400" b="1" i="0" u="none" strike="noStrike" dirty="0">
                        <a:solidFill>
                          <a:srgbClr val="FFFFFF"/>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782567201"/>
                  </a:ext>
                </a:extLst>
              </a:tr>
              <a:tr h="317079">
                <a:tc>
                  <a:txBody>
                    <a:bodyPr/>
                    <a:lstStyle/>
                    <a:p>
                      <a:pPr algn="l" fontAlgn="b"/>
                      <a:r>
                        <a:rPr lang="en-US" sz="1400" u="none" strike="noStrike">
                          <a:effectLst/>
                        </a:rPr>
                        <a:t>8:30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dirty="0">
                          <a:effectLst/>
                        </a:rPr>
                        <a:t>Introductions</a:t>
                      </a:r>
                      <a:endParaRPr lang="en-US" sz="1400" b="0" i="0" u="none" strike="noStrike" dirty="0">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199811146"/>
                  </a:ext>
                </a:extLst>
              </a:tr>
              <a:tr h="167642">
                <a:tc>
                  <a:txBody>
                    <a:bodyPr/>
                    <a:lstStyle/>
                    <a:p>
                      <a:pPr algn="l" fontAlgn="b"/>
                      <a:r>
                        <a:rPr lang="en-US" sz="1400" u="none" strike="noStrike">
                          <a:effectLst/>
                        </a:rPr>
                        <a:t>9:00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dirty="0">
                          <a:effectLst/>
                        </a:rPr>
                        <a:t>Strategy &amp; Plan Overview</a:t>
                      </a:r>
                      <a:endParaRPr lang="en-US" sz="1400" b="0" i="0" u="none" strike="noStrike" dirty="0">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Strategy &amp; Plan</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348481686"/>
                  </a:ext>
                </a:extLst>
              </a:tr>
              <a:tr h="317079">
                <a:tc>
                  <a:txBody>
                    <a:bodyPr/>
                    <a:lstStyle/>
                    <a:p>
                      <a:pPr algn="l" fontAlgn="b"/>
                      <a:r>
                        <a:rPr lang="en-US" sz="1400" u="none" strike="noStrike">
                          <a:effectLst/>
                        </a:rPr>
                        <a:t>9:30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Ready Overview, Challenges &amp; North Star Arch</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Ready</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872095809"/>
                  </a:ext>
                </a:extLst>
              </a:tr>
              <a:tr h="317079">
                <a:tc>
                  <a:txBody>
                    <a:bodyPr/>
                    <a:lstStyle/>
                    <a:p>
                      <a:pPr algn="l" fontAlgn="b"/>
                      <a:r>
                        <a:rPr lang="en-US" sz="1400" u="none" strike="noStrike">
                          <a:effectLst/>
                        </a:rPr>
                        <a:t>10:00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dirty="0">
                          <a:effectLst/>
                        </a:rPr>
                        <a:t>Implement the landing zone</a:t>
                      </a:r>
                      <a:endParaRPr lang="en-US" sz="1400" b="0" i="0" u="none" strike="noStrike" dirty="0">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Ready</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1789637994"/>
                  </a:ext>
                </a:extLst>
              </a:tr>
              <a:tr h="167642">
                <a:tc>
                  <a:txBody>
                    <a:bodyPr/>
                    <a:lstStyle/>
                    <a:p>
                      <a:pPr algn="l" fontAlgn="b"/>
                      <a:r>
                        <a:rPr lang="en-US" sz="1400" u="none" strike="noStrike">
                          <a:effectLst/>
                        </a:rPr>
                        <a:t>10:15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Break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Break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3055434997"/>
                  </a:ext>
                </a:extLst>
              </a:tr>
              <a:tr h="167642">
                <a:tc>
                  <a:txBody>
                    <a:bodyPr/>
                    <a:lstStyle/>
                    <a:p>
                      <a:pPr algn="l" fontAlgn="b"/>
                      <a:r>
                        <a:rPr lang="en-US" sz="1400" u="none" strike="noStrike">
                          <a:effectLst/>
                        </a:rPr>
                        <a:t>10:30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dirty="0">
                          <a:effectLst/>
                        </a:rPr>
                        <a:t>Expand the Landing Zone</a:t>
                      </a:r>
                      <a:endParaRPr lang="en-US" sz="1400" b="0" i="0" u="none" strike="noStrike" dirty="0">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Ready</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1901980828"/>
                  </a:ext>
                </a:extLst>
              </a:tr>
              <a:tr h="317079">
                <a:tc>
                  <a:txBody>
                    <a:bodyPr/>
                    <a:lstStyle/>
                    <a:p>
                      <a:pPr algn="l" fontAlgn="b"/>
                      <a:r>
                        <a:rPr lang="en-US" sz="1400" u="none" strike="noStrike">
                          <a:effectLst/>
                        </a:rPr>
                        <a:t>10:45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45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dirty="0">
                          <a:effectLst/>
                        </a:rPr>
                        <a:t>Expand the Landing Zone (Network)</a:t>
                      </a:r>
                      <a:endParaRPr lang="en-US" sz="1400" b="0" i="0" u="none" strike="noStrike" dirty="0">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Ready</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356921933"/>
                  </a:ext>
                </a:extLst>
              </a:tr>
              <a:tr h="167642">
                <a:tc>
                  <a:txBody>
                    <a:bodyPr/>
                    <a:lstStyle/>
                    <a:p>
                      <a:pPr algn="l" fontAlgn="b"/>
                      <a:r>
                        <a:rPr lang="en-US" sz="1400" u="none" strike="noStrike">
                          <a:effectLst/>
                        </a:rPr>
                        <a:t>11:30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Govern Overview</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Govern</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1891877923"/>
                  </a:ext>
                </a:extLst>
              </a:tr>
              <a:tr h="167642">
                <a:tc>
                  <a:txBody>
                    <a:bodyPr/>
                    <a:lstStyle/>
                    <a:p>
                      <a:pPr algn="l" fontAlgn="b"/>
                      <a:r>
                        <a:rPr lang="en-US" sz="1400" u="none" strike="noStrike">
                          <a:effectLst/>
                        </a:rPr>
                        <a:t>12:00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60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Lunch</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Lunch</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999084761"/>
                  </a:ext>
                </a:extLst>
              </a:tr>
              <a:tr h="317079">
                <a:tc>
                  <a:txBody>
                    <a:bodyPr/>
                    <a:lstStyle/>
                    <a:p>
                      <a:pPr algn="l" fontAlgn="b"/>
                      <a:r>
                        <a:rPr lang="en-US" sz="1400" u="none" strike="noStrike">
                          <a:effectLst/>
                        </a:rPr>
                        <a:t>1:00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Governance Benchmark Tool</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Govern</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836052792"/>
                  </a:ext>
                </a:extLst>
              </a:tr>
              <a:tr h="167642">
                <a:tc>
                  <a:txBody>
                    <a:bodyPr/>
                    <a:lstStyle/>
                    <a:p>
                      <a:pPr algn="l" fontAlgn="b"/>
                      <a:r>
                        <a:rPr lang="en-US" sz="1400" u="none" strike="noStrike">
                          <a:effectLst/>
                        </a:rPr>
                        <a:t>1:15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Building a governance MVP</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Govern</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1627896001"/>
                  </a:ext>
                </a:extLst>
              </a:tr>
              <a:tr h="317079">
                <a:tc>
                  <a:txBody>
                    <a:bodyPr/>
                    <a:lstStyle/>
                    <a:p>
                      <a:pPr algn="l" fontAlgn="b"/>
                      <a:r>
                        <a:rPr lang="en-US" sz="1400" u="none" strike="noStrike">
                          <a:effectLst/>
                        </a:rPr>
                        <a:t>1:30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45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Building a cloud governance MVP</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Govern</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3896429955"/>
                  </a:ext>
                </a:extLst>
              </a:tr>
              <a:tr h="167642">
                <a:tc>
                  <a:txBody>
                    <a:bodyPr/>
                    <a:lstStyle/>
                    <a:p>
                      <a:pPr algn="l" fontAlgn="b"/>
                      <a:r>
                        <a:rPr lang="en-US" sz="1400" u="none" strike="noStrike">
                          <a:effectLst/>
                        </a:rPr>
                        <a:t>2:15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Break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Break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378739537"/>
                  </a:ext>
                </a:extLst>
              </a:tr>
              <a:tr h="167642">
                <a:tc>
                  <a:txBody>
                    <a:bodyPr/>
                    <a:lstStyle/>
                    <a:p>
                      <a:pPr algn="l" fontAlgn="b"/>
                      <a:r>
                        <a:rPr lang="en-US" sz="1400" u="none" strike="noStrike" dirty="0">
                          <a:effectLst/>
                        </a:rPr>
                        <a:t>2:30 PM</a:t>
                      </a:r>
                      <a:endParaRPr lang="en-US" sz="1400" b="0" i="0" u="none" strike="noStrike" dirty="0">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Manage Overview</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Manage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26070356"/>
                  </a:ext>
                </a:extLst>
              </a:tr>
              <a:tr h="317079">
                <a:tc>
                  <a:txBody>
                    <a:bodyPr/>
                    <a:lstStyle/>
                    <a:p>
                      <a:pPr algn="l" fontAlgn="b"/>
                      <a:r>
                        <a:rPr lang="en-US" sz="1400" u="none" strike="noStrike">
                          <a:effectLst/>
                        </a:rPr>
                        <a:t>3:00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Azure Architecture Review</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Manage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329314864"/>
                  </a:ext>
                </a:extLst>
              </a:tr>
              <a:tr h="317079">
                <a:tc>
                  <a:txBody>
                    <a:bodyPr/>
                    <a:lstStyle/>
                    <a:p>
                      <a:pPr algn="l" fontAlgn="b"/>
                      <a:r>
                        <a:rPr lang="en-US" sz="1400" u="none" strike="noStrike">
                          <a:effectLst/>
                        </a:rPr>
                        <a:t>3:15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Business alignments and commitments</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Manage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413805601"/>
                  </a:ext>
                </a:extLst>
              </a:tr>
              <a:tr h="317079">
                <a:tc>
                  <a:txBody>
                    <a:bodyPr/>
                    <a:lstStyle/>
                    <a:p>
                      <a:pPr algn="l" fontAlgn="b"/>
                      <a:r>
                        <a:rPr lang="en-US" sz="1400" u="none" strike="noStrike">
                          <a:effectLst/>
                        </a:rPr>
                        <a:t>3:30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Implement a Cloud Operations MVP</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Manage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509514861"/>
                  </a:ext>
                </a:extLst>
              </a:tr>
              <a:tr h="167642">
                <a:tc>
                  <a:txBody>
                    <a:bodyPr/>
                    <a:lstStyle/>
                    <a:p>
                      <a:pPr algn="l" fontAlgn="b"/>
                      <a:r>
                        <a:rPr lang="en-US" sz="1400" u="none" strike="noStrike">
                          <a:effectLst/>
                        </a:rPr>
                        <a:t>4:00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Adopt Overview</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Adopt</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037226981"/>
                  </a:ext>
                </a:extLst>
              </a:tr>
              <a:tr h="317079">
                <a:tc>
                  <a:txBody>
                    <a:bodyPr/>
                    <a:lstStyle/>
                    <a:p>
                      <a:pPr algn="l" fontAlgn="b"/>
                      <a:r>
                        <a:rPr lang="en-US" sz="1400" u="none" strike="noStrike">
                          <a:effectLst/>
                        </a:rPr>
                        <a:t>4:30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60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Land your first workload</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Adopt</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140827638"/>
                  </a:ext>
                </a:extLst>
              </a:tr>
              <a:tr h="317079">
                <a:tc>
                  <a:txBody>
                    <a:bodyPr/>
                    <a:lstStyle/>
                    <a:p>
                      <a:pPr algn="l" fontAlgn="b"/>
                      <a:r>
                        <a:rPr lang="en-US" sz="1400" u="none" strike="noStrike">
                          <a:effectLst/>
                        </a:rPr>
                        <a:t>5:30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Recap &amp;Next Steps (Engage)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Engage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3103251012"/>
                  </a:ext>
                </a:extLst>
              </a:tr>
              <a:tr h="167642">
                <a:tc>
                  <a:txBody>
                    <a:bodyPr/>
                    <a:lstStyle/>
                    <a:p>
                      <a:pPr algn="l" fontAlgn="b"/>
                      <a:r>
                        <a:rPr lang="en-US" sz="1400" u="none" strike="noStrike">
                          <a:effectLst/>
                        </a:rPr>
                        <a:t>6:00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End</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End</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920722492"/>
                  </a:ext>
                </a:extLst>
              </a:tr>
            </a:tbl>
          </a:graphicData>
        </a:graphic>
      </p:graphicFrame>
    </p:spTree>
    <p:extLst>
      <p:ext uri="{BB962C8B-B14F-4D97-AF65-F5344CB8AC3E}">
        <p14:creationId xmlns:p14="http://schemas.microsoft.com/office/powerpoint/2010/main" val="2103251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17500" y="307974"/>
            <a:ext cx="11017250" cy="1169551"/>
          </a:xfrm>
        </p:spPr>
        <p:txBody>
          <a:bodyPr/>
          <a:lstStyle/>
          <a:p>
            <a:r>
              <a:rPr lang="en-US" dirty="0"/>
              <a:t>Customer</a:t>
            </a:r>
            <a:r>
              <a:rPr lang="en-US" sz="4000" dirty="0"/>
              <a:t> situation</a:t>
            </a:r>
            <a:br>
              <a:rPr lang="en-US" dirty="0"/>
            </a:br>
            <a:endParaRPr lang="en-US" dirty="0"/>
          </a:p>
        </p:txBody>
      </p:sp>
      <p:sp>
        <p:nvSpPr>
          <p:cNvPr id="3" name="Content Placeholder 2"/>
          <p:cNvSpPr>
            <a:spLocks noGrp="1"/>
          </p:cNvSpPr>
          <p:nvPr>
            <p:ph type="body" sz="quarter" idx="4294967295"/>
          </p:nvPr>
        </p:nvSpPr>
        <p:spPr>
          <a:xfrm>
            <a:off x="317500" y="1204803"/>
            <a:ext cx="11652250" cy="4789003"/>
          </a:xfrm>
        </p:spPr>
        <p:txBody>
          <a:bodyPr/>
          <a:lstStyle/>
          <a:p>
            <a:pPr marL="0" lvl="0" indent="0">
              <a:buNone/>
            </a:pPr>
            <a:r>
              <a:rPr lang="en-US" dirty="0">
                <a:latin typeface="Segoe UI Semibold" panose="020B0702040204020203" pitchFamily="34" charset="0"/>
                <a:cs typeface="Segoe UI Semibold" panose="020B0702040204020203" pitchFamily="34" charset="0"/>
              </a:rPr>
              <a:t>Trey Research</a:t>
            </a:r>
            <a:endParaRPr lang="en-US" dirty="0"/>
          </a:p>
          <a:p>
            <a:pPr lvl="0"/>
            <a:r>
              <a:rPr lang="en-US" sz="2400" dirty="0">
                <a:latin typeface="+mn-lt"/>
              </a:rPr>
              <a:t>Consumer products manufacturing (</a:t>
            </a:r>
            <a:r>
              <a:rPr lang="en-US" sz="2400" dirty="0"/>
              <a:t>Manufacturing and Resources) </a:t>
            </a:r>
            <a:r>
              <a:rPr lang="en-US" sz="2400" dirty="0">
                <a:latin typeface="+mn-lt"/>
              </a:rPr>
              <a:t>company </a:t>
            </a:r>
          </a:p>
          <a:p>
            <a:pPr lvl="0"/>
            <a:r>
              <a:rPr lang="en-US" sz="2400" dirty="0">
                <a:latin typeface="+mn-lt"/>
              </a:rPr>
              <a:t>Annual revenues of USD $29.6 billion </a:t>
            </a:r>
          </a:p>
          <a:p>
            <a:pPr lvl="0"/>
            <a:r>
              <a:rPr lang="en-US" sz="2400" dirty="0"/>
              <a:t>10,000 - 14,999 Employees</a:t>
            </a:r>
          </a:p>
          <a:p>
            <a:pPr lvl="0"/>
            <a:r>
              <a:rPr lang="en-US" sz="2400" dirty="0">
                <a:latin typeface="+mn-lt"/>
              </a:rPr>
              <a:t>Global company</a:t>
            </a:r>
          </a:p>
          <a:p>
            <a:pPr lvl="1"/>
            <a:r>
              <a:rPr lang="en-US" sz="2400" dirty="0"/>
              <a:t>Headquarters in New Jersey</a:t>
            </a:r>
          </a:p>
          <a:p>
            <a:pPr lvl="1"/>
            <a:r>
              <a:rPr lang="en-US" sz="2400" dirty="0"/>
              <a:t>Major offices in the UK, France, and Japan</a:t>
            </a:r>
          </a:p>
          <a:p>
            <a:pPr lvl="1"/>
            <a:r>
              <a:rPr lang="en-US" sz="2400" dirty="0"/>
              <a:t>Data centers and branch offices scattered across the United States </a:t>
            </a:r>
          </a:p>
          <a:p>
            <a:pPr lvl="0"/>
            <a:r>
              <a:rPr lang="en-US" sz="2400" dirty="0">
                <a:latin typeface="+mn-lt"/>
              </a:rPr>
              <a:t>Looking to mitigate creeping costs as well as start the transition to a modern cloud enterprise architecture</a:t>
            </a:r>
          </a:p>
          <a:p>
            <a:pPr lvl="0"/>
            <a:r>
              <a:rPr lang="en-US" sz="2400" dirty="0">
                <a:latin typeface="+mn-lt"/>
              </a:rPr>
              <a:t>Large EA commitment to Azure</a:t>
            </a:r>
          </a:p>
        </p:txBody>
      </p:sp>
    </p:spTree>
    <p:extLst>
      <p:ext uri="{BB962C8B-B14F-4D97-AF65-F5344CB8AC3E}">
        <p14:creationId xmlns:p14="http://schemas.microsoft.com/office/powerpoint/2010/main" val="3463405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331076" y="1220569"/>
            <a:ext cx="11652250" cy="5497512"/>
          </a:xfrm>
        </p:spPr>
        <p:txBody>
          <a:bodyPr/>
          <a:lstStyle/>
          <a:p>
            <a:pPr marL="0" lvl="0" indent="0">
              <a:buNone/>
            </a:pPr>
            <a:r>
              <a:rPr lang="en-US" sz="2800" dirty="0">
                <a:latin typeface="Segoe UI Semibold" panose="020B0702040204020203" pitchFamily="34" charset="0"/>
                <a:cs typeface="Segoe UI Semibold" panose="020B0702040204020203" pitchFamily="34" charset="0"/>
              </a:rPr>
              <a:t>Ken Greenwald, Trey Research’s CTO </a:t>
            </a:r>
          </a:p>
          <a:p>
            <a:r>
              <a:rPr lang="en-US" sz="2800" dirty="0"/>
              <a:t>Understands the value of the cloud</a:t>
            </a:r>
          </a:p>
          <a:p>
            <a:r>
              <a:rPr lang="en-US" sz="2800" dirty="0"/>
              <a:t>Focus on best practices and controls</a:t>
            </a:r>
          </a:p>
          <a:p>
            <a:r>
              <a:rPr lang="en-US" sz="2800" dirty="0"/>
              <a:t>Wants to avoid mistakes that lead to trouble later on</a:t>
            </a:r>
          </a:p>
          <a:p>
            <a:pPr marL="0" indent="0">
              <a:buNone/>
            </a:pPr>
            <a:endParaRPr lang="en-US" sz="2800" dirty="0"/>
          </a:p>
          <a:p>
            <a:pPr marL="0" indent="0">
              <a:buNone/>
            </a:pPr>
            <a:r>
              <a:rPr lang="en-US" sz="2800" dirty="0">
                <a:latin typeface="Segoe UI Semibold" panose="020B0702040204020203" pitchFamily="34" charset="0"/>
                <a:cs typeface="Segoe UI Semibold" panose="020B0702040204020203" pitchFamily="34" charset="0"/>
              </a:rPr>
              <a:t>Laura Knight, Head of Cloud Governance team</a:t>
            </a:r>
          </a:p>
          <a:p>
            <a:r>
              <a:rPr lang="en-US" sz="2800" dirty="0"/>
              <a:t>Reports to Ken</a:t>
            </a:r>
          </a:p>
          <a:p>
            <a:r>
              <a:rPr lang="en-US" sz="2800" dirty="0"/>
              <a:t>Responsible for defining, implementing and enforcing Azure governance</a:t>
            </a:r>
          </a:p>
          <a:p>
            <a:r>
              <a:rPr lang="en-US" sz="2800" dirty="0"/>
              <a:t>Works with other teams to ensure best practices are adopted</a:t>
            </a:r>
          </a:p>
          <a:p>
            <a:r>
              <a:rPr lang="en-US" sz="2800" dirty="0"/>
              <a:t>Wants to adopt Microsoft's Cloud Adoption Framework as a baseline for Azure governance</a:t>
            </a:r>
          </a:p>
          <a:p>
            <a:pPr lvl="1"/>
            <a:endParaRPr lang="en-US" sz="1600" dirty="0"/>
          </a:p>
        </p:txBody>
      </p:sp>
      <p:sp>
        <p:nvSpPr>
          <p:cNvPr id="2" name="Title 1"/>
          <p:cNvSpPr>
            <a:spLocks noGrp="1"/>
          </p:cNvSpPr>
          <p:nvPr>
            <p:ph type="title" idx="4294967295"/>
          </p:nvPr>
        </p:nvSpPr>
        <p:spPr>
          <a:xfrm>
            <a:off x="331076" y="362607"/>
            <a:ext cx="11017250" cy="554038"/>
          </a:xfrm>
        </p:spPr>
        <p:txBody>
          <a:bodyPr/>
          <a:lstStyle/>
          <a:p>
            <a:r>
              <a:rPr lang="en-US" dirty="0"/>
              <a:t>Customer situation - Leadership</a:t>
            </a:r>
          </a:p>
        </p:txBody>
      </p:sp>
    </p:spTree>
    <p:extLst>
      <p:ext uri="{BB962C8B-B14F-4D97-AF65-F5344CB8AC3E}">
        <p14:creationId xmlns:p14="http://schemas.microsoft.com/office/powerpoint/2010/main" val="4147701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331076" y="1220569"/>
            <a:ext cx="11652250" cy="3988784"/>
          </a:xfrm>
        </p:spPr>
        <p:txBody>
          <a:bodyPr/>
          <a:lstStyle/>
          <a:p>
            <a:r>
              <a:rPr lang="en-US" b="1" dirty="0"/>
              <a:t>Short-term (Horizon 1)</a:t>
            </a:r>
            <a:endParaRPr lang="en-US" dirty="0"/>
          </a:p>
          <a:p>
            <a:pPr lvl="1"/>
            <a:r>
              <a:rPr lang="en-US" b="1" i="1" dirty="0"/>
              <a:t>Reliability, Scalability, Agility, Security</a:t>
            </a:r>
            <a:r>
              <a:rPr lang="en-US" dirty="0"/>
              <a:t> - Datacenter exit Q2</a:t>
            </a:r>
          </a:p>
          <a:p>
            <a:pPr lvl="1"/>
            <a:r>
              <a:rPr lang="en-US" b="1" i="1" dirty="0"/>
              <a:t>Profitability </a:t>
            </a:r>
            <a:r>
              <a:rPr lang="en-US" dirty="0"/>
              <a:t>- Ability to provide cost of acquisition/operations for partners  </a:t>
            </a:r>
          </a:p>
          <a:p>
            <a:pPr lvl="1"/>
            <a:r>
              <a:rPr lang="en-US" b="1" i="1" dirty="0"/>
              <a:t>Business Value Realization </a:t>
            </a:r>
            <a:r>
              <a:rPr lang="en-US" dirty="0"/>
              <a:t>- Financial justification </a:t>
            </a:r>
          </a:p>
          <a:p>
            <a:r>
              <a:rPr lang="en-US" b="1" dirty="0"/>
              <a:t>Medium-term (Horizon 2)</a:t>
            </a:r>
            <a:endParaRPr lang="en-US" dirty="0"/>
          </a:p>
          <a:p>
            <a:pPr lvl="1"/>
            <a:r>
              <a:rPr lang="en-US" b="1" i="1" dirty="0"/>
              <a:t>Optimize Operations</a:t>
            </a:r>
            <a:r>
              <a:rPr lang="en-US" dirty="0"/>
              <a:t> - Data segmentation for business partners</a:t>
            </a:r>
          </a:p>
          <a:p>
            <a:pPr lvl="1"/>
            <a:r>
              <a:rPr lang="en-US" b="1" i="1" dirty="0"/>
              <a:t>Innovation</a:t>
            </a:r>
            <a:r>
              <a:rPr lang="en-US" dirty="0"/>
              <a:t> - Enable developers and business units to rapidly build new services</a:t>
            </a:r>
          </a:p>
          <a:p>
            <a:r>
              <a:rPr lang="en-US" b="1" dirty="0"/>
              <a:t>Long-term (Horizon 3)</a:t>
            </a:r>
            <a:endParaRPr lang="en-US" dirty="0"/>
          </a:p>
          <a:p>
            <a:pPr lvl="1"/>
            <a:r>
              <a:rPr lang="en-US" b="1" i="1" dirty="0"/>
              <a:t>Enable Business Agility</a:t>
            </a:r>
            <a:r>
              <a:rPr lang="en-US" dirty="0"/>
              <a:t> - Move existing assets to micro services as a means of driving greater efficiency </a:t>
            </a:r>
            <a:endParaRPr lang="en-US" sz="3200" dirty="0"/>
          </a:p>
        </p:txBody>
      </p:sp>
      <p:sp>
        <p:nvSpPr>
          <p:cNvPr id="2" name="Title 1"/>
          <p:cNvSpPr>
            <a:spLocks noGrp="1"/>
          </p:cNvSpPr>
          <p:nvPr>
            <p:ph type="title" idx="4294967295"/>
          </p:nvPr>
        </p:nvSpPr>
        <p:spPr>
          <a:xfrm>
            <a:off x="331076" y="362607"/>
            <a:ext cx="11017250" cy="1107996"/>
          </a:xfrm>
        </p:spPr>
        <p:txBody>
          <a:bodyPr/>
          <a:lstStyle/>
          <a:p>
            <a:r>
              <a:rPr lang="en-US" dirty="0"/>
              <a:t>Customer situation - Business strategy and focus</a:t>
            </a:r>
            <a:br>
              <a:rPr lang="en-US" dirty="0"/>
            </a:br>
            <a:endParaRPr lang="en-US" dirty="0"/>
          </a:p>
        </p:txBody>
      </p:sp>
    </p:spTree>
    <p:extLst>
      <p:ext uri="{BB962C8B-B14F-4D97-AF65-F5344CB8AC3E}">
        <p14:creationId xmlns:p14="http://schemas.microsoft.com/office/powerpoint/2010/main" val="40126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331076" y="1891525"/>
            <a:ext cx="11652250" cy="2585323"/>
          </a:xfrm>
        </p:spPr>
        <p:txBody>
          <a:bodyPr/>
          <a:lstStyle/>
          <a:p>
            <a:pPr lvl="0"/>
            <a:r>
              <a:rPr lang="en-US" dirty="0"/>
              <a:t>Trey Research seeks to create a financial model to showcase the long-term cash savings of the migration. In addition, provide deeper analytics for the fully burdened cost by partner enabling the ability to increase profitability. Microsoft can partner with Trey Research financial teams to build out a financial modelling to support the onboarding of new partners.</a:t>
            </a:r>
          </a:p>
        </p:txBody>
      </p:sp>
      <p:sp>
        <p:nvSpPr>
          <p:cNvPr id="2" name="Title 1"/>
          <p:cNvSpPr>
            <a:spLocks noGrp="1"/>
          </p:cNvSpPr>
          <p:nvPr>
            <p:ph type="title" idx="4294967295"/>
          </p:nvPr>
        </p:nvSpPr>
        <p:spPr>
          <a:xfrm>
            <a:off x="331076" y="362607"/>
            <a:ext cx="11017250" cy="1107996"/>
          </a:xfrm>
        </p:spPr>
        <p:txBody>
          <a:bodyPr/>
          <a:lstStyle/>
          <a:p>
            <a:r>
              <a:rPr lang="en-US" dirty="0"/>
              <a:t>Customer situation - Business justification</a:t>
            </a:r>
            <a:br>
              <a:rPr lang="en-US" dirty="0"/>
            </a:br>
            <a:endParaRPr lang="en-US" dirty="0"/>
          </a:p>
        </p:txBody>
      </p:sp>
    </p:spTree>
    <p:extLst>
      <p:ext uri="{BB962C8B-B14F-4D97-AF65-F5344CB8AC3E}">
        <p14:creationId xmlns:p14="http://schemas.microsoft.com/office/powerpoint/2010/main" val="3664875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5041" y="241424"/>
            <a:ext cx="11017250" cy="554038"/>
          </a:xfrm>
        </p:spPr>
        <p:txBody>
          <a:bodyPr/>
          <a:lstStyle/>
          <a:p>
            <a:r>
              <a:rPr lang="en-US" dirty="0"/>
              <a:t>Customer situation - Organizational alignment</a:t>
            </a:r>
            <a:br>
              <a:rPr lang="en-US" dirty="0"/>
            </a:br>
            <a:endParaRPr lang="en-US" dirty="0"/>
          </a:p>
        </p:txBody>
      </p:sp>
      <p:sp>
        <p:nvSpPr>
          <p:cNvPr id="4" name="Text Placeholder 3">
            <a:extLst>
              <a:ext uri="{FF2B5EF4-FFF2-40B4-BE49-F238E27FC236}">
                <a16:creationId xmlns:a16="http://schemas.microsoft.com/office/drawing/2014/main" id="{8255B8E6-D579-46A1-A21D-FF9891812FBB}"/>
              </a:ext>
            </a:extLst>
          </p:cNvPr>
          <p:cNvSpPr>
            <a:spLocks noGrp="1"/>
          </p:cNvSpPr>
          <p:nvPr>
            <p:ph type="body" sz="quarter" idx="4294967295"/>
          </p:nvPr>
        </p:nvSpPr>
        <p:spPr>
          <a:xfrm>
            <a:off x="729426" y="1182688"/>
            <a:ext cx="5211763" cy="4087273"/>
          </a:xfrm>
        </p:spPr>
        <p:txBody>
          <a:bodyPr/>
          <a:lstStyle/>
          <a:p>
            <a:pPr marL="0" indent="0">
              <a:buNone/>
            </a:pPr>
            <a:r>
              <a:rPr lang="en-US" sz="2000" u="sng" dirty="0">
                <a:solidFill>
                  <a:schemeClr val="tx1"/>
                </a:solidFill>
                <a:latin typeface="+mj-lt"/>
              </a:rPr>
              <a:t>Cloud Strategy Team</a:t>
            </a:r>
          </a:p>
          <a:p>
            <a:pPr lvl="0"/>
            <a:r>
              <a:rPr lang="en-US" sz="2000" dirty="0">
                <a:solidFill>
                  <a:schemeClr val="tx1"/>
                </a:solidFill>
                <a:latin typeface="+mj-lt"/>
              </a:rPr>
              <a:t>Finance</a:t>
            </a:r>
          </a:p>
          <a:p>
            <a:pPr lvl="0"/>
            <a:r>
              <a:rPr lang="en-US" sz="2000" dirty="0">
                <a:solidFill>
                  <a:schemeClr val="tx1"/>
                </a:solidFill>
                <a:latin typeface="+mj-lt"/>
              </a:rPr>
              <a:t>Line of business</a:t>
            </a:r>
          </a:p>
          <a:p>
            <a:pPr lvl="0"/>
            <a:r>
              <a:rPr lang="en-US" sz="2000" dirty="0">
                <a:solidFill>
                  <a:schemeClr val="tx1"/>
                </a:solidFill>
                <a:latin typeface="+mj-lt"/>
              </a:rPr>
              <a:t>Human resources</a:t>
            </a:r>
          </a:p>
          <a:p>
            <a:pPr lvl="0"/>
            <a:r>
              <a:rPr lang="en-US" sz="2000" dirty="0">
                <a:solidFill>
                  <a:schemeClr val="tx1"/>
                </a:solidFill>
                <a:latin typeface="+mj-lt"/>
              </a:rPr>
              <a:t>Operations</a:t>
            </a:r>
          </a:p>
          <a:p>
            <a:pPr lvl="0"/>
            <a:r>
              <a:rPr lang="en-US" sz="2000" dirty="0">
                <a:solidFill>
                  <a:schemeClr val="tx1"/>
                </a:solidFill>
                <a:latin typeface="+mj-lt"/>
              </a:rPr>
              <a:t>Enterprise architecture</a:t>
            </a:r>
          </a:p>
          <a:p>
            <a:pPr lvl="0"/>
            <a:r>
              <a:rPr lang="en-US" sz="2000" dirty="0">
                <a:solidFill>
                  <a:schemeClr val="tx1"/>
                </a:solidFill>
                <a:latin typeface="+mj-lt"/>
              </a:rPr>
              <a:t>IT infrastructure</a:t>
            </a:r>
          </a:p>
          <a:p>
            <a:pPr lvl="0"/>
            <a:r>
              <a:rPr lang="en-US" sz="2000" dirty="0">
                <a:solidFill>
                  <a:schemeClr val="tx1"/>
                </a:solidFill>
                <a:latin typeface="+mj-lt"/>
              </a:rPr>
              <a:t>Application groups</a:t>
            </a:r>
          </a:p>
          <a:p>
            <a:pPr lvl="0"/>
            <a:r>
              <a:rPr lang="en-US" sz="2000" dirty="0">
                <a:solidFill>
                  <a:schemeClr val="tx1"/>
                </a:solidFill>
                <a:latin typeface="+mj-lt"/>
              </a:rPr>
              <a:t>Project managers (Often with Agile project management experience)</a:t>
            </a:r>
          </a:p>
          <a:p>
            <a:r>
              <a:rPr lang="en-US" dirty="0">
                <a:solidFill>
                  <a:schemeClr val="tx1"/>
                </a:solidFill>
              </a:rPr>
              <a:t> </a:t>
            </a:r>
            <a:endParaRPr lang="en-US" dirty="0"/>
          </a:p>
        </p:txBody>
      </p:sp>
      <p:sp>
        <p:nvSpPr>
          <p:cNvPr id="5" name="Text Placeholder 4">
            <a:extLst>
              <a:ext uri="{FF2B5EF4-FFF2-40B4-BE49-F238E27FC236}">
                <a16:creationId xmlns:a16="http://schemas.microsoft.com/office/drawing/2014/main" id="{ACBDE374-1A34-41F4-8FA2-D109DFB3B7A7}"/>
              </a:ext>
            </a:extLst>
          </p:cNvPr>
          <p:cNvSpPr>
            <a:spLocks noGrp="1"/>
          </p:cNvSpPr>
          <p:nvPr>
            <p:ph type="body" sz="quarter" idx="4294967295"/>
          </p:nvPr>
        </p:nvSpPr>
        <p:spPr>
          <a:xfrm>
            <a:off x="6980238" y="1182688"/>
            <a:ext cx="5211762" cy="4370427"/>
          </a:xfrm>
        </p:spPr>
        <p:txBody>
          <a:bodyPr/>
          <a:lstStyle/>
          <a:p>
            <a:pPr marL="0" indent="0">
              <a:buNone/>
            </a:pPr>
            <a:r>
              <a:rPr lang="en-US" sz="2000" u="sng" dirty="0">
                <a:latin typeface="+mj-lt"/>
              </a:rPr>
              <a:t>Cloud Governance Team</a:t>
            </a:r>
          </a:p>
          <a:p>
            <a:pPr lvl="0"/>
            <a:r>
              <a:rPr lang="en-US" sz="2000" dirty="0">
                <a:latin typeface="+mj-lt"/>
              </a:rPr>
              <a:t>IT governance</a:t>
            </a:r>
          </a:p>
          <a:p>
            <a:pPr lvl="0"/>
            <a:r>
              <a:rPr lang="en-US" sz="2000" dirty="0">
                <a:latin typeface="+mj-lt"/>
              </a:rPr>
              <a:t>Enterprise architecture</a:t>
            </a:r>
          </a:p>
          <a:p>
            <a:pPr lvl="0"/>
            <a:r>
              <a:rPr lang="en-US" sz="2000" dirty="0">
                <a:latin typeface="+mj-lt"/>
              </a:rPr>
              <a:t>Security</a:t>
            </a:r>
          </a:p>
          <a:p>
            <a:pPr lvl="0"/>
            <a:r>
              <a:rPr lang="en-US" sz="2000" dirty="0">
                <a:latin typeface="+mj-lt"/>
              </a:rPr>
              <a:t>IT operations</a:t>
            </a:r>
          </a:p>
          <a:p>
            <a:pPr lvl="0"/>
            <a:r>
              <a:rPr lang="en-US" sz="2000" dirty="0">
                <a:latin typeface="+mj-lt"/>
              </a:rPr>
              <a:t>IT infrastructure</a:t>
            </a:r>
          </a:p>
          <a:p>
            <a:pPr lvl="0"/>
            <a:r>
              <a:rPr lang="en-US" sz="2000" dirty="0">
                <a:latin typeface="+mj-lt"/>
              </a:rPr>
              <a:t>Networking</a:t>
            </a:r>
          </a:p>
          <a:p>
            <a:pPr lvl="0"/>
            <a:r>
              <a:rPr lang="en-US" sz="2000" dirty="0">
                <a:latin typeface="+mj-lt"/>
              </a:rPr>
              <a:t>Identity</a:t>
            </a:r>
          </a:p>
          <a:p>
            <a:pPr lvl="0"/>
            <a:r>
              <a:rPr lang="en-US" sz="2000" dirty="0">
                <a:latin typeface="+mj-lt"/>
              </a:rPr>
              <a:t>Virtualization</a:t>
            </a:r>
          </a:p>
          <a:p>
            <a:pPr lvl="0"/>
            <a:r>
              <a:rPr lang="en-US" sz="2000" dirty="0">
                <a:latin typeface="+mj-lt"/>
              </a:rPr>
              <a:t>Business continuity and disaster recovery</a:t>
            </a:r>
          </a:p>
          <a:p>
            <a:pPr lvl="0"/>
            <a:r>
              <a:rPr lang="en-US" sz="2000" dirty="0">
                <a:latin typeface="+mj-lt"/>
              </a:rPr>
              <a:t>Application owners within IT</a:t>
            </a:r>
          </a:p>
          <a:p>
            <a:pPr lvl="0"/>
            <a:r>
              <a:rPr lang="en-US" sz="2000" dirty="0">
                <a:latin typeface="+mj-lt"/>
              </a:rPr>
              <a:t>Finance owners</a:t>
            </a:r>
          </a:p>
        </p:txBody>
      </p:sp>
    </p:spTree>
    <p:extLst>
      <p:ext uri="{BB962C8B-B14F-4D97-AF65-F5344CB8AC3E}">
        <p14:creationId xmlns:p14="http://schemas.microsoft.com/office/powerpoint/2010/main" val="866868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415508" y="1119632"/>
            <a:ext cx="11652250" cy="1993900"/>
          </a:xfrm>
        </p:spPr>
        <p:txBody>
          <a:bodyPr/>
          <a:lstStyle/>
          <a:p>
            <a:pPr lvl="0"/>
            <a:r>
              <a:rPr lang="en-US" sz="2800" dirty="0"/>
              <a:t>Each business unit has its own IT resources and IT budget</a:t>
            </a:r>
          </a:p>
          <a:p>
            <a:r>
              <a:rPr lang="en-US" sz="2800" dirty="0"/>
              <a:t>Track and alert on costs by business unit, project, and workload type</a:t>
            </a:r>
          </a:p>
          <a:p>
            <a:r>
              <a:rPr lang="en-US" sz="2800" dirty="0"/>
              <a:t>Delegate management to business unit IT</a:t>
            </a:r>
          </a:p>
          <a:p>
            <a:endParaRPr lang="en-US" sz="2800" dirty="0"/>
          </a:p>
        </p:txBody>
      </p:sp>
      <p:sp>
        <p:nvSpPr>
          <p:cNvPr id="2" name="Title 1"/>
          <p:cNvSpPr>
            <a:spLocks noGrp="1"/>
          </p:cNvSpPr>
          <p:nvPr>
            <p:ph type="title" idx="4294967295"/>
          </p:nvPr>
        </p:nvSpPr>
        <p:spPr>
          <a:xfrm>
            <a:off x="415508" y="329492"/>
            <a:ext cx="11017250" cy="554038"/>
          </a:xfrm>
        </p:spPr>
        <p:txBody>
          <a:bodyPr/>
          <a:lstStyle/>
          <a:p>
            <a:r>
              <a:rPr lang="en-US" dirty="0"/>
              <a:t>IT organization</a:t>
            </a:r>
          </a:p>
        </p:txBody>
      </p:sp>
      <p:grpSp>
        <p:nvGrpSpPr>
          <p:cNvPr id="42" name="Group 41" descr="Trey Research organizational flowchart&#10;&#10;Trey Research has three business units: Industrial and Consumer, Electronics, and Life Sciences. Each of the Business Units has the same subunits: Product development, Marketing, and Sales and Support. Sales and Support also has its own sub-unit, Regional (US/EU/Asia). ">
            <a:extLst>
              <a:ext uri="{FF2B5EF4-FFF2-40B4-BE49-F238E27FC236}">
                <a16:creationId xmlns:a16="http://schemas.microsoft.com/office/drawing/2014/main" id="{43A1B320-E1E4-422B-8E4C-F57AA03C2A4E}"/>
              </a:ext>
            </a:extLst>
          </p:cNvPr>
          <p:cNvGrpSpPr/>
          <p:nvPr/>
        </p:nvGrpSpPr>
        <p:grpSpPr>
          <a:xfrm>
            <a:off x="262800" y="2914768"/>
            <a:ext cx="11715191" cy="3757196"/>
            <a:chOff x="268934" y="2684915"/>
            <a:chExt cx="11715191" cy="3757196"/>
          </a:xfrm>
        </p:grpSpPr>
        <p:sp>
          <p:nvSpPr>
            <p:cNvPr id="27" name="Rectangle 26">
              <a:extLst>
                <a:ext uri="{FF2B5EF4-FFF2-40B4-BE49-F238E27FC236}">
                  <a16:creationId xmlns:a16="http://schemas.microsoft.com/office/drawing/2014/main" id="{A332A062-3149-41FF-A34A-7AE6978CA092}"/>
                </a:ext>
              </a:extLst>
            </p:cNvPr>
            <p:cNvSpPr/>
            <p:nvPr/>
          </p:nvSpPr>
          <p:spPr bwMode="auto">
            <a:xfrm>
              <a:off x="336950" y="3947456"/>
              <a:ext cx="3556407" cy="2494655"/>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ectangle 27">
              <a:extLst>
                <a:ext uri="{FF2B5EF4-FFF2-40B4-BE49-F238E27FC236}">
                  <a16:creationId xmlns:a16="http://schemas.microsoft.com/office/drawing/2014/main" id="{C07A38B3-F1B3-4E09-ADC4-ACD60E8A57C5}"/>
                </a:ext>
              </a:extLst>
            </p:cNvPr>
            <p:cNvSpPr/>
            <p:nvPr/>
          </p:nvSpPr>
          <p:spPr bwMode="auto">
            <a:xfrm>
              <a:off x="4411856" y="3956533"/>
              <a:ext cx="3556407" cy="2476500"/>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Rectangle 28">
              <a:extLst>
                <a:ext uri="{FF2B5EF4-FFF2-40B4-BE49-F238E27FC236}">
                  <a16:creationId xmlns:a16="http://schemas.microsoft.com/office/drawing/2014/main" id="{04E5ACE4-21DE-4732-AD74-6D6A5FEF2BF0}"/>
                </a:ext>
              </a:extLst>
            </p:cNvPr>
            <p:cNvSpPr/>
            <p:nvPr/>
          </p:nvSpPr>
          <p:spPr bwMode="auto">
            <a:xfrm>
              <a:off x="8427504" y="3956533"/>
              <a:ext cx="3556407" cy="2476500"/>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6DA741C2-162E-4599-9AA5-02F35C3FA4F9}"/>
                </a:ext>
              </a:extLst>
            </p:cNvPr>
            <p:cNvSpPr/>
            <p:nvPr/>
          </p:nvSpPr>
          <p:spPr bwMode="auto">
            <a:xfrm>
              <a:off x="268934" y="2684915"/>
              <a:ext cx="11715191" cy="845291"/>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 name="Elbow Connector 34">
              <a:extLst>
                <a:ext uri="{FF2B5EF4-FFF2-40B4-BE49-F238E27FC236}">
                  <a16:creationId xmlns:a16="http://schemas.microsoft.com/office/drawing/2014/main" id="{AB2104F7-FD46-455A-8310-9B0F1B99F88D}"/>
                </a:ext>
              </a:extLst>
            </p:cNvPr>
            <p:cNvCxnSpPr>
              <a:stCxn id="6" idx="2"/>
              <a:endCxn id="10" idx="0"/>
            </p:cNvCxnSpPr>
            <p:nvPr/>
          </p:nvCxnSpPr>
          <p:spPr>
            <a:xfrm rot="16200000" flipH="1">
              <a:off x="1873273" y="4674502"/>
              <a:ext cx="401489" cy="5945"/>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2" name="Elbow Connector 43">
              <a:extLst>
                <a:ext uri="{FF2B5EF4-FFF2-40B4-BE49-F238E27FC236}">
                  <a16:creationId xmlns:a16="http://schemas.microsoft.com/office/drawing/2014/main" id="{199082B1-63C0-418A-8426-87FFCBF0C940}"/>
                </a:ext>
              </a:extLst>
            </p:cNvPr>
            <p:cNvCxnSpPr>
              <a:stCxn id="7" idx="2"/>
              <a:endCxn id="13" idx="0"/>
            </p:cNvCxnSpPr>
            <p:nvPr/>
          </p:nvCxnSpPr>
          <p:spPr>
            <a:xfrm rot="16200000" flipH="1">
              <a:off x="5981414" y="4674932"/>
              <a:ext cx="401489" cy="5085"/>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3" name="Elbow Connector 45">
              <a:extLst>
                <a:ext uri="{FF2B5EF4-FFF2-40B4-BE49-F238E27FC236}">
                  <a16:creationId xmlns:a16="http://schemas.microsoft.com/office/drawing/2014/main" id="{6DDAE0BC-A8B7-4683-AF65-492080E1492B}"/>
                </a:ext>
              </a:extLst>
            </p:cNvPr>
            <p:cNvCxnSpPr>
              <a:stCxn id="7" idx="2"/>
              <a:endCxn id="14" idx="0"/>
            </p:cNvCxnSpPr>
            <p:nvPr/>
          </p:nvCxnSpPr>
          <p:spPr>
            <a:xfrm rot="16200000" flipH="1">
              <a:off x="6546712" y="4109634"/>
              <a:ext cx="401489" cy="113568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6" name="Elbow Connector 51">
              <a:extLst>
                <a:ext uri="{FF2B5EF4-FFF2-40B4-BE49-F238E27FC236}">
                  <a16:creationId xmlns:a16="http://schemas.microsoft.com/office/drawing/2014/main" id="{62A03F26-B676-4B4F-A6FC-08CC977D1ACD}"/>
                </a:ext>
              </a:extLst>
            </p:cNvPr>
            <p:cNvCxnSpPr>
              <a:stCxn id="8" idx="2"/>
              <a:endCxn id="16" idx="0"/>
            </p:cNvCxnSpPr>
            <p:nvPr/>
          </p:nvCxnSpPr>
          <p:spPr>
            <a:xfrm rot="16200000" flipH="1">
              <a:off x="10061352" y="4678594"/>
              <a:ext cx="394537" cy="4713"/>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grpSp>
          <p:nvGrpSpPr>
            <p:cNvPr id="39" name="Group 38">
              <a:extLst>
                <a:ext uri="{FF2B5EF4-FFF2-40B4-BE49-F238E27FC236}">
                  <a16:creationId xmlns:a16="http://schemas.microsoft.com/office/drawing/2014/main" id="{5F114DBE-4731-4D9D-A4B2-2BF6B91840AD}"/>
                </a:ext>
              </a:extLst>
            </p:cNvPr>
            <p:cNvGrpSpPr/>
            <p:nvPr/>
          </p:nvGrpSpPr>
          <p:grpSpPr>
            <a:xfrm>
              <a:off x="421642" y="4059481"/>
              <a:ext cx="3310695" cy="2143214"/>
              <a:chOff x="421642" y="4059481"/>
              <a:chExt cx="3310695" cy="2143214"/>
            </a:xfrm>
          </p:grpSpPr>
          <p:sp>
            <p:nvSpPr>
              <p:cNvPr id="6" name="Rectangle 5">
                <a:extLst>
                  <a:ext uri="{FF2B5EF4-FFF2-40B4-BE49-F238E27FC236}">
                    <a16:creationId xmlns:a16="http://schemas.microsoft.com/office/drawing/2014/main" id="{8C119959-88DD-4C61-B4DA-DD3FCD3C7A85}"/>
                  </a:ext>
                </a:extLst>
              </p:cNvPr>
              <p:cNvSpPr/>
              <p:nvPr/>
            </p:nvSpPr>
            <p:spPr bwMode="auto">
              <a:xfrm>
                <a:off x="1197334" y="4059481"/>
                <a:ext cx="1747422"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Industrial &amp; Consumer</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E7D6C586-775F-40C3-8DF3-E397AEBB807A}"/>
                  </a:ext>
                </a:extLst>
              </p:cNvPr>
              <p:cNvSpPr/>
              <p:nvPr/>
            </p:nvSpPr>
            <p:spPr bwMode="auto">
              <a:xfrm>
                <a:off x="421642"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Product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Development</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77ED0AB1-7322-4758-8458-4CCBBDAB6257}"/>
                  </a:ext>
                </a:extLst>
              </p:cNvPr>
              <p:cNvSpPr/>
              <p:nvPr/>
            </p:nvSpPr>
            <p:spPr bwMode="auto">
              <a:xfrm>
                <a:off x="1552238"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Marketing</a:t>
                </a:r>
              </a:p>
            </p:txBody>
          </p:sp>
          <p:sp>
            <p:nvSpPr>
              <p:cNvPr id="11" name="Rectangle 10">
                <a:extLst>
                  <a:ext uri="{FF2B5EF4-FFF2-40B4-BE49-F238E27FC236}">
                    <a16:creationId xmlns:a16="http://schemas.microsoft.com/office/drawing/2014/main" id="{67ECA2C5-6CAC-4527-A9D7-73B91B8C6974}"/>
                  </a:ext>
                </a:extLst>
              </p:cNvPr>
              <p:cNvSpPr/>
              <p:nvPr/>
            </p:nvSpPr>
            <p:spPr bwMode="auto">
              <a:xfrm>
                <a:off x="2682834"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Sales &amp; Support</a:t>
                </a:r>
              </a:p>
            </p:txBody>
          </p:sp>
          <p:cxnSp>
            <p:nvCxnSpPr>
              <p:cNvPr id="18" name="Elbow Connector 32">
                <a:extLst>
                  <a:ext uri="{FF2B5EF4-FFF2-40B4-BE49-F238E27FC236}">
                    <a16:creationId xmlns:a16="http://schemas.microsoft.com/office/drawing/2014/main" id="{8B31BD09-EF91-4225-9710-DFC88F281C4E}"/>
                  </a:ext>
                </a:extLst>
              </p:cNvPr>
              <p:cNvCxnSpPr>
                <a:stCxn id="6" idx="2"/>
                <a:endCxn id="9" idx="0"/>
              </p:cNvCxnSpPr>
              <p:nvPr/>
            </p:nvCxnSpPr>
            <p:spPr>
              <a:xfrm rot="5400000">
                <a:off x="1307976" y="4115150"/>
                <a:ext cx="401489" cy="112465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0" name="Elbow Connector 36">
                <a:extLst>
                  <a:ext uri="{FF2B5EF4-FFF2-40B4-BE49-F238E27FC236}">
                    <a16:creationId xmlns:a16="http://schemas.microsoft.com/office/drawing/2014/main" id="{D585E09C-AE41-4AEA-BA51-6F66139254EE}"/>
                  </a:ext>
                </a:extLst>
              </p:cNvPr>
              <p:cNvCxnSpPr>
                <a:stCxn id="6" idx="2"/>
                <a:endCxn id="11" idx="0"/>
              </p:cNvCxnSpPr>
              <p:nvPr/>
            </p:nvCxnSpPr>
            <p:spPr>
              <a:xfrm rot="16200000" flipH="1">
                <a:off x="2438571" y="4109204"/>
                <a:ext cx="401489" cy="113654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30" name="Rectangle 29">
                <a:extLst>
                  <a:ext uri="{FF2B5EF4-FFF2-40B4-BE49-F238E27FC236}">
                    <a16:creationId xmlns:a16="http://schemas.microsoft.com/office/drawing/2014/main" id="{BCDC9CF4-527C-4D6F-BD91-1156B3814CF9}"/>
                  </a:ext>
                </a:extLst>
              </p:cNvPr>
              <p:cNvSpPr/>
              <p:nvPr/>
            </p:nvSpPr>
            <p:spPr bwMode="auto">
              <a:xfrm>
                <a:off x="2682833" y="5690749"/>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Regional (US/EU/Asia)</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cxnSp>
            <p:nvCxnSpPr>
              <p:cNvPr id="31" name="Straight Connector 30">
                <a:extLst>
                  <a:ext uri="{FF2B5EF4-FFF2-40B4-BE49-F238E27FC236}">
                    <a16:creationId xmlns:a16="http://schemas.microsoft.com/office/drawing/2014/main" id="{CEC91187-496F-431B-98CA-3876CDEED154}"/>
                  </a:ext>
                </a:extLst>
              </p:cNvPr>
              <p:cNvCxnSpPr>
                <a:stCxn id="11" idx="2"/>
                <a:endCxn id="30" idx="0"/>
              </p:cNvCxnSpPr>
              <p:nvPr/>
            </p:nvCxnSpPr>
            <p:spPr>
              <a:xfrm flipH="1">
                <a:off x="3207585" y="5390166"/>
                <a:ext cx="1" cy="300583"/>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grpSp>
        <p:cxnSp>
          <p:nvCxnSpPr>
            <p:cNvPr id="36" name="Elbow Connector 85">
              <a:extLst>
                <a:ext uri="{FF2B5EF4-FFF2-40B4-BE49-F238E27FC236}">
                  <a16:creationId xmlns:a16="http://schemas.microsoft.com/office/drawing/2014/main" id="{7966C9A4-B7AE-42C0-8085-44F7E6269C16}"/>
                </a:ext>
              </a:extLst>
            </p:cNvPr>
            <p:cNvCxnSpPr>
              <a:stCxn id="5" idx="2"/>
              <a:endCxn id="6" idx="0"/>
            </p:cNvCxnSpPr>
            <p:nvPr/>
          </p:nvCxnSpPr>
          <p:spPr>
            <a:xfrm rot="5400000">
              <a:off x="3772799" y="1647309"/>
              <a:ext cx="710419" cy="4113925"/>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37" name="Elbow Connector 87">
              <a:extLst>
                <a:ext uri="{FF2B5EF4-FFF2-40B4-BE49-F238E27FC236}">
                  <a16:creationId xmlns:a16="http://schemas.microsoft.com/office/drawing/2014/main" id="{ACB8BD67-987F-45F5-9329-D1EA70CDADF7}"/>
                </a:ext>
              </a:extLst>
            </p:cNvPr>
            <p:cNvCxnSpPr>
              <a:stCxn id="5" idx="2"/>
              <a:endCxn id="7" idx="0"/>
            </p:cNvCxnSpPr>
            <p:nvPr/>
          </p:nvCxnSpPr>
          <p:spPr>
            <a:xfrm rot="5400000">
              <a:off x="5827084" y="3701594"/>
              <a:ext cx="710419" cy="5354"/>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8" name="Rectangle 7">
              <a:extLst>
                <a:ext uri="{FF2B5EF4-FFF2-40B4-BE49-F238E27FC236}">
                  <a16:creationId xmlns:a16="http://schemas.microsoft.com/office/drawing/2014/main" id="{019D1AAE-9454-4BA6-B285-E7BC3AA63319}"/>
                </a:ext>
              </a:extLst>
            </p:cNvPr>
            <p:cNvSpPr/>
            <p:nvPr/>
          </p:nvSpPr>
          <p:spPr bwMode="auto">
            <a:xfrm>
              <a:off x="9382553" y="4066433"/>
              <a:ext cx="1747422"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Life Sciences</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a:extLst>
                <a:ext uri="{FF2B5EF4-FFF2-40B4-BE49-F238E27FC236}">
                  <a16:creationId xmlns:a16="http://schemas.microsoft.com/office/drawing/2014/main" id="{1E35D322-74AC-40DC-8FEA-1C8D0B11E97C}"/>
                </a:ext>
              </a:extLst>
            </p:cNvPr>
            <p:cNvSpPr/>
            <p:nvPr/>
          </p:nvSpPr>
          <p:spPr bwMode="auto">
            <a:xfrm>
              <a:off x="8605629"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Product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Development</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F3D76336-1EE2-480F-99AC-F5DBAA941F83}"/>
                </a:ext>
              </a:extLst>
            </p:cNvPr>
            <p:cNvSpPr/>
            <p:nvPr/>
          </p:nvSpPr>
          <p:spPr bwMode="auto">
            <a:xfrm>
              <a:off x="9736225"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Marketing</a:t>
              </a:r>
            </a:p>
          </p:txBody>
        </p:sp>
        <p:sp>
          <p:nvSpPr>
            <p:cNvPr id="17" name="Rectangle 16">
              <a:extLst>
                <a:ext uri="{FF2B5EF4-FFF2-40B4-BE49-F238E27FC236}">
                  <a16:creationId xmlns:a16="http://schemas.microsoft.com/office/drawing/2014/main" id="{EA423010-5270-42DD-AAA2-5CE207CF36B0}"/>
                </a:ext>
              </a:extLst>
            </p:cNvPr>
            <p:cNvSpPr/>
            <p:nvPr/>
          </p:nvSpPr>
          <p:spPr bwMode="auto">
            <a:xfrm>
              <a:off x="10866821"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Sales &amp; Support</a:t>
              </a:r>
            </a:p>
          </p:txBody>
        </p:sp>
        <p:cxnSp>
          <p:nvCxnSpPr>
            <p:cNvPr id="24" name="Elbow Connector 47">
              <a:extLst>
                <a:ext uri="{FF2B5EF4-FFF2-40B4-BE49-F238E27FC236}">
                  <a16:creationId xmlns:a16="http://schemas.microsoft.com/office/drawing/2014/main" id="{D94934F8-8875-495C-B117-61D9E2927CFB}"/>
                </a:ext>
              </a:extLst>
            </p:cNvPr>
            <p:cNvCxnSpPr>
              <a:stCxn id="8" idx="2"/>
              <a:endCxn id="15" idx="0"/>
            </p:cNvCxnSpPr>
            <p:nvPr/>
          </p:nvCxnSpPr>
          <p:spPr>
            <a:xfrm rot="5400000">
              <a:off x="9496055" y="4118010"/>
              <a:ext cx="394537" cy="1125883"/>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5" name="Elbow Connector 49">
              <a:extLst>
                <a:ext uri="{FF2B5EF4-FFF2-40B4-BE49-F238E27FC236}">
                  <a16:creationId xmlns:a16="http://schemas.microsoft.com/office/drawing/2014/main" id="{132128B4-4C31-42B8-8635-89E2A9A7DD27}"/>
                </a:ext>
              </a:extLst>
            </p:cNvPr>
            <p:cNvCxnSpPr>
              <a:stCxn id="8" idx="2"/>
              <a:endCxn id="17" idx="0"/>
            </p:cNvCxnSpPr>
            <p:nvPr/>
          </p:nvCxnSpPr>
          <p:spPr>
            <a:xfrm rot="16200000" flipH="1">
              <a:off x="10626650" y="4113296"/>
              <a:ext cx="394537" cy="1135309"/>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6E73350C-5CF0-4884-BDF4-1AB470AB65D0}"/>
                </a:ext>
              </a:extLst>
            </p:cNvPr>
            <p:cNvSpPr/>
            <p:nvPr/>
          </p:nvSpPr>
          <p:spPr bwMode="auto">
            <a:xfrm>
              <a:off x="10866820" y="571390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Regional (US/EU/Asia)</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cxnSp>
          <p:nvCxnSpPr>
            <p:cNvPr id="35" name="Straight Connector 34">
              <a:extLst>
                <a:ext uri="{FF2B5EF4-FFF2-40B4-BE49-F238E27FC236}">
                  <a16:creationId xmlns:a16="http://schemas.microsoft.com/office/drawing/2014/main" id="{AA28A7A5-B292-47C2-B392-E24EDDF37696}"/>
                </a:ext>
              </a:extLst>
            </p:cNvPr>
            <p:cNvCxnSpPr>
              <a:stCxn id="17" idx="2"/>
              <a:endCxn id="33" idx="0"/>
            </p:cNvCxnSpPr>
            <p:nvPr/>
          </p:nvCxnSpPr>
          <p:spPr>
            <a:xfrm flipH="1">
              <a:off x="11391572" y="5390166"/>
              <a:ext cx="1" cy="323734"/>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CEBFDEF0-DB76-4E95-BDB3-F9BF1E7397F0}"/>
                </a:ext>
              </a:extLst>
            </p:cNvPr>
            <p:cNvSpPr/>
            <p:nvPr/>
          </p:nvSpPr>
          <p:spPr bwMode="auto">
            <a:xfrm>
              <a:off x="5407859" y="2931812"/>
              <a:ext cx="1554221"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Trey Research</a:t>
              </a:r>
            </a:p>
          </p:txBody>
        </p:sp>
        <p:sp>
          <p:nvSpPr>
            <p:cNvPr id="7" name="Rectangle 6">
              <a:extLst>
                <a:ext uri="{FF2B5EF4-FFF2-40B4-BE49-F238E27FC236}">
                  <a16:creationId xmlns:a16="http://schemas.microsoft.com/office/drawing/2014/main" id="{B1EA2C03-8FCA-4E7B-9690-AE2E102D5D7A}"/>
                </a:ext>
              </a:extLst>
            </p:cNvPr>
            <p:cNvSpPr/>
            <p:nvPr/>
          </p:nvSpPr>
          <p:spPr bwMode="auto">
            <a:xfrm>
              <a:off x="5305905" y="4059481"/>
              <a:ext cx="1747422"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Electronics</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ectangle 11">
              <a:extLst>
                <a:ext uri="{FF2B5EF4-FFF2-40B4-BE49-F238E27FC236}">
                  <a16:creationId xmlns:a16="http://schemas.microsoft.com/office/drawing/2014/main" id="{6974223E-C983-4C2A-8595-F330497826AF}"/>
                </a:ext>
              </a:extLst>
            </p:cNvPr>
            <p:cNvSpPr/>
            <p:nvPr/>
          </p:nvSpPr>
          <p:spPr bwMode="auto">
            <a:xfrm>
              <a:off x="4529353"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Product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Development</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F4AA8575-D26A-45E8-A32A-B5AD013B8E21}"/>
                </a:ext>
              </a:extLst>
            </p:cNvPr>
            <p:cNvSpPr/>
            <p:nvPr/>
          </p:nvSpPr>
          <p:spPr bwMode="auto">
            <a:xfrm>
              <a:off x="5659949"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Marketing</a:t>
              </a:r>
            </a:p>
          </p:txBody>
        </p:sp>
        <p:sp>
          <p:nvSpPr>
            <p:cNvPr id="14" name="Rectangle 13">
              <a:extLst>
                <a:ext uri="{FF2B5EF4-FFF2-40B4-BE49-F238E27FC236}">
                  <a16:creationId xmlns:a16="http://schemas.microsoft.com/office/drawing/2014/main" id="{E39AC672-6197-4890-AD50-8CFC763F1479}"/>
                </a:ext>
              </a:extLst>
            </p:cNvPr>
            <p:cNvSpPr/>
            <p:nvPr/>
          </p:nvSpPr>
          <p:spPr bwMode="auto">
            <a:xfrm>
              <a:off x="6790545"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Sales &amp; Support</a:t>
              </a:r>
            </a:p>
          </p:txBody>
        </p:sp>
        <p:cxnSp>
          <p:nvCxnSpPr>
            <p:cNvPr id="21" name="Elbow Connector 41">
              <a:extLst>
                <a:ext uri="{FF2B5EF4-FFF2-40B4-BE49-F238E27FC236}">
                  <a16:creationId xmlns:a16="http://schemas.microsoft.com/office/drawing/2014/main" id="{3D7E31EA-366B-4394-AACB-686BEE35F86C}"/>
                </a:ext>
              </a:extLst>
            </p:cNvPr>
            <p:cNvCxnSpPr>
              <a:stCxn id="7" idx="2"/>
              <a:endCxn id="12" idx="0"/>
            </p:cNvCxnSpPr>
            <p:nvPr/>
          </p:nvCxnSpPr>
          <p:spPr>
            <a:xfrm rot="5400000">
              <a:off x="5416117" y="4114720"/>
              <a:ext cx="401489" cy="112551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32" name="Rectangle 31">
              <a:extLst>
                <a:ext uri="{FF2B5EF4-FFF2-40B4-BE49-F238E27FC236}">
                  <a16:creationId xmlns:a16="http://schemas.microsoft.com/office/drawing/2014/main" id="{27753233-0851-4508-94BB-3B8DDBA3BEC6}"/>
                </a:ext>
              </a:extLst>
            </p:cNvPr>
            <p:cNvSpPr/>
            <p:nvPr/>
          </p:nvSpPr>
          <p:spPr bwMode="auto">
            <a:xfrm>
              <a:off x="6790545" y="5690749"/>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Regional (US/EU/Asia)</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cxnSp>
          <p:nvCxnSpPr>
            <p:cNvPr id="34" name="Straight Connector 33">
              <a:extLst>
                <a:ext uri="{FF2B5EF4-FFF2-40B4-BE49-F238E27FC236}">
                  <a16:creationId xmlns:a16="http://schemas.microsoft.com/office/drawing/2014/main" id="{32648EB8-D78F-4F96-87D1-464428568251}"/>
                </a:ext>
              </a:extLst>
            </p:cNvPr>
            <p:cNvCxnSpPr>
              <a:stCxn id="14" idx="2"/>
              <a:endCxn id="32" idx="0"/>
            </p:cNvCxnSpPr>
            <p:nvPr/>
          </p:nvCxnSpPr>
          <p:spPr>
            <a:xfrm>
              <a:off x="7315297" y="5390166"/>
              <a:ext cx="0" cy="300583"/>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38" name="Elbow Connector 89">
              <a:extLst>
                <a:ext uri="{FF2B5EF4-FFF2-40B4-BE49-F238E27FC236}">
                  <a16:creationId xmlns:a16="http://schemas.microsoft.com/office/drawing/2014/main" id="{161AD6BA-351A-4CA8-869D-15E6E917A60C}"/>
                </a:ext>
              </a:extLst>
            </p:cNvPr>
            <p:cNvCxnSpPr>
              <a:stCxn id="5" idx="2"/>
              <a:endCxn id="8" idx="0"/>
            </p:cNvCxnSpPr>
            <p:nvPr/>
          </p:nvCxnSpPr>
          <p:spPr>
            <a:xfrm rot="16200000" flipH="1">
              <a:off x="7861932" y="1672100"/>
              <a:ext cx="717371" cy="4071294"/>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907021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269875" y="1171225"/>
            <a:ext cx="11652250" cy="5245100"/>
          </a:xfrm>
        </p:spPr>
        <p:txBody>
          <a:bodyPr>
            <a:normAutofit/>
          </a:bodyPr>
          <a:lstStyle/>
          <a:p>
            <a:r>
              <a:rPr lang="en-US" dirty="0"/>
              <a:t>Sprawling IT estate, including a substantial legacy server footprint</a:t>
            </a:r>
          </a:p>
          <a:p>
            <a:pPr lvl="1"/>
            <a:r>
              <a:rPr lang="en-US" dirty="0"/>
              <a:t>Windows servers including both x32 and x64 hardware running Windows Server 2003 through to 2016</a:t>
            </a:r>
          </a:p>
          <a:p>
            <a:pPr lvl="1"/>
            <a:r>
              <a:rPr lang="en-US" dirty="0"/>
              <a:t>Linux servers running a mix of RHEL 6.10 and 7 series (7.2 through 7.6) and Ubuntu 16.04</a:t>
            </a:r>
          </a:p>
          <a:p>
            <a:pPr lvl="1"/>
            <a:r>
              <a:rPr lang="en-US" dirty="0"/>
              <a:t>The above servers comprise both physical machines as well as VMs hosted on VMware infrastructure managed by vCenter 6.5</a:t>
            </a:r>
          </a:p>
          <a:p>
            <a:pPr lvl="1"/>
            <a:r>
              <a:rPr lang="en-US" dirty="0"/>
              <a:t>Multiple database engines, including Microsoft SQL Server, PostGreSQL, and Cassandra</a:t>
            </a:r>
          </a:p>
          <a:p>
            <a:r>
              <a:rPr lang="en-US" dirty="0"/>
              <a:t>448 servers identified</a:t>
            </a:r>
          </a:p>
          <a:p>
            <a:r>
              <a:rPr lang="en-US" dirty="0"/>
              <a:t>No clear view of entire estate</a:t>
            </a:r>
          </a:p>
          <a:p>
            <a:pPr marL="0" indent="0">
              <a:spcAft>
                <a:spcPts val="882"/>
              </a:spcAft>
              <a:buNone/>
            </a:pPr>
            <a:endParaRPr lang="en-US" sz="1800" dirty="0">
              <a:solidFill>
                <a:schemeClr val="tx1"/>
              </a:solidFill>
            </a:endParaRPr>
          </a:p>
        </p:txBody>
      </p:sp>
      <p:sp>
        <p:nvSpPr>
          <p:cNvPr id="2" name="Title 1"/>
          <p:cNvSpPr>
            <a:spLocks noGrp="1"/>
          </p:cNvSpPr>
          <p:nvPr>
            <p:ph type="title" idx="4294967295"/>
          </p:nvPr>
        </p:nvSpPr>
        <p:spPr>
          <a:xfrm>
            <a:off x="311562" y="338447"/>
            <a:ext cx="11017250" cy="554038"/>
          </a:xfrm>
        </p:spPr>
        <p:txBody>
          <a:bodyPr>
            <a:normAutofit fontScale="90000"/>
          </a:bodyPr>
          <a:lstStyle/>
          <a:p>
            <a:r>
              <a:rPr lang="en-US" sz="4000" dirty="0">
                <a:solidFill>
                  <a:schemeClr val="tx1"/>
                </a:solidFill>
                <a:cs typeface="Segoe UI" panose="020B0502040204020203" pitchFamily="34" charset="0"/>
              </a:rPr>
              <a:t>Customer</a:t>
            </a:r>
            <a:r>
              <a:rPr lang="en-US" sz="4900" dirty="0">
                <a:solidFill>
                  <a:schemeClr val="tx1"/>
                </a:solidFill>
                <a:cs typeface="Segoe UI" panose="020B0502040204020203" pitchFamily="34" charset="0"/>
              </a:rPr>
              <a:t>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056105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17500" y="1055031"/>
            <a:ext cx="11652250" cy="4586287"/>
          </a:xfrm>
        </p:spPr>
        <p:txBody>
          <a:bodyPr/>
          <a:lstStyle/>
          <a:p>
            <a:pPr>
              <a:lnSpc>
                <a:spcPct val="100000"/>
              </a:lnSpc>
              <a:spcBef>
                <a:spcPts val="1800"/>
              </a:spcBef>
            </a:pPr>
            <a:r>
              <a:rPr lang="en-US" sz="3200" dirty="0"/>
              <a:t>Provide cost management tools for budgets, alerts, dashboards, spending reports, forecasts, anomaly detection and investigation, and cost-saving recommendations</a:t>
            </a:r>
          </a:p>
          <a:p>
            <a:pPr>
              <a:lnSpc>
                <a:spcPct val="100000"/>
              </a:lnSpc>
              <a:spcBef>
                <a:spcPts val="1800"/>
              </a:spcBef>
            </a:pPr>
            <a:r>
              <a:rPr lang="en-US" sz="3200" dirty="0"/>
              <a:t>Implement a charge back mechanism for the business units for resources they consume based on the IO code for each application</a:t>
            </a:r>
          </a:p>
          <a:p>
            <a:pPr>
              <a:lnSpc>
                <a:spcPct val="100000"/>
              </a:lnSpc>
              <a:spcBef>
                <a:spcPts val="1800"/>
              </a:spcBef>
            </a:pPr>
            <a:r>
              <a:rPr lang="en-US" sz="3200" dirty="0"/>
              <a:t>Enable allocation of costs between categories: Development and Test, Production, Support Services, and Infrastructure</a:t>
            </a:r>
            <a:endParaRPr lang="en-IE" sz="3200"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268014"/>
            <a:ext cx="11017250" cy="554038"/>
          </a:xfrm>
        </p:spPr>
        <p:txBody>
          <a:bodyPr/>
          <a:lstStyle/>
          <a:p>
            <a:r>
              <a:rPr lang="en-IE" dirty="0"/>
              <a:t>Customer Needs—Cost Management</a:t>
            </a:r>
          </a:p>
        </p:txBody>
      </p:sp>
    </p:spTree>
    <p:extLst>
      <p:ext uri="{BB962C8B-B14F-4D97-AF65-F5344CB8AC3E}">
        <p14:creationId xmlns:p14="http://schemas.microsoft.com/office/powerpoint/2010/main" val="284751623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17500" y="1055031"/>
            <a:ext cx="11652250" cy="2015936"/>
          </a:xfrm>
        </p:spPr>
        <p:txBody>
          <a:bodyPr/>
          <a:lstStyle/>
          <a:p>
            <a:pPr>
              <a:spcBef>
                <a:spcPts val="1800"/>
              </a:spcBef>
            </a:pPr>
            <a:r>
              <a:rPr lang="en-US" dirty="0"/>
              <a:t>You should associate all assets deployed to the cloud with a billing unit and application/workload. This policy will ensure that future Cost Management efforts will be effective.</a:t>
            </a:r>
          </a:p>
          <a:p>
            <a:pPr>
              <a:spcBef>
                <a:spcPts val="1800"/>
              </a:spcBef>
            </a:pPr>
            <a:endParaRPr lang="en-IE" sz="3200"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268014"/>
            <a:ext cx="11017250" cy="492443"/>
          </a:xfrm>
        </p:spPr>
        <p:txBody>
          <a:bodyPr/>
          <a:lstStyle/>
          <a:p>
            <a:r>
              <a:rPr lang="en-IE" sz="3200" dirty="0"/>
              <a:t>Customer Needs—Cost Management Controls Backlog</a:t>
            </a:r>
          </a:p>
        </p:txBody>
      </p:sp>
    </p:spTree>
    <p:extLst>
      <p:ext uri="{BB962C8B-B14F-4D97-AF65-F5344CB8AC3E}">
        <p14:creationId xmlns:p14="http://schemas.microsoft.com/office/powerpoint/2010/main" val="273701698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78591" y="1078679"/>
            <a:ext cx="11652250" cy="6063198"/>
          </a:xfrm>
        </p:spPr>
        <p:txBody>
          <a:bodyPr/>
          <a:lstStyle/>
          <a:p>
            <a:r>
              <a:rPr lang="en-US" sz="3600" dirty="0"/>
              <a:t>Enable investigation of changes leading up to any outage</a:t>
            </a:r>
          </a:p>
          <a:p>
            <a:pPr lvl="1">
              <a:spcBef>
                <a:spcPts val="600"/>
              </a:spcBef>
            </a:pPr>
            <a:r>
              <a:rPr lang="en-US" sz="2800" dirty="0">
                <a:latin typeface="+mj-lt"/>
              </a:rPr>
              <a:t>Who, when, what – including before/after state for each Azure resource</a:t>
            </a:r>
          </a:p>
          <a:p>
            <a:pPr lvl="1">
              <a:spcBef>
                <a:spcPts val="600"/>
              </a:spcBef>
            </a:pPr>
            <a:r>
              <a:rPr lang="en-US" sz="2800" dirty="0">
                <a:latin typeface="+mj-lt"/>
              </a:rPr>
              <a:t>Azure resources and in-VM configuration</a:t>
            </a:r>
          </a:p>
          <a:p>
            <a:r>
              <a:rPr lang="en-US" sz="3600" dirty="0"/>
              <a:t>Ensure Windows and Linux VMs meet password complexity requirements</a:t>
            </a:r>
          </a:p>
          <a:p>
            <a:r>
              <a:rPr lang="en-US" sz="3600" dirty="0"/>
              <a:t>Enable logging across all components (identity, virtual network, virtual machine, web, and database) to support an all-encompassing monitoring solution.</a:t>
            </a:r>
          </a:p>
          <a:p>
            <a:endParaRPr lang="en-IE"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78591" y="331076"/>
            <a:ext cx="11017250" cy="554038"/>
          </a:xfrm>
        </p:spPr>
        <p:txBody>
          <a:bodyPr/>
          <a:lstStyle/>
          <a:p>
            <a:r>
              <a:rPr lang="en-IE" dirty="0"/>
              <a:t>Customer Needs—Security Baseline</a:t>
            </a:r>
          </a:p>
        </p:txBody>
      </p:sp>
    </p:spTree>
    <p:extLst>
      <p:ext uri="{BB962C8B-B14F-4D97-AF65-F5344CB8AC3E}">
        <p14:creationId xmlns:p14="http://schemas.microsoft.com/office/powerpoint/2010/main" val="410927653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4294967295"/>
          </p:nvPr>
        </p:nvSpPr>
        <p:spPr>
          <a:xfrm>
            <a:off x="394357" y="1923096"/>
            <a:ext cx="11652250" cy="2831544"/>
          </a:xfrm>
        </p:spPr>
        <p:txBody>
          <a:bodyPr/>
          <a:lstStyle/>
          <a:p>
            <a:pPr>
              <a:spcBef>
                <a:spcPts val="2400"/>
              </a:spcBef>
            </a:pPr>
            <a:r>
              <a:rPr lang="en-US" sz="3600" dirty="0">
                <a:hlinkClick r:id="rId3"/>
              </a:rPr>
              <a:t>https://github.com/rkuehfus/CAFWorkshop</a:t>
            </a:r>
            <a:endParaRPr lang="en-US" sz="3600" dirty="0"/>
          </a:p>
          <a:p>
            <a:pPr>
              <a:spcBef>
                <a:spcPts val="2400"/>
              </a:spcBef>
            </a:pPr>
            <a:endParaRPr lang="en-US" sz="3600" dirty="0"/>
          </a:p>
          <a:p>
            <a:pPr>
              <a:spcBef>
                <a:spcPts val="2400"/>
              </a:spcBef>
            </a:pPr>
            <a:r>
              <a:rPr lang="en-US" sz="3600" dirty="0"/>
              <a:t>Download the repo to your local machine to find starter templates and script to help with each lab.</a:t>
            </a:r>
          </a:p>
        </p:txBody>
      </p:sp>
      <p:sp>
        <p:nvSpPr>
          <p:cNvPr id="3" name="Title 2">
            <a:extLst>
              <a:ext uri="{FF2B5EF4-FFF2-40B4-BE49-F238E27FC236}">
                <a16:creationId xmlns:a16="http://schemas.microsoft.com/office/drawing/2014/main" id="{C76EF5EB-948A-40EE-BE05-582D567A1ADE}"/>
              </a:ext>
            </a:extLst>
          </p:cNvPr>
          <p:cNvSpPr>
            <a:spLocks noGrp="1"/>
          </p:cNvSpPr>
          <p:nvPr>
            <p:ph type="title" idx="4294967295"/>
          </p:nvPr>
        </p:nvSpPr>
        <p:spPr>
          <a:xfrm>
            <a:off x="394357" y="449317"/>
            <a:ext cx="11017250" cy="1107996"/>
          </a:xfrm>
        </p:spPr>
        <p:txBody>
          <a:bodyPr/>
          <a:lstStyle/>
          <a:p>
            <a:r>
              <a:rPr lang="en-US" dirty="0"/>
              <a:t>Lab Content</a:t>
            </a:r>
            <a:br>
              <a:rPr lang="en-US" dirty="0"/>
            </a:br>
            <a:endParaRPr lang="en-US" dirty="0"/>
          </a:p>
        </p:txBody>
      </p:sp>
    </p:spTree>
    <p:extLst>
      <p:ext uri="{BB962C8B-B14F-4D97-AF65-F5344CB8AC3E}">
        <p14:creationId xmlns:p14="http://schemas.microsoft.com/office/powerpoint/2010/main" val="238821371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78591" y="1078679"/>
            <a:ext cx="11652250" cy="3791807"/>
          </a:xfrm>
        </p:spPr>
        <p:txBody>
          <a:bodyPr/>
          <a:lstStyle/>
          <a:p>
            <a:r>
              <a:rPr lang="en-US" dirty="0"/>
              <a:t>Setup auditing such that software installs are monitored across Azure virtual machine resources.</a:t>
            </a:r>
          </a:p>
          <a:p>
            <a:r>
              <a:rPr lang="en-US" dirty="0"/>
              <a:t>When specific security events are detected (such as a port scan), allow for the execution of actions to remediate, start the investigative process or prevent further information leakage or damage</a:t>
            </a:r>
          </a:p>
          <a:p>
            <a:endParaRPr lang="en-US" dirty="0"/>
          </a:p>
          <a:p>
            <a:endParaRPr lang="en-US" dirty="0"/>
          </a:p>
          <a:p>
            <a:endParaRPr lang="en-IE"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78591" y="331076"/>
            <a:ext cx="11017250" cy="554038"/>
          </a:xfrm>
        </p:spPr>
        <p:txBody>
          <a:bodyPr/>
          <a:lstStyle/>
          <a:p>
            <a:r>
              <a:rPr lang="en-IE" dirty="0"/>
              <a:t>Customer Needs—Security Baseline</a:t>
            </a:r>
          </a:p>
        </p:txBody>
      </p:sp>
    </p:spTree>
    <p:extLst>
      <p:ext uri="{BB962C8B-B14F-4D97-AF65-F5344CB8AC3E}">
        <p14:creationId xmlns:p14="http://schemas.microsoft.com/office/powerpoint/2010/main" val="56124078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222250" y="1371302"/>
            <a:ext cx="11652250" cy="4985980"/>
          </a:xfrm>
        </p:spPr>
        <p:txBody>
          <a:bodyPr/>
          <a:lstStyle/>
          <a:p>
            <a:r>
              <a:rPr lang="en-US" dirty="0"/>
              <a:t>Awareness of VMs in violation of the password strength policy helps you take corrective actions to ensure passwords for all VM user accounts are compliant with policy.</a:t>
            </a:r>
          </a:p>
          <a:p>
            <a:pPr lvl="1"/>
            <a:r>
              <a:rPr lang="en-US" dirty="0"/>
              <a:t>[Preview]: Deploy VM extension to audit Windows VM enforces password complexity requirements</a:t>
            </a:r>
          </a:p>
          <a:p>
            <a:pPr lvl="1"/>
            <a:r>
              <a:rPr lang="en-US" dirty="0"/>
              <a:t>[Preview]: Deploy VM extension to audit Windows VM maximum password age 70 days</a:t>
            </a:r>
          </a:p>
          <a:p>
            <a:pPr lvl="1"/>
            <a:r>
              <a:rPr lang="en-US" dirty="0"/>
              <a:t>[Preview]: Deploy VM extension to audit Windows VM minimum password age 1 day</a:t>
            </a:r>
          </a:p>
          <a:p>
            <a:pPr lvl="1"/>
            <a:r>
              <a:rPr lang="en-US" dirty="0"/>
              <a:t>[Preview]: Deploy VM extension to audit Windows VM passwords must be at least 14 characters</a:t>
            </a:r>
          </a:p>
          <a:p>
            <a:pPr lvl="1"/>
            <a:r>
              <a:rPr lang="en-US" dirty="0"/>
              <a:t>[Preview]: Deploy VM extension to audit Windows VM should not allow previous 24 passwords</a:t>
            </a:r>
          </a:p>
          <a:p>
            <a:pPr lvl="1"/>
            <a:r>
              <a:rPr lang="en-US" dirty="0"/>
              <a:t>[Preview]: Audit Windows VM enforces password complexity requirements</a:t>
            </a:r>
          </a:p>
          <a:p>
            <a:pPr lvl="1"/>
            <a:r>
              <a:rPr lang="en-US" dirty="0"/>
              <a:t>[Preview]: Audit Windows VM maximum password age 70 days</a:t>
            </a:r>
          </a:p>
          <a:p>
            <a:pPr lvl="1"/>
            <a:r>
              <a:rPr lang="en-US" dirty="0"/>
              <a:t>[Preview]: Audit Windows VM minimum password age 1 day</a:t>
            </a:r>
          </a:p>
          <a:p>
            <a:pPr lvl="1"/>
            <a:r>
              <a:rPr lang="en-US" dirty="0"/>
              <a:t>[Preview]: Audit Windows VM passwords must be at least 14 characters</a:t>
            </a:r>
          </a:p>
          <a:p>
            <a:pPr lvl="1"/>
            <a:r>
              <a:rPr lang="en-US" dirty="0"/>
              <a:t>[Preview]: Audit Windows VM should not allow previous 24 passwords</a:t>
            </a:r>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338958"/>
            <a:ext cx="11557000" cy="430887"/>
          </a:xfrm>
        </p:spPr>
        <p:txBody>
          <a:bodyPr/>
          <a:lstStyle/>
          <a:p>
            <a:r>
              <a:rPr lang="en-IE" sz="2800" dirty="0"/>
              <a:t>Customer Needs—Security Baseline Controls Backlog</a:t>
            </a:r>
          </a:p>
        </p:txBody>
      </p:sp>
    </p:spTree>
    <p:extLst>
      <p:ext uri="{BB962C8B-B14F-4D97-AF65-F5344CB8AC3E}">
        <p14:creationId xmlns:p14="http://schemas.microsoft.com/office/powerpoint/2010/main" val="26091708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94357" y="1102327"/>
            <a:ext cx="11652250" cy="5673725"/>
          </a:xfrm>
        </p:spPr>
        <p:txBody>
          <a:bodyPr/>
          <a:lstStyle/>
          <a:p>
            <a:r>
              <a:rPr lang="en-US" sz="3200" dirty="0"/>
              <a:t>Allow the Cloud Governance team to control which Azure services can be used across the business units, while allowing controlled exceptions</a:t>
            </a:r>
          </a:p>
          <a:p>
            <a:pPr lvl="1">
              <a:spcBef>
                <a:spcPts val="600"/>
              </a:spcBef>
            </a:pPr>
            <a:r>
              <a:rPr lang="en-US" sz="2800" dirty="0">
                <a:latin typeface="+mj-lt"/>
              </a:rPr>
              <a:t>Control resource types and expensive configurations within common resource types</a:t>
            </a:r>
          </a:p>
          <a:p>
            <a:pPr lvl="1">
              <a:spcBef>
                <a:spcPts val="600"/>
              </a:spcBef>
            </a:pPr>
            <a:r>
              <a:rPr lang="en-US" sz="2800" dirty="0">
                <a:latin typeface="+mj-lt"/>
              </a:rPr>
              <a:t>Exceptions must be limited to a specific resource type and resource group</a:t>
            </a:r>
          </a:p>
          <a:p>
            <a:pPr>
              <a:spcBef>
                <a:spcPts val="1800"/>
              </a:spcBef>
            </a:pPr>
            <a:r>
              <a:rPr lang="en-US" sz="3200" dirty="0"/>
              <a:t>Prevent accidental deletion of resources</a:t>
            </a:r>
          </a:p>
          <a:p>
            <a:pPr>
              <a:spcBef>
                <a:spcPts val="1800"/>
              </a:spcBef>
            </a:pPr>
            <a:r>
              <a:rPr lang="en-US" sz="3200" dirty="0"/>
              <a:t>Implement a common resource naming standard across the organization</a:t>
            </a:r>
          </a:p>
          <a:p>
            <a:endParaRPr lang="en-IE"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94357" y="338959"/>
            <a:ext cx="11017250" cy="554038"/>
          </a:xfrm>
        </p:spPr>
        <p:txBody>
          <a:bodyPr/>
          <a:lstStyle/>
          <a:p>
            <a:r>
              <a:rPr lang="en-IE" dirty="0"/>
              <a:t>Customer Needs—Resource Consistency</a:t>
            </a:r>
          </a:p>
        </p:txBody>
      </p:sp>
    </p:spTree>
    <p:extLst>
      <p:ext uri="{BB962C8B-B14F-4D97-AF65-F5344CB8AC3E}">
        <p14:creationId xmlns:p14="http://schemas.microsoft.com/office/powerpoint/2010/main" val="258769067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94357" y="1102327"/>
            <a:ext cx="11652250" cy="5687711"/>
          </a:xfrm>
        </p:spPr>
        <p:txBody>
          <a:bodyPr/>
          <a:lstStyle/>
          <a:p>
            <a:r>
              <a:rPr lang="en-US" dirty="0"/>
              <a:t>Rules that are too permissive may allow unintended network access and should be reviewed. Monitor unprotected endpoints, applications, and storage accounts. Endpoints and applications that aren't protected by a firewall, and storage accounts with unrestricted access can allow unintended access to information contained within the information system.</a:t>
            </a:r>
          </a:p>
          <a:p>
            <a:pPr lvl="1"/>
            <a:r>
              <a:rPr lang="en-US" dirty="0"/>
              <a:t>Audit unrestricted network access to storage accounts</a:t>
            </a:r>
          </a:p>
          <a:p>
            <a:pPr lvl="1"/>
            <a:r>
              <a:rPr lang="en-US" dirty="0"/>
              <a:t>Access through Internet facing endpoint should be restricted</a:t>
            </a:r>
          </a:p>
          <a:p>
            <a:pPr lvl="1"/>
            <a:r>
              <a:rPr lang="en-US" dirty="0"/>
              <a:t>Allowed locations</a:t>
            </a:r>
          </a:p>
          <a:p>
            <a:pPr lvl="1"/>
            <a:r>
              <a:rPr lang="en-US" dirty="0"/>
              <a:t>Allowed locations for resource groups</a:t>
            </a:r>
          </a:p>
          <a:p>
            <a:pPr lvl="1"/>
            <a:r>
              <a:rPr lang="en-US" dirty="0"/>
              <a:t>Audit use of classic storage accounts</a:t>
            </a:r>
          </a:p>
          <a:p>
            <a:pPr lvl="1"/>
            <a:r>
              <a:rPr lang="en-US" dirty="0"/>
              <a:t>Audit use of classic virtual machines</a:t>
            </a:r>
          </a:p>
          <a:p>
            <a:pPr lvl="1"/>
            <a:r>
              <a:rPr lang="en-US" dirty="0"/>
              <a:t>Audit VMs that do not use managed disks</a:t>
            </a:r>
          </a:p>
          <a:p>
            <a:endParaRPr lang="en-IE"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94357" y="338959"/>
            <a:ext cx="11403286" cy="430887"/>
          </a:xfrm>
        </p:spPr>
        <p:txBody>
          <a:bodyPr/>
          <a:lstStyle/>
          <a:p>
            <a:r>
              <a:rPr lang="en-IE" sz="2800" dirty="0"/>
              <a:t>Customer Needs—Resource Consistency </a:t>
            </a:r>
            <a:r>
              <a:rPr lang="en-US" sz="2800" b="1" dirty="0"/>
              <a:t>Control Backlog</a:t>
            </a:r>
            <a:endParaRPr lang="en-IE" sz="2800" dirty="0"/>
          </a:p>
        </p:txBody>
      </p:sp>
    </p:spTree>
    <p:extLst>
      <p:ext uri="{BB962C8B-B14F-4D97-AF65-F5344CB8AC3E}">
        <p14:creationId xmlns:p14="http://schemas.microsoft.com/office/powerpoint/2010/main" val="70293194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269875" y="1125975"/>
            <a:ext cx="11652250" cy="5599112"/>
          </a:xfrm>
        </p:spPr>
        <p:txBody>
          <a:bodyPr/>
          <a:lstStyle/>
          <a:p>
            <a:pPr>
              <a:spcBef>
                <a:spcPts val="1800"/>
              </a:spcBef>
            </a:pPr>
            <a:r>
              <a:rPr lang="en-US" sz="3600" dirty="0"/>
              <a:t>Delegate access management to business units for each application they own</a:t>
            </a:r>
          </a:p>
          <a:p>
            <a:pPr lvl="1">
              <a:spcBef>
                <a:spcPts val="600"/>
              </a:spcBef>
            </a:pPr>
            <a:r>
              <a:rPr lang="en-US" sz="2800" dirty="0">
                <a:latin typeface="+mj-lt"/>
              </a:rPr>
              <a:t>Business unit administrators should not be able to change or override policies defined by the Cloud Governance team</a:t>
            </a:r>
          </a:p>
          <a:p>
            <a:pPr>
              <a:spcBef>
                <a:spcPts val="1800"/>
              </a:spcBef>
            </a:pPr>
            <a:r>
              <a:rPr lang="en-US" sz="3600" dirty="0"/>
              <a:t>Ensure staff have access to what they need, but no more, while enforcing that only built-in roles are used</a:t>
            </a:r>
          </a:p>
          <a:p>
            <a:pPr>
              <a:spcBef>
                <a:spcPts val="1800"/>
              </a:spcBef>
            </a:pPr>
            <a:r>
              <a:rPr lang="en-US" sz="3600" dirty="0"/>
              <a:t>Identify a solution to streamline identity management and provide remote access for e-commerce team contingent staff</a:t>
            </a:r>
          </a:p>
          <a:p>
            <a:endParaRPr lang="en-IE" sz="3600"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338958"/>
            <a:ext cx="11017250" cy="554038"/>
          </a:xfrm>
        </p:spPr>
        <p:txBody>
          <a:bodyPr/>
          <a:lstStyle/>
          <a:p>
            <a:r>
              <a:rPr lang="en-IE" dirty="0"/>
              <a:t>Customer Needs—Identity Baseline</a:t>
            </a:r>
          </a:p>
        </p:txBody>
      </p:sp>
    </p:spTree>
    <p:extLst>
      <p:ext uri="{BB962C8B-B14F-4D97-AF65-F5344CB8AC3E}">
        <p14:creationId xmlns:p14="http://schemas.microsoft.com/office/powerpoint/2010/main" val="355795524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269875" y="1125975"/>
            <a:ext cx="11652250" cy="3939540"/>
          </a:xfrm>
        </p:spPr>
        <p:txBody>
          <a:bodyPr/>
          <a:lstStyle/>
          <a:p>
            <a:r>
              <a:rPr lang="en-US" dirty="0"/>
              <a:t>[Preview]: Audit deprecated accounts on a subscription</a:t>
            </a:r>
          </a:p>
          <a:p>
            <a:r>
              <a:rPr lang="en-US" dirty="0"/>
              <a:t>[Preview]: Audit deprecated accounts with owner permissions on a subscription</a:t>
            </a:r>
          </a:p>
          <a:p>
            <a:r>
              <a:rPr lang="en-US" dirty="0"/>
              <a:t>[Preview]: Audit external accounts with owner permissions on a subscription</a:t>
            </a:r>
          </a:p>
          <a:p>
            <a:r>
              <a:rPr lang="en-US" dirty="0"/>
              <a:t>[Preview]: Audit external accounts with write permissions on a subscription</a:t>
            </a:r>
          </a:p>
          <a:p>
            <a:endParaRPr lang="en-IE" sz="3600"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338958"/>
            <a:ext cx="11017250" cy="554038"/>
          </a:xfrm>
        </p:spPr>
        <p:txBody>
          <a:bodyPr/>
          <a:lstStyle/>
          <a:p>
            <a:r>
              <a:rPr lang="en-IE" dirty="0"/>
              <a:t>Customer Needs—Identity Baseline Controls Backlog</a:t>
            </a:r>
          </a:p>
        </p:txBody>
      </p:sp>
    </p:spTree>
    <p:extLst>
      <p:ext uri="{BB962C8B-B14F-4D97-AF65-F5344CB8AC3E}">
        <p14:creationId xmlns:p14="http://schemas.microsoft.com/office/powerpoint/2010/main" val="187966548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17500" y="1133858"/>
            <a:ext cx="11652250" cy="4776787"/>
          </a:xfrm>
        </p:spPr>
        <p:txBody>
          <a:bodyPr/>
          <a:lstStyle/>
          <a:p>
            <a:pPr>
              <a:spcBef>
                <a:spcPts val="1800"/>
              </a:spcBef>
            </a:pPr>
            <a:r>
              <a:rPr lang="en-US" sz="3200" dirty="0"/>
              <a:t>Implement deployment automation while allowing controlled divergence between environments</a:t>
            </a:r>
          </a:p>
          <a:p>
            <a:pPr lvl="1">
              <a:spcBef>
                <a:spcPts val="600"/>
              </a:spcBef>
            </a:pPr>
            <a:r>
              <a:rPr lang="en-US" sz="2800" dirty="0">
                <a:latin typeface="+mj-lt"/>
              </a:rPr>
              <a:t>E.g. smaller footprint for Dev/Test environments</a:t>
            </a:r>
          </a:p>
          <a:p>
            <a:pPr>
              <a:spcBef>
                <a:spcPts val="1800"/>
              </a:spcBef>
            </a:pPr>
            <a:r>
              <a:rPr lang="en-US" sz="3200" dirty="0"/>
              <a:t>Provide a means to track and update existing best-practice reference implementation deployments to meet updated best practices</a:t>
            </a:r>
          </a:p>
          <a:p>
            <a:pPr>
              <a:spcBef>
                <a:spcPts val="1800"/>
              </a:spcBef>
            </a:pPr>
            <a:r>
              <a:rPr lang="en-US" sz="3200" dirty="0"/>
              <a:t>Provide a means to prevent best-practice reference implementation deployments being modified outside the control of the Cloud Governance team</a:t>
            </a:r>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338137"/>
            <a:ext cx="11017250" cy="554038"/>
          </a:xfrm>
        </p:spPr>
        <p:txBody>
          <a:bodyPr/>
          <a:lstStyle/>
          <a:p>
            <a:r>
              <a:rPr lang="en-IE" dirty="0"/>
              <a:t>Customer Needs—Deployment Acceleration</a:t>
            </a:r>
          </a:p>
        </p:txBody>
      </p:sp>
    </p:spTree>
    <p:extLst>
      <p:ext uri="{BB962C8B-B14F-4D97-AF65-F5344CB8AC3E}">
        <p14:creationId xmlns:p14="http://schemas.microsoft.com/office/powerpoint/2010/main" val="336378492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17500" y="1133858"/>
            <a:ext cx="11652250" cy="3102388"/>
          </a:xfrm>
        </p:spPr>
        <p:txBody>
          <a:bodyPr/>
          <a:lstStyle/>
          <a:p>
            <a:r>
              <a:rPr lang="en-US" dirty="0"/>
              <a:t>Key metrics and diagnostics measures will be identified for all production systems and components, and monitoring and diagnostic tools will be applied to these systems and monitored regularly by operations personnel.</a:t>
            </a:r>
          </a:p>
          <a:p>
            <a:r>
              <a:rPr lang="en-US" dirty="0"/>
              <a:t>Operations will consider using monitoring and diagnostic tools in nonproduction environments such as Staging and QA to identify system issues before they occur in the production environment.</a:t>
            </a:r>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338137"/>
            <a:ext cx="11017250" cy="492443"/>
          </a:xfrm>
        </p:spPr>
        <p:txBody>
          <a:bodyPr/>
          <a:lstStyle/>
          <a:p>
            <a:r>
              <a:rPr lang="en-IE" sz="3200" dirty="0"/>
              <a:t>Customer Needs—Deployment Acceleration Controls Backlog</a:t>
            </a:r>
          </a:p>
        </p:txBody>
      </p:sp>
    </p:spTree>
    <p:extLst>
      <p:ext uri="{BB962C8B-B14F-4D97-AF65-F5344CB8AC3E}">
        <p14:creationId xmlns:p14="http://schemas.microsoft.com/office/powerpoint/2010/main" val="356562156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317500" y="1188244"/>
            <a:ext cx="11652250" cy="4481512"/>
          </a:xfrm>
        </p:spPr>
        <p:txBody>
          <a:bodyPr/>
          <a:lstStyle/>
          <a:p>
            <a:pPr>
              <a:spcBef>
                <a:spcPts val="2400"/>
              </a:spcBef>
            </a:pPr>
            <a:r>
              <a:rPr lang="en-US" sz="3600" dirty="0"/>
              <a:t>Per-subscription configuration won't scale to an organization the size of Trey Research. How can governance controls be implemented with minimum per-subscription configuration overhead?</a:t>
            </a:r>
          </a:p>
          <a:p>
            <a:pPr>
              <a:spcBef>
                <a:spcPts val="2400"/>
              </a:spcBef>
            </a:pPr>
            <a:r>
              <a:rPr lang="en-US" sz="3600" dirty="0"/>
              <a:t>As well as implementing our governance rules on how Azure is used, we need a way to audit that no deployments have been made that bypass those rules. This audit needs to scale across the entire organization.</a:t>
            </a:r>
          </a:p>
        </p:txBody>
      </p:sp>
      <p:sp>
        <p:nvSpPr>
          <p:cNvPr id="2" name="Title 1"/>
          <p:cNvSpPr>
            <a:spLocks noGrp="1"/>
          </p:cNvSpPr>
          <p:nvPr>
            <p:ph type="title" idx="4294967295"/>
          </p:nvPr>
        </p:nvSpPr>
        <p:spPr>
          <a:xfrm>
            <a:off x="317500" y="331076"/>
            <a:ext cx="11017250" cy="554038"/>
          </a:xfrm>
        </p:spPr>
        <p:txBody>
          <a:bodyPr/>
          <a:lstStyle/>
          <a:p>
            <a:r>
              <a:rPr lang="en-US" dirty="0"/>
              <a:t>Customer objections</a:t>
            </a:r>
            <a:br>
              <a:rPr lang="en-US" dirty="0"/>
            </a:br>
            <a:endParaRPr lang="en-US" dirty="0"/>
          </a:p>
        </p:txBody>
      </p:sp>
    </p:spTree>
    <p:extLst>
      <p:ext uri="{BB962C8B-B14F-4D97-AF65-F5344CB8AC3E}">
        <p14:creationId xmlns:p14="http://schemas.microsoft.com/office/powerpoint/2010/main" val="1279524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4294967295"/>
          </p:nvPr>
        </p:nvSpPr>
        <p:spPr>
          <a:xfrm>
            <a:off x="394357" y="1220569"/>
            <a:ext cx="11652250" cy="3074987"/>
          </a:xfrm>
        </p:spPr>
        <p:txBody>
          <a:bodyPr/>
          <a:lstStyle/>
          <a:p>
            <a:pPr>
              <a:spcBef>
                <a:spcPts val="2400"/>
              </a:spcBef>
            </a:pPr>
            <a:r>
              <a:rPr lang="en-US" sz="3600" dirty="0"/>
              <a:t>How can we ensure our deployments meet Azure security best practices, and how can we protect our Production workloads even if the security perimeter is compromised?</a:t>
            </a:r>
          </a:p>
          <a:p>
            <a:pPr>
              <a:spcBef>
                <a:spcPts val="2400"/>
              </a:spcBef>
            </a:pPr>
            <a:r>
              <a:rPr lang="en-US" sz="3600" dirty="0"/>
              <a:t>How can Azure help control the costs associated with non-Production VMs left running out-of-hours?</a:t>
            </a:r>
          </a:p>
        </p:txBody>
      </p:sp>
      <p:sp>
        <p:nvSpPr>
          <p:cNvPr id="3" name="Title 2">
            <a:extLst>
              <a:ext uri="{FF2B5EF4-FFF2-40B4-BE49-F238E27FC236}">
                <a16:creationId xmlns:a16="http://schemas.microsoft.com/office/drawing/2014/main" id="{C76EF5EB-948A-40EE-BE05-582D567A1ADE}"/>
              </a:ext>
            </a:extLst>
          </p:cNvPr>
          <p:cNvSpPr>
            <a:spLocks noGrp="1"/>
          </p:cNvSpPr>
          <p:nvPr>
            <p:ph type="title" idx="4294967295"/>
          </p:nvPr>
        </p:nvSpPr>
        <p:spPr>
          <a:xfrm>
            <a:off x="394357" y="449317"/>
            <a:ext cx="11017250" cy="554038"/>
          </a:xfrm>
        </p:spPr>
        <p:txBody>
          <a:bodyPr/>
          <a:lstStyle/>
          <a:p>
            <a:r>
              <a:rPr lang="en-US" dirty="0"/>
              <a:t>Customer objections</a:t>
            </a:r>
            <a:br>
              <a:rPr lang="en-US" dirty="0"/>
            </a:br>
            <a:endParaRPr lang="en-US" dirty="0"/>
          </a:p>
        </p:txBody>
      </p:sp>
    </p:spTree>
    <p:extLst>
      <p:ext uri="{BB962C8B-B14F-4D97-AF65-F5344CB8AC3E}">
        <p14:creationId xmlns:p14="http://schemas.microsoft.com/office/powerpoint/2010/main" val="29022476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661822"/>
            <a:ext cx="11018520" cy="1169551"/>
          </a:xfrm>
        </p:spPr>
        <p:txBody>
          <a:bodyPr/>
          <a:lstStyle/>
          <a:p>
            <a:pPr>
              <a:spcBef>
                <a:spcPts val="1200"/>
              </a:spcBef>
              <a:spcAft>
                <a:spcPts val="600"/>
              </a:spcAft>
            </a:pPr>
            <a:r>
              <a:rPr lang="en-US" sz="4400" dirty="0">
                <a:solidFill>
                  <a:schemeClr val="bg1"/>
                </a:solidFill>
              </a:rPr>
              <a:t>Workshop Lab A - Ready</a:t>
            </a:r>
            <a:br>
              <a:rPr lang="en-US" sz="4400" dirty="0">
                <a:solidFill>
                  <a:schemeClr val="bg1"/>
                </a:solidFill>
              </a:rPr>
            </a:br>
            <a:r>
              <a:rPr lang="en-US" sz="3200" dirty="0">
                <a:solidFill>
                  <a:schemeClr val="bg1"/>
                </a:solidFill>
              </a:rPr>
              <a:t>Implement the landing zone</a:t>
            </a:r>
            <a:endParaRPr lang="en-US" dirty="0">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426114" y="2549534"/>
            <a:ext cx="9748528" cy="2585323"/>
          </a:xfrm>
          <a:prstGeom prst="rect">
            <a:avLst/>
          </a:prstGeom>
          <a:noFill/>
        </p:spPr>
        <p:txBody>
          <a:bodyPr wrap="square" lIns="0" tIns="0" rIns="0" bIns="0"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Deploy the CAF Migrate landing zone blueprint to your subscription - </a:t>
            </a:r>
            <a:r>
              <a:rPr kumimoji="0" lang="en-US" sz="2800" b="0" i="0" u="none" strike="noStrike" kern="1200" cap="none" spc="0" normalizeH="0" baseline="0" noProof="0" dirty="0">
                <a:ln>
                  <a:noFill/>
                </a:ln>
                <a:solidFill>
                  <a:srgbClr val="000000"/>
                </a:solidFill>
                <a:effectLst/>
                <a:uLnTx/>
                <a:uFillTx/>
                <a:latin typeface="Segoe UI"/>
                <a:ea typeface="+mn-ea"/>
                <a:cs typeface="+mn-cs"/>
                <a:hlinkClick r:id="rId3"/>
              </a:rPr>
              <a:t>https://docs.microsoft.com/en-us/azure/governance/blueprints/samples/caf-migrate-landing-zone/index</a:t>
            </a:r>
            <a:endParaRPr kumimoji="0" lang="en-US" sz="28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52970472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284225" y="204622"/>
            <a:ext cx="11018520" cy="1169551"/>
          </a:xfrm>
        </p:spPr>
        <p:txBody>
          <a:bodyPr/>
          <a:lstStyle/>
          <a:p>
            <a:pPr>
              <a:spcBef>
                <a:spcPts val="1200"/>
              </a:spcBef>
              <a:spcAft>
                <a:spcPts val="600"/>
              </a:spcAft>
            </a:pPr>
            <a:r>
              <a:rPr lang="en-US" sz="4400" dirty="0">
                <a:solidFill>
                  <a:schemeClr val="bg1"/>
                </a:solidFill>
              </a:rPr>
              <a:t>Workshop Lab B - Ready</a:t>
            </a:r>
            <a:br>
              <a:rPr lang="en-US" sz="4400" dirty="0">
                <a:solidFill>
                  <a:schemeClr val="bg1"/>
                </a:solidFill>
              </a:rPr>
            </a:br>
            <a:r>
              <a:rPr lang="en-US" sz="3200" dirty="0">
                <a:solidFill>
                  <a:schemeClr val="bg1"/>
                </a:solidFill>
              </a:rPr>
              <a:t>Expand the landing zone (Network)</a:t>
            </a:r>
            <a:endParaRPr lang="en-US" dirty="0">
              <a:solidFill>
                <a:schemeClr val="bg1"/>
              </a:solidFill>
            </a:endParaRPr>
          </a:p>
        </p:txBody>
      </p:sp>
      <p:pic>
        <p:nvPicPr>
          <p:cNvPr id="5" name="Picture 4">
            <a:extLst>
              <a:ext uri="{FF2B5EF4-FFF2-40B4-BE49-F238E27FC236}">
                <a16:creationId xmlns:a16="http://schemas.microsoft.com/office/drawing/2014/main" id="{F5877642-C7CB-43BA-834B-BC15819A38E6}"/>
              </a:ext>
            </a:extLst>
          </p:cNvPr>
          <p:cNvPicPr>
            <a:picLocks noChangeAspect="1"/>
          </p:cNvPicPr>
          <p:nvPr/>
        </p:nvPicPr>
        <p:blipFill>
          <a:blip r:embed="rId3"/>
          <a:stretch>
            <a:fillRect/>
          </a:stretch>
        </p:blipFill>
        <p:spPr>
          <a:xfrm>
            <a:off x="0" y="1790310"/>
            <a:ext cx="12192000" cy="5025666"/>
          </a:xfrm>
          <a:prstGeom prst="rect">
            <a:avLst/>
          </a:prstGeom>
        </p:spPr>
      </p:pic>
    </p:spTree>
    <p:extLst>
      <p:ext uri="{BB962C8B-B14F-4D97-AF65-F5344CB8AC3E}">
        <p14:creationId xmlns:p14="http://schemas.microsoft.com/office/powerpoint/2010/main" val="274686218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661822"/>
            <a:ext cx="11018520" cy="1169551"/>
          </a:xfrm>
        </p:spPr>
        <p:txBody>
          <a:bodyPr/>
          <a:lstStyle/>
          <a:p>
            <a:pPr>
              <a:spcBef>
                <a:spcPts val="1200"/>
              </a:spcBef>
              <a:spcAft>
                <a:spcPts val="600"/>
              </a:spcAft>
            </a:pPr>
            <a:r>
              <a:rPr lang="en-US" sz="4400" dirty="0">
                <a:solidFill>
                  <a:schemeClr val="bg1"/>
                </a:solidFill>
              </a:rPr>
              <a:t>Workshop Lab A - Govern</a:t>
            </a:r>
            <a:br>
              <a:rPr lang="en-US" sz="4400" dirty="0">
                <a:solidFill>
                  <a:schemeClr val="bg1"/>
                </a:solidFill>
              </a:rPr>
            </a:br>
            <a:r>
              <a:rPr lang="en-US" sz="3200" dirty="0">
                <a:solidFill>
                  <a:schemeClr val="bg1"/>
                </a:solidFill>
              </a:rPr>
              <a:t>Governance Assessment</a:t>
            </a:r>
            <a:endParaRPr lang="en-US" dirty="0">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426114" y="2549534"/>
            <a:ext cx="9748528" cy="3754874"/>
          </a:xfrm>
          <a:prstGeom prst="rect">
            <a:avLst/>
          </a:prstGeom>
          <a:noFill/>
        </p:spPr>
        <p:txBody>
          <a:bodyPr wrap="square" lIns="0" tIns="0" rIns="0" bIns="0"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Read the Customer situation (slides are in the section called </a:t>
            </a:r>
            <a:r>
              <a:rPr kumimoji="0" lang="en-US" sz="2800" b="0" i="0" u="none" strike="noStrike" kern="1200" cap="none" spc="0" normalizeH="0" baseline="0" noProof="0" dirty="0">
                <a:ln>
                  <a:noFill/>
                </a:ln>
                <a:solidFill>
                  <a:srgbClr val="FFFFFF"/>
                </a:solidFill>
                <a:effectLst/>
                <a:uLnTx/>
                <a:uFillTx/>
                <a:latin typeface="Segoe UI"/>
                <a:ea typeface="+mn-ea"/>
                <a:cs typeface="+mn-cs"/>
                <a:hlinkClick r:id="rId3" action="ppaction://hlinksldjump"/>
              </a:rPr>
              <a:t>Customer situation</a:t>
            </a:r>
            <a:r>
              <a:rPr kumimoji="0" lang="en-US" sz="2800" b="0" i="0" u="none" strike="noStrike" kern="1200" cap="none" spc="0" normalizeH="0" baseline="0" noProof="0" dirty="0">
                <a:ln>
                  <a:noFill/>
                </a:ln>
                <a:solidFill>
                  <a:srgbClr val="FFFFFF"/>
                </a:solidFill>
                <a:effectLst/>
                <a:uLnTx/>
                <a:uFillTx/>
                <a:latin typeface="Segoe UI"/>
                <a:ea typeface="+mn-ea"/>
                <a:cs typeface="+mn-cs"/>
              </a:rPr>
              <a:t>)</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Fill out the </a:t>
            </a:r>
            <a:r>
              <a:rPr kumimoji="0" lang="en-US" sz="2800" b="1" i="0" u="none" strike="noStrike" kern="1200" cap="none" spc="0" normalizeH="0" baseline="0" noProof="0" dirty="0">
                <a:ln>
                  <a:noFill/>
                </a:ln>
                <a:solidFill>
                  <a:srgbClr val="000000"/>
                </a:solidFill>
                <a:effectLst/>
                <a:uLnTx/>
                <a:uFillTx/>
                <a:latin typeface="Segoe UI"/>
                <a:ea typeface="+mn-ea"/>
                <a:cs typeface="+mn-cs"/>
                <a:hlinkClick r:id="rId4"/>
              </a:rPr>
              <a:t>Cloud Adoption Framework Governance Benchmark Tool </a:t>
            </a:r>
            <a:r>
              <a:rPr kumimoji="0" lang="en-US" sz="2800" b="0" i="0" u="none" strike="noStrike" kern="1200" cap="none" spc="0" normalizeH="0" baseline="0" noProof="0" dirty="0">
                <a:ln>
                  <a:noFill/>
                </a:ln>
                <a:solidFill>
                  <a:srgbClr val="FFFFFF"/>
                </a:solidFill>
                <a:effectLst/>
                <a:uLnTx/>
                <a:uFillTx/>
                <a:latin typeface="Segoe UI"/>
                <a:ea typeface="+mn-ea"/>
                <a:cs typeface="+mn-cs"/>
              </a:rPr>
              <a:t>based on the information on the Customer situation.  </a:t>
            </a:r>
            <a:br>
              <a:rPr kumimoji="0" lang="en-US" sz="2800" b="0" i="0" u="none" strike="noStrike" kern="1200" cap="none" spc="0" normalizeH="0" baseline="0" noProof="0" dirty="0">
                <a:ln>
                  <a:noFill/>
                </a:ln>
                <a:solidFill>
                  <a:srgbClr val="FFFFFF"/>
                </a:solidFill>
                <a:effectLst/>
                <a:uLnTx/>
                <a:uFillTx/>
                <a:latin typeface="Segoe UI"/>
                <a:ea typeface="+mn-ea"/>
                <a:cs typeface="+mn-cs"/>
              </a:rPr>
            </a:br>
            <a:br>
              <a:rPr kumimoji="0" lang="en-US" sz="2800" b="0" i="0" u="none" strike="noStrike" kern="1200" cap="none" spc="0" normalizeH="0" baseline="0" noProof="0" dirty="0">
                <a:ln>
                  <a:noFill/>
                </a:ln>
                <a:solidFill>
                  <a:srgbClr val="FFFFFF"/>
                </a:solidFill>
                <a:effectLst/>
                <a:uLnTx/>
                <a:uFillTx/>
                <a:latin typeface="Segoe UI"/>
                <a:ea typeface="+mn-ea"/>
                <a:cs typeface="+mn-cs"/>
              </a:rPr>
            </a:br>
            <a:r>
              <a:rPr kumimoji="0" lang="en-US" sz="2800" b="1" i="0" u="none" strike="noStrike" kern="1200" cap="none" spc="0" normalizeH="0" baseline="0" noProof="0" dirty="0">
                <a:ln>
                  <a:noFill/>
                </a:ln>
                <a:solidFill>
                  <a:srgbClr val="FFFFFF"/>
                </a:solidFill>
                <a:effectLst/>
                <a:uLnTx/>
                <a:uFillTx/>
                <a:latin typeface="Segoe UI"/>
                <a:ea typeface="+mn-ea"/>
                <a:cs typeface="+mn-cs"/>
              </a:rPr>
              <a:t>Note:</a:t>
            </a:r>
            <a:r>
              <a:rPr kumimoji="0" lang="en-US" sz="2800" b="0" i="0" u="none" strike="noStrike" kern="1200" cap="none" spc="0" normalizeH="0" baseline="0" noProof="0" dirty="0">
                <a:ln>
                  <a:noFill/>
                </a:ln>
                <a:solidFill>
                  <a:srgbClr val="FFFFFF"/>
                </a:solidFill>
                <a:effectLst/>
                <a:uLnTx/>
                <a:uFillTx/>
                <a:latin typeface="Segoe UI"/>
                <a:ea typeface="+mn-ea"/>
                <a:cs typeface="+mn-cs"/>
              </a:rPr>
              <a:t> Some of the information will be incomplete so feel free to take some liberties with the benchmark tool.  </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69815665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661822"/>
            <a:ext cx="11018520" cy="1169551"/>
          </a:xfrm>
        </p:spPr>
        <p:txBody>
          <a:bodyPr/>
          <a:lstStyle/>
          <a:p>
            <a:pPr>
              <a:spcBef>
                <a:spcPts val="1200"/>
              </a:spcBef>
              <a:spcAft>
                <a:spcPts val="600"/>
              </a:spcAft>
            </a:pPr>
            <a:r>
              <a:rPr lang="en-US" sz="4400" dirty="0">
                <a:solidFill>
                  <a:schemeClr val="bg1"/>
                </a:solidFill>
              </a:rPr>
              <a:t>Workshop Lab B - Govern</a:t>
            </a:r>
            <a:br>
              <a:rPr lang="en-US" sz="4400" dirty="0">
                <a:solidFill>
                  <a:schemeClr val="bg1"/>
                </a:solidFill>
              </a:rPr>
            </a:br>
            <a:r>
              <a:rPr lang="en-US" sz="3200" dirty="0">
                <a:solidFill>
                  <a:schemeClr val="bg1"/>
                </a:solidFill>
              </a:rPr>
              <a:t>Building a Cloud Governance MVP</a:t>
            </a:r>
            <a:endParaRPr lang="en-US" dirty="0">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426114" y="1932017"/>
            <a:ext cx="9748528" cy="504753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Based on the results of the </a:t>
            </a:r>
            <a:r>
              <a:rPr kumimoji="0" lang="en-US" sz="2800" b="1" i="0" u="none" strike="noStrike" kern="1200" cap="none" spc="0" normalizeH="0" baseline="0" noProof="0" dirty="0">
                <a:ln>
                  <a:noFill/>
                </a:ln>
                <a:solidFill>
                  <a:srgbClr val="FFFFFF"/>
                </a:solidFill>
                <a:effectLst/>
                <a:uLnTx/>
                <a:uFillTx/>
                <a:latin typeface="Segoe UI"/>
                <a:ea typeface="+mn-ea"/>
                <a:cs typeface="+mn-cs"/>
              </a:rPr>
              <a:t>Governance Benchmark Tool </a:t>
            </a:r>
            <a:r>
              <a:rPr kumimoji="0" lang="en-US" sz="2800" b="0" i="0" u="none" strike="noStrike" kern="1200" cap="none" spc="0" normalizeH="0" baseline="0" noProof="0" dirty="0">
                <a:ln>
                  <a:noFill/>
                </a:ln>
                <a:solidFill>
                  <a:srgbClr val="FFFFFF"/>
                </a:solidFill>
                <a:effectLst/>
                <a:uLnTx/>
                <a:uFillTx/>
                <a:latin typeface="Segoe UI"/>
                <a:ea typeface="+mn-ea"/>
                <a:cs typeface="+mn-cs"/>
              </a:rPr>
              <a:t>and the </a:t>
            </a:r>
            <a:r>
              <a:rPr kumimoji="0" lang="en-US" sz="2800" b="0" i="0" u="none" strike="noStrike" kern="1200" cap="none" spc="0" normalizeH="0" baseline="0" noProof="0" dirty="0">
                <a:ln>
                  <a:noFill/>
                </a:ln>
                <a:solidFill>
                  <a:srgbClr val="FFFFFF"/>
                </a:solidFill>
                <a:effectLst/>
                <a:uLnTx/>
                <a:uFillTx/>
                <a:latin typeface="Segoe UI"/>
                <a:ea typeface="+mn-ea"/>
                <a:cs typeface="+mn-cs"/>
                <a:hlinkClick r:id="rId3" action="ppaction://hlinksldjump"/>
              </a:rPr>
              <a:t>Customer situation</a:t>
            </a:r>
            <a:r>
              <a:rPr kumimoji="0" lang="en-US" sz="2800" b="0" i="0" u="none" strike="noStrike" kern="1200" cap="none" spc="0" normalizeH="0" baseline="0" noProof="0" dirty="0">
                <a:ln>
                  <a:noFill/>
                </a:ln>
                <a:solidFill>
                  <a:srgbClr val="FFFFFF"/>
                </a:solidFill>
                <a:effectLst/>
                <a:uLnTx/>
                <a:uFillTx/>
                <a:latin typeface="Segoe UI"/>
                <a:ea typeface="+mn-ea"/>
                <a:cs typeface="+mn-cs"/>
              </a:rPr>
              <a:t> prioritize and implement parts of the following:</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Cost Management</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Security baseline</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Identity baseline</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Resource consistency</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Deployment acceleration</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Note: Try to get through at least 3 of these</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800" b="0" i="0" u="none" strike="noStrike" kern="1200" cap="none" spc="0" normalizeH="0" baseline="0" noProof="0" dirty="0">
                <a:ln>
                  <a:noFill/>
                </a:ln>
                <a:solidFill>
                  <a:srgbClr val="FFFFFF"/>
                </a:solidFill>
                <a:effectLst/>
                <a:uLnTx/>
                <a:uFillTx/>
                <a:latin typeface="Segoe UI"/>
                <a:ea typeface="+mn-ea"/>
                <a:cs typeface="+mn-cs"/>
              </a:rPr>
            </a:b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1048670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661822"/>
            <a:ext cx="11018520" cy="1169551"/>
          </a:xfrm>
        </p:spPr>
        <p:txBody>
          <a:bodyPr/>
          <a:lstStyle/>
          <a:p>
            <a:pPr>
              <a:spcBef>
                <a:spcPts val="1200"/>
              </a:spcBef>
              <a:spcAft>
                <a:spcPts val="600"/>
              </a:spcAft>
            </a:pPr>
            <a:r>
              <a:rPr lang="en-US" sz="4400" dirty="0">
                <a:solidFill>
                  <a:schemeClr val="bg1"/>
                </a:solidFill>
              </a:rPr>
              <a:t>Workshop Lab A - Manage</a:t>
            </a:r>
            <a:br>
              <a:rPr lang="en-US" sz="4400" dirty="0">
                <a:solidFill>
                  <a:schemeClr val="bg1"/>
                </a:solidFill>
              </a:rPr>
            </a:br>
            <a:r>
              <a:rPr lang="en-US" sz="3200" dirty="0">
                <a:solidFill>
                  <a:schemeClr val="bg1"/>
                </a:solidFill>
              </a:rPr>
              <a:t>Azure Architecture Review</a:t>
            </a:r>
            <a:endParaRPr lang="en-US" dirty="0">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426114" y="2549534"/>
            <a:ext cx="9748528" cy="3016210"/>
          </a:xfrm>
          <a:prstGeom prst="rect">
            <a:avLst/>
          </a:prstGeom>
          <a:noFill/>
        </p:spPr>
        <p:txBody>
          <a:bodyPr wrap="square" lIns="0" tIns="0" rIns="0" bIns="0"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Read the Customer situation (slides are in the section called </a:t>
            </a:r>
            <a:r>
              <a:rPr kumimoji="0" lang="en-US" sz="2800" b="0" i="0" u="none" strike="noStrike" kern="1200" cap="none" spc="0" normalizeH="0" baseline="0" noProof="0" dirty="0">
                <a:ln>
                  <a:noFill/>
                </a:ln>
                <a:solidFill>
                  <a:srgbClr val="FFFFFF"/>
                </a:solidFill>
                <a:effectLst/>
                <a:uLnTx/>
                <a:uFillTx/>
                <a:latin typeface="Segoe UI"/>
                <a:ea typeface="+mn-ea"/>
                <a:cs typeface="+mn-cs"/>
                <a:hlinkClick r:id="rId3" action="ppaction://hlinksldjump"/>
              </a:rPr>
              <a:t>Customer situation</a:t>
            </a:r>
            <a:r>
              <a:rPr kumimoji="0" lang="en-US" sz="2800" b="0" i="0" u="none" strike="noStrike" kern="1200" cap="none" spc="0" normalizeH="0" baseline="0" noProof="0" dirty="0">
                <a:ln>
                  <a:noFill/>
                </a:ln>
                <a:solidFill>
                  <a:srgbClr val="FFFFFF"/>
                </a:solidFill>
                <a:effectLst/>
                <a:uLnTx/>
                <a:uFillTx/>
                <a:latin typeface="Segoe UI"/>
                <a:ea typeface="+mn-ea"/>
                <a:cs typeface="+mn-cs"/>
              </a:rPr>
              <a:t>)</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Examine your workload through the lenses of resiliency, cost, </a:t>
            </a:r>
            <a:r>
              <a:rPr kumimoji="0" lang="en-US" sz="2800" b="0" i="0" u="none" strike="noStrike" kern="1200" cap="none" spc="0" normalizeH="0" baseline="0" noProof="0" dirty="0" err="1">
                <a:ln>
                  <a:noFill/>
                </a:ln>
                <a:solidFill>
                  <a:srgbClr val="FFFFFF"/>
                </a:solidFill>
                <a:effectLst/>
                <a:uLnTx/>
                <a:uFillTx/>
                <a:latin typeface="Segoe UI"/>
                <a:ea typeface="+mn-ea"/>
                <a:cs typeface="+mn-cs"/>
              </a:rPr>
              <a:t>devops</a:t>
            </a:r>
            <a:r>
              <a:rPr kumimoji="0" lang="en-US" sz="2800" b="0" i="0" u="none" strike="noStrike" kern="1200" cap="none" spc="0" normalizeH="0" baseline="0" noProof="0" dirty="0">
                <a:ln>
                  <a:noFill/>
                </a:ln>
                <a:solidFill>
                  <a:srgbClr val="FFFFFF"/>
                </a:solidFill>
                <a:effectLst/>
                <a:uLnTx/>
                <a:uFillTx/>
                <a:latin typeface="Segoe UI"/>
                <a:ea typeface="+mn-ea"/>
                <a:cs typeface="+mn-cs"/>
              </a:rPr>
              <a:t> practices, security and scalability.</a:t>
            </a:r>
            <a:br>
              <a:rPr kumimoji="0" lang="en-US" sz="2800" b="0" i="0" u="none" strike="noStrike" kern="1200" cap="none" spc="0" normalizeH="0" baseline="0" noProof="0" dirty="0">
                <a:ln>
                  <a:noFill/>
                </a:ln>
                <a:solidFill>
                  <a:srgbClr val="FFFFFF"/>
                </a:solidFill>
                <a:effectLst/>
                <a:uLnTx/>
                <a:uFillTx/>
                <a:latin typeface="Segoe UI"/>
                <a:ea typeface="+mn-ea"/>
                <a:cs typeface="+mn-cs"/>
              </a:rPr>
            </a:br>
            <a:r>
              <a:rPr kumimoji="0" lang="en-US" sz="2800" b="0" i="0" u="none" strike="noStrike" kern="1200" cap="none" spc="0" normalizeH="0" baseline="0" noProof="0" dirty="0">
                <a:ln>
                  <a:noFill/>
                </a:ln>
                <a:solidFill>
                  <a:srgbClr val="000000"/>
                </a:solidFill>
                <a:effectLst/>
                <a:uLnTx/>
                <a:uFillTx/>
                <a:latin typeface="Segoe UI"/>
                <a:ea typeface="+mn-ea"/>
                <a:cs typeface="+mn-cs"/>
                <a:hlinkClick r:id="rId4"/>
              </a:rPr>
              <a:t>https://docs.microsoft.com/en-us/assessments/?mode=pre-assessment&amp;session=local</a:t>
            </a: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9875095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249467"/>
            <a:ext cx="11018520" cy="1169551"/>
          </a:xfrm>
        </p:spPr>
        <p:txBody>
          <a:bodyPr/>
          <a:lstStyle/>
          <a:p>
            <a:pPr>
              <a:spcBef>
                <a:spcPts val="1200"/>
              </a:spcBef>
              <a:spcAft>
                <a:spcPts val="600"/>
              </a:spcAft>
            </a:pPr>
            <a:r>
              <a:rPr lang="en-US" sz="4400" dirty="0">
                <a:solidFill>
                  <a:schemeClr val="bg1"/>
                </a:solidFill>
              </a:rPr>
              <a:t>Workshop Lab B - Manage</a:t>
            </a:r>
            <a:br>
              <a:rPr lang="en-US" sz="4400" dirty="0">
                <a:solidFill>
                  <a:schemeClr val="bg1"/>
                </a:solidFill>
              </a:rPr>
            </a:br>
            <a:r>
              <a:rPr lang="en-US" sz="3200" dirty="0">
                <a:solidFill>
                  <a:schemeClr val="bg1"/>
                </a:solidFill>
              </a:rPr>
              <a:t>Implement a Cloud Operations MVP</a:t>
            </a:r>
            <a:endParaRPr lang="en-US" dirty="0">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426114" y="1932017"/>
            <a:ext cx="9748528" cy="461664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Based on the results of the </a:t>
            </a:r>
            <a:r>
              <a:rPr kumimoji="0" lang="en-US" sz="2800" b="1" i="0" u="none" strike="noStrike" kern="1200" cap="none" spc="0" normalizeH="0" baseline="0" noProof="0" dirty="0">
                <a:ln>
                  <a:noFill/>
                </a:ln>
                <a:solidFill>
                  <a:srgbClr val="FFFFFF"/>
                </a:solidFill>
                <a:effectLst/>
                <a:uLnTx/>
                <a:uFillTx/>
                <a:latin typeface="Segoe UI"/>
                <a:ea typeface="+mn-ea"/>
                <a:cs typeface="+mn-cs"/>
              </a:rPr>
              <a:t>Azure Architecture Review </a:t>
            </a:r>
            <a:r>
              <a:rPr kumimoji="0" lang="en-US" sz="2800" b="0" i="0" u="none" strike="noStrike" kern="1200" cap="none" spc="0" normalizeH="0" baseline="0" noProof="0" dirty="0">
                <a:ln>
                  <a:noFill/>
                </a:ln>
                <a:solidFill>
                  <a:srgbClr val="FFFFFF"/>
                </a:solidFill>
                <a:effectLst/>
                <a:uLnTx/>
                <a:uFillTx/>
                <a:latin typeface="Segoe UI"/>
                <a:ea typeface="+mn-ea"/>
                <a:cs typeface="+mn-cs"/>
              </a:rPr>
              <a:t>and the </a:t>
            </a:r>
            <a:r>
              <a:rPr kumimoji="0" lang="en-US" sz="2800" b="0" i="0" u="none" strike="noStrike" kern="1200" cap="none" spc="0" normalizeH="0" baseline="0" noProof="0" dirty="0">
                <a:ln>
                  <a:noFill/>
                </a:ln>
                <a:solidFill>
                  <a:srgbClr val="FFFFFF"/>
                </a:solidFill>
                <a:effectLst/>
                <a:uLnTx/>
                <a:uFillTx/>
                <a:latin typeface="Segoe UI"/>
                <a:ea typeface="+mn-ea"/>
                <a:cs typeface="+mn-cs"/>
                <a:hlinkClick r:id="rId3" action="ppaction://hlinksldjump"/>
              </a:rPr>
              <a:t>Customer situation</a:t>
            </a:r>
            <a:r>
              <a:rPr kumimoji="0" lang="en-US" sz="2800" b="0" i="0" u="none" strike="noStrike" kern="1200" cap="none" spc="0" normalizeH="0" baseline="0" noProof="0" dirty="0">
                <a:ln>
                  <a:noFill/>
                </a:ln>
                <a:solidFill>
                  <a:srgbClr val="FFFFFF"/>
                </a:solidFill>
                <a:effectLst/>
                <a:uLnTx/>
                <a:uFillTx/>
                <a:latin typeface="Segoe UI"/>
                <a:ea typeface="+mn-ea"/>
                <a:cs typeface="+mn-cs"/>
              </a:rPr>
              <a:t> prioritize and implement an MVP for the following:</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Inventory and Visibility</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Operational compliance</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Protect and recover</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800" b="0" i="0" u="none" strike="noStrike" kern="1200" cap="none" spc="0" normalizeH="0" baseline="0" noProof="0" dirty="0">
                <a:ln>
                  <a:noFill/>
                </a:ln>
                <a:solidFill>
                  <a:srgbClr val="FFFFFF"/>
                </a:solidFill>
                <a:effectLst/>
                <a:uLnTx/>
                <a:uFillTx/>
                <a:latin typeface="Segoe UI"/>
                <a:ea typeface="+mn-ea"/>
                <a:cs typeface="+mn-cs"/>
              </a:rPr>
            </a:b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Note: Try to get through at least 3 of these</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800" b="0" i="0" u="none" strike="noStrike" kern="1200" cap="none" spc="0" normalizeH="0" baseline="0" noProof="0" dirty="0">
                <a:ln>
                  <a:noFill/>
                </a:ln>
                <a:solidFill>
                  <a:srgbClr val="FFFFFF"/>
                </a:solidFill>
                <a:effectLst/>
                <a:uLnTx/>
                <a:uFillTx/>
                <a:latin typeface="Segoe UI"/>
                <a:ea typeface="+mn-ea"/>
                <a:cs typeface="+mn-cs"/>
              </a:rPr>
            </a:b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2366171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D503A6-E644-41DF-8C5F-7B0D7E426021}"/>
              </a:ext>
            </a:extLst>
          </p:cNvPr>
          <p:cNvPicPr>
            <a:picLocks noChangeAspect="1"/>
          </p:cNvPicPr>
          <p:nvPr/>
        </p:nvPicPr>
        <p:blipFill>
          <a:blip r:embed="rId3"/>
          <a:stretch>
            <a:fillRect/>
          </a:stretch>
        </p:blipFill>
        <p:spPr>
          <a:xfrm>
            <a:off x="0" y="1979697"/>
            <a:ext cx="12192000" cy="5154944"/>
          </a:xfrm>
          <a:prstGeom prst="rect">
            <a:avLst/>
          </a:prstGeom>
        </p:spPr>
      </p:pic>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661822"/>
            <a:ext cx="11018520" cy="1169551"/>
          </a:xfrm>
        </p:spPr>
        <p:txBody>
          <a:bodyPr/>
          <a:lstStyle/>
          <a:p>
            <a:pPr>
              <a:spcBef>
                <a:spcPts val="1200"/>
              </a:spcBef>
              <a:spcAft>
                <a:spcPts val="600"/>
              </a:spcAft>
            </a:pPr>
            <a:r>
              <a:rPr lang="en-US" sz="4400" dirty="0">
                <a:solidFill>
                  <a:schemeClr val="bg1"/>
                </a:solidFill>
              </a:rPr>
              <a:t>Workshop Lab A – Adopt - Migrate</a:t>
            </a:r>
            <a:br>
              <a:rPr lang="en-US" sz="4400" dirty="0">
                <a:solidFill>
                  <a:schemeClr val="bg1"/>
                </a:solidFill>
              </a:rPr>
            </a:br>
            <a:r>
              <a:rPr lang="en-US" sz="3200" dirty="0">
                <a:solidFill>
                  <a:schemeClr val="bg1"/>
                </a:solidFill>
              </a:rPr>
              <a:t>Land your first workload</a:t>
            </a:r>
            <a:endParaRPr lang="en-US" dirty="0">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4127679" y="5293158"/>
            <a:ext cx="7708006" cy="172354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78D4"/>
                </a:solidFill>
                <a:effectLst/>
                <a:uLnTx/>
                <a:uFillTx/>
                <a:latin typeface="Segoe UI"/>
                <a:ea typeface="+mn-ea"/>
                <a:cs typeface="+mn-cs"/>
              </a:rPr>
              <a:t>Deploy the workloads to the landing zone to add VMs to each subnet, internal load balancers and Azure Bastion</a:t>
            </a:r>
            <a:br>
              <a:rPr kumimoji="0" lang="en-US" sz="2800" b="0" i="0" u="none" strike="noStrike" kern="1200" cap="none" spc="0" normalizeH="0" baseline="0" noProof="0" dirty="0">
                <a:ln>
                  <a:noFill/>
                </a:ln>
                <a:solidFill>
                  <a:srgbClr val="FF0000"/>
                </a:solidFill>
                <a:effectLst/>
                <a:uLnTx/>
                <a:uFillTx/>
                <a:latin typeface="Segoe UI"/>
                <a:ea typeface="+mn-ea"/>
                <a:cs typeface="+mn-cs"/>
              </a:rPr>
            </a:br>
            <a:endParaRPr kumimoji="0" lang="en-US" sz="2800" b="0" i="0" u="none" strike="noStrike" kern="1200" cap="none" spc="0" normalizeH="0" baseline="0" noProof="0" dirty="0">
              <a:ln>
                <a:noFill/>
              </a:ln>
              <a:solidFill>
                <a:srgbClr val="FF0000"/>
              </a:solidFill>
              <a:effectLst/>
              <a:uLnTx/>
              <a:uFillTx/>
              <a:latin typeface="Segoe UI"/>
              <a:ea typeface="+mn-ea"/>
              <a:cs typeface="+mn-cs"/>
            </a:endParaRPr>
          </a:p>
        </p:txBody>
      </p:sp>
    </p:spTree>
    <p:extLst>
      <p:ext uri="{BB962C8B-B14F-4D97-AF65-F5344CB8AC3E}">
        <p14:creationId xmlns:p14="http://schemas.microsoft.com/office/powerpoint/2010/main" val="404945171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Template.potx" id="{BD16E044-32EE-499D-926A-412748656A2A}" vid="{84C2CAB7-A3B3-4228-922A-473CBB91664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1D2B53531E8F4FB34BAC0F148301E5" ma:contentTypeVersion="17" ma:contentTypeDescription="Create a new document." ma:contentTypeScope="" ma:versionID="19d2cc8f120c41b44a1d23befae704cb">
  <xsd:schema xmlns:xsd="http://www.w3.org/2001/XMLSchema" xmlns:xs="http://www.w3.org/2001/XMLSchema" xmlns:p="http://schemas.microsoft.com/office/2006/metadata/properties" xmlns:ns1="http://schemas.microsoft.com/sharepoint/v3" xmlns:ns3="c401ec21-b7bc-4c3e-a6bd-9df6fc45ac48" xmlns:ns4="4f739e96-1d8c-4498-89a6-60212c820c8d" targetNamespace="http://schemas.microsoft.com/office/2006/metadata/properties" ma:root="true" ma:fieldsID="c8cfa5749a937c3fb62e21b41c93ef8f" ns1:_="" ns3:_="" ns4:_="">
    <xsd:import namespace="http://schemas.microsoft.com/sharepoint/v3"/>
    <xsd:import namespace="c401ec21-b7bc-4c3e-a6bd-9df6fc45ac48"/>
    <xsd:import namespace="4f739e96-1d8c-4498-89a6-60212c820c8d"/>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AutoTags" minOccurs="0"/>
                <xsd:element ref="ns4:MediaServiceOCR" minOccurs="0"/>
                <xsd:element ref="ns4:MediaServiceAutoKeyPoints" minOccurs="0"/>
                <xsd:element ref="ns4:MediaServiceKeyPoints" minOccurs="0"/>
                <xsd:element ref="ns1:_ip_UnifiedCompliancePolicyProperties" minOccurs="0"/>
                <xsd:element ref="ns1:_ip_UnifiedCompliancePolicyUIAction" minOccurs="0"/>
                <xsd:element ref="ns4:MediaServiceDateTaken" minOccurs="0"/>
                <xsd:element ref="ns4:MediaServiceGenerationTime" minOccurs="0"/>
                <xsd:element ref="ns4:MediaServiceEventHashCode"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01ec21-b7bc-4c3e-a6bd-9df6fc45ac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element name="LastSharedByUser" ma:index="11" nillable="true" ma:displayName="Last Shared By User" ma:hidden="true" ma:internalName="LastSharedByUser" ma:readOnly="true">
      <xsd:simpleType>
        <xsd:restriction base="dms:Note"/>
      </xsd:simpleType>
    </xsd:element>
    <xsd:element name="LastSharedByTime" ma:index="12" nillable="true" ma:displayName="Last Shared By Time"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f739e96-1d8c-4498-89a6-60212c820c8d"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Location" ma:index="24"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4f739e96-1d8c-4498-89a6-60212c820c8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1A293B-55CF-44D4-A273-4342A675A8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401ec21-b7bc-4c3e-a6bd-9df6fc45ac48"/>
    <ds:schemaRef ds:uri="4f739e96-1d8c-4498-89a6-60212c820c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F405BB-FA77-4079-9E9F-63E8CDD43E0F}">
  <ds:schemaRefs>
    <ds:schemaRef ds:uri="http://schemas.microsoft.com/office/2006/metadata/properties"/>
    <ds:schemaRef ds:uri="http://schemas.microsoft.com/office/infopath/2007/PartnerControls"/>
    <ds:schemaRef ds:uri="http://schemas.microsoft.com/sharepoint/v3"/>
    <ds:schemaRef ds:uri="4f739e96-1d8c-4498-89a6-60212c820c8d"/>
  </ds:schemaRefs>
</ds:datastoreItem>
</file>

<file path=customXml/itemProps3.xml><?xml version="1.0" encoding="utf-8"?>
<ds:datastoreItem xmlns:ds="http://schemas.openxmlformats.org/officeDocument/2006/customXml" ds:itemID="{995DA3AF-F2AB-4624-BB79-E4D25CD4C6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TotalTime>
  <Words>5309</Words>
  <Application>Microsoft Office PowerPoint</Application>
  <PresentationFormat>Widescreen</PresentationFormat>
  <Paragraphs>429</Paragraphs>
  <Slides>29</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Calibri Light</vt:lpstr>
      <vt:lpstr>Consolas</vt:lpstr>
      <vt:lpstr>Segoe UI</vt:lpstr>
      <vt:lpstr>Segoe UI Semibold</vt:lpstr>
      <vt:lpstr>Wingdings</vt:lpstr>
      <vt:lpstr>Office Theme</vt:lpstr>
      <vt:lpstr>9-51052_Microsoft_Ready_Template_Light</vt:lpstr>
      <vt:lpstr>Agenda</vt:lpstr>
      <vt:lpstr>Lab Content </vt:lpstr>
      <vt:lpstr>Workshop Lab A - Ready Implement the landing zone</vt:lpstr>
      <vt:lpstr>Workshop Lab B - Ready Expand the landing zone (Network)</vt:lpstr>
      <vt:lpstr>Workshop Lab A - Govern Governance Assessment</vt:lpstr>
      <vt:lpstr>Workshop Lab B - Govern Building a Cloud Governance MVP</vt:lpstr>
      <vt:lpstr>Workshop Lab A - Manage Azure Architecture Review</vt:lpstr>
      <vt:lpstr>Workshop Lab B - Manage Implement a Cloud Operations MVP</vt:lpstr>
      <vt:lpstr>Workshop Lab A – Adopt - Migrate Land your first workload</vt:lpstr>
      <vt:lpstr>Customer situation </vt:lpstr>
      <vt:lpstr>Customer situation - Leadership</vt:lpstr>
      <vt:lpstr>Customer situation - Business strategy and focus </vt:lpstr>
      <vt:lpstr>Customer situation - Business justification </vt:lpstr>
      <vt:lpstr>Customer situation - Organizational alignment </vt:lpstr>
      <vt:lpstr>IT organization</vt:lpstr>
      <vt:lpstr>Customer situation </vt:lpstr>
      <vt:lpstr>Customer Needs—Cost Management</vt:lpstr>
      <vt:lpstr>Customer Needs—Cost Management Controls Backlog</vt:lpstr>
      <vt:lpstr>Customer Needs—Security Baseline</vt:lpstr>
      <vt:lpstr>Customer Needs—Security Baseline</vt:lpstr>
      <vt:lpstr>Customer Needs—Security Baseline Controls Backlog</vt:lpstr>
      <vt:lpstr>Customer Needs—Resource Consistency</vt:lpstr>
      <vt:lpstr>Customer Needs—Resource Consistency Control Backlog</vt:lpstr>
      <vt:lpstr>Customer Needs—Identity Baseline</vt:lpstr>
      <vt:lpstr>Customer Needs—Identity Baseline Controls Backlog</vt:lpstr>
      <vt:lpstr>Customer Needs—Deployment Acceleration</vt:lpstr>
      <vt:lpstr>Customer Needs—Deployment Acceleration Controls Backlog</vt:lpstr>
      <vt:lpstr>Customer objections </vt:lpstr>
      <vt:lpstr>Customer objections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Lab - Plan Governance Assessment</dc:title>
  <dc:creator>Rob Kuehfus</dc:creator>
  <cp:lastModifiedBy>Rob Kuehfus</cp:lastModifiedBy>
  <cp:revision>2</cp:revision>
  <dcterms:created xsi:type="dcterms:W3CDTF">2020-02-10T22:02:59Z</dcterms:created>
  <dcterms:modified xsi:type="dcterms:W3CDTF">2020-02-19T00:26:56Z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rokuehfu@microsoft.com</vt:lpwstr>
  </property>
  <property fmtid="{D5CDD505-2E9C-101B-9397-08002B2CF9AE}" pid="5" name="MSIP_Label_f42aa342-8706-4288-bd11-ebb85995028c_SetDate">
    <vt:lpwstr>2020-02-10T22:04:01.8775638Z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a17bef9e-53bc-4676-a4f5-89c960bf049a</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0x0101009E1D2B53531E8F4FB34BAC0F148301E5</vt:lpwstr>
  </property>
</Properties>
</file>