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4"/>
  </p:notesMasterIdLst>
  <p:sldIdLst>
    <p:sldId id="2001" r:id="rId6"/>
    <p:sldId id="2076137208" r:id="rId7"/>
    <p:sldId id="2076137229" r:id="rId8"/>
    <p:sldId id="2076137223" r:id="rId9"/>
    <p:sldId id="2076137224" r:id="rId10"/>
    <p:sldId id="2076137226" r:id="rId11"/>
    <p:sldId id="2076137228" r:id="rId12"/>
    <p:sldId id="2076137217" r:id="rId13"/>
    <p:sldId id="2076137230" r:id="rId14"/>
    <p:sldId id="2076137231" r:id="rId15"/>
    <p:sldId id="2076137232" r:id="rId16"/>
    <p:sldId id="2076137233" r:id="rId17"/>
    <p:sldId id="2076137234" r:id="rId18"/>
    <p:sldId id="2076137235" r:id="rId19"/>
    <p:sldId id="2076137236" r:id="rId20"/>
    <p:sldId id="2076137237" r:id="rId21"/>
    <p:sldId id="2076137576" r:id="rId22"/>
    <p:sldId id="2076137577" r:id="rId23"/>
    <p:sldId id="2076137578" r:id="rId24"/>
    <p:sldId id="2076137574" r:id="rId25"/>
    <p:sldId id="2076137579" r:id="rId26"/>
    <p:sldId id="2076137575" r:id="rId27"/>
    <p:sldId id="2076137580" r:id="rId28"/>
    <p:sldId id="2076137581" r:id="rId29"/>
    <p:sldId id="2076137582" r:id="rId30"/>
    <p:sldId id="2076137583" r:id="rId31"/>
    <p:sldId id="2076137584" r:id="rId32"/>
    <p:sldId id="20761375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s" id="{81B82160-9372-445E-A985-261947D3E171}">
          <p14:sldIdLst>
            <p14:sldId id="2001"/>
            <p14:sldId id="2076137208"/>
            <p14:sldId id="2076137229"/>
            <p14:sldId id="2076137223"/>
            <p14:sldId id="2076137224"/>
            <p14:sldId id="2076137226"/>
            <p14:sldId id="2076137228"/>
            <p14:sldId id="2076137217"/>
          </p14:sldIdLst>
        </p14:section>
        <p14:section name="Customer situation" id="{3132FA50-909D-4E0A-BF91-7C278AD57104}">
          <p14:sldIdLst>
            <p14:sldId id="2076137230"/>
            <p14:sldId id="2076137231"/>
            <p14:sldId id="2076137232"/>
            <p14:sldId id="2076137233"/>
            <p14:sldId id="2076137234"/>
            <p14:sldId id="2076137235"/>
            <p14:sldId id="2076137236"/>
            <p14:sldId id="2076137237"/>
            <p14:sldId id="2076137576"/>
            <p14:sldId id="2076137577"/>
            <p14:sldId id="2076137578"/>
            <p14:sldId id="2076137574"/>
            <p14:sldId id="2076137579"/>
            <p14:sldId id="2076137575"/>
            <p14:sldId id="2076137580"/>
            <p14:sldId id="2076137581"/>
            <p14:sldId id="2076137582"/>
            <p14:sldId id="2076137583"/>
            <p14:sldId id="2076137584"/>
            <p14:sldId id="20761375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31B48-7668-46F8-9D4A-93DAB5C362A4}" v="10" dt="2020-02-18T14:18:09.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1" d="100"/>
          <a:sy n="121" d="100"/>
        </p:scale>
        <p:origin x="60"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Kuehfus" userId="08fa2429-8542-44d3-bca6-fdf2f04fc238" providerId="ADAL" clId="{7B431B48-7668-46F8-9D4A-93DAB5C362A4}"/>
    <pc:docChg chg="addSld delSld modSld modSection">
      <pc:chgData name="Rob Kuehfus" userId="08fa2429-8542-44d3-bca6-fdf2f04fc238" providerId="ADAL" clId="{7B431B48-7668-46F8-9D4A-93DAB5C362A4}" dt="2020-02-18T14:18:09.903" v="7" actId="47"/>
      <pc:docMkLst>
        <pc:docMk/>
      </pc:docMkLst>
      <pc:sldChg chg="del">
        <pc:chgData name="Rob Kuehfus" userId="08fa2429-8542-44d3-bca6-fdf2f04fc238" providerId="ADAL" clId="{7B431B48-7668-46F8-9D4A-93DAB5C362A4}" dt="2020-02-18T14:18:09.903" v="7" actId="47"/>
        <pc:sldMkLst>
          <pc:docMk/>
          <pc:sldMk cId="3923265977" sldId="303"/>
        </pc:sldMkLst>
      </pc:sldChg>
      <pc:sldChg chg="del">
        <pc:chgData name="Rob Kuehfus" userId="08fa2429-8542-44d3-bca6-fdf2f04fc238" providerId="ADAL" clId="{7B431B48-7668-46F8-9D4A-93DAB5C362A4}" dt="2020-02-18T14:18:09.903" v="7" actId="47"/>
        <pc:sldMkLst>
          <pc:docMk/>
          <pc:sldMk cId="3705119090" sldId="305"/>
        </pc:sldMkLst>
      </pc:sldChg>
      <pc:sldChg chg="del">
        <pc:chgData name="Rob Kuehfus" userId="08fa2429-8542-44d3-bca6-fdf2f04fc238" providerId="ADAL" clId="{7B431B48-7668-46F8-9D4A-93DAB5C362A4}" dt="2020-02-18T14:18:09.903" v="7" actId="47"/>
        <pc:sldMkLst>
          <pc:docMk/>
          <pc:sldMk cId="4040813836" sldId="351"/>
        </pc:sldMkLst>
      </pc:sldChg>
      <pc:sldChg chg="del">
        <pc:chgData name="Rob Kuehfus" userId="08fa2429-8542-44d3-bca6-fdf2f04fc238" providerId="ADAL" clId="{7B431B48-7668-46F8-9D4A-93DAB5C362A4}" dt="2020-02-18T14:18:09.903" v="7" actId="47"/>
        <pc:sldMkLst>
          <pc:docMk/>
          <pc:sldMk cId="870261329" sldId="362"/>
        </pc:sldMkLst>
      </pc:sldChg>
      <pc:sldChg chg="del">
        <pc:chgData name="Rob Kuehfus" userId="08fa2429-8542-44d3-bca6-fdf2f04fc238" providerId="ADAL" clId="{7B431B48-7668-46F8-9D4A-93DAB5C362A4}" dt="2020-02-18T14:18:09.903" v="7" actId="47"/>
        <pc:sldMkLst>
          <pc:docMk/>
          <pc:sldMk cId="3715253765" sldId="363"/>
        </pc:sldMkLst>
      </pc:sldChg>
      <pc:sldChg chg="del">
        <pc:chgData name="Rob Kuehfus" userId="08fa2429-8542-44d3-bca6-fdf2f04fc238" providerId="ADAL" clId="{7B431B48-7668-46F8-9D4A-93DAB5C362A4}" dt="2020-02-18T14:18:09.903" v="7" actId="47"/>
        <pc:sldMkLst>
          <pc:docMk/>
          <pc:sldMk cId="1082628917" sldId="364"/>
        </pc:sldMkLst>
      </pc:sldChg>
      <pc:sldChg chg="del">
        <pc:chgData name="Rob Kuehfus" userId="08fa2429-8542-44d3-bca6-fdf2f04fc238" providerId="ADAL" clId="{7B431B48-7668-46F8-9D4A-93DAB5C362A4}" dt="2020-02-18T14:18:09.903" v="7" actId="47"/>
        <pc:sldMkLst>
          <pc:docMk/>
          <pc:sldMk cId="1667012307" sldId="365"/>
        </pc:sldMkLst>
      </pc:sldChg>
      <pc:sldChg chg="del">
        <pc:chgData name="Rob Kuehfus" userId="08fa2429-8542-44d3-bca6-fdf2f04fc238" providerId="ADAL" clId="{7B431B48-7668-46F8-9D4A-93DAB5C362A4}" dt="2020-02-18T14:18:09.903" v="7" actId="47"/>
        <pc:sldMkLst>
          <pc:docMk/>
          <pc:sldMk cId="2119545179" sldId="366"/>
        </pc:sldMkLst>
      </pc:sldChg>
      <pc:sldChg chg="modSp add mod">
        <pc:chgData name="Rob Kuehfus" userId="08fa2429-8542-44d3-bca6-fdf2f04fc238" providerId="ADAL" clId="{7B431B48-7668-46F8-9D4A-93DAB5C362A4}" dt="2020-02-18T14:16:47.779" v="1" actId="6549"/>
        <pc:sldMkLst>
          <pc:docMk/>
          <pc:sldMk cId="2103251602" sldId="2001"/>
        </pc:sldMkLst>
        <pc:graphicFrameChg chg="modGraphic">
          <ac:chgData name="Rob Kuehfus" userId="08fa2429-8542-44d3-bca6-fdf2f04fc238" providerId="ADAL" clId="{7B431B48-7668-46F8-9D4A-93DAB5C362A4}" dt="2020-02-18T14:16:47.779" v="1" actId="6549"/>
          <ac:graphicFrameMkLst>
            <pc:docMk/>
            <pc:sldMk cId="2103251602" sldId="2001"/>
            <ac:graphicFrameMk id="3" creationId="{BE848C8B-881B-442F-9DE9-FCE8F262582D}"/>
          </ac:graphicFrameMkLst>
        </pc:graphicFrameChg>
      </pc:sldChg>
      <pc:sldChg chg="del">
        <pc:chgData name="Rob Kuehfus" userId="08fa2429-8542-44d3-bca6-fdf2f04fc238" providerId="ADAL" clId="{7B431B48-7668-46F8-9D4A-93DAB5C362A4}" dt="2020-02-18T14:18:09.903" v="7" actId="47"/>
        <pc:sldMkLst>
          <pc:docMk/>
          <pc:sldMk cId="3765791605" sldId="2076137201"/>
        </pc:sldMkLst>
      </pc:sldChg>
      <pc:sldChg chg="del">
        <pc:chgData name="Rob Kuehfus" userId="08fa2429-8542-44d3-bca6-fdf2f04fc238" providerId="ADAL" clId="{7B431B48-7668-46F8-9D4A-93DAB5C362A4}" dt="2020-02-18T14:18:09.903" v="7" actId="47"/>
        <pc:sldMkLst>
          <pc:docMk/>
          <pc:sldMk cId="1032354883" sldId="2076137202"/>
        </pc:sldMkLst>
      </pc:sldChg>
      <pc:sldChg chg="del">
        <pc:chgData name="Rob Kuehfus" userId="08fa2429-8542-44d3-bca6-fdf2f04fc238" providerId="ADAL" clId="{7B431B48-7668-46F8-9D4A-93DAB5C362A4}" dt="2020-02-18T14:18:09.903" v="7" actId="47"/>
        <pc:sldMkLst>
          <pc:docMk/>
          <pc:sldMk cId="364144771" sldId="2076137203"/>
        </pc:sldMkLst>
      </pc:sldChg>
      <pc:sldChg chg="del">
        <pc:chgData name="Rob Kuehfus" userId="08fa2429-8542-44d3-bca6-fdf2f04fc238" providerId="ADAL" clId="{7B431B48-7668-46F8-9D4A-93DAB5C362A4}" dt="2020-02-18T14:17:30.482" v="5" actId="47"/>
        <pc:sldMkLst>
          <pc:docMk/>
          <pc:sldMk cId="1807111743" sldId="2076137209"/>
        </pc:sldMkLst>
      </pc:sldChg>
      <pc:sldChg chg="del">
        <pc:chgData name="Rob Kuehfus" userId="08fa2429-8542-44d3-bca6-fdf2f04fc238" providerId="ADAL" clId="{7B431B48-7668-46F8-9D4A-93DAB5C362A4}" dt="2020-02-18T14:18:09.903" v="7" actId="47"/>
        <pc:sldMkLst>
          <pc:docMk/>
          <pc:sldMk cId="335892300" sldId="2076137210"/>
        </pc:sldMkLst>
      </pc:sldChg>
      <pc:sldChg chg="del">
        <pc:chgData name="Rob Kuehfus" userId="08fa2429-8542-44d3-bca6-fdf2f04fc238" providerId="ADAL" clId="{7B431B48-7668-46F8-9D4A-93DAB5C362A4}" dt="2020-02-18T14:18:09.903" v="7" actId="47"/>
        <pc:sldMkLst>
          <pc:docMk/>
          <pc:sldMk cId="2865063717" sldId="2076137211"/>
        </pc:sldMkLst>
      </pc:sldChg>
      <pc:sldChg chg="del">
        <pc:chgData name="Rob Kuehfus" userId="08fa2429-8542-44d3-bca6-fdf2f04fc238" providerId="ADAL" clId="{7B431B48-7668-46F8-9D4A-93DAB5C362A4}" dt="2020-02-18T14:18:09.903" v="7" actId="47"/>
        <pc:sldMkLst>
          <pc:docMk/>
          <pc:sldMk cId="2943233268" sldId="2076137212"/>
        </pc:sldMkLst>
      </pc:sldChg>
      <pc:sldChg chg="del">
        <pc:chgData name="Rob Kuehfus" userId="08fa2429-8542-44d3-bca6-fdf2f04fc238" providerId="ADAL" clId="{7B431B48-7668-46F8-9D4A-93DAB5C362A4}" dt="2020-02-18T14:18:09.903" v="7" actId="47"/>
        <pc:sldMkLst>
          <pc:docMk/>
          <pc:sldMk cId="702410997" sldId="2076137213"/>
        </pc:sldMkLst>
      </pc:sldChg>
      <pc:sldChg chg="add del setBg">
        <pc:chgData name="Rob Kuehfus" userId="08fa2429-8542-44d3-bca6-fdf2f04fc238" providerId="ADAL" clId="{7B431B48-7668-46F8-9D4A-93DAB5C362A4}" dt="2020-02-18T14:17:27.283" v="3"/>
        <pc:sldMkLst>
          <pc:docMk/>
          <pc:sldMk cId="2671585671" sldId="2076137229"/>
        </pc:sldMkLst>
      </pc:sldChg>
      <pc:sldChg chg="add">
        <pc:chgData name="Rob Kuehfus" userId="08fa2429-8542-44d3-bca6-fdf2f04fc238" providerId="ADAL" clId="{7B431B48-7668-46F8-9D4A-93DAB5C362A4}" dt="2020-02-18T14:17:27.333" v="4"/>
        <pc:sldMkLst>
          <pc:docMk/>
          <pc:sldMk cId="2746862183" sldId="2076137229"/>
        </pc:sldMkLst>
      </pc:sldChg>
      <pc:sldChg chg="add">
        <pc:chgData name="Rob Kuehfus" userId="08fa2429-8542-44d3-bca6-fdf2f04fc238" providerId="ADAL" clId="{7B431B48-7668-46F8-9D4A-93DAB5C362A4}" dt="2020-02-18T14:17:58.214" v="6"/>
        <pc:sldMkLst>
          <pc:docMk/>
          <pc:sldMk cId="3463405493" sldId="2076137230"/>
        </pc:sldMkLst>
      </pc:sldChg>
      <pc:sldChg chg="add">
        <pc:chgData name="Rob Kuehfus" userId="08fa2429-8542-44d3-bca6-fdf2f04fc238" providerId="ADAL" clId="{7B431B48-7668-46F8-9D4A-93DAB5C362A4}" dt="2020-02-18T14:17:58.214" v="6"/>
        <pc:sldMkLst>
          <pc:docMk/>
          <pc:sldMk cId="4147701167" sldId="2076137231"/>
        </pc:sldMkLst>
      </pc:sldChg>
      <pc:sldChg chg="add">
        <pc:chgData name="Rob Kuehfus" userId="08fa2429-8542-44d3-bca6-fdf2f04fc238" providerId="ADAL" clId="{7B431B48-7668-46F8-9D4A-93DAB5C362A4}" dt="2020-02-18T14:17:58.214" v="6"/>
        <pc:sldMkLst>
          <pc:docMk/>
          <pc:sldMk cId="40126595" sldId="2076137232"/>
        </pc:sldMkLst>
      </pc:sldChg>
      <pc:sldChg chg="add">
        <pc:chgData name="Rob Kuehfus" userId="08fa2429-8542-44d3-bca6-fdf2f04fc238" providerId="ADAL" clId="{7B431B48-7668-46F8-9D4A-93DAB5C362A4}" dt="2020-02-18T14:17:58.214" v="6"/>
        <pc:sldMkLst>
          <pc:docMk/>
          <pc:sldMk cId="3664875922" sldId="2076137233"/>
        </pc:sldMkLst>
      </pc:sldChg>
      <pc:sldChg chg="add">
        <pc:chgData name="Rob Kuehfus" userId="08fa2429-8542-44d3-bca6-fdf2f04fc238" providerId="ADAL" clId="{7B431B48-7668-46F8-9D4A-93DAB5C362A4}" dt="2020-02-18T14:17:58.214" v="6"/>
        <pc:sldMkLst>
          <pc:docMk/>
          <pc:sldMk cId="866868960" sldId="2076137234"/>
        </pc:sldMkLst>
      </pc:sldChg>
      <pc:sldChg chg="add">
        <pc:chgData name="Rob Kuehfus" userId="08fa2429-8542-44d3-bca6-fdf2f04fc238" providerId="ADAL" clId="{7B431B48-7668-46F8-9D4A-93DAB5C362A4}" dt="2020-02-18T14:17:58.214" v="6"/>
        <pc:sldMkLst>
          <pc:docMk/>
          <pc:sldMk cId="1907021667" sldId="2076137235"/>
        </pc:sldMkLst>
      </pc:sldChg>
      <pc:sldChg chg="add">
        <pc:chgData name="Rob Kuehfus" userId="08fa2429-8542-44d3-bca6-fdf2f04fc238" providerId="ADAL" clId="{7B431B48-7668-46F8-9D4A-93DAB5C362A4}" dt="2020-02-18T14:17:58.214" v="6"/>
        <pc:sldMkLst>
          <pc:docMk/>
          <pc:sldMk cId="3056105097" sldId="2076137236"/>
        </pc:sldMkLst>
      </pc:sldChg>
      <pc:sldChg chg="add">
        <pc:chgData name="Rob Kuehfus" userId="08fa2429-8542-44d3-bca6-fdf2f04fc238" providerId="ADAL" clId="{7B431B48-7668-46F8-9D4A-93DAB5C362A4}" dt="2020-02-18T14:17:58.214" v="6"/>
        <pc:sldMkLst>
          <pc:docMk/>
          <pc:sldMk cId="2847516237" sldId="2076137237"/>
        </pc:sldMkLst>
      </pc:sldChg>
      <pc:sldChg chg="add">
        <pc:chgData name="Rob Kuehfus" userId="08fa2429-8542-44d3-bca6-fdf2f04fc238" providerId="ADAL" clId="{7B431B48-7668-46F8-9D4A-93DAB5C362A4}" dt="2020-02-18T14:17:58.214" v="6"/>
        <pc:sldMkLst>
          <pc:docMk/>
          <pc:sldMk cId="2609170845" sldId="2076137574"/>
        </pc:sldMkLst>
      </pc:sldChg>
      <pc:sldChg chg="add">
        <pc:chgData name="Rob Kuehfus" userId="08fa2429-8542-44d3-bca6-fdf2f04fc238" providerId="ADAL" clId="{7B431B48-7668-46F8-9D4A-93DAB5C362A4}" dt="2020-02-18T14:17:58.214" v="6"/>
        <pc:sldMkLst>
          <pc:docMk/>
          <pc:sldMk cId="702931946" sldId="2076137575"/>
        </pc:sldMkLst>
      </pc:sldChg>
      <pc:sldChg chg="add">
        <pc:chgData name="Rob Kuehfus" userId="08fa2429-8542-44d3-bca6-fdf2f04fc238" providerId="ADAL" clId="{7B431B48-7668-46F8-9D4A-93DAB5C362A4}" dt="2020-02-18T14:17:58.214" v="6"/>
        <pc:sldMkLst>
          <pc:docMk/>
          <pc:sldMk cId="2737016984" sldId="2076137576"/>
        </pc:sldMkLst>
      </pc:sldChg>
      <pc:sldChg chg="add">
        <pc:chgData name="Rob Kuehfus" userId="08fa2429-8542-44d3-bca6-fdf2f04fc238" providerId="ADAL" clId="{7B431B48-7668-46F8-9D4A-93DAB5C362A4}" dt="2020-02-18T14:17:58.214" v="6"/>
        <pc:sldMkLst>
          <pc:docMk/>
          <pc:sldMk cId="4109276531" sldId="2076137577"/>
        </pc:sldMkLst>
      </pc:sldChg>
      <pc:sldChg chg="add">
        <pc:chgData name="Rob Kuehfus" userId="08fa2429-8542-44d3-bca6-fdf2f04fc238" providerId="ADAL" clId="{7B431B48-7668-46F8-9D4A-93DAB5C362A4}" dt="2020-02-18T14:17:58.214" v="6"/>
        <pc:sldMkLst>
          <pc:docMk/>
          <pc:sldMk cId="561240782" sldId="2076137578"/>
        </pc:sldMkLst>
      </pc:sldChg>
      <pc:sldChg chg="add">
        <pc:chgData name="Rob Kuehfus" userId="08fa2429-8542-44d3-bca6-fdf2f04fc238" providerId="ADAL" clId="{7B431B48-7668-46F8-9D4A-93DAB5C362A4}" dt="2020-02-18T14:17:58.214" v="6"/>
        <pc:sldMkLst>
          <pc:docMk/>
          <pc:sldMk cId="2587690678" sldId="2076137579"/>
        </pc:sldMkLst>
      </pc:sldChg>
      <pc:sldChg chg="add">
        <pc:chgData name="Rob Kuehfus" userId="08fa2429-8542-44d3-bca6-fdf2f04fc238" providerId="ADAL" clId="{7B431B48-7668-46F8-9D4A-93DAB5C362A4}" dt="2020-02-18T14:17:58.214" v="6"/>
        <pc:sldMkLst>
          <pc:docMk/>
          <pc:sldMk cId="3557955242" sldId="2076137580"/>
        </pc:sldMkLst>
      </pc:sldChg>
      <pc:sldChg chg="add">
        <pc:chgData name="Rob Kuehfus" userId="08fa2429-8542-44d3-bca6-fdf2f04fc238" providerId="ADAL" clId="{7B431B48-7668-46F8-9D4A-93DAB5C362A4}" dt="2020-02-18T14:17:58.214" v="6"/>
        <pc:sldMkLst>
          <pc:docMk/>
          <pc:sldMk cId="1879665482" sldId="2076137581"/>
        </pc:sldMkLst>
      </pc:sldChg>
      <pc:sldChg chg="add">
        <pc:chgData name="Rob Kuehfus" userId="08fa2429-8542-44d3-bca6-fdf2f04fc238" providerId="ADAL" clId="{7B431B48-7668-46F8-9D4A-93DAB5C362A4}" dt="2020-02-18T14:17:58.214" v="6"/>
        <pc:sldMkLst>
          <pc:docMk/>
          <pc:sldMk cId="3363784921" sldId="2076137582"/>
        </pc:sldMkLst>
      </pc:sldChg>
      <pc:sldChg chg="add">
        <pc:chgData name="Rob Kuehfus" userId="08fa2429-8542-44d3-bca6-fdf2f04fc238" providerId="ADAL" clId="{7B431B48-7668-46F8-9D4A-93DAB5C362A4}" dt="2020-02-18T14:17:58.214" v="6"/>
        <pc:sldMkLst>
          <pc:docMk/>
          <pc:sldMk cId="3565621566" sldId="2076137583"/>
        </pc:sldMkLst>
      </pc:sldChg>
      <pc:sldChg chg="add">
        <pc:chgData name="Rob Kuehfus" userId="08fa2429-8542-44d3-bca6-fdf2f04fc238" providerId="ADAL" clId="{7B431B48-7668-46F8-9D4A-93DAB5C362A4}" dt="2020-02-18T14:17:58.214" v="6"/>
        <pc:sldMkLst>
          <pc:docMk/>
          <pc:sldMk cId="1279524656" sldId="2076137584"/>
        </pc:sldMkLst>
      </pc:sldChg>
      <pc:sldChg chg="add">
        <pc:chgData name="Rob Kuehfus" userId="08fa2429-8542-44d3-bca6-fdf2f04fc238" providerId="ADAL" clId="{7B431B48-7668-46F8-9D4A-93DAB5C362A4}" dt="2020-02-18T14:17:58.214" v="6"/>
        <pc:sldMkLst>
          <pc:docMk/>
          <pc:sldMk cId="2902247630" sldId="2076137585"/>
        </pc:sldMkLst>
      </pc:sldChg>
    </pc:docChg>
  </pc:docChgLst>
  <pc:docChgLst>
    <pc:chgData name="Martin Modin" userId="bd7cbf59-f9ff-43c7-9d02-90d6dae8a7e3" providerId="ADAL" clId="{A8FF19D5-F041-4B75-8B5C-C0105BFBC75D}"/>
    <pc:docChg chg="modSld">
      <pc:chgData name="Martin Modin" userId="bd7cbf59-f9ff-43c7-9d02-90d6dae8a7e3" providerId="ADAL" clId="{A8FF19D5-F041-4B75-8B5C-C0105BFBC75D}" dt="2020-02-17T19:31:39.287" v="0" actId="1076"/>
      <pc:docMkLst>
        <pc:docMk/>
      </pc:docMkLst>
      <pc:sldChg chg="modSp mod">
        <pc:chgData name="Martin Modin" userId="bd7cbf59-f9ff-43c7-9d02-90d6dae8a7e3" providerId="ADAL" clId="{A8FF19D5-F041-4B75-8B5C-C0105BFBC75D}" dt="2020-02-17T19:31:39.287" v="0" actId="1076"/>
        <pc:sldMkLst>
          <pc:docMk/>
          <pc:sldMk cId="364144771" sldId="2076137203"/>
        </pc:sldMkLst>
        <pc:spChg chg="mod">
          <ac:chgData name="Martin Modin" userId="bd7cbf59-f9ff-43c7-9d02-90d6dae8a7e3" providerId="ADAL" clId="{A8FF19D5-F041-4B75-8B5C-C0105BFBC75D}" dt="2020-02-17T19:31:39.287" v="0" actId="1076"/>
          <ac:spMkLst>
            <pc:docMk/>
            <pc:sldMk cId="364144771" sldId="2076137203"/>
            <ac:spMk id="7" creationId="{B1EA2C03-8FCA-4E7B-9690-AE2E102D5D7A}"/>
          </ac:spMkLst>
        </pc:spChg>
        <pc:cxnChg chg="mod">
          <ac:chgData name="Martin Modin" userId="bd7cbf59-f9ff-43c7-9d02-90d6dae8a7e3" providerId="ADAL" clId="{A8FF19D5-F041-4B75-8B5C-C0105BFBC75D}" dt="2020-02-17T19:31:39.287" v="0" actId="1076"/>
          <ac:cxnSpMkLst>
            <pc:docMk/>
            <pc:sldMk cId="364144771" sldId="2076137203"/>
            <ac:cxnSpMk id="21" creationId="{3D7E31EA-366B-4394-AACB-686BEE35F86C}"/>
          </ac:cxnSpMkLst>
        </pc:cxnChg>
        <pc:cxnChg chg="mod">
          <ac:chgData name="Martin Modin" userId="bd7cbf59-f9ff-43c7-9d02-90d6dae8a7e3" providerId="ADAL" clId="{A8FF19D5-F041-4B75-8B5C-C0105BFBC75D}" dt="2020-02-17T19:31:39.287" v="0" actId="1076"/>
          <ac:cxnSpMkLst>
            <pc:docMk/>
            <pc:sldMk cId="364144771" sldId="2076137203"/>
            <ac:cxnSpMk id="22" creationId="{199082B1-63C0-418A-8426-87FFCBF0C940}"/>
          </ac:cxnSpMkLst>
        </pc:cxnChg>
        <pc:cxnChg chg="mod">
          <ac:chgData name="Martin Modin" userId="bd7cbf59-f9ff-43c7-9d02-90d6dae8a7e3" providerId="ADAL" clId="{A8FF19D5-F041-4B75-8B5C-C0105BFBC75D}" dt="2020-02-17T19:31:39.287" v="0" actId="1076"/>
          <ac:cxnSpMkLst>
            <pc:docMk/>
            <pc:sldMk cId="364144771" sldId="2076137203"/>
            <ac:cxnSpMk id="23" creationId="{6DDAE0BC-A8B7-4683-AF65-492080E1492B}"/>
          </ac:cxnSpMkLst>
        </pc:cxnChg>
        <pc:cxnChg chg="mod">
          <ac:chgData name="Martin Modin" userId="bd7cbf59-f9ff-43c7-9d02-90d6dae8a7e3" providerId="ADAL" clId="{A8FF19D5-F041-4B75-8B5C-C0105BFBC75D}" dt="2020-02-17T19:31:39.287" v="0" actId="1076"/>
          <ac:cxnSpMkLst>
            <pc:docMk/>
            <pc:sldMk cId="364144771" sldId="2076137203"/>
            <ac:cxnSpMk id="37" creationId="{ACB8BD67-987F-45F5-9329-D1EA70CDADF7}"/>
          </ac:cxnSpMkLst>
        </pc:cxnChg>
      </pc:sldChg>
    </pc:docChg>
  </pc:docChgLst>
  <pc:docChgLst>
    <pc:chgData name="Rob Kuehfus" userId="08fa2429-8542-44d3-bca6-fdf2f04fc238" providerId="ADAL" clId="{D1271BC2-859A-4D7F-9339-D9CB09DE7D5D}"/>
    <pc:docChg chg="undo custSel addSld delSld modSld addSection modSection">
      <pc:chgData name="Rob Kuehfus" userId="08fa2429-8542-44d3-bca6-fdf2f04fc238" providerId="ADAL" clId="{D1271BC2-859A-4D7F-9339-D9CB09DE7D5D}" dt="2020-02-14T13:43:40.296" v="80" actId="17846"/>
      <pc:docMkLst>
        <pc:docMk/>
      </pc:docMkLst>
      <pc:sldChg chg="add del">
        <pc:chgData name="Rob Kuehfus" userId="08fa2429-8542-44d3-bca6-fdf2f04fc238" providerId="ADAL" clId="{D1271BC2-859A-4D7F-9339-D9CB09DE7D5D}" dt="2020-02-11T14:46:07.020" v="22"/>
        <pc:sldMkLst>
          <pc:docMk/>
          <pc:sldMk cId="3923265977" sldId="303"/>
        </pc:sldMkLst>
      </pc:sldChg>
      <pc:sldChg chg="modSp add del mod">
        <pc:chgData name="Rob Kuehfus" userId="08fa2429-8542-44d3-bca6-fdf2f04fc238" providerId="ADAL" clId="{D1271BC2-859A-4D7F-9339-D9CB09DE7D5D}" dt="2020-02-11T14:46:07.020" v="22"/>
        <pc:sldMkLst>
          <pc:docMk/>
          <pc:sldMk cId="3705119090" sldId="305"/>
        </pc:sldMkLst>
        <pc:spChg chg="mod">
          <ac:chgData name="Rob Kuehfus" userId="08fa2429-8542-44d3-bca6-fdf2f04fc238" providerId="ADAL" clId="{D1271BC2-859A-4D7F-9339-D9CB09DE7D5D}" dt="2020-02-11T14:46:06.942" v="21"/>
          <ac:spMkLst>
            <pc:docMk/>
            <pc:sldMk cId="3705119090" sldId="305"/>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4040813836" sldId="351"/>
        </pc:sldMkLst>
        <pc:spChg chg="mod">
          <ac:chgData name="Rob Kuehfus" userId="08fa2429-8542-44d3-bca6-fdf2f04fc238" providerId="ADAL" clId="{D1271BC2-859A-4D7F-9339-D9CB09DE7D5D}" dt="2020-02-11T14:46:06.942" v="21"/>
          <ac:spMkLst>
            <pc:docMk/>
            <pc:sldMk cId="4040813836" sldId="351"/>
            <ac:spMk id="3" creationId="{C76EF5EB-948A-40EE-BE05-582D567A1ADE}"/>
          </ac:spMkLst>
        </pc:spChg>
      </pc:sldChg>
      <pc:sldChg chg="modSp add del mod">
        <pc:chgData name="Rob Kuehfus" userId="08fa2429-8542-44d3-bca6-fdf2f04fc238" providerId="ADAL" clId="{D1271BC2-859A-4D7F-9339-D9CB09DE7D5D}" dt="2020-02-11T14:46:07.020" v="22"/>
        <pc:sldMkLst>
          <pc:docMk/>
          <pc:sldMk cId="870261329" sldId="362"/>
        </pc:sldMkLst>
        <pc:spChg chg="mod">
          <ac:chgData name="Rob Kuehfus" userId="08fa2429-8542-44d3-bca6-fdf2f04fc238" providerId="ADAL" clId="{D1271BC2-859A-4D7F-9339-D9CB09DE7D5D}" dt="2020-02-11T14:46:06.942" v="21"/>
          <ac:spMkLst>
            <pc:docMk/>
            <pc:sldMk cId="870261329" sldId="362"/>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3715253765" sldId="363"/>
        </pc:sldMkLst>
        <pc:spChg chg="mod">
          <ac:chgData name="Rob Kuehfus" userId="08fa2429-8542-44d3-bca6-fdf2f04fc238" providerId="ADAL" clId="{D1271BC2-859A-4D7F-9339-D9CB09DE7D5D}" dt="2020-02-11T14:46:06.942" v="21"/>
          <ac:spMkLst>
            <pc:docMk/>
            <pc:sldMk cId="3715253765" sldId="363"/>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082628917" sldId="364"/>
        </pc:sldMkLst>
        <pc:spChg chg="mod">
          <ac:chgData name="Rob Kuehfus" userId="08fa2429-8542-44d3-bca6-fdf2f04fc238" providerId="ADAL" clId="{D1271BC2-859A-4D7F-9339-D9CB09DE7D5D}" dt="2020-02-11T14:46:06.942" v="21"/>
          <ac:spMkLst>
            <pc:docMk/>
            <pc:sldMk cId="1082628917" sldId="364"/>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667012307" sldId="365"/>
        </pc:sldMkLst>
        <pc:spChg chg="mod">
          <ac:chgData name="Rob Kuehfus" userId="08fa2429-8542-44d3-bca6-fdf2f04fc238" providerId="ADAL" clId="{D1271BC2-859A-4D7F-9339-D9CB09DE7D5D}" dt="2020-02-11T14:46:06.942" v="21"/>
          <ac:spMkLst>
            <pc:docMk/>
            <pc:sldMk cId="1667012307" sldId="365"/>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119545179" sldId="366"/>
        </pc:sldMkLst>
        <pc:spChg chg="mod">
          <ac:chgData name="Rob Kuehfus" userId="08fa2429-8542-44d3-bca6-fdf2f04fc238" providerId="ADAL" clId="{D1271BC2-859A-4D7F-9339-D9CB09DE7D5D}" dt="2020-02-11T14:46:06.942" v="21"/>
          <ac:spMkLst>
            <pc:docMk/>
            <pc:sldMk cId="2119545179" sldId="366"/>
            <ac:spMk id="3" creationId="{AB41BA66-A1EC-46C7-833C-D6C0E7B2B745}"/>
          </ac:spMkLst>
        </pc:spChg>
      </pc:sldChg>
      <pc:sldChg chg="modSp add del mod modTransition setBg">
        <pc:chgData name="Rob Kuehfus" userId="08fa2429-8542-44d3-bca6-fdf2f04fc238" providerId="ADAL" clId="{D1271BC2-859A-4D7F-9339-D9CB09DE7D5D}" dt="2020-02-14T13:40:51.466" v="40" actId="47"/>
        <pc:sldMkLst>
          <pc:docMk/>
          <pc:sldMk cId="4085166417" sldId="2076136682"/>
        </pc:sldMkLst>
        <pc:spChg chg="mod">
          <ac:chgData name="Rob Kuehfus" userId="08fa2429-8542-44d3-bca6-fdf2f04fc238" providerId="ADAL" clId="{D1271BC2-859A-4D7F-9339-D9CB09DE7D5D}" dt="2020-02-14T13:39:25.795" v="35" actId="5793"/>
          <ac:spMkLst>
            <pc:docMk/>
            <pc:sldMk cId="4085166417" sldId="2076136682"/>
            <ac:spMk id="2" creationId="{BBB84D00-5465-4D6C-8B5A-46D1308CEA53}"/>
          </ac:spMkLst>
        </pc:spChg>
      </pc:sldChg>
      <pc:sldChg chg="modSp add del mod">
        <pc:chgData name="Rob Kuehfus" userId="08fa2429-8542-44d3-bca6-fdf2f04fc238" providerId="ADAL" clId="{D1271BC2-859A-4D7F-9339-D9CB09DE7D5D}" dt="2020-02-14T13:40:38.220" v="39"/>
        <pc:sldMkLst>
          <pc:docMk/>
          <pc:sldMk cId="3765791605" sldId="2076137201"/>
        </pc:sldMkLst>
        <pc:spChg chg="mod">
          <ac:chgData name="Rob Kuehfus" userId="08fa2429-8542-44d3-bca6-fdf2f04fc238" providerId="ADAL" clId="{D1271BC2-859A-4D7F-9339-D9CB09DE7D5D}" dt="2020-02-11T14:46:06.942" v="21"/>
          <ac:spMkLst>
            <pc:docMk/>
            <pc:sldMk cId="3765791605" sldId="2076137201"/>
            <ac:spMk id="2" creationId="{00000000-0000-0000-0000-000000000000}"/>
          </ac:spMkLst>
        </pc:spChg>
        <pc:spChg chg="mod">
          <ac:chgData name="Rob Kuehfus" userId="08fa2429-8542-44d3-bca6-fdf2f04fc238" providerId="ADAL" clId="{D1271BC2-859A-4D7F-9339-D9CB09DE7D5D}" dt="2020-02-11T14:46:06.942" v="21"/>
          <ac:spMkLst>
            <pc:docMk/>
            <pc:sldMk cId="3765791605" sldId="207613720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1032354883" sldId="2076137202"/>
        </pc:sldMkLst>
        <pc:spChg chg="mod">
          <ac:chgData name="Rob Kuehfus" userId="08fa2429-8542-44d3-bca6-fdf2f04fc238" providerId="ADAL" clId="{D1271BC2-859A-4D7F-9339-D9CB09DE7D5D}" dt="2020-02-11T14:46:06.942" v="21"/>
          <ac:spMkLst>
            <pc:docMk/>
            <pc:sldMk cId="1032354883" sldId="207613720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364144771" sldId="2076137203"/>
        </pc:sldMkLst>
        <pc:spChg chg="mod">
          <ac:chgData name="Rob Kuehfus" userId="08fa2429-8542-44d3-bca6-fdf2f04fc238" providerId="ADAL" clId="{D1271BC2-859A-4D7F-9339-D9CB09DE7D5D}" dt="2020-02-11T14:46:06.942" v="21"/>
          <ac:spMkLst>
            <pc:docMk/>
            <pc:sldMk cId="364144771" sldId="2076137203"/>
            <ac:spMk id="2" creationId="{00000000-0000-0000-0000-000000000000}"/>
          </ac:spMkLst>
        </pc:spChg>
      </pc:sldChg>
      <pc:sldChg chg="add del setBg">
        <pc:chgData name="Rob Kuehfus" userId="08fa2429-8542-44d3-bca6-fdf2f04fc238" providerId="ADAL" clId="{D1271BC2-859A-4D7F-9339-D9CB09DE7D5D}" dt="2020-02-14T13:41:13.210" v="43"/>
        <pc:sldMkLst>
          <pc:docMk/>
          <pc:sldMk cId="529704729" sldId="2076137208"/>
        </pc:sldMkLst>
      </pc:sldChg>
      <pc:sldChg chg="add del setBg">
        <pc:chgData name="Rob Kuehfus" userId="08fa2429-8542-44d3-bca6-fdf2f04fc238" providerId="ADAL" clId="{D1271BC2-859A-4D7F-9339-D9CB09DE7D5D}" dt="2020-02-14T13:41:24.059" v="46"/>
        <pc:sldMkLst>
          <pc:docMk/>
          <pc:sldMk cId="1807111743" sldId="2076137209"/>
        </pc:sldMkLst>
      </pc:sldChg>
      <pc:sldChg chg="modSp add del mod">
        <pc:chgData name="Rob Kuehfus" userId="08fa2429-8542-44d3-bca6-fdf2f04fc238" providerId="ADAL" clId="{D1271BC2-859A-4D7F-9339-D9CB09DE7D5D}" dt="2020-02-11T14:46:07.020" v="22"/>
        <pc:sldMkLst>
          <pc:docMk/>
          <pc:sldMk cId="335892300" sldId="2076137210"/>
        </pc:sldMkLst>
        <pc:spChg chg="mod">
          <ac:chgData name="Rob Kuehfus" userId="08fa2429-8542-44d3-bca6-fdf2f04fc238" providerId="ADAL" clId="{D1271BC2-859A-4D7F-9339-D9CB09DE7D5D}" dt="2020-02-11T14:46:06.942" v="21"/>
          <ac:spMkLst>
            <pc:docMk/>
            <pc:sldMk cId="335892300" sldId="2076137210"/>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865063717" sldId="2076137211"/>
        </pc:sldMkLst>
        <pc:spChg chg="mod">
          <ac:chgData name="Rob Kuehfus" userId="08fa2429-8542-44d3-bca6-fdf2f04fc238" providerId="ADAL" clId="{D1271BC2-859A-4D7F-9339-D9CB09DE7D5D}" dt="2020-02-11T14:46:06.942" v="21"/>
          <ac:spMkLst>
            <pc:docMk/>
            <pc:sldMk cId="2865063717" sldId="2076137211"/>
            <ac:spMk id="2" creationId="{00000000-0000-0000-0000-000000000000}"/>
          </ac:spMkLst>
        </pc:spChg>
        <pc:spChg chg="mod">
          <ac:chgData name="Rob Kuehfus" userId="08fa2429-8542-44d3-bca6-fdf2f04fc238" providerId="ADAL" clId="{D1271BC2-859A-4D7F-9339-D9CB09DE7D5D}" dt="2020-02-11T14:46:06.942" v="21"/>
          <ac:spMkLst>
            <pc:docMk/>
            <pc:sldMk cId="2865063717" sldId="207613721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2943233268" sldId="2076137212"/>
        </pc:sldMkLst>
        <pc:spChg chg="mod">
          <ac:chgData name="Rob Kuehfus" userId="08fa2429-8542-44d3-bca6-fdf2f04fc238" providerId="ADAL" clId="{D1271BC2-859A-4D7F-9339-D9CB09DE7D5D}" dt="2020-02-11T14:46:06.942" v="21"/>
          <ac:spMkLst>
            <pc:docMk/>
            <pc:sldMk cId="2943233268" sldId="207613721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702410997" sldId="2076137213"/>
        </pc:sldMkLst>
        <pc:spChg chg="mod">
          <ac:chgData name="Rob Kuehfus" userId="08fa2429-8542-44d3-bca6-fdf2f04fc238" providerId="ADAL" clId="{D1271BC2-859A-4D7F-9339-D9CB09DE7D5D}" dt="2020-02-11T14:46:06.942" v="21"/>
          <ac:spMkLst>
            <pc:docMk/>
            <pc:sldMk cId="702410997" sldId="2076137213"/>
            <ac:spMk id="2" creationId="{00000000-0000-0000-0000-000000000000}"/>
          </ac:spMkLst>
        </pc:spChg>
        <pc:spChg chg="mod">
          <ac:chgData name="Rob Kuehfus" userId="08fa2429-8542-44d3-bca6-fdf2f04fc238" providerId="ADAL" clId="{D1271BC2-859A-4D7F-9339-D9CB09DE7D5D}" dt="2020-02-11T14:46:06.942" v="21"/>
          <ac:spMkLst>
            <pc:docMk/>
            <pc:sldMk cId="702410997" sldId="2076137213"/>
            <ac:spMk id="4" creationId="{8255B8E6-D579-46A1-A21D-FF9891812FBB}"/>
          </ac:spMkLst>
        </pc:spChg>
        <pc:spChg chg="mod">
          <ac:chgData name="Rob Kuehfus" userId="08fa2429-8542-44d3-bca6-fdf2f04fc238" providerId="ADAL" clId="{D1271BC2-859A-4D7F-9339-D9CB09DE7D5D}" dt="2020-02-11T14:46:06.942" v="21"/>
          <ac:spMkLst>
            <pc:docMk/>
            <pc:sldMk cId="702410997" sldId="2076137213"/>
            <ac:spMk id="5" creationId="{ACBDE374-1A34-41F4-8FA2-D109DFB3B7A7}"/>
          </ac:spMkLst>
        </pc:spChg>
      </pc:sldChg>
      <pc:sldChg chg="modSp add del mod setBg">
        <pc:chgData name="Rob Kuehfus" userId="08fa2429-8542-44d3-bca6-fdf2f04fc238" providerId="ADAL" clId="{D1271BC2-859A-4D7F-9339-D9CB09DE7D5D}" dt="2020-02-14T13:42:47.248" v="79" actId="20577"/>
        <pc:sldMkLst>
          <pc:docMk/>
          <pc:sldMk cId="4049451711" sldId="2076137217"/>
        </pc:sldMkLst>
        <pc:spChg chg="mod">
          <ac:chgData name="Rob Kuehfus" userId="08fa2429-8542-44d3-bca6-fdf2f04fc238" providerId="ADAL" clId="{D1271BC2-859A-4D7F-9339-D9CB09DE7D5D}" dt="2020-02-14T13:42:47.248" v="79" actId="20577"/>
          <ac:spMkLst>
            <pc:docMk/>
            <pc:sldMk cId="4049451711" sldId="2076137217"/>
            <ac:spMk id="2" creationId="{BBB84D00-5465-4D6C-8B5A-46D1308CEA53}"/>
          </ac:spMkLst>
        </pc:spChg>
      </pc:sldChg>
      <pc:sldChg chg="add del setBg">
        <pc:chgData name="Rob Kuehfus" userId="08fa2429-8542-44d3-bca6-fdf2f04fc238" providerId="ADAL" clId="{D1271BC2-859A-4D7F-9339-D9CB09DE7D5D}" dt="2020-02-14T13:41:37.862" v="49"/>
        <pc:sldMkLst>
          <pc:docMk/>
          <pc:sldMk cId="698156655" sldId="2076137223"/>
        </pc:sldMkLst>
      </pc:sldChg>
      <pc:sldChg chg="add del setBg">
        <pc:chgData name="Rob Kuehfus" userId="08fa2429-8542-44d3-bca6-fdf2f04fc238" providerId="ADAL" clId="{D1271BC2-859A-4D7F-9339-D9CB09DE7D5D}" dt="2020-02-14T13:41:48.940" v="52"/>
        <pc:sldMkLst>
          <pc:docMk/>
          <pc:sldMk cId="2104867070" sldId="2076137224"/>
        </pc:sldMkLst>
      </pc:sldChg>
      <pc:sldChg chg="add del setBg">
        <pc:chgData name="Rob Kuehfus" userId="08fa2429-8542-44d3-bca6-fdf2f04fc238" providerId="ADAL" clId="{D1271BC2-859A-4D7F-9339-D9CB09DE7D5D}" dt="2020-02-14T13:42:00.545" v="55"/>
        <pc:sldMkLst>
          <pc:docMk/>
          <pc:sldMk cId="3987509547" sldId="2076137226"/>
        </pc:sldMkLst>
      </pc:sldChg>
      <pc:sldChg chg="add del setBg">
        <pc:chgData name="Rob Kuehfus" userId="08fa2429-8542-44d3-bca6-fdf2f04fc238" providerId="ADAL" clId="{D1271BC2-859A-4D7F-9339-D9CB09DE7D5D}" dt="2020-02-14T13:42:15.728" v="58"/>
        <pc:sldMkLst>
          <pc:docMk/>
          <pc:sldMk cId="2236617175" sldId="20761372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6B65D-94E1-4590-968C-59BA83F342B4}"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36CBF-8A6F-43D5-9F28-86A224CDD6AA}" type="slidenum">
              <a:rPr lang="en-US" smtClean="0"/>
              <a:t>‹#›</a:t>
            </a:fld>
            <a:endParaRPr lang="en-US"/>
          </a:p>
        </p:txBody>
      </p:sp>
    </p:spTree>
    <p:extLst>
      <p:ext uri="{BB962C8B-B14F-4D97-AF65-F5344CB8AC3E}">
        <p14:creationId xmlns:p14="http://schemas.microsoft.com/office/powerpoint/2010/main" val="99872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dmz/secure-vnet-dmz"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2/18/2020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b="0" kern="1200" dirty="0">
                <a:solidFill>
                  <a:schemeClr val="tx1"/>
                </a:solidFill>
                <a:effectLst/>
                <a:latin typeface="+mn-lt"/>
                <a:ea typeface="+mn-ea"/>
                <a:cs typeface="+mn-cs"/>
              </a:rPr>
              <a:t>Trey Research's CTO, is aware of the potential for the cloud, but also has a keen understanding that without strong governance, Trey may end up with an environment that lacks essential business controls. These incorrect practices can then be disbursed across the enterprise, leading to an unmanageable Azure estate and costs which are hard to track or control. Ken wants to start on the right foot by enforcing common-sense best practices from the start.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datacenters, and setting auditing policy on hardware and services.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help drive Azure adoption and best practices, Ken has chartered a Cloud Governance team within Enterprise IT, headed by Laura Knight. This team will be responsible for all aspects of Azure governance. This includes defining, implementing and enforcing cloud governance and working with other teams to ensure best practices are adopted.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Rather than re-invent the wheel, the Cloud Governance team have decided to adopt Microsoft's Cloud Adoption Framework as a baseline upon which they will build their governance implementation. This framework is divided into five disciplines.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891369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848614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panose="020B0502040204020203" pitchFamily="34" charset="0"/>
                <a:ea typeface="+mn-ea"/>
                <a:cs typeface="+mn-cs"/>
              </a:rPr>
              <a:t>It is essential that as we adopt cloud we think about the individuals and roles that they will play in the future service delivery model. As iterated before “Cloud is a model, not just a place”. This will mean that we need to thing about how we leverage teams to be more agile and respond to ever changing demands. We need to ensure that the teams can help drive alignment and accountability.</a:t>
            </a:r>
          </a:p>
          <a:p>
            <a:r>
              <a:rPr lang="en-US" sz="882" kern="1200" dirty="0">
                <a:solidFill>
                  <a:schemeClr val="tx1"/>
                </a:solidFill>
                <a:effectLst/>
                <a:latin typeface="Segoe UI" panose="020B0502040204020203" pitchFamily="34" charset="0"/>
                <a:ea typeface="+mn-ea"/>
                <a:cs typeface="+mn-cs"/>
              </a:rPr>
              <a:t>There are many ways that we can align the organization, the recommendations below are based on what we see with other customers and will start with the principle of a minimal viable product (MVP) and then evolve as Contoso progresses with the adoption.</a:t>
            </a:r>
          </a:p>
          <a:p>
            <a:r>
              <a:rPr lang="en-US" sz="882" kern="1200" dirty="0">
                <a:solidFill>
                  <a:schemeClr val="tx1"/>
                </a:solidFill>
                <a:effectLst/>
                <a:latin typeface="Segoe UI" panose="020B0502040204020203" pitchFamily="34" charset="0"/>
                <a:ea typeface="+mn-ea"/>
                <a:cs typeface="+mn-cs"/>
              </a:rPr>
              <a:t>Our guidance is to start with 2 teams, a </a:t>
            </a:r>
            <a:r>
              <a:rPr lang="en-US" sz="882" b="1" kern="1200" dirty="0">
                <a:solidFill>
                  <a:schemeClr val="tx1"/>
                </a:solidFill>
                <a:effectLst/>
                <a:latin typeface="Segoe UI" panose="020B0502040204020203" pitchFamily="34" charset="0"/>
                <a:ea typeface="+mn-ea"/>
                <a:cs typeface="+mn-cs"/>
              </a:rPr>
              <a:t>Cloud Strategy Team</a:t>
            </a:r>
            <a:r>
              <a:rPr lang="en-US" sz="882" kern="1200" dirty="0">
                <a:solidFill>
                  <a:schemeClr val="tx1"/>
                </a:solidFill>
                <a:effectLst/>
                <a:latin typeface="Segoe UI" panose="020B0502040204020203" pitchFamily="34" charset="0"/>
                <a:ea typeface="+mn-ea"/>
                <a:cs typeface="+mn-cs"/>
              </a:rPr>
              <a:t> and a </a:t>
            </a:r>
            <a:r>
              <a:rPr lang="en-US" sz="882" b="1" kern="1200" dirty="0">
                <a:solidFill>
                  <a:schemeClr val="tx1"/>
                </a:solidFill>
                <a:effectLst/>
                <a:latin typeface="Segoe UI" panose="020B0502040204020203" pitchFamily="34" charset="0"/>
                <a:ea typeface="+mn-ea"/>
                <a:cs typeface="+mn-cs"/>
              </a:rPr>
              <a:t>Cloud Governance Team</a:t>
            </a:r>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The </a:t>
            </a:r>
            <a:r>
              <a:rPr lang="en-US" sz="882" b="1" kern="1200" dirty="0">
                <a:solidFill>
                  <a:schemeClr val="tx1"/>
                </a:solidFill>
                <a:effectLst/>
                <a:latin typeface="Segoe UI" panose="020B0502040204020203" pitchFamily="34" charset="0"/>
                <a:ea typeface="+mn-ea"/>
                <a:cs typeface="+mn-cs"/>
              </a:rPr>
              <a:t>Cloud Strategy Team</a:t>
            </a:r>
            <a:r>
              <a:rPr lang="en-US" sz="882" kern="1200" dirty="0">
                <a:solidFill>
                  <a:schemeClr val="tx1"/>
                </a:solidFill>
                <a:effectLst/>
                <a:latin typeface="Segoe UI" panose="020B0502040204020203" pitchFamily="34" charset="0"/>
                <a:ea typeface="+mn-ea"/>
                <a:cs typeface="+mn-cs"/>
              </a:rPr>
              <a:t> is responsible for leading the cloud adoption within your organization, supporting all business outcomes, people and processes changes and technical projects identified within this plan. The types of roles typically found in the strategy team are:</a:t>
            </a:r>
          </a:p>
          <a:p>
            <a:pPr lvl="0"/>
            <a:r>
              <a:rPr lang="en-US" sz="882" kern="1200" dirty="0">
                <a:solidFill>
                  <a:schemeClr val="tx1"/>
                </a:solidFill>
                <a:effectLst/>
                <a:latin typeface="Segoe UI" panose="020B0502040204020203" pitchFamily="34" charset="0"/>
                <a:ea typeface="+mn-ea"/>
                <a:cs typeface="+mn-cs"/>
              </a:rPr>
              <a:t>Finance</a:t>
            </a:r>
          </a:p>
          <a:p>
            <a:pPr lvl="0"/>
            <a:r>
              <a:rPr lang="en-US" sz="882" kern="1200" dirty="0">
                <a:solidFill>
                  <a:schemeClr val="tx1"/>
                </a:solidFill>
                <a:effectLst/>
                <a:latin typeface="Segoe UI" panose="020B0502040204020203" pitchFamily="34" charset="0"/>
                <a:ea typeface="+mn-ea"/>
                <a:cs typeface="+mn-cs"/>
              </a:rPr>
              <a:t>Line of business</a:t>
            </a:r>
          </a:p>
          <a:p>
            <a:pPr lvl="0"/>
            <a:r>
              <a:rPr lang="en-US" sz="882" kern="1200" dirty="0">
                <a:solidFill>
                  <a:schemeClr val="tx1"/>
                </a:solidFill>
                <a:effectLst/>
                <a:latin typeface="Segoe UI" panose="020B0502040204020203" pitchFamily="34" charset="0"/>
                <a:ea typeface="+mn-ea"/>
                <a:cs typeface="+mn-cs"/>
              </a:rPr>
              <a:t>Human resources</a:t>
            </a:r>
          </a:p>
          <a:p>
            <a:pPr lvl="0"/>
            <a:r>
              <a:rPr lang="en-US" sz="882" kern="1200" dirty="0">
                <a:solidFill>
                  <a:schemeClr val="tx1"/>
                </a:solidFill>
                <a:effectLst/>
                <a:latin typeface="Segoe UI" panose="020B0502040204020203" pitchFamily="34" charset="0"/>
                <a:ea typeface="+mn-ea"/>
                <a:cs typeface="+mn-cs"/>
              </a:rPr>
              <a:t>Operations</a:t>
            </a:r>
          </a:p>
          <a:p>
            <a:pPr lvl="0"/>
            <a:r>
              <a:rPr lang="en-US" sz="882" kern="1200" dirty="0">
                <a:solidFill>
                  <a:schemeClr val="tx1"/>
                </a:solidFill>
                <a:effectLst/>
                <a:latin typeface="Segoe UI" panose="020B0502040204020203" pitchFamily="34" charset="0"/>
                <a:ea typeface="+mn-ea"/>
                <a:cs typeface="+mn-cs"/>
              </a:rPr>
              <a:t>Enterprise architecture</a:t>
            </a:r>
          </a:p>
          <a:p>
            <a:pPr lvl="0"/>
            <a:r>
              <a:rPr lang="en-US" sz="882" kern="1200" dirty="0">
                <a:solidFill>
                  <a:schemeClr val="tx1"/>
                </a:solidFill>
                <a:effectLst/>
                <a:latin typeface="Segoe UI" panose="020B0502040204020203" pitchFamily="34" charset="0"/>
                <a:ea typeface="+mn-ea"/>
                <a:cs typeface="+mn-cs"/>
              </a:rPr>
              <a:t>IT infrastructure</a:t>
            </a:r>
          </a:p>
          <a:p>
            <a:pPr lvl="0"/>
            <a:r>
              <a:rPr lang="en-US" sz="882" kern="1200" dirty="0">
                <a:solidFill>
                  <a:schemeClr val="tx1"/>
                </a:solidFill>
                <a:effectLst/>
                <a:latin typeface="Segoe UI" panose="020B0502040204020203" pitchFamily="34" charset="0"/>
                <a:ea typeface="+mn-ea"/>
                <a:cs typeface="+mn-cs"/>
              </a:rPr>
              <a:t>Application groups</a:t>
            </a:r>
          </a:p>
          <a:p>
            <a:pPr lvl="0"/>
            <a:r>
              <a:rPr lang="en-US" sz="882" kern="1200" dirty="0">
                <a:solidFill>
                  <a:schemeClr val="tx1"/>
                </a:solidFill>
                <a:effectLst/>
                <a:latin typeface="Segoe UI" panose="020B0502040204020203" pitchFamily="34" charset="0"/>
                <a:ea typeface="+mn-ea"/>
                <a:cs typeface="+mn-cs"/>
              </a:rPr>
              <a:t>Project managers (Often with Agile project management experience)</a:t>
            </a:r>
          </a:p>
          <a:p>
            <a:r>
              <a:rPr lang="en-US" sz="882" kern="1200" dirty="0">
                <a:solidFill>
                  <a:schemeClr val="tx1"/>
                </a:solidFill>
                <a:effectLst/>
                <a:latin typeface="Segoe UI" panose="020B0502040204020203" pitchFamily="34" charset="0"/>
                <a:ea typeface="+mn-ea"/>
                <a:cs typeface="+mn-cs"/>
              </a:rPr>
              <a:t> </a:t>
            </a:r>
          </a:p>
          <a:p>
            <a:r>
              <a:rPr lang="en-US" sz="882" kern="1200" dirty="0">
                <a:solidFill>
                  <a:schemeClr val="tx1"/>
                </a:solidFill>
                <a:effectLst/>
                <a:latin typeface="Segoe UI" panose="020B0502040204020203" pitchFamily="34" charset="0"/>
                <a:ea typeface="+mn-ea"/>
                <a:cs typeface="+mn-cs"/>
              </a:rPr>
              <a:t>The </a:t>
            </a:r>
            <a:r>
              <a:rPr lang="en-US" sz="882" b="1" kern="1200" dirty="0">
                <a:solidFill>
                  <a:schemeClr val="tx1"/>
                </a:solidFill>
                <a:effectLst/>
                <a:latin typeface="Segoe UI" panose="020B0502040204020203" pitchFamily="34" charset="0"/>
                <a:ea typeface="+mn-ea"/>
                <a:cs typeface="+mn-cs"/>
              </a:rPr>
              <a:t>Cloud Governance Team</a:t>
            </a:r>
            <a:r>
              <a:rPr lang="en-US" sz="882" kern="1200" dirty="0">
                <a:solidFill>
                  <a:schemeClr val="tx1"/>
                </a:solidFill>
                <a:effectLst/>
                <a:latin typeface="Segoe UI" panose="020B0502040204020203" pitchFamily="34" charset="0"/>
                <a:ea typeface="+mn-ea"/>
                <a:cs typeface="+mn-cs"/>
              </a:rPr>
              <a:t> ensures that risks and risk tolerance are properly evaluated and managed. This capability ensures the proper identification of risks that can't be tolerated by the business have the correct governing corporate policies. Here are some of the roles which we believe form part of your Governance team:</a:t>
            </a:r>
          </a:p>
          <a:p>
            <a:pPr lvl="0"/>
            <a:r>
              <a:rPr lang="en-US" sz="882" kern="1200" dirty="0">
                <a:solidFill>
                  <a:schemeClr val="tx1"/>
                </a:solidFill>
                <a:effectLst/>
                <a:latin typeface="Segoe UI" panose="020B0502040204020203" pitchFamily="34" charset="0"/>
                <a:ea typeface="+mn-ea"/>
                <a:cs typeface="+mn-cs"/>
              </a:rPr>
              <a:t>IT governance</a:t>
            </a:r>
          </a:p>
          <a:p>
            <a:pPr lvl="0"/>
            <a:r>
              <a:rPr lang="en-US" sz="882" kern="1200" dirty="0">
                <a:solidFill>
                  <a:schemeClr val="tx1"/>
                </a:solidFill>
                <a:effectLst/>
                <a:latin typeface="Segoe UI" panose="020B0502040204020203" pitchFamily="34" charset="0"/>
                <a:ea typeface="+mn-ea"/>
                <a:cs typeface="+mn-cs"/>
              </a:rPr>
              <a:t>Enterprise architecture</a:t>
            </a:r>
          </a:p>
          <a:p>
            <a:pPr lvl="0"/>
            <a:r>
              <a:rPr lang="en-US" sz="882" kern="1200" dirty="0">
                <a:solidFill>
                  <a:schemeClr val="tx1"/>
                </a:solidFill>
                <a:effectLst/>
                <a:latin typeface="Segoe UI" panose="020B0502040204020203" pitchFamily="34" charset="0"/>
                <a:ea typeface="+mn-ea"/>
                <a:cs typeface="+mn-cs"/>
              </a:rPr>
              <a:t>Security</a:t>
            </a:r>
          </a:p>
          <a:p>
            <a:pPr lvl="0"/>
            <a:r>
              <a:rPr lang="en-US" sz="882" kern="1200" dirty="0">
                <a:solidFill>
                  <a:schemeClr val="tx1"/>
                </a:solidFill>
                <a:effectLst/>
                <a:latin typeface="Segoe UI" panose="020B0502040204020203" pitchFamily="34" charset="0"/>
                <a:ea typeface="+mn-ea"/>
                <a:cs typeface="+mn-cs"/>
              </a:rPr>
              <a:t>IT operations</a:t>
            </a:r>
          </a:p>
          <a:p>
            <a:pPr lvl="0"/>
            <a:r>
              <a:rPr lang="en-US" sz="882" kern="1200" dirty="0">
                <a:solidFill>
                  <a:schemeClr val="tx1"/>
                </a:solidFill>
                <a:effectLst/>
                <a:latin typeface="Segoe UI" panose="020B0502040204020203" pitchFamily="34" charset="0"/>
                <a:ea typeface="+mn-ea"/>
                <a:cs typeface="+mn-cs"/>
              </a:rPr>
              <a:t>IT infrastructure</a:t>
            </a:r>
          </a:p>
          <a:p>
            <a:pPr lvl="0"/>
            <a:r>
              <a:rPr lang="en-US" sz="882" kern="1200" dirty="0">
                <a:solidFill>
                  <a:schemeClr val="tx1"/>
                </a:solidFill>
                <a:effectLst/>
                <a:latin typeface="Segoe UI" panose="020B0502040204020203" pitchFamily="34" charset="0"/>
                <a:ea typeface="+mn-ea"/>
                <a:cs typeface="+mn-cs"/>
              </a:rPr>
              <a:t>Networking</a:t>
            </a:r>
          </a:p>
          <a:p>
            <a:pPr lvl="0"/>
            <a:r>
              <a:rPr lang="en-US" sz="882" kern="1200" dirty="0">
                <a:solidFill>
                  <a:schemeClr val="tx1"/>
                </a:solidFill>
                <a:effectLst/>
                <a:latin typeface="Segoe UI" panose="020B0502040204020203" pitchFamily="34" charset="0"/>
                <a:ea typeface="+mn-ea"/>
                <a:cs typeface="+mn-cs"/>
              </a:rPr>
              <a:t>Identity</a:t>
            </a:r>
          </a:p>
          <a:p>
            <a:pPr lvl="0"/>
            <a:r>
              <a:rPr lang="en-US" sz="882" kern="1200" dirty="0">
                <a:solidFill>
                  <a:schemeClr val="tx1"/>
                </a:solidFill>
                <a:effectLst/>
                <a:latin typeface="Segoe UI" panose="020B0502040204020203" pitchFamily="34" charset="0"/>
                <a:ea typeface="+mn-ea"/>
                <a:cs typeface="+mn-cs"/>
              </a:rPr>
              <a:t>Virtualization</a:t>
            </a:r>
          </a:p>
          <a:p>
            <a:pPr lvl="0"/>
            <a:r>
              <a:rPr lang="en-US" sz="882" kern="1200" dirty="0">
                <a:solidFill>
                  <a:schemeClr val="tx1"/>
                </a:solidFill>
                <a:effectLst/>
                <a:latin typeface="Segoe UI" panose="020B0502040204020203" pitchFamily="34" charset="0"/>
                <a:ea typeface="+mn-ea"/>
                <a:cs typeface="+mn-cs"/>
              </a:rPr>
              <a:t>Business continuity and disaster recovery</a:t>
            </a:r>
          </a:p>
          <a:p>
            <a:pPr lvl="0"/>
            <a:r>
              <a:rPr lang="en-US" sz="882" kern="1200" dirty="0">
                <a:solidFill>
                  <a:schemeClr val="tx1"/>
                </a:solidFill>
                <a:effectLst/>
                <a:latin typeface="Segoe UI" panose="020B0502040204020203" pitchFamily="34" charset="0"/>
                <a:ea typeface="+mn-ea"/>
                <a:cs typeface="+mn-cs"/>
              </a:rPr>
              <a:t>Application owners within IT</a:t>
            </a:r>
          </a:p>
          <a:p>
            <a:pPr lvl="0"/>
            <a:r>
              <a:rPr lang="en-US" sz="882" kern="1200" dirty="0">
                <a:solidFill>
                  <a:schemeClr val="tx1"/>
                </a:solidFill>
                <a:effectLst/>
                <a:latin typeface="Segoe UI" panose="020B0502040204020203" pitchFamily="34" charset="0"/>
                <a:ea typeface="+mn-ea"/>
                <a:cs typeface="+mn-cs"/>
              </a:rPr>
              <a:t>Finance owners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83463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Trey Research has three business units: Industrial and Consumer, Electronics, and Life Sciences. Each of the Business Units has the same subunits: Product development, Marketing, and Sales and Support. Sales and Support is further divided into region subunits (US/EU/Asia).</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838421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a:t>
            </a:r>
            <a:r>
              <a:rPr lang="en-US" sz="1200" dirty="0">
                <a:latin typeface="Segoe UI Semibold" panose="020B0702040204020203" pitchFamily="34" charset="0"/>
                <a:cs typeface="Segoe UI Semibold" panose="020B0702040204020203" pitchFamily="34" charset="0"/>
              </a:rPr>
              <a:t>Ken Greenwald</a:t>
            </a:r>
            <a:r>
              <a:rPr lang="en-US" sz="1200" b="0" kern="1200" dirty="0">
                <a:solidFill>
                  <a:schemeClr val="tx1"/>
                </a:solidFill>
                <a:effectLst/>
                <a:latin typeface="+mn-lt"/>
                <a:ea typeface="+mn-ea"/>
                <a:cs typeface="+mn-cs"/>
              </a:rPr>
              <a:t>,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Development and Test</a:t>
            </a:r>
          </a:p>
          <a:p>
            <a:r>
              <a:rPr lang="en-US" sz="1200" b="0" kern="1200" dirty="0">
                <a:solidFill>
                  <a:schemeClr val="tx1"/>
                </a:solidFill>
                <a:effectLst/>
                <a:latin typeface="+mn-lt"/>
                <a:ea typeface="+mn-ea"/>
                <a:cs typeface="+mn-cs"/>
              </a:rPr>
              <a:t>- Production</a:t>
            </a:r>
          </a:p>
          <a:p>
            <a:r>
              <a:rPr lang="en-US" sz="1200" b="0" kern="1200" dirty="0">
                <a:solidFill>
                  <a:schemeClr val="tx1"/>
                </a:solidFill>
                <a:effectLst/>
                <a:latin typeface="+mn-lt"/>
                <a:ea typeface="+mn-ea"/>
                <a:cs typeface="+mn-cs"/>
              </a:rPr>
              <a:t>- Support Services</a:t>
            </a:r>
          </a:p>
          <a:p>
            <a:r>
              <a:rPr lang="en-US" sz="1200" b="0" kern="1200" dirty="0">
                <a:solidFill>
                  <a:schemeClr val="tx1"/>
                </a:solidFill>
                <a:effectLst/>
                <a:latin typeface="+mn-lt"/>
                <a:ea typeface="+mn-ea"/>
                <a:cs typeface="+mn-cs"/>
              </a:rPr>
              <a:t>-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Development and Test</a:t>
            </a:r>
          </a:p>
          <a:p>
            <a:r>
              <a:rPr lang="en-US" sz="1200" b="0" kern="1200" dirty="0">
                <a:solidFill>
                  <a:schemeClr val="tx1"/>
                </a:solidFill>
                <a:effectLst/>
                <a:latin typeface="+mn-lt"/>
                <a:ea typeface="+mn-ea"/>
                <a:cs typeface="+mn-cs"/>
              </a:rPr>
              <a:t>- Production</a:t>
            </a:r>
          </a:p>
          <a:p>
            <a:r>
              <a:rPr lang="en-US" sz="1200" b="0" kern="1200" dirty="0">
                <a:solidFill>
                  <a:schemeClr val="tx1"/>
                </a:solidFill>
                <a:effectLst/>
                <a:latin typeface="+mn-lt"/>
                <a:ea typeface="+mn-ea"/>
                <a:cs typeface="+mn-cs"/>
              </a:rPr>
              <a:t>- Support Services</a:t>
            </a:r>
          </a:p>
          <a:p>
            <a:r>
              <a:rPr lang="en-US" sz="1200" b="0" kern="1200" dirty="0">
                <a:solidFill>
                  <a:schemeClr val="tx1"/>
                </a:solidFill>
                <a:effectLst/>
                <a:latin typeface="+mn-lt"/>
                <a:ea typeface="+mn-ea"/>
                <a:cs typeface="+mn-cs"/>
              </a:rPr>
              <a:t>-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473528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80857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9:15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9922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06807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488448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970909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890539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94294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861457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https://docs.microsoft.com/en-us/azure/architecture/reference-architectures/dmz/secure-vnet-dmz</a:t>
            </a:r>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9:17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941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9:15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739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9:15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269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panose="020B0502040204020203" pitchFamily="34" charset="0"/>
                <a:ea typeface="+mn-ea"/>
                <a:cs typeface="+mn-cs"/>
              </a:rPr>
              <a:t>Examine your workload through the lenses of resiliency, cost, </a:t>
            </a:r>
            <a:r>
              <a:rPr lang="en-US" sz="882" b="0" i="0" u="none" strike="noStrike" kern="1200" dirty="0" err="1">
                <a:solidFill>
                  <a:schemeClr val="tx1"/>
                </a:solidFill>
                <a:effectLst/>
                <a:latin typeface="Segoe UI" panose="020B0502040204020203" pitchFamily="34" charset="0"/>
                <a:ea typeface="+mn-ea"/>
                <a:cs typeface="+mn-cs"/>
              </a:rPr>
              <a:t>devops</a:t>
            </a:r>
            <a:r>
              <a:rPr lang="en-US" sz="882" b="0" i="0" u="none" strike="noStrike" kern="1200" dirty="0">
                <a:solidFill>
                  <a:schemeClr val="tx1"/>
                </a:solidFill>
                <a:effectLst/>
                <a:latin typeface="Segoe UI" panose="020B0502040204020203" pitchFamily="34" charset="0"/>
                <a:ea typeface="+mn-ea"/>
                <a:cs typeface="+mn-cs"/>
              </a:rPr>
              <a:t> practices, security and scalability</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9:15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618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9:15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496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2/18/2020 9:15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02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is a manufacturing company that builds consumer products with 29.6 billion USD in annual revenue. Trey's headquarters are in New Jersey, but they have data centers and branch offices scattered across the United States with several major offices in the United Kingdom, France, and Japan.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Even as large as it is, Trey seeks to maximize the cost-effectiveness and flexibility of its IT, especially in new projects and business units. With a dizzying number of existing business units, each with its own unique requirements from IT and ballooning costs from internal hardware and data center investment, Trey is looking to the cloud.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 is interested in a large-scale solution that will help mitigate creeping costs and start the transition to a modern cloud-based enterprise architecture.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Trey's technical leadership has decided to move forward with a Microsoft enterprise agreement (EA) with a heavy commitment in Microsoft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76771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510C-FD62-4675-8CA2-5D051087C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EC06E-7DC0-48AD-84C9-413A38D67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4910EC-6272-4C2C-8AAD-75400222CB81}"/>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688FF775-A7DA-4CAD-88A2-B5AA09AA1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CA96F-9D7C-4F0B-808B-3B232A66F44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5940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74F4-EA9C-4740-9B44-B1D3BA9D5D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01721-BCF5-4FAC-A279-9795F0D07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8B154-1785-41A1-AB3C-5F1C28861BD7}"/>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2B034411-C248-4F53-A7F4-028BA949D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D1364-7DAA-4AB2-BBE0-BA73941E571E}"/>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87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A0B7-54FA-4117-8AD1-C94842E1B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C7313-6E09-4759-8D41-8CCD1BA7A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70695-EF3E-4F8A-92BE-874DB44A810B}"/>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C76EB8FA-DC4F-4511-B1BB-81297B544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3812F-7EDB-46AF-8A66-EDEC3F401F5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87728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1106615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88015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74866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65250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41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0464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2680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415950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E224-3DBF-4A64-AB99-45BEE910C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EBD2F-6E3A-4541-A025-B4E2F2C4B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5FEC2-8F25-4312-A877-B797E68219E8}"/>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22DE4E65-8E37-45E3-A75C-943DA38B8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D1796-0353-479C-8F8B-AE9AEADB2EC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630460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187180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390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215238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80234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9228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981294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494226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43923496"/>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14030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59738837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0C6-6777-4BC2-9AA9-7792E4076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83849-FC18-418F-B810-52D172983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A5859-3223-4477-8807-6B7727C1EE27}"/>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1A6D09C6-1A9F-4FFE-AFCD-2AB0169BF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E487D-1659-4F0B-82BF-FFA869554BAA}"/>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904154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3892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47588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057558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090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76825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28316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57701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30896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887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980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77D3-6AE7-473F-8DA7-196F50837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4E840-FF56-4F2E-8147-EBACBBBED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DE6C6-EFC3-413C-85E7-B83183BC3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BA716-28AC-462F-883C-A14FB3E1F615}"/>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6" name="Footer Placeholder 5">
            <a:extLst>
              <a:ext uri="{FF2B5EF4-FFF2-40B4-BE49-F238E27FC236}">
                <a16:creationId xmlns:a16="http://schemas.microsoft.com/office/drawing/2014/main" id="{8F9A4F41-EA93-4460-B8F2-1F8650FA9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B864E-068E-445E-92C9-511BE7B1A21C}"/>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9078687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52476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255372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282193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Working with colors and accessibilit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7AA4C5-D79D-F84E-B683-2D45BD5B29BB}"/>
              </a:ext>
            </a:extLst>
          </p:cNvPr>
          <p:cNvSpPr>
            <a:spLocks noGrp="1"/>
          </p:cNvSpPr>
          <p:nvPr>
            <p:ph type="title"/>
          </p:nvPr>
        </p:nvSpPr>
        <p:spPr>
          <a:xfrm>
            <a:off x="588263" y="406400"/>
            <a:ext cx="11018520" cy="55399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4461134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719271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2D0A-8677-4EC6-B055-D43BEBFE5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3975-8506-4CB3-B2BB-3F287B482E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3D6A3-3C36-4592-8D0A-B0FF039324AA}"/>
              </a:ext>
            </a:extLst>
          </p:cNvPr>
          <p:cNvSpPr>
            <a:spLocks noGrp="1"/>
          </p:cNvSpPr>
          <p:nvPr>
            <p:ph type="dt" sz="half" idx="10"/>
          </p:nvPr>
        </p:nvSpPr>
        <p:spPr/>
        <p:txBody>
          <a:bodyPr/>
          <a:lstStyle/>
          <a:p>
            <a:fld id="{04C81BFE-F1C1-491C-9CD9-D49827A796D9}" type="datetimeFigureOut">
              <a:rPr lang="en-US" smtClean="0"/>
              <a:t>2/18/2020</a:t>
            </a:fld>
            <a:endParaRPr lang="en-US"/>
          </a:p>
        </p:txBody>
      </p:sp>
      <p:sp>
        <p:nvSpPr>
          <p:cNvPr id="5" name="Footer Placeholder 4">
            <a:extLst>
              <a:ext uri="{FF2B5EF4-FFF2-40B4-BE49-F238E27FC236}">
                <a16:creationId xmlns:a16="http://schemas.microsoft.com/office/drawing/2014/main" id="{7CD92662-5EBF-43EA-A95E-58E6BA9B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3E2E6-7494-470C-9A9B-3C9EA24BD8C7}"/>
              </a:ext>
            </a:extLst>
          </p:cNvPr>
          <p:cNvSpPr>
            <a:spLocks noGrp="1"/>
          </p:cNvSpPr>
          <p:nvPr>
            <p:ph type="sldNum" sz="quarter" idx="12"/>
          </p:nvPr>
        </p:nvSpPr>
        <p:spPr/>
        <p:txBody>
          <a:bodyPr/>
          <a:lstStyle/>
          <a:p>
            <a:fld id="{0C5C96C8-6B8B-48F3-B50C-9B77F1E48D29}" type="slidenum">
              <a:rPr lang="en-US" smtClean="0"/>
              <a:t>‹#›</a:t>
            </a:fld>
            <a:endParaRPr lang="en-US"/>
          </a:p>
        </p:txBody>
      </p:sp>
    </p:spTree>
    <p:extLst>
      <p:ext uri="{BB962C8B-B14F-4D97-AF65-F5344CB8AC3E}">
        <p14:creationId xmlns:p14="http://schemas.microsoft.com/office/powerpoint/2010/main" val="34868310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6"/>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011713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F223-91C5-4B34-8AF5-C40C90A85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AAC8EF-BB75-490A-895E-A5980ED65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5F1B3-EAAB-49AA-8E9A-A6E83C428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083F0-6F5E-46E4-9A0B-7E1468664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567BE-D9D2-4871-948C-607B255B2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F1909-B989-40B6-952C-9EF56EDECAC9}"/>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8" name="Footer Placeholder 7">
            <a:extLst>
              <a:ext uri="{FF2B5EF4-FFF2-40B4-BE49-F238E27FC236}">
                <a16:creationId xmlns:a16="http://schemas.microsoft.com/office/drawing/2014/main" id="{6A643E12-8D4E-425F-BAD4-E12EB0FC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C769F-FF0B-4898-84DD-312040186127}"/>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64630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E7B6-19FA-41C6-8760-394B078A0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5A5F33-EC6E-4459-A276-D6AE7956A4A1}"/>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4" name="Footer Placeholder 3">
            <a:extLst>
              <a:ext uri="{FF2B5EF4-FFF2-40B4-BE49-F238E27FC236}">
                <a16:creationId xmlns:a16="http://schemas.microsoft.com/office/drawing/2014/main" id="{52F78C30-9462-4CA0-BBA9-3A63E0D5F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AF3FE-9A10-4392-B434-FB1339E2F3E0}"/>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35588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9D6FF-3731-4B32-8157-6DF1250671C4}"/>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3" name="Footer Placeholder 2">
            <a:extLst>
              <a:ext uri="{FF2B5EF4-FFF2-40B4-BE49-F238E27FC236}">
                <a16:creationId xmlns:a16="http://schemas.microsoft.com/office/drawing/2014/main" id="{9C9E3148-8429-4C28-8E24-F11356E25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1E832-5C87-47ED-B1AC-5AF7FE06C393}"/>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49242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11B4-0327-4041-9F9B-3186CCABE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6787F1-3622-4377-9774-4F20944D1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BFB5BF-3ADD-49E7-A745-D37AA5AC5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2DB34-AD22-4737-BBFA-C372C85864AC}"/>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6" name="Footer Placeholder 5">
            <a:extLst>
              <a:ext uri="{FF2B5EF4-FFF2-40B4-BE49-F238E27FC236}">
                <a16:creationId xmlns:a16="http://schemas.microsoft.com/office/drawing/2014/main" id="{7C75AED0-B6A5-4A4C-85B2-C6104D725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93CEF-5F40-4949-A100-7A88E2B25811}"/>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2965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461B-52AA-4524-88FB-580337CB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5335C-F4FA-4035-A26B-1F3530EDF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8F5C3-346C-4B04-AFED-17368FE7B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9ADA-3A34-44FF-A27D-33F84C715274}"/>
              </a:ext>
            </a:extLst>
          </p:cNvPr>
          <p:cNvSpPr>
            <a:spLocks noGrp="1"/>
          </p:cNvSpPr>
          <p:nvPr>
            <p:ph type="dt" sz="half" idx="10"/>
          </p:nvPr>
        </p:nvSpPr>
        <p:spPr/>
        <p:txBody>
          <a:bodyPr/>
          <a:lstStyle/>
          <a:p>
            <a:fld id="{D525898D-123A-47A8-80A7-6A00225291FB}" type="datetimeFigureOut">
              <a:rPr lang="en-US" smtClean="0"/>
              <a:t>2/18/2020</a:t>
            </a:fld>
            <a:endParaRPr lang="en-US"/>
          </a:p>
        </p:txBody>
      </p:sp>
      <p:sp>
        <p:nvSpPr>
          <p:cNvPr id="6" name="Footer Placeholder 5">
            <a:extLst>
              <a:ext uri="{FF2B5EF4-FFF2-40B4-BE49-F238E27FC236}">
                <a16:creationId xmlns:a16="http://schemas.microsoft.com/office/drawing/2014/main" id="{1F985FBB-55C5-4650-B89B-53DC68A80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E1890-BE41-45A4-A4F0-417A2CE8772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75457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1364C-E632-48E6-A763-F26C6A920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54FBB-02D8-45A3-989C-D432B40F0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67E5-BA42-46B2-92CC-A3FE86357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5898D-123A-47A8-80A7-6A00225291FB}" type="datetimeFigureOut">
              <a:rPr lang="en-US" smtClean="0"/>
              <a:t>2/18/2020</a:t>
            </a:fld>
            <a:endParaRPr lang="en-US"/>
          </a:p>
        </p:txBody>
      </p:sp>
      <p:sp>
        <p:nvSpPr>
          <p:cNvPr id="5" name="Footer Placeholder 4">
            <a:extLst>
              <a:ext uri="{FF2B5EF4-FFF2-40B4-BE49-F238E27FC236}">
                <a16:creationId xmlns:a16="http://schemas.microsoft.com/office/drawing/2014/main" id="{505F4294-D0E4-4214-8C3D-72024D1E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826DBC-DF1F-47C4-B3F5-C2A2CB27D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FD13C-0A9A-4FC6-9A68-3F163D51EE71}" type="slidenum">
              <a:rPr lang="en-US" smtClean="0"/>
              <a:t>‹#›</a:t>
            </a:fld>
            <a:endParaRPr lang="en-US"/>
          </a:p>
        </p:txBody>
      </p:sp>
    </p:spTree>
    <p:extLst>
      <p:ext uri="{BB962C8B-B14F-4D97-AF65-F5344CB8AC3E}">
        <p14:creationId xmlns:p14="http://schemas.microsoft.com/office/powerpoint/2010/main" val="273590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1032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governance/blueprints/samples/caf-migrate-landing-zone/index"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hyperlink" Target="https://fusionassessment.azurewebsites.net/" TargetMode="Externa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docs.microsoft.com/en-us/assessments/?mode=pre-assessment&amp;session=local" TargetMode="Externa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740" y="80387"/>
            <a:ext cx="11018520" cy="553998"/>
          </a:xfrm>
        </p:spPr>
        <p:txBody>
          <a:bodyPr/>
          <a:lstStyle/>
          <a:p>
            <a:r>
              <a:rPr lang="en-US" dirty="0"/>
              <a:t>Agenda</a:t>
            </a:r>
          </a:p>
        </p:txBody>
      </p:sp>
      <p:graphicFrame>
        <p:nvGraphicFramePr>
          <p:cNvPr id="3" name="Table 2">
            <a:extLst>
              <a:ext uri="{FF2B5EF4-FFF2-40B4-BE49-F238E27FC236}">
                <a16:creationId xmlns:a16="http://schemas.microsoft.com/office/drawing/2014/main" id="{BE848C8B-881B-442F-9DE9-FCE8F262582D}"/>
              </a:ext>
            </a:extLst>
          </p:cNvPr>
          <p:cNvGraphicFramePr>
            <a:graphicFrameLocks noGrp="1"/>
          </p:cNvGraphicFramePr>
          <p:nvPr>
            <p:extLst>
              <p:ext uri="{D42A27DB-BD31-4B8C-83A1-F6EECF244321}">
                <p14:modId xmlns:p14="http://schemas.microsoft.com/office/powerpoint/2010/main" val="1604636811"/>
              </p:ext>
            </p:extLst>
          </p:nvPr>
        </p:nvGraphicFramePr>
        <p:xfrm>
          <a:off x="251577" y="754965"/>
          <a:ext cx="11688845" cy="5961188"/>
        </p:xfrm>
        <a:graphic>
          <a:graphicData uri="http://schemas.openxmlformats.org/drawingml/2006/table">
            <a:tbl>
              <a:tblPr firstRow="1">
                <a:tableStyleId>{5C22544A-7EE6-4342-B048-85BDC9FD1C3A}</a:tableStyleId>
              </a:tblPr>
              <a:tblGrid>
                <a:gridCol w="1014449">
                  <a:extLst>
                    <a:ext uri="{9D8B030D-6E8A-4147-A177-3AD203B41FA5}">
                      <a16:colId xmlns:a16="http://schemas.microsoft.com/office/drawing/2014/main" val="2897132140"/>
                    </a:ext>
                  </a:extLst>
                </a:gridCol>
                <a:gridCol w="1316400">
                  <a:extLst>
                    <a:ext uri="{9D8B030D-6E8A-4147-A177-3AD203B41FA5}">
                      <a16:colId xmlns:a16="http://schemas.microsoft.com/office/drawing/2014/main" val="1590463408"/>
                    </a:ext>
                  </a:extLst>
                </a:gridCol>
                <a:gridCol w="5182906">
                  <a:extLst>
                    <a:ext uri="{9D8B030D-6E8A-4147-A177-3AD203B41FA5}">
                      <a16:colId xmlns:a16="http://schemas.microsoft.com/office/drawing/2014/main" val="1875054827"/>
                    </a:ext>
                  </a:extLst>
                </a:gridCol>
                <a:gridCol w="1321358">
                  <a:extLst>
                    <a:ext uri="{9D8B030D-6E8A-4147-A177-3AD203B41FA5}">
                      <a16:colId xmlns:a16="http://schemas.microsoft.com/office/drawing/2014/main" val="1989188087"/>
                    </a:ext>
                  </a:extLst>
                </a:gridCol>
                <a:gridCol w="984739">
                  <a:extLst>
                    <a:ext uri="{9D8B030D-6E8A-4147-A177-3AD203B41FA5}">
                      <a16:colId xmlns:a16="http://schemas.microsoft.com/office/drawing/2014/main" val="440711920"/>
                    </a:ext>
                  </a:extLst>
                </a:gridCol>
                <a:gridCol w="1868993">
                  <a:extLst>
                    <a:ext uri="{9D8B030D-6E8A-4147-A177-3AD203B41FA5}">
                      <a16:colId xmlns:a16="http://schemas.microsoft.com/office/drawing/2014/main" val="720336117"/>
                    </a:ext>
                  </a:extLst>
                </a:gridCol>
              </a:tblGrid>
              <a:tr h="317079">
                <a:tc>
                  <a:txBody>
                    <a:bodyPr/>
                    <a:lstStyle/>
                    <a:p>
                      <a:pPr algn="l" fontAlgn="b"/>
                      <a:r>
                        <a:rPr lang="en-US" sz="1400" u="none" strike="noStrike">
                          <a:effectLst/>
                        </a:rPr>
                        <a:t>Start Time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Duration(mins)</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Topic</a:t>
                      </a:r>
                      <a:endParaRPr lang="en-US" sz="1400" b="1" i="0" u="none" strike="noStrike" dirty="0">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CAF Phase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Type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Speaker / Proctor</a:t>
                      </a:r>
                      <a:endParaRPr lang="en-US" sz="1400" b="1" i="0" u="none" strike="noStrike" dirty="0">
                        <a:solidFill>
                          <a:srgbClr val="FFFFFF"/>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782567201"/>
                  </a:ext>
                </a:extLst>
              </a:tr>
              <a:tr h="317079">
                <a:tc>
                  <a:txBody>
                    <a:bodyPr/>
                    <a:lstStyle/>
                    <a:p>
                      <a:pPr algn="l" fontAlgn="b"/>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Introductions</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99811146"/>
                  </a:ext>
                </a:extLst>
              </a:tr>
              <a:tr h="167642">
                <a:tc>
                  <a:txBody>
                    <a:bodyPr/>
                    <a:lstStyle/>
                    <a:p>
                      <a:pPr algn="l" fontAlgn="b"/>
                      <a:r>
                        <a:rPr lang="en-US" sz="1400" u="none" strike="noStrike">
                          <a:effectLst/>
                        </a:rPr>
                        <a:t>9:00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Strategy &amp; Plan Overview</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Strategy &amp; Plan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48481686"/>
                  </a:ext>
                </a:extLst>
              </a:tr>
              <a:tr h="317079">
                <a:tc>
                  <a:txBody>
                    <a:bodyPr/>
                    <a:lstStyle/>
                    <a:p>
                      <a:pPr algn="l" fontAlgn="b"/>
                      <a:r>
                        <a:rPr lang="en-US" sz="1400" u="none" strike="noStrike">
                          <a:effectLst/>
                        </a:rPr>
                        <a:t>9:30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 Overview, Challenges &amp; North Star Arch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72095809"/>
                  </a:ext>
                </a:extLst>
              </a:tr>
              <a:tr h="317079">
                <a:tc>
                  <a:txBody>
                    <a:bodyPr/>
                    <a:lstStyle/>
                    <a:p>
                      <a:pPr algn="l" fontAlgn="b"/>
                      <a:r>
                        <a:rPr lang="en-US" sz="1400" u="none" strike="noStrike">
                          <a:effectLst/>
                        </a:rPr>
                        <a:t>10:00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Implement the landing zone</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789637994"/>
                  </a:ext>
                </a:extLst>
              </a:tr>
              <a:tr h="167642">
                <a:tc>
                  <a:txBody>
                    <a:bodyPr/>
                    <a:lstStyle/>
                    <a:p>
                      <a:pPr algn="l" fontAlgn="b"/>
                      <a:r>
                        <a:rPr lang="en-US" sz="1400" u="none" strike="noStrike">
                          <a:effectLst/>
                        </a:rPr>
                        <a:t>10:15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055434997"/>
                  </a:ext>
                </a:extLst>
              </a:tr>
              <a:tr h="167642">
                <a:tc>
                  <a:txBody>
                    <a:bodyPr/>
                    <a:lstStyle/>
                    <a:p>
                      <a:pPr algn="l" fontAlgn="b"/>
                      <a:r>
                        <a:rPr lang="en-US" sz="1400" u="none" strike="noStrike">
                          <a:effectLst/>
                        </a:rPr>
                        <a:t>10:30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Expand the Landing Zone</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901980828"/>
                  </a:ext>
                </a:extLst>
              </a:tr>
              <a:tr h="317079">
                <a:tc>
                  <a:txBody>
                    <a:bodyPr/>
                    <a:lstStyle/>
                    <a:p>
                      <a:pPr algn="l" fontAlgn="b"/>
                      <a:r>
                        <a:rPr lang="en-US" sz="1400" u="none" strike="noStrike">
                          <a:effectLst/>
                        </a:rPr>
                        <a:t>10:45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dirty="0">
                          <a:effectLst/>
                        </a:rPr>
                        <a:t>Expand the Landing Zone (Network)</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56921933"/>
                  </a:ext>
                </a:extLst>
              </a:tr>
              <a:tr h="167642">
                <a:tc>
                  <a:txBody>
                    <a:bodyPr/>
                    <a:lstStyle/>
                    <a:p>
                      <a:pPr algn="l" fontAlgn="b"/>
                      <a:r>
                        <a:rPr lang="en-US" sz="1400" u="none" strike="noStrike">
                          <a:effectLst/>
                        </a:rPr>
                        <a:t>11:30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891877923"/>
                  </a:ext>
                </a:extLst>
              </a:tr>
              <a:tr h="167642">
                <a:tc>
                  <a:txBody>
                    <a:bodyPr/>
                    <a:lstStyle/>
                    <a:p>
                      <a:pPr algn="l" fontAlgn="b"/>
                      <a:r>
                        <a:rPr lang="en-US" sz="1400" u="none" strike="noStrike">
                          <a:effectLst/>
                        </a:rPr>
                        <a:t>12:00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999084761"/>
                  </a:ext>
                </a:extLst>
              </a:tr>
              <a:tr h="317079">
                <a:tc>
                  <a:txBody>
                    <a:bodyPr/>
                    <a:lstStyle/>
                    <a:p>
                      <a:pPr algn="l" fontAlgn="b"/>
                      <a:r>
                        <a:rPr lang="en-US" sz="1400" u="none" strike="noStrike">
                          <a:effectLst/>
                        </a:rPr>
                        <a:t>1:00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Governance Benchmark Tool</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36052792"/>
                  </a:ext>
                </a:extLst>
              </a:tr>
              <a:tr h="167642">
                <a:tc>
                  <a:txBody>
                    <a:bodyPr/>
                    <a:lstStyle/>
                    <a:p>
                      <a:pPr algn="l" fontAlgn="b"/>
                      <a:r>
                        <a:rPr lang="en-US" sz="1400" u="none" strike="noStrike">
                          <a:effectLst/>
                        </a:rPr>
                        <a:t>1:15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627896001"/>
                  </a:ext>
                </a:extLst>
              </a:tr>
              <a:tr h="317079">
                <a:tc>
                  <a:txBody>
                    <a:bodyPr/>
                    <a:lstStyle/>
                    <a:p>
                      <a:pPr algn="l" fontAlgn="b"/>
                      <a:r>
                        <a:rPr lang="en-US" sz="1400" u="none" strike="noStrike">
                          <a:effectLst/>
                        </a:rPr>
                        <a:t>1:30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cloud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896429955"/>
                  </a:ext>
                </a:extLst>
              </a:tr>
              <a:tr h="167642">
                <a:tc>
                  <a:txBody>
                    <a:bodyPr/>
                    <a:lstStyle/>
                    <a:p>
                      <a:pPr algn="l" fontAlgn="b"/>
                      <a:r>
                        <a:rPr lang="en-US" sz="1400" u="none" strike="noStrike">
                          <a:effectLst/>
                        </a:rPr>
                        <a:t>2:15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78739537"/>
                  </a:ext>
                </a:extLst>
              </a:tr>
              <a:tr h="167642">
                <a:tc>
                  <a:txBody>
                    <a:bodyPr/>
                    <a:lstStyle/>
                    <a:p>
                      <a:pPr algn="l" fontAlgn="b"/>
                      <a:r>
                        <a:rPr lang="en-US" sz="1400" u="none" strike="noStrike" dirty="0">
                          <a:effectLst/>
                        </a:rPr>
                        <a:t>2:30 PM</a:t>
                      </a:r>
                      <a:endParaRPr lang="en-US" sz="1400" b="0" i="0" u="none" strike="noStrike" dirty="0">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26070356"/>
                  </a:ext>
                </a:extLst>
              </a:tr>
              <a:tr h="317079">
                <a:tc>
                  <a:txBody>
                    <a:bodyPr/>
                    <a:lstStyle/>
                    <a:p>
                      <a:pPr algn="l" fontAlgn="b"/>
                      <a:r>
                        <a:rPr lang="en-US" sz="1400" u="none" strike="noStrike">
                          <a:effectLst/>
                        </a:rPr>
                        <a:t>3:00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Azure Architecture Review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29314864"/>
                  </a:ext>
                </a:extLst>
              </a:tr>
              <a:tr h="317079">
                <a:tc>
                  <a:txBody>
                    <a:bodyPr/>
                    <a:lstStyle/>
                    <a:p>
                      <a:pPr algn="l" fontAlgn="b"/>
                      <a:r>
                        <a:rPr lang="en-US" sz="1400" u="none" strike="noStrike">
                          <a:effectLst/>
                        </a:rPr>
                        <a:t>3:15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Business alignments and commitments</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413805601"/>
                  </a:ext>
                </a:extLst>
              </a:tr>
              <a:tr h="317079">
                <a:tc>
                  <a:txBody>
                    <a:bodyPr/>
                    <a:lstStyle/>
                    <a:p>
                      <a:pPr algn="l" fontAlgn="b"/>
                      <a:r>
                        <a:rPr lang="en-US" sz="1400" u="none" strike="noStrike">
                          <a:effectLst/>
                        </a:rPr>
                        <a:t>3:30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Implement a Cloud Operations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509514861"/>
                  </a:ext>
                </a:extLst>
              </a:tr>
              <a:tr h="167642">
                <a:tc>
                  <a:txBody>
                    <a:bodyPr/>
                    <a:lstStyle/>
                    <a:p>
                      <a:pPr algn="l" fontAlgn="b"/>
                      <a:r>
                        <a:rPr lang="en-US" sz="1400" u="none" strike="noStrike">
                          <a:effectLst/>
                        </a:rPr>
                        <a:t>4:00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037226981"/>
                  </a:ext>
                </a:extLst>
              </a:tr>
              <a:tr h="317079">
                <a:tc>
                  <a:txBody>
                    <a:bodyPr/>
                    <a:lstStyle/>
                    <a:p>
                      <a:pPr algn="l" fontAlgn="b"/>
                      <a:r>
                        <a:rPr lang="en-US" sz="1400" u="none" strike="noStrike">
                          <a:effectLst/>
                        </a:rPr>
                        <a:t>4:30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Land your first workload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40827638"/>
                  </a:ext>
                </a:extLst>
              </a:tr>
              <a:tr h="317079">
                <a:tc>
                  <a:txBody>
                    <a:bodyPr/>
                    <a:lstStyle/>
                    <a:p>
                      <a:pPr algn="l" fontAlgn="b"/>
                      <a:r>
                        <a:rPr lang="en-US" sz="1400" u="none" strike="noStrike">
                          <a:effectLst/>
                        </a:rPr>
                        <a:t>5:30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Recap &amp;Next Steps (Engage)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103251012"/>
                  </a:ext>
                </a:extLst>
              </a:tr>
              <a:tr h="167642">
                <a:tc>
                  <a:txBody>
                    <a:bodyPr/>
                    <a:lstStyle/>
                    <a:p>
                      <a:pPr algn="l" fontAlgn="b"/>
                      <a:r>
                        <a:rPr lang="en-US" sz="1400" u="none" strike="noStrike">
                          <a:effectLst/>
                        </a:rPr>
                        <a:t>6:00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920722492"/>
                  </a:ext>
                </a:extLst>
              </a:tr>
            </a:tbl>
          </a:graphicData>
        </a:graphic>
      </p:graphicFrame>
    </p:spTree>
    <p:extLst>
      <p:ext uri="{BB962C8B-B14F-4D97-AF65-F5344CB8AC3E}">
        <p14:creationId xmlns:p14="http://schemas.microsoft.com/office/powerpoint/2010/main" val="210325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5497512"/>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Trey Research’s CTO </a:t>
            </a:r>
          </a:p>
          <a:p>
            <a:r>
              <a:rPr lang="en-US" sz="2800" dirty="0"/>
              <a:t>Understands the value of the cloud</a:t>
            </a:r>
          </a:p>
          <a:p>
            <a:r>
              <a:rPr lang="en-US" sz="2800" dirty="0"/>
              <a:t>Focus on best practices and controls</a:t>
            </a:r>
          </a:p>
          <a:p>
            <a:r>
              <a:rPr lang="en-US" sz="2800" dirty="0"/>
              <a:t>Wants to avoid mistakes that lead to trouble later on</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Head of Cloud Governance team</a:t>
            </a:r>
          </a:p>
          <a:p>
            <a:r>
              <a:rPr lang="en-US" sz="2800" dirty="0"/>
              <a:t>Reports to Ken</a:t>
            </a:r>
          </a:p>
          <a:p>
            <a:r>
              <a:rPr lang="en-US" sz="2800" dirty="0"/>
              <a:t>Responsible for defining, implementing and enforcing Azure governance</a:t>
            </a:r>
          </a:p>
          <a:p>
            <a:r>
              <a:rPr lang="en-US" sz="2800" dirty="0"/>
              <a:t>Works with other teams to ensure best practices are adopted</a:t>
            </a:r>
          </a:p>
          <a:p>
            <a:r>
              <a:rPr lang="en-US" sz="2800" dirty="0"/>
              <a:t>Wants to adopt Microsoft's Cloud Adoption Framework as a baseline for Azure governance</a:t>
            </a:r>
          </a:p>
          <a:p>
            <a:pPr lvl="1"/>
            <a:endParaRPr lang="en-US" sz="1600" dirty="0"/>
          </a:p>
        </p:txBody>
      </p:sp>
      <p:sp>
        <p:nvSpPr>
          <p:cNvPr id="2" name="Title 1"/>
          <p:cNvSpPr>
            <a:spLocks noGrp="1"/>
          </p:cNvSpPr>
          <p:nvPr>
            <p:ph type="title" idx="4294967295"/>
          </p:nvPr>
        </p:nvSpPr>
        <p:spPr>
          <a:xfrm>
            <a:off x="331076" y="362607"/>
            <a:ext cx="11017250" cy="554038"/>
          </a:xfrm>
        </p:spPr>
        <p:txBody>
          <a:bodyPr/>
          <a:lstStyle/>
          <a:p>
            <a:r>
              <a:rPr lang="en-US" dirty="0"/>
              <a:t>Customer situation - Leadership</a:t>
            </a:r>
          </a:p>
        </p:txBody>
      </p:sp>
    </p:spTree>
    <p:extLst>
      <p:ext uri="{BB962C8B-B14F-4D97-AF65-F5344CB8AC3E}">
        <p14:creationId xmlns:p14="http://schemas.microsoft.com/office/powerpoint/2010/main" val="414770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3988784"/>
          </a:xfrm>
        </p:spPr>
        <p:txBody>
          <a:bodyPr/>
          <a:lstStyle/>
          <a:p>
            <a:r>
              <a:rPr lang="en-US" b="1" dirty="0"/>
              <a:t>Short-term (Horizon 1)</a:t>
            </a:r>
            <a:endParaRPr lang="en-US" dirty="0"/>
          </a:p>
          <a:p>
            <a:pPr lvl="1"/>
            <a:r>
              <a:rPr lang="en-US" b="1" i="1" dirty="0"/>
              <a:t>Reliability, Scalability, Agility, Security</a:t>
            </a:r>
            <a:r>
              <a:rPr lang="en-US" dirty="0"/>
              <a:t> - Datacenter exit Q2</a:t>
            </a:r>
          </a:p>
          <a:p>
            <a:pPr lvl="1"/>
            <a:r>
              <a:rPr lang="en-US" b="1" i="1" dirty="0"/>
              <a:t>Profitability </a:t>
            </a:r>
            <a:r>
              <a:rPr lang="en-US" dirty="0"/>
              <a:t>- Ability to provide cost of acquisition/operations for partners  </a:t>
            </a:r>
          </a:p>
          <a:p>
            <a:pPr lvl="1"/>
            <a:r>
              <a:rPr lang="en-US" b="1" i="1" dirty="0"/>
              <a:t>Business Value Realization </a:t>
            </a:r>
            <a:r>
              <a:rPr lang="en-US" dirty="0"/>
              <a:t>- Financial justification </a:t>
            </a:r>
          </a:p>
          <a:p>
            <a:r>
              <a:rPr lang="en-US" b="1" dirty="0"/>
              <a:t>Medium-term (Horizon 2)</a:t>
            </a:r>
            <a:endParaRPr lang="en-US" dirty="0"/>
          </a:p>
          <a:p>
            <a:pPr lvl="1"/>
            <a:r>
              <a:rPr lang="en-US" b="1" i="1" dirty="0"/>
              <a:t>Optimize Operations</a:t>
            </a:r>
            <a:r>
              <a:rPr lang="en-US" dirty="0"/>
              <a:t> - Data segmentation for business partners</a:t>
            </a:r>
          </a:p>
          <a:p>
            <a:pPr lvl="1"/>
            <a:r>
              <a:rPr lang="en-US" b="1" i="1" dirty="0"/>
              <a:t>Innovation</a:t>
            </a:r>
            <a:r>
              <a:rPr lang="en-US" dirty="0"/>
              <a:t> - Enable developers and business units to rapidly build new services</a:t>
            </a:r>
          </a:p>
          <a:p>
            <a:r>
              <a:rPr lang="en-US" b="1" dirty="0"/>
              <a:t>Long-term (Horizon 3)</a:t>
            </a:r>
            <a:endParaRPr lang="en-US" dirty="0"/>
          </a:p>
          <a:p>
            <a:pPr lvl="1"/>
            <a:r>
              <a:rPr lang="en-US" b="1" i="1" dirty="0"/>
              <a:t>Enable Business Agility</a:t>
            </a:r>
            <a:r>
              <a:rPr lang="en-US" dirty="0"/>
              <a:t> - Move existing assets to micro services as a means of driving greater efficiency </a:t>
            </a:r>
            <a:endParaRPr lang="en-US" sz="3200" dirty="0"/>
          </a:p>
        </p:txBody>
      </p:sp>
      <p:sp>
        <p:nvSpPr>
          <p:cNvPr id="2" name="Title 1"/>
          <p:cNvSpPr>
            <a:spLocks noGrp="1"/>
          </p:cNvSpPr>
          <p:nvPr>
            <p:ph type="title" idx="4294967295"/>
          </p:nvPr>
        </p:nvSpPr>
        <p:spPr>
          <a:xfrm>
            <a:off x="331076" y="362607"/>
            <a:ext cx="11017250" cy="1107996"/>
          </a:xfrm>
        </p:spPr>
        <p:txBody>
          <a:bodyPr/>
          <a:lstStyle/>
          <a:p>
            <a:r>
              <a:rPr lang="en-US" dirty="0"/>
              <a:t>Customer situation - Business strategy and focus</a:t>
            </a:r>
            <a:br>
              <a:rPr lang="en-US" dirty="0"/>
            </a:br>
            <a:endParaRPr lang="en-US" dirty="0"/>
          </a:p>
        </p:txBody>
      </p:sp>
    </p:spTree>
    <p:extLst>
      <p:ext uri="{BB962C8B-B14F-4D97-AF65-F5344CB8AC3E}">
        <p14:creationId xmlns:p14="http://schemas.microsoft.com/office/powerpoint/2010/main" val="4012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891525"/>
            <a:ext cx="11652250" cy="2585323"/>
          </a:xfrm>
        </p:spPr>
        <p:txBody>
          <a:bodyPr/>
          <a:lstStyle/>
          <a:p>
            <a:pPr lvl="0"/>
            <a:r>
              <a:rPr lang="en-US" dirty="0"/>
              <a:t>Trey Research seeks to create a financial model to showcase the long-term cash savings of the migration. In addition, provide deeper analytics for the fully burdened cost by partner enabling the ability to increase profitability. Microsoft can partner with Trey Research financial teams to build out a financial modelling to support the onboarding of new partners.</a:t>
            </a:r>
          </a:p>
        </p:txBody>
      </p:sp>
      <p:sp>
        <p:nvSpPr>
          <p:cNvPr id="2" name="Title 1"/>
          <p:cNvSpPr>
            <a:spLocks noGrp="1"/>
          </p:cNvSpPr>
          <p:nvPr>
            <p:ph type="title" idx="4294967295"/>
          </p:nvPr>
        </p:nvSpPr>
        <p:spPr>
          <a:xfrm>
            <a:off x="331076" y="362607"/>
            <a:ext cx="11017250" cy="1107996"/>
          </a:xfrm>
        </p:spPr>
        <p:txBody>
          <a:bodyPr/>
          <a:lstStyle/>
          <a:p>
            <a:r>
              <a:rPr lang="en-US" dirty="0"/>
              <a:t>Customer situation - Business justification</a:t>
            </a:r>
            <a:br>
              <a:rPr lang="en-US" dirty="0"/>
            </a:br>
            <a:endParaRPr lang="en-US" dirty="0"/>
          </a:p>
        </p:txBody>
      </p:sp>
    </p:spTree>
    <p:extLst>
      <p:ext uri="{BB962C8B-B14F-4D97-AF65-F5344CB8AC3E}">
        <p14:creationId xmlns:p14="http://schemas.microsoft.com/office/powerpoint/2010/main" val="366487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5041" y="241424"/>
            <a:ext cx="11017250" cy="554038"/>
          </a:xfrm>
        </p:spPr>
        <p:txBody>
          <a:bodyPr/>
          <a:lstStyle/>
          <a:p>
            <a:r>
              <a:rPr lang="en-US" dirty="0"/>
              <a:t>Customer situation - Organizational alignment</a:t>
            </a:r>
            <a:br>
              <a:rPr lang="en-US" dirty="0"/>
            </a:br>
            <a:endParaRPr lang="en-US" dirty="0"/>
          </a:p>
        </p:txBody>
      </p:sp>
      <p:sp>
        <p:nvSpPr>
          <p:cNvPr id="4" name="Text Placeholder 3">
            <a:extLst>
              <a:ext uri="{FF2B5EF4-FFF2-40B4-BE49-F238E27FC236}">
                <a16:creationId xmlns:a16="http://schemas.microsoft.com/office/drawing/2014/main" id="{8255B8E6-D579-46A1-A21D-FF9891812FBB}"/>
              </a:ext>
            </a:extLst>
          </p:cNvPr>
          <p:cNvSpPr>
            <a:spLocks noGrp="1"/>
          </p:cNvSpPr>
          <p:nvPr>
            <p:ph type="body" sz="quarter" idx="4294967295"/>
          </p:nvPr>
        </p:nvSpPr>
        <p:spPr>
          <a:xfrm>
            <a:off x="729426" y="1182688"/>
            <a:ext cx="5211763" cy="4087273"/>
          </a:xfrm>
        </p:spPr>
        <p:txBody>
          <a:bodyPr/>
          <a:lstStyle/>
          <a:p>
            <a:pPr marL="0" indent="0">
              <a:buNone/>
            </a:pPr>
            <a:r>
              <a:rPr lang="en-US" sz="2000" u="sng" dirty="0">
                <a:solidFill>
                  <a:schemeClr val="tx1"/>
                </a:solidFill>
                <a:latin typeface="+mj-lt"/>
              </a:rPr>
              <a:t>Cloud Strategy Team</a:t>
            </a:r>
          </a:p>
          <a:p>
            <a:pPr lvl="0"/>
            <a:r>
              <a:rPr lang="en-US" sz="2000" dirty="0">
                <a:solidFill>
                  <a:schemeClr val="tx1"/>
                </a:solidFill>
                <a:latin typeface="+mj-lt"/>
              </a:rPr>
              <a:t>Finance</a:t>
            </a:r>
          </a:p>
          <a:p>
            <a:pPr lvl="0"/>
            <a:r>
              <a:rPr lang="en-US" sz="2000" dirty="0">
                <a:solidFill>
                  <a:schemeClr val="tx1"/>
                </a:solidFill>
                <a:latin typeface="+mj-lt"/>
              </a:rPr>
              <a:t>Line of business</a:t>
            </a:r>
          </a:p>
          <a:p>
            <a:pPr lvl="0"/>
            <a:r>
              <a:rPr lang="en-US" sz="2000" dirty="0">
                <a:solidFill>
                  <a:schemeClr val="tx1"/>
                </a:solidFill>
                <a:latin typeface="+mj-lt"/>
              </a:rPr>
              <a:t>Human resources</a:t>
            </a:r>
          </a:p>
          <a:p>
            <a:pPr lvl="0"/>
            <a:r>
              <a:rPr lang="en-US" sz="2000" dirty="0">
                <a:solidFill>
                  <a:schemeClr val="tx1"/>
                </a:solidFill>
                <a:latin typeface="+mj-lt"/>
              </a:rPr>
              <a:t>Operations</a:t>
            </a:r>
          </a:p>
          <a:p>
            <a:pPr lvl="0"/>
            <a:r>
              <a:rPr lang="en-US" sz="2000" dirty="0">
                <a:solidFill>
                  <a:schemeClr val="tx1"/>
                </a:solidFill>
                <a:latin typeface="+mj-lt"/>
              </a:rPr>
              <a:t>Enterprise architecture</a:t>
            </a:r>
          </a:p>
          <a:p>
            <a:pPr lvl="0"/>
            <a:r>
              <a:rPr lang="en-US" sz="2000" dirty="0">
                <a:solidFill>
                  <a:schemeClr val="tx1"/>
                </a:solidFill>
                <a:latin typeface="+mj-lt"/>
              </a:rPr>
              <a:t>IT infrastructure</a:t>
            </a:r>
          </a:p>
          <a:p>
            <a:pPr lvl="0"/>
            <a:r>
              <a:rPr lang="en-US" sz="2000" dirty="0">
                <a:solidFill>
                  <a:schemeClr val="tx1"/>
                </a:solidFill>
                <a:latin typeface="+mj-lt"/>
              </a:rPr>
              <a:t>Application groups</a:t>
            </a:r>
          </a:p>
          <a:p>
            <a:pPr lvl="0"/>
            <a:r>
              <a:rPr lang="en-US" sz="2000" dirty="0">
                <a:solidFill>
                  <a:schemeClr val="tx1"/>
                </a:solidFill>
                <a:latin typeface="+mj-lt"/>
              </a:rPr>
              <a:t>Project managers (Often with Agile project management experience)</a:t>
            </a:r>
          </a:p>
          <a:p>
            <a:r>
              <a:rPr lang="en-US" dirty="0">
                <a:solidFill>
                  <a:schemeClr val="tx1"/>
                </a:solidFill>
              </a:rPr>
              <a:t> </a:t>
            </a:r>
            <a:endParaRPr lang="en-US" dirty="0"/>
          </a:p>
        </p:txBody>
      </p:sp>
      <p:sp>
        <p:nvSpPr>
          <p:cNvPr id="5" name="Text Placeholder 4">
            <a:extLst>
              <a:ext uri="{FF2B5EF4-FFF2-40B4-BE49-F238E27FC236}">
                <a16:creationId xmlns:a16="http://schemas.microsoft.com/office/drawing/2014/main" id="{ACBDE374-1A34-41F4-8FA2-D109DFB3B7A7}"/>
              </a:ext>
            </a:extLst>
          </p:cNvPr>
          <p:cNvSpPr>
            <a:spLocks noGrp="1"/>
          </p:cNvSpPr>
          <p:nvPr>
            <p:ph type="body" sz="quarter" idx="4294967295"/>
          </p:nvPr>
        </p:nvSpPr>
        <p:spPr>
          <a:xfrm>
            <a:off x="6980238" y="1182688"/>
            <a:ext cx="5211762" cy="4370427"/>
          </a:xfrm>
        </p:spPr>
        <p:txBody>
          <a:bodyPr/>
          <a:lstStyle/>
          <a:p>
            <a:pPr marL="0" indent="0">
              <a:buNone/>
            </a:pPr>
            <a:r>
              <a:rPr lang="en-US" sz="2000" u="sng" dirty="0">
                <a:latin typeface="+mj-lt"/>
              </a:rPr>
              <a:t>Cloud Governance Team</a:t>
            </a:r>
          </a:p>
          <a:p>
            <a:pPr lvl="0"/>
            <a:r>
              <a:rPr lang="en-US" sz="2000" dirty="0">
                <a:latin typeface="+mj-lt"/>
              </a:rPr>
              <a:t>IT governance</a:t>
            </a:r>
          </a:p>
          <a:p>
            <a:pPr lvl="0"/>
            <a:r>
              <a:rPr lang="en-US" sz="2000" dirty="0">
                <a:latin typeface="+mj-lt"/>
              </a:rPr>
              <a:t>Enterprise architecture</a:t>
            </a:r>
          </a:p>
          <a:p>
            <a:pPr lvl="0"/>
            <a:r>
              <a:rPr lang="en-US" sz="2000" dirty="0">
                <a:latin typeface="+mj-lt"/>
              </a:rPr>
              <a:t>Security</a:t>
            </a:r>
          </a:p>
          <a:p>
            <a:pPr lvl="0"/>
            <a:r>
              <a:rPr lang="en-US" sz="2000" dirty="0">
                <a:latin typeface="+mj-lt"/>
              </a:rPr>
              <a:t>IT operations</a:t>
            </a:r>
          </a:p>
          <a:p>
            <a:pPr lvl="0"/>
            <a:r>
              <a:rPr lang="en-US" sz="2000" dirty="0">
                <a:latin typeface="+mj-lt"/>
              </a:rPr>
              <a:t>IT infrastructure</a:t>
            </a:r>
          </a:p>
          <a:p>
            <a:pPr lvl="0"/>
            <a:r>
              <a:rPr lang="en-US" sz="2000" dirty="0">
                <a:latin typeface="+mj-lt"/>
              </a:rPr>
              <a:t>Networking</a:t>
            </a:r>
          </a:p>
          <a:p>
            <a:pPr lvl="0"/>
            <a:r>
              <a:rPr lang="en-US" sz="2000" dirty="0">
                <a:latin typeface="+mj-lt"/>
              </a:rPr>
              <a:t>Identity</a:t>
            </a:r>
          </a:p>
          <a:p>
            <a:pPr lvl="0"/>
            <a:r>
              <a:rPr lang="en-US" sz="2000" dirty="0">
                <a:latin typeface="+mj-lt"/>
              </a:rPr>
              <a:t>Virtualization</a:t>
            </a:r>
          </a:p>
          <a:p>
            <a:pPr lvl="0"/>
            <a:r>
              <a:rPr lang="en-US" sz="2000" dirty="0">
                <a:latin typeface="+mj-lt"/>
              </a:rPr>
              <a:t>Business continuity and disaster recovery</a:t>
            </a:r>
          </a:p>
          <a:p>
            <a:pPr lvl="0"/>
            <a:r>
              <a:rPr lang="en-US" sz="2000" dirty="0">
                <a:latin typeface="+mj-lt"/>
              </a:rPr>
              <a:t>Application owners within IT</a:t>
            </a:r>
          </a:p>
          <a:p>
            <a:pPr lvl="0"/>
            <a:r>
              <a:rPr lang="en-US" sz="2000" dirty="0">
                <a:latin typeface="+mj-lt"/>
              </a:rPr>
              <a:t>Finance owners</a:t>
            </a:r>
          </a:p>
        </p:txBody>
      </p:sp>
    </p:spTree>
    <p:extLst>
      <p:ext uri="{BB962C8B-B14F-4D97-AF65-F5344CB8AC3E}">
        <p14:creationId xmlns:p14="http://schemas.microsoft.com/office/powerpoint/2010/main" val="866868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415508" y="1119632"/>
            <a:ext cx="11652250" cy="1993900"/>
          </a:xfrm>
        </p:spPr>
        <p:txBody>
          <a:bodyPr/>
          <a:lstStyle/>
          <a:p>
            <a:pPr lvl="0"/>
            <a:r>
              <a:rPr lang="en-US" sz="2800" dirty="0"/>
              <a:t>Each business unit has its own IT resources and IT budget</a:t>
            </a:r>
          </a:p>
          <a:p>
            <a:r>
              <a:rPr lang="en-US" sz="2800" dirty="0"/>
              <a:t>Track and alert on costs by business unit, project, and workload type</a:t>
            </a:r>
          </a:p>
          <a:p>
            <a:r>
              <a:rPr lang="en-US" sz="2800" dirty="0"/>
              <a:t>Delegate management to business unit IT</a:t>
            </a:r>
          </a:p>
          <a:p>
            <a:endParaRPr lang="en-US" sz="2800" dirty="0"/>
          </a:p>
        </p:txBody>
      </p:sp>
      <p:sp>
        <p:nvSpPr>
          <p:cNvPr id="2" name="Title 1"/>
          <p:cNvSpPr>
            <a:spLocks noGrp="1"/>
          </p:cNvSpPr>
          <p:nvPr>
            <p:ph type="title" idx="4294967295"/>
          </p:nvPr>
        </p:nvSpPr>
        <p:spPr>
          <a:xfrm>
            <a:off x="415508" y="329492"/>
            <a:ext cx="11017250" cy="554038"/>
          </a:xfrm>
        </p:spPr>
        <p:txBody>
          <a:bodyPr/>
          <a:lstStyle/>
          <a:p>
            <a:r>
              <a:rPr lang="en-US" dirty="0"/>
              <a:t>IT organization</a:t>
            </a:r>
          </a:p>
        </p:txBody>
      </p:sp>
      <p:grpSp>
        <p:nvGrpSpPr>
          <p:cNvPr id="42" name="Group 41" descr="Trey Research organizational flowchart&#10;&#10;Trey Research has three business units: Industrial and Consumer, Electronics, and Life Sciences. Each of the Business Units has the same subunits: Product development, Marketing, and Sales and Support. Sales and Support also has its own sub-unit, Regional (US/EU/Asia). ">
            <a:extLst>
              <a:ext uri="{FF2B5EF4-FFF2-40B4-BE49-F238E27FC236}">
                <a16:creationId xmlns:a16="http://schemas.microsoft.com/office/drawing/2014/main" id="{43A1B320-E1E4-422B-8E4C-F57AA03C2A4E}"/>
              </a:ext>
            </a:extLst>
          </p:cNvPr>
          <p:cNvGrpSpPr/>
          <p:nvPr/>
        </p:nvGrpSpPr>
        <p:grpSpPr>
          <a:xfrm>
            <a:off x="262800" y="2914768"/>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90702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269875" y="1171225"/>
            <a:ext cx="11652250" cy="5245100"/>
          </a:xfrm>
        </p:spPr>
        <p:txBody>
          <a:bodyPr>
            <a:normAutofit/>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idx="4294967295"/>
          </p:nvPr>
        </p:nvSpPr>
        <p:spPr>
          <a:xfrm>
            <a:off x="311562" y="338447"/>
            <a:ext cx="11017250" cy="554038"/>
          </a:xfrm>
        </p:spPr>
        <p:txBody>
          <a:bodyPr>
            <a:normAutofit fontScale="90000"/>
          </a:bodyPr>
          <a:lstStyle/>
          <a:p>
            <a:r>
              <a:rPr lang="en-US" sz="4000" dirty="0">
                <a:solidFill>
                  <a:schemeClr val="tx1"/>
                </a:solidFill>
                <a:cs typeface="Segoe UI" panose="020B0502040204020203" pitchFamily="34" charset="0"/>
              </a:rPr>
              <a:t>Customer</a:t>
            </a:r>
            <a:r>
              <a:rPr lang="en-US" sz="4900" dirty="0">
                <a:solidFill>
                  <a:schemeClr val="tx1"/>
                </a:solidFill>
                <a:cs typeface="Segoe UI" panose="020B0502040204020203" pitchFamily="34" charset="0"/>
              </a:rPr>
              <a:t>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56105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4586287"/>
          </a:xfrm>
        </p:spPr>
        <p:txBody>
          <a:bodyPr/>
          <a:lstStyle/>
          <a:p>
            <a:pPr>
              <a:lnSpc>
                <a:spcPct val="100000"/>
              </a:lnSpc>
              <a:spcBef>
                <a:spcPts val="1800"/>
              </a:spcBef>
            </a:pPr>
            <a:r>
              <a:rPr lang="en-US" sz="3200" dirty="0"/>
              <a:t>Provide cost management tools for budgets, alerts, dashboards, spending reports, forecasts, anomaly detection and investigation, and cost-saving recommendations</a:t>
            </a:r>
          </a:p>
          <a:p>
            <a:pPr>
              <a:lnSpc>
                <a:spcPct val="100000"/>
              </a:lnSpc>
              <a:spcBef>
                <a:spcPts val="1800"/>
              </a:spcBef>
            </a:pPr>
            <a:r>
              <a:rPr lang="en-US" sz="3200" dirty="0"/>
              <a:t>Implement a charge back mechanism for the business units for resources they consume based on the IO code for each application</a:t>
            </a:r>
          </a:p>
          <a:p>
            <a:pPr>
              <a:lnSpc>
                <a:spcPct val="100000"/>
              </a:lnSpc>
              <a:spcBef>
                <a:spcPts val="1800"/>
              </a:spcBef>
            </a:pPr>
            <a:r>
              <a:rPr lang="en-US" sz="3200" dirty="0"/>
              <a:t>Enable allocation of costs between categories: Development and Test, Production, Support Services, and Infrastructure</a:t>
            </a:r>
            <a:endParaRPr lang="en-IE" sz="32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554038"/>
          </a:xfrm>
        </p:spPr>
        <p:txBody>
          <a:bodyPr/>
          <a:lstStyle/>
          <a:p>
            <a:r>
              <a:rPr lang="en-IE" dirty="0"/>
              <a:t>Customer Needs—Cost Management</a:t>
            </a:r>
          </a:p>
        </p:txBody>
      </p:sp>
    </p:spTree>
    <p:extLst>
      <p:ext uri="{BB962C8B-B14F-4D97-AF65-F5344CB8AC3E}">
        <p14:creationId xmlns:p14="http://schemas.microsoft.com/office/powerpoint/2010/main" val="28475162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2015936"/>
          </a:xfrm>
        </p:spPr>
        <p:txBody>
          <a:bodyPr/>
          <a:lstStyle/>
          <a:p>
            <a:pPr>
              <a:spcBef>
                <a:spcPts val="1800"/>
              </a:spcBef>
            </a:pPr>
            <a:r>
              <a:rPr lang="en-US" dirty="0"/>
              <a:t>You should associate all assets deployed to the cloud with a billing unit and application/workload. This policy will ensure that future Cost Management efforts will be effective.</a:t>
            </a:r>
          </a:p>
          <a:p>
            <a:pPr>
              <a:spcBef>
                <a:spcPts val="1800"/>
              </a:spcBef>
            </a:pPr>
            <a:endParaRPr lang="en-IE" sz="32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492443"/>
          </a:xfrm>
        </p:spPr>
        <p:txBody>
          <a:bodyPr/>
          <a:lstStyle/>
          <a:p>
            <a:r>
              <a:rPr lang="en-IE" sz="3200" dirty="0"/>
              <a:t>Customer Needs—Cost Management Controls Backlog</a:t>
            </a:r>
          </a:p>
        </p:txBody>
      </p:sp>
    </p:spTree>
    <p:extLst>
      <p:ext uri="{BB962C8B-B14F-4D97-AF65-F5344CB8AC3E}">
        <p14:creationId xmlns:p14="http://schemas.microsoft.com/office/powerpoint/2010/main" val="2737016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6063198"/>
          </a:xfrm>
        </p:spPr>
        <p:txBody>
          <a:bodyPr/>
          <a:lstStyle/>
          <a:p>
            <a:r>
              <a:rPr lang="en-US" sz="3600" dirty="0"/>
              <a:t>Enable investigation of changes leading up to any outage</a:t>
            </a:r>
          </a:p>
          <a:p>
            <a:pPr lvl="1">
              <a:spcBef>
                <a:spcPts val="600"/>
              </a:spcBef>
            </a:pPr>
            <a:r>
              <a:rPr lang="en-US" sz="2800" dirty="0">
                <a:latin typeface="+mj-lt"/>
              </a:rPr>
              <a:t>Who, when, what – including before/after state for each Azure resource</a:t>
            </a:r>
          </a:p>
          <a:p>
            <a:pPr lvl="1">
              <a:spcBef>
                <a:spcPts val="600"/>
              </a:spcBef>
            </a:pPr>
            <a:r>
              <a:rPr lang="en-US" sz="2800" dirty="0">
                <a:latin typeface="+mj-lt"/>
              </a:rPr>
              <a:t>Azure resources and in-VM configuration</a:t>
            </a:r>
          </a:p>
          <a:p>
            <a:r>
              <a:rPr lang="en-US" sz="3600" dirty="0"/>
              <a:t>Ensure Windows and Linux VMs meet password complexity requirements</a:t>
            </a:r>
          </a:p>
          <a:p>
            <a:r>
              <a:rPr lang="en-US" sz="3600" dirty="0"/>
              <a:t>Enable logging across all components (identity, virtual network, virtual machine, web, and database) to support an all-encompassing monitoring solution.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dirty="0"/>
              <a:t>Customer Needs—Security Baseline</a:t>
            </a:r>
          </a:p>
        </p:txBody>
      </p:sp>
    </p:spTree>
    <p:extLst>
      <p:ext uri="{BB962C8B-B14F-4D97-AF65-F5344CB8AC3E}">
        <p14:creationId xmlns:p14="http://schemas.microsoft.com/office/powerpoint/2010/main" val="41092765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3791807"/>
          </a:xfrm>
        </p:spPr>
        <p:txBody>
          <a:bodyPr/>
          <a:lstStyle/>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a:p>
            <a:endParaRPr lang="en-US" dirty="0"/>
          </a:p>
          <a:p>
            <a:endParaRPr lang="en-US" dirty="0"/>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dirty="0"/>
              <a:t>Customer Needs—Security Baseline</a:t>
            </a:r>
          </a:p>
        </p:txBody>
      </p:sp>
    </p:spTree>
    <p:extLst>
      <p:ext uri="{BB962C8B-B14F-4D97-AF65-F5344CB8AC3E}">
        <p14:creationId xmlns:p14="http://schemas.microsoft.com/office/powerpoint/2010/main" val="5612407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Ready</a:t>
            </a:r>
            <a:br>
              <a:rPr lang="en-US" sz="4400" dirty="0">
                <a:solidFill>
                  <a:schemeClr val="bg1"/>
                </a:solidFill>
              </a:rPr>
            </a:br>
            <a:r>
              <a:rPr lang="en-US" sz="3200" dirty="0">
                <a:solidFill>
                  <a:schemeClr val="bg1"/>
                </a:solidFill>
              </a:rPr>
              <a:t>Implement the landing zone</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2585323"/>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Deploy the CAF Migrate landing zone blueprint to your subscription - </a:t>
            </a:r>
            <a:r>
              <a:rPr kumimoji="0" lang="en-US" sz="2800" b="0" i="0" u="none" strike="noStrike" kern="1200" cap="none" spc="0" normalizeH="0" baseline="0" noProof="0" dirty="0">
                <a:ln>
                  <a:noFill/>
                </a:ln>
                <a:solidFill>
                  <a:srgbClr val="000000"/>
                </a:solidFill>
                <a:effectLst/>
                <a:uLnTx/>
                <a:uFillTx/>
                <a:latin typeface="Segoe UI"/>
                <a:ea typeface="+mn-ea"/>
                <a:cs typeface="+mn-cs"/>
                <a:hlinkClick r:id="rId3"/>
              </a:rPr>
              <a:t>https://docs.microsoft.com/en-us/azure/governance/blueprints/samples/caf-migrate-landing-zone/index</a:t>
            </a:r>
            <a:endParaRPr kumimoji="0" lang="en-US" sz="28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297047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22250" y="1371302"/>
            <a:ext cx="11652250" cy="4985980"/>
          </a:xfrm>
        </p:spPr>
        <p:txBody>
          <a:bodyPr/>
          <a:lstStyle/>
          <a:p>
            <a:r>
              <a:rPr lang="en-US" dirty="0"/>
              <a:t>Awareness of VMs in violation of the password strength policy helps you take corrective actions to ensure passwords for all VM user accounts are compliant with policy.</a:t>
            </a:r>
          </a:p>
          <a:p>
            <a:pPr lvl="1"/>
            <a:r>
              <a:rPr lang="en-US" dirty="0"/>
              <a:t>[Preview]: Deploy VM extension to audit Windows VM enforces password complexity requirements</a:t>
            </a:r>
          </a:p>
          <a:p>
            <a:pPr lvl="1"/>
            <a:r>
              <a:rPr lang="en-US" dirty="0"/>
              <a:t>[Preview]: Deploy VM extension to audit Windows VM maximum password age 70 days</a:t>
            </a:r>
          </a:p>
          <a:p>
            <a:pPr lvl="1"/>
            <a:r>
              <a:rPr lang="en-US" dirty="0"/>
              <a:t>[Preview]: Deploy VM extension to audit Windows VM minimum password age 1 day</a:t>
            </a:r>
          </a:p>
          <a:p>
            <a:pPr lvl="1"/>
            <a:r>
              <a:rPr lang="en-US" dirty="0"/>
              <a:t>[Preview]: Deploy VM extension to audit Windows VM passwords must be at least 14 characters</a:t>
            </a:r>
          </a:p>
          <a:p>
            <a:pPr lvl="1"/>
            <a:r>
              <a:rPr lang="en-US" dirty="0"/>
              <a:t>[Preview]: Deploy VM extension to audit Windows VM should not allow previous 24 passwords</a:t>
            </a:r>
          </a:p>
          <a:p>
            <a:pPr lvl="1"/>
            <a:r>
              <a:rPr lang="en-US" dirty="0"/>
              <a:t>[Preview]: Audit Windows VM enforces password complexity requirements</a:t>
            </a:r>
          </a:p>
          <a:p>
            <a:pPr lvl="1"/>
            <a:r>
              <a:rPr lang="en-US" dirty="0"/>
              <a:t>[Preview]: Audit Windows VM maximum password age 70 days</a:t>
            </a:r>
          </a:p>
          <a:p>
            <a:pPr lvl="1"/>
            <a:r>
              <a:rPr lang="en-US" dirty="0"/>
              <a:t>[Preview]: Audit Windows VM minimum password age 1 day</a:t>
            </a:r>
          </a:p>
          <a:p>
            <a:pPr lvl="1"/>
            <a:r>
              <a:rPr lang="en-US" dirty="0"/>
              <a:t>[Preview]: Audit Windows VM passwords must be at least 14 characters</a:t>
            </a:r>
          </a:p>
          <a:p>
            <a:pPr lvl="1"/>
            <a:r>
              <a:rPr lang="en-US" dirty="0"/>
              <a:t>[Preview]: Audit Windows VM should not allow previous 24 passwords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557000" cy="430887"/>
          </a:xfrm>
        </p:spPr>
        <p:txBody>
          <a:bodyPr/>
          <a:lstStyle/>
          <a:p>
            <a:r>
              <a:rPr lang="en-IE" sz="2800" dirty="0"/>
              <a:t>Customer Needs—Security Baseline Controls Backlog</a:t>
            </a:r>
          </a:p>
        </p:txBody>
      </p:sp>
    </p:spTree>
    <p:extLst>
      <p:ext uri="{BB962C8B-B14F-4D97-AF65-F5344CB8AC3E}">
        <p14:creationId xmlns:p14="http://schemas.microsoft.com/office/powerpoint/2010/main" val="26091708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7"/>
            <a:ext cx="11652250" cy="5673725"/>
          </a:xfrm>
        </p:spPr>
        <p:txBody>
          <a:bodyPr/>
          <a:lstStyle/>
          <a:p>
            <a:r>
              <a:rPr lang="en-US" sz="3200" dirty="0"/>
              <a:t>Allow the Cloud Governance team to control which Azure services can be used across the business units, while allowing controlled exceptions</a:t>
            </a:r>
          </a:p>
          <a:p>
            <a:pPr lvl="1">
              <a:spcBef>
                <a:spcPts val="600"/>
              </a:spcBef>
            </a:pPr>
            <a:r>
              <a:rPr lang="en-US" sz="2800" dirty="0">
                <a:latin typeface="+mj-lt"/>
              </a:rPr>
              <a:t>Control resource types and expensive configurations within common resource types</a:t>
            </a:r>
          </a:p>
          <a:p>
            <a:pPr lvl="1">
              <a:spcBef>
                <a:spcPts val="600"/>
              </a:spcBef>
            </a:pPr>
            <a:r>
              <a:rPr lang="en-US" sz="2800" dirty="0">
                <a:latin typeface="+mj-lt"/>
              </a:rPr>
              <a:t>Exceptions must be limited to a specific resource type and resource group</a:t>
            </a:r>
          </a:p>
          <a:p>
            <a:pPr>
              <a:spcBef>
                <a:spcPts val="1800"/>
              </a:spcBef>
            </a:pPr>
            <a:r>
              <a:rPr lang="en-US" sz="3200" dirty="0"/>
              <a:t>Prevent accidental deletion of resources</a:t>
            </a:r>
          </a:p>
          <a:p>
            <a:pPr>
              <a:spcBef>
                <a:spcPts val="1800"/>
              </a:spcBef>
            </a:pPr>
            <a:r>
              <a:rPr lang="en-US" sz="3200" dirty="0"/>
              <a:t>Implement a common resource naming standard across the organization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017250" cy="554038"/>
          </a:xfrm>
        </p:spPr>
        <p:txBody>
          <a:bodyPr/>
          <a:lstStyle/>
          <a:p>
            <a:r>
              <a:rPr lang="en-IE" dirty="0"/>
              <a:t>Customer Needs—Resource Consistency</a:t>
            </a:r>
          </a:p>
        </p:txBody>
      </p:sp>
    </p:spTree>
    <p:extLst>
      <p:ext uri="{BB962C8B-B14F-4D97-AF65-F5344CB8AC3E}">
        <p14:creationId xmlns:p14="http://schemas.microsoft.com/office/powerpoint/2010/main" val="25876906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7"/>
            <a:ext cx="11652250" cy="5687711"/>
          </a:xfrm>
        </p:spPr>
        <p:txBody>
          <a:bodyPr/>
          <a:lstStyle/>
          <a:p>
            <a:r>
              <a:rPr lang="en-US" dirty="0"/>
              <a:t>Rules that are too permissive may allow unintended network access and should be reviewed. Monitor unprotected endpoints, applications, and storage accounts. Endpoints and applications that aren't protected by a firewall, and storage accounts with unrestricted access can allow unintended access to information contained within the information system.</a:t>
            </a:r>
          </a:p>
          <a:p>
            <a:pPr lvl="1"/>
            <a:r>
              <a:rPr lang="en-US" dirty="0"/>
              <a:t>Audit unrestricted network access to storage accounts</a:t>
            </a:r>
          </a:p>
          <a:p>
            <a:pPr lvl="1"/>
            <a:r>
              <a:rPr lang="en-US" dirty="0"/>
              <a:t>Access through Internet facing endpoint should be restricted</a:t>
            </a:r>
          </a:p>
          <a:p>
            <a:pPr lvl="1"/>
            <a:r>
              <a:rPr lang="en-US" dirty="0"/>
              <a:t>Allowed locations</a:t>
            </a:r>
          </a:p>
          <a:p>
            <a:pPr lvl="1"/>
            <a:r>
              <a:rPr lang="en-US" dirty="0"/>
              <a:t>Allowed locations for resource groups</a:t>
            </a:r>
          </a:p>
          <a:p>
            <a:pPr lvl="1"/>
            <a:r>
              <a:rPr lang="en-US" dirty="0"/>
              <a:t>Audit use of classic storage accounts</a:t>
            </a:r>
          </a:p>
          <a:p>
            <a:pPr lvl="1"/>
            <a:r>
              <a:rPr lang="en-US" dirty="0"/>
              <a:t>Audit use of classic virtual machines</a:t>
            </a:r>
          </a:p>
          <a:p>
            <a:pPr lvl="1"/>
            <a:r>
              <a:rPr lang="en-US" dirty="0"/>
              <a:t>Audit VMs that do not use managed disks</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403286" cy="430887"/>
          </a:xfrm>
        </p:spPr>
        <p:txBody>
          <a:bodyPr/>
          <a:lstStyle/>
          <a:p>
            <a:r>
              <a:rPr lang="en-IE" sz="2800" dirty="0"/>
              <a:t>Customer Needs—Resource Consistency </a:t>
            </a:r>
            <a:r>
              <a:rPr lang="en-US" sz="2800" b="1" dirty="0"/>
              <a:t>Control Backlog</a:t>
            </a:r>
            <a:endParaRPr lang="en-IE" sz="2800" dirty="0"/>
          </a:p>
        </p:txBody>
      </p:sp>
    </p:spTree>
    <p:extLst>
      <p:ext uri="{BB962C8B-B14F-4D97-AF65-F5344CB8AC3E}">
        <p14:creationId xmlns:p14="http://schemas.microsoft.com/office/powerpoint/2010/main" val="7029319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5599112"/>
          </a:xfrm>
        </p:spPr>
        <p:txBody>
          <a:bodyPr/>
          <a:lstStyle/>
          <a:p>
            <a:pPr>
              <a:spcBef>
                <a:spcPts val="1800"/>
              </a:spcBef>
            </a:pPr>
            <a:r>
              <a:rPr lang="en-US" sz="3600" dirty="0"/>
              <a:t>Delegate access management to business units for each application they own</a:t>
            </a:r>
          </a:p>
          <a:p>
            <a:pPr lvl="1">
              <a:spcBef>
                <a:spcPts val="600"/>
              </a:spcBef>
            </a:pPr>
            <a:r>
              <a:rPr lang="en-US" sz="2800" dirty="0">
                <a:latin typeface="+mj-lt"/>
              </a:rPr>
              <a:t>Business unit administrators should not be able to change or override policies defined by the Cloud Governance team</a:t>
            </a:r>
          </a:p>
          <a:p>
            <a:pPr>
              <a:spcBef>
                <a:spcPts val="1800"/>
              </a:spcBef>
            </a:pPr>
            <a:r>
              <a:rPr lang="en-US" sz="3600" dirty="0"/>
              <a:t>Ensure staff have access to what they need, but no more, while enforcing that only built-in roles are used</a:t>
            </a:r>
          </a:p>
          <a:p>
            <a:pPr>
              <a:spcBef>
                <a:spcPts val="1800"/>
              </a:spcBef>
            </a:pPr>
            <a:r>
              <a:rPr lang="en-US" sz="3600" dirty="0"/>
              <a:t>Identify a solution to streamline identity management and provide remote access for e-commerce team contingent staff</a:t>
            </a:r>
          </a:p>
          <a:p>
            <a:endParaRPr lang="en-IE" sz="36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dirty="0"/>
              <a:t>Customer Needs—Identity Baseline</a:t>
            </a:r>
          </a:p>
        </p:txBody>
      </p:sp>
    </p:spTree>
    <p:extLst>
      <p:ext uri="{BB962C8B-B14F-4D97-AF65-F5344CB8AC3E}">
        <p14:creationId xmlns:p14="http://schemas.microsoft.com/office/powerpoint/2010/main" val="35579552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3939540"/>
          </a:xfrm>
        </p:spPr>
        <p:txBody>
          <a:bodyPr/>
          <a:lstStyle/>
          <a:p>
            <a:r>
              <a:rPr lang="en-US" dirty="0"/>
              <a:t>[Preview]: Audit deprecated accounts on a subscription</a:t>
            </a:r>
          </a:p>
          <a:p>
            <a:r>
              <a:rPr lang="en-US" dirty="0"/>
              <a:t>[Preview]: Audit deprecated accounts with owner permissions on a subscription</a:t>
            </a:r>
          </a:p>
          <a:p>
            <a:r>
              <a:rPr lang="en-US" dirty="0"/>
              <a:t>[Preview]: Audit external accounts with owner permissions on a subscription</a:t>
            </a:r>
          </a:p>
          <a:p>
            <a:r>
              <a:rPr lang="en-US" dirty="0"/>
              <a:t>[Preview]: Audit external accounts with write permissions on a subscription</a:t>
            </a:r>
          </a:p>
          <a:p>
            <a:endParaRPr lang="en-IE" sz="36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dirty="0"/>
              <a:t>Customer Needs—Identity Baseline Controls Backlog</a:t>
            </a:r>
          </a:p>
        </p:txBody>
      </p:sp>
    </p:spTree>
    <p:extLst>
      <p:ext uri="{BB962C8B-B14F-4D97-AF65-F5344CB8AC3E}">
        <p14:creationId xmlns:p14="http://schemas.microsoft.com/office/powerpoint/2010/main" val="187966548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4776787"/>
          </a:xfrm>
        </p:spPr>
        <p:txBody>
          <a:bodyPr/>
          <a:lstStyle/>
          <a:p>
            <a:pPr>
              <a:spcBef>
                <a:spcPts val="1800"/>
              </a:spcBef>
            </a:pPr>
            <a:r>
              <a:rPr lang="en-US" sz="3200" dirty="0"/>
              <a:t>Implement deployment automation while allowing controlled divergence between environments</a:t>
            </a:r>
          </a:p>
          <a:p>
            <a:pPr lvl="1">
              <a:spcBef>
                <a:spcPts val="600"/>
              </a:spcBef>
            </a:pPr>
            <a:r>
              <a:rPr lang="en-US" sz="2800" dirty="0">
                <a:latin typeface="+mj-lt"/>
              </a:rPr>
              <a:t>E.g. smaller footprint for Dev/Test environments</a:t>
            </a:r>
          </a:p>
          <a:p>
            <a:pPr>
              <a:spcBef>
                <a:spcPts val="1800"/>
              </a:spcBef>
            </a:pPr>
            <a:r>
              <a:rPr lang="en-US" sz="3200" dirty="0"/>
              <a:t>Provide a means to track and update existing best-practice reference implementation deployments to meet updated best practices</a:t>
            </a:r>
          </a:p>
          <a:p>
            <a:pPr>
              <a:spcBef>
                <a:spcPts val="1800"/>
              </a:spcBef>
            </a:pPr>
            <a:r>
              <a:rPr lang="en-US" sz="3200" dirty="0"/>
              <a:t>Provide a means to prevent best-practice reference implementation deployments being modified outside the control of the Cloud Governance team</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554038"/>
          </a:xfrm>
        </p:spPr>
        <p:txBody>
          <a:bodyPr/>
          <a:lstStyle/>
          <a:p>
            <a:r>
              <a:rPr lang="en-IE" dirty="0"/>
              <a:t>Customer Needs—Deployment Acceleration</a:t>
            </a:r>
          </a:p>
        </p:txBody>
      </p:sp>
    </p:spTree>
    <p:extLst>
      <p:ext uri="{BB962C8B-B14F-4D97-AF65-F5344CB8AC3E}">
        <p14:creationId xmlns:p14="http://schemas.microsoft.com/office/powerpoint/2010/main" val="33637849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3102388"/>
          </a:xfrm>
        </p:spPr>
        <p:txBody>
          <a:bodyPr/>
          <a:lstStyle/>
          <a:p>
            <a:r>
              <a:rPr lang="en-US" dirty="0"/>
              <a:t>Key metrics and diagnostics measures will be identified for all production systems and components, and monitoring and diagnostic tools will be applied to these systems and monitored regularly by operations personnel.</a:t>
            </a:r>
          </a:p>
          <a:p>
            <a:r>
              <a:rPr lang="en-US" dirty="0"/>
              <a:t>Operations will consider using monitoring and diagnostic tools in nonproduction environments such as Staging and QA to identify system issues before they occur in the production environment.</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492443"/>
          </a:xfrm>
        </p:spPr>
        <p:txBody>
          <a:bodyPr/>
          <a:lstStyle/>
          <a:p>
            <a:r>
              <a:rPr lang="en-IE" sz="3200" dirty="0"/>
              <a:t>Customer Needs—Deployment Acceleration Controls Backlog</a:t>
            </a:r>
          </a:p>
        </p:txBody>
      </p:sp>
    </p:spTree>
    <p:extLst>
      <p:ext uri="{BB962C8B-B14F-4D97-AF65-F5344CB8AC3E}">
        <p14:creationId xmlns:p14="http://schemas.microsoft.com/office/powerpoint/2010/main" val="35656215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17500" y="1188244"/>
            <a:ext cx="11652250" cy="4481512"/>
          </a:xfrm>
        </p:spPr>
        <p:txBody>
          <a:bodyPr/>
          <a:lstStyle/>
          <a:p>
            <a:pPr>
              <a:spcBef>
                <a:spcPts val="2400"/>
              </a:spcBef>
            </a:pPr>
            <a:r>
              <a:rPr lang="en-US" sz="3600" dirty="0"/>
              <a:t>Per-subscription configuration won't scale to an organization the size of Trey Research. How can governance controls be implemented with minimum per-subscription configuration overhead?</a:t>
            </a:r>
          </a:p>
          <a:p>
            <a:pPr>
              <a:spcBef>
                <a:spcPts val="2400"/>
              </a:spcBef>
            </a:pPr>
            <a:r>
              <a:rPr lang="en-US" sz="3600" dirty="0"/>
              <a:t>As well as implementing our governance rules on how Azure is used, we need a way to audit that no deployments have been made that bypass those rules. This audit needs to scale across the entire organization.</a:t>
            </a:r>
          </a:p>
        </p:txBody>
      </p:sp>
      <p:sp>
        <p:nvSpPr>
          <p:cNvPr id="2" name="Title 1"/>
          <p:cNvSpPr>
            <a:spLocks noGrp="1"/>
          </p:cNvSpPr>
          <p:nvPr>
            <p:ph type="title" idx="4294967295"/>
          </p:nvPr>
        </p:nvSpPr>
        <p:spPr>
          <a:xfrm>
            <a:off x="317500" y="331076"/>
            <a:ext cx="11017250" cy="554038"/>
          </a:xfrm>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1279524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4294967295"/>
          </p:nvPr>
        </p:nvSpPr>
        <p:spPr>
          <a:xfrm>
            <a:off x="394357" y="1220569"/>
            <a:ext cx="11652250" cy="3074987"/>
          </a:xfrm>
        </p:spPr>
        <p:txBody>
          <a:bodyPr/>
          <a:lstStyle/>
          <a:p>
            <a:pPr>
              <a:spcBef>
                <a:spcPts val="2400"/>
              </a:spcBef>
            </a:pPr>
            <a:r>
              <a:rPr lang="en-US" sz="3600" dirty="0"/>
              <a:t>How can we ensure our deployments meet Azure security best practices, and how can we protect our Production workloads even if the security perimeter is compromised?</a:t>
            </a:r>
          </a:p>
          <a:p>
            <a:pPr>
              <a:spcBef>
                <a:spcPts val="2400"/>
              </a:spcBef>
            </a:pPr>
            <a:r>
              <a:rPr lang="en-US" sz="3600" dirty="0"/>
              <a:t>How can Azure help control the costs associated with non-Production VMs left running out-of-hours?</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idx="4294967295"/>
          </p:nvPr>
        </p:nvSpPr>
        <p:spPr>
          <a:xfrm>
            <a:off x="394357" y="449317"/>
            <a:ext cx="11017250" cy="554038"/>
          </a:xfrm>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29022476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84225" y="204622"/>
            <a:ext cx="11018520" cy="1169551"/>
          </a:xfrm>
        </p:spPr>
        <p:txBody>
          <a:bodyPr/>
          <a:lstStyle/>
          <a:p>
            <a:pPr>
              <a:spcBef>
                <a:spcPts val="1200"/>
              </a:spcBef>
              <a:spcAft>
                <a:spcPts val="600"/>
              </a:spcAft>
            </a:pPr>
            <a:r>
              <a:rPr lang="en-US" sz="4400" dirty="0">
                <a:solidFill>
                  <a:schemeClr val="bg1"/>
                </a:solidFill>
              </a:rPr>
              <a:t>Workshop Lab B - Ready</a:t>
            </a:r>
            <a:br>
              <a:rPr lang="en-US" sz="4400" dirty="0">
                <a:solidFill>
                  <a:schemeClr val="bg1"/>
                </a:solidFill>
              </a:rPr>
            </a:br>
            <a:r>
              <a:rPr lang="en-US" sz="3200" dirty="0">
                <a:solidFill>
                  <a:schemeClr val="bg1"/>
                </a:solidFill>
              </a:rPr>
              <a:t>Expand the landing zone (Network)</a:t>
            </a:r>
            <a:endParaRPr lang="en-US" dirty="0">
              <a:solidFill>
                <a:schemeClr val="bg1"/>
              </a:solidFill>
            </a:endParaRPr>
          </a:p>
        </p:txBody>
      </p:sp>
      <p:pic>
        <p:nvPicPr>
          <p:cNvPr id="5" name="Picture 4">
            <a:extLst>
              <a:ext uri="{FF2B5EF4-FFF2-40B4-BE49-F238E27FC236}">
                <a16:creationId xmlns:a16="http://schemas.microsoft.com/office/drawing/2014/main" id="{F5877642-C7CB-43BA-834B-BC15819A38E6}"/>
              </a:ext>
            </a:extLst>
          </p:cNvPr>
          <p:cNvPicPr>
            <a:picLocks noChangeAspect="1"/>
          </p:cNvPicPr>
          <p:nvPr/>
        </p:nvPicPr>
        <p:blipFill>
          <a:blip r:embed="rId3"/>
          <a:stretch>
            <a:fillRect/>
          </a:stretch>
        </p:blipFill>
        <p:spPr>
          <a:xfrm>
            <a:off x="0" y="1790310"/>
            <a:ext cx="12192000" cy="5025666"/>
          </a:xfrm>
          <a:prstGeom prst="rect">
            <a:avLst/>
          </a:prstGeom>
        </p:spPr>
      </p:pic>
    </p:spTree>
    <p:extLst>
      <p:ext uri="{BB962C8B-B14F-4D97-AF65-F5344CB8AC3E}">
        <p14:creationId xmlns:p14="http://schemas.microsoft.com/office/powerpoint/2010/main" val="27468621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Govern</a:t>
            </a:r>
            <a:br>
              <a:rPr lang="en-US" sz="4400" dirty="0">
                <a:solidFill>
                  <a:schemeClr val="bg1"/>
                </a:solidFill>
              </a:rPr>
            </a:br>
            <a:r>
              <a:rPr lang="en-US" sz="3200" dirty="0">
                <a:solidFill>
                  <a:schemeClr val="bg1"/>
                </a:solidFill>
              </a:rPr>
              <a:t>Governance Assessment</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754874"/>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Fill out the </a:t>
            </a:r>
            <a:r>
              <a:rPr kumimoji="0" lang="en-US" sz="2800" b="1" i="0" u="none" strike="noStrike" kern="1200" cap="none" spc="0" normalizeH="0" baseline="0" noProof="0" dirty="0">
                <a:ln>
                  <a:noFill/>
                </a:ln>
                <a:solidFill>
                  <a:srgbClr val="000000"/>
                </a:solidFill>
                <a:effectLst/>
                <a:uLnTx/>
                <a:uFillTx/>
                <a:latin typeface="Segoe UI"/>
                <a:ea typeface="+mn-ea"/>
                <a:cs typeface="+mn-cs"/>
                <a:hlinkClick r:id="rId4"/>
              </a:rPr>
              <a:t>Cloud Adoption Framework Governance Benchmark Tool </a:t>
            </a:r>
            <a:r>
              <a:rPr kumimoji="0" lang="en-US" sz="2800" b="0" i="0" u="none" strike="noStrike" kern="1200" cap="none" spc="0" normalizeH="0" baseline="0" noProof="0" dirty="0">
                <a:ln>
                  <a:noFill/>
                </a:ln>
                <a:solidFill>
                  <a:srgbClr val="FFFFFF"/>
                </a:solidFill>
                <a:effectLst/>
                <a:uLnTx/>
                <a:uFillTx/>
                <a:latin typeface="Segoe UI"/>
                <a:ea typeface="+mn-ea"/>
                <a:cs typeface="+mn-cs"/>
              </a:rPr>
              <a:t>based on the information on the Customer situation.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1" i="0" u="none" strike="noStrike" kern="1200" cap="none" spc="0" normalizeH="0" baseline="0" noProof="0" dirty="0">
                <a:ln>
                  <a:noFill/>
                </a:ln>
                <a:solidFill>
                  <a:srgbClr val="FFFFFF"/>
                </a:solidFill>
                <a:effectLst/>
                <a:uLnTx/>
                <a:uFillTx/>
                <a:latin typeface="Segoe UI"/>
                <a:ea typeface="+mn-ea"/>
                <a:cs typeface="+mn-cs"/>
              </a:rPr>
              <a:t>Note:</a:t>
            </a:r>
            <a:r>
              <a:rPr kumimoji="0" lang="en-US" sz="2800" b="0" i="0" u="none" strike="noStrike" kern="1200" cap="none" spc="0" normalizeH="0" baseline="0" noProof="0" dirty="0">
                <a:ln>
                  <a:noFill/>
                </a:ln>
                <a:solidFill>
                  <a:srgbClr val="FFFFFF"/>
                </a:solidFill>
                <a:effectLst/>
                <a:uLnTx/>
                <a:uFillTx/>
                <a:latin typeface="Segoe UI"/>
                <a:ea typeface="+mn-ea"/>
                <a:cs typeface="+mn-cs"/>
              </a:rPr>
              <a:t> Some of the information will be incomplete so feel free to take some liberties with the benchmark tool.  </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6981566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B - Govern</a:t>
            </a:r>
            <a:br>
              <a:rPr lang="en-US" sz="4400" dirty="0">
                <a:solidFill>
                  <a:schemeClr val="bg1"/>
                </a:solidFill>
              </a:rPr>
            </a:br>
            <a:r>
              <a:rPr lang="en-US" sz="3200" dirty="0">
                <a:solidFill>
                  <a:schemeClr val="bg1"/>
                </a:solidFill>
              </a:rPr>
              <a:t>Building a Cloud Governance MVP</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504753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dirty="0">
                <a:ln>
                  <a:noFill/>
                </a:ln>
                <a:solidFill>
                  <a:srgbClr val="FFFFFF"/>
                </a:solidFill>
                <a:effectLst/>
                <a:uLnTx/>
                <a:uFillTx/>
                <a:latin typeface="Segoe UI"/>
                <a:ea typeface="+mn-ea"/>
                <a:cs typeface="+mn-cs"/>
              </a:rPr>
              <a:t>Governance Benchmark Tool </a:t>
            </a:r>
            <a:r>
              <a:rPr kumimoji="0" lang="en-US" sz="2800" b="0" i="0" u="none" strike="noStrike" kern="1200" cap="none" spc="0" normalizeH="0" baseline="0" noProof="0" dirty="0">
                <a:ln>
                  <a:noFill/>
                </a:ln>
                <a:solidFill>
                  <a:srgbClr val="FFFFFF"/>
                </a:solidFill>
                <a:effectLst/>
                <a:uLnTx/>
                <a:uFillTx/>
                <a:latin typeface="Segoe UI"/>
                <a:ea typeface="+mn-ea"/>
                <a:cs typeface="+mn-cs"/>
              </a:rPr>
              <a:t>and the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 prioritize and implement parts of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Cost Management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Security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Identity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Resource consistency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Deployment acceleration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FFFFFF"/>
                </a:solidFill>
                <a:effectLst/>
                <a:uLnTx/>
                <a:uFillTx/>
                <a:latin typeface="Segoe UI"/>
                <a:ea typeface="+mn-ea"/>
                <a:cs typeface="+mn-cs"/>
              </a:rPr>
            </a:b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1048670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Manage</a:t>
            </a:r>
            <a:br>
              <a:rPr lang="en-US" sz="4400" dirty="0">
                <a:solidFill>
                  <a:schemeClr val="bg1"/>
                </a:solidFill>
              </a:rPr>
            </a:br>
            <a:r>
              <a:rPr lang="en-US" sz="3200" dirty="0">
                <a:solidFill>
                  <a:schemeClr val="bg1"/>
                </a:solidFill>
              </a:rPr>
              <a:t>Azure Architecture Review</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016210"/>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Examine your workload through the lenses of resiliency, cost, </a:t>
            </a:r>
            <a:r>
              <a:rPr kumimoji="0" lang="en-US" sz="2800" b="0" i="0" u="none" strike="noStrike" kern="1200" cap="none" spc="0" normalizeH="0" baseline="0" noProof="0" dirty="0" err="1">
                <a:ln>
                  <a:noFill/>
                </a:ln>
                <a:solidFill>
                  <a:srgbClr val="FFFFFF"/>
                </a:solidFill>
                <a:effectLst/>
                <a:uLnTx/>
                <a:uFillTx/>
                <a:latin typeface="Segoe UI"/>
                <a:ea typeface="+mn-ea"/>
                <a:cs typeface="+mn-cs"/>
              </a:rPr>
              <a:t>devops</a:t>
            </a:r>
            <a:r>
              <a:rPr kumimoji="0" lang="en-US" sz="2800" b="0" i="0" u="none" strike="noStrike" kern="1200" cap="none" spc="0" normalizeH="0" baseline="0" noProof="0" dirty="0">
                <a:ln>
                  <a:noFill/>
                </a:ln>
                <a:solidFill>
                  <a:srgbClr val="FFFFFF"/>
                </a:solidFill>
                <a:effectLst/>
                <a:uLnTx/>
                <a:uFillTx/>
                <a:latin typeface="Segoe UI"/>
                <a:ea typeface="+mn-ea"/>
                <a:cs typeface="+mn-cs"/>
              </a:rPr>
              <a:t> practices, security and scalability.</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000000"/>
                </a:solidFill>
                <a:effectLst/>
                <a:uLnTx/>
                <a:uFillTx/>
                <a:latin typeface="Segoe UI"/>
                <a:ea typeface="+mn-ea"/>
                <a:cs typeface="+mn-cs"/>
                <a:hlinkClick r:id="rId4"/>
              </a:rPr>
              <a:t>https://docs.microsoft.com/en-us/assessments/?mode=pre-assessment&amp;session=local</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875095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249467"/>
            <a:ext cx="11018520" cy="1169551"/>
          </a:xfrm>
        </p:spPr>
        <p:txBody>
          <a:bodyPr/>
          <a:lstStyle/>
          <a:p>
            <a:pPr>
              <a:spcBef>
                <a:spcPts val="1200"/>
              </a:spcBef>
              <a:spcAft>
                <a:spcPts val="600"/>
              </a:spcAft>
            </a:pPr>
            <a:r>
              <a:rPr lang="en-US" sz="4400" dirty="0">
                <a:solidFill>
                  <a:schemeClr val="bg1"/>
                </a:solidFill>
              </a:rPr>
              <a:t>Workshop Lab B - Manage</a:t>
            </a:r>
            <a:br>
              <a:rPr lang="en-US" sz="4400" dirty="0">
                <a:solidFill>
                  <a:schemeClr val="bg1"/>
                </a:solidFill>
              </a:rPr>
            </a:br>
            <a:r>
              <a:rPr lang="en-US" sz="3200" dirty="0">
                <a:solidFill>
                  <a:schemeClr val="bg1"/>
                </a:solidFill>
              </a:rPr>
              <a:t>Implement a Cloud Operations MVP</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461664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dirty="0">
                <a:ln>
                  <a:noFill/>
                </a:ln>
                <a:solidFill>
                  <a:srgbClr val="FFFFFF"/>
                </a:solidFill>
                <a:effectLst/>
                <a:uLnTx/>
                <a:uFillTx/>
                <a:latin typeface="Segoe UI"/>
                <a:ea typeface="+mn-ea"/>
                <a:cs typeface="+mn-cs"/>
              </a:rPr>
              <a:t>Azure Architecture Review </a:t>
            </a:r>
            <a:r>
              <a:rPr kumimoji="0" lang="en-US" sz="2800" b="0" i="0" u="none" strike="noStrike" kern="1200" cap="none" spc="0" normalizeH="0" baseline="0" noProof="0" dirty="0">
                <a:ln>
                  <a:noFill/>
                </a:ln>
                <a:solidFill>
                  <a:srgbClr val="FFFFFF"/>
                </a:solidFill>
                <a:effectLst/>
                <a:uLnTx/>
                <a:uFillTx/>
                <a:latin typeface="Segoe UI"/>
                <a:ea typeface="+mn-ea"/>
                <a:cs typeface="+mn-cs"/>
              </a:rPr>
              <a:t>and the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ction="ppaction://hlinksldjump"/>
              </a:rPr>
              <a:t>Customer situation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 prioritize and implement an MVP for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Inventory and Visibility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Operational compliance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Protect and recover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FFFFFF"/>
                </a:solidFill>
                <a:effectLst/>
                <a:uLnTx/>
                <a:uFillTx/>
                <a:latin typeface="Segoe UI"/>
                <a:ea typeface="+mn-ea"/>
                <a:cs typeface="+mn-cs"/>
              </a:rPr>
            </a:b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FFFFFF"/>
                </a:solidFill>
                <a:effectLst/>
                <a:uLnTx/>
                <a:uFillTx/>
                <a:latin typeface="Segoe UI"/>
                <a:ea typeface="+mn-ea"/>
                <a:cs typeface="+mn-cs"/>
              </a:rPr>
            </a:b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2366171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D503A6-E644-41DF-8C5F-7B0D7E426021}"/>
              </a:ext>
            </a:extLst>
          </p:cNvPr>
          <p:cNvPicPr>
            <a:picLocks noChangeAspect="1"/>
          </p:cNvPicPr>
          <p:nvPr/>
        </p:nvPicPr>
        <p:blipFill>
          <a:blip r:embed="rId3"/>
          <a:stretch>
            <a:fillRect/>
          </a:stretch>
        </p:blipFill>
        <p:spPr>
          <a:xfrm>
            <a:off x="0" y="1979697"/>
            <a:ext cx="12192000" cy="5154944"/>
          </a:xfrm>
          <a:prstGeom prst="rect">
            <a:avLst/>
          </a:prstGeom>
        </p:spPr>
      </p:pic>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dirty="0">
                <a:solidFill>
                  <a:schemeClr val="bg1"/>
                </a:solidFill>
              </a:rPr>
              <a:t>Workshop Lab A – Adopt - Migrate</a:t>
            </a:r>
            <a:br>
              <a:rPr lang="en-US" sz="4400" dirty="0">
                <a:solidFill>
                  <a:schemeClr val="bg1"/>
                </a:solidFill>
              </a:rPr>
            </a:br>
            <a:r>
              <a:rPr lang="en-US" sz="3200" dirty="0">
                <a:solidFill>
                  <a:schemeClr val="bg1"/>
                </a:solidFill>
              </a:rPr>
              <a:t>Land your first workload</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127679" y="5293158"/>
            <a:ext cx="7708006" cy="172354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8D4"/>
                </a:solidFill>
                <a:effectLst/>
                <a:uLnTx/>
                <a:uFillTx/>
                <a:latin typeface="Segoe UI"/>
                <a:ea typeface="+mn-ea"/>
                <a:cs typeface="+mn-cs"/>
              </a:rPr>
              <a:t>Deploy the workloads to the landing zone to add VMs to each subnet, internal load balancers and Azure Bastion</a:t>
            </a:r>
            <a:br>
              <a:rPr kumimoji="0" lang="en-US" sz="2800" b="0" i="0" u="none" strike="noStrike" kern="1200" cap="none" spc="0" normalizeH="0" baseline="0" noProof="0" dirty="0">
                <a:ln>
                  <a:noFill/>
                </a:ln>
                <a:solidFill>
                  <a:srgbClr val="FF0000"/>
                </a:solidFill>
                <a:effectLst/>
                <a:uLnTx/>
                <a:uFillTx/>
                <a:latin typeface="Segoe UI"/>
                <a:ea typeface="+mn-ea"/>
                <a:cs typeface="+mn-cs"/>
              </a:rPr>
            </a:br>
            <a:endParaRPr kumimoji="0" lang="en-US" sz="2800" b="0" i="0" u="none" strike="noStrike" kern="1200" cap="none" spc="0" normalizeH="0" baseline="0" noProof="0" dirty="0">
              <a:ln>
                <a:noFill/>
              </a:ln>
              <a:solidFill>
                <a:srgbClr val="FF0000"/>
              </a:solidFill>
              <a:effectLst/>
              <a:uLnTx/>
              <a:uFillTx/>
              <a:latin typeface="Segoe UI"/>
              <a:ea typeface="+mn-ea"/>
              <a:cs typeface="+mn-cs"/>
            </a:endParaRPr>
          </a:p>
        </p:txBody>
      </p:sp>
    </p:spTree>
    <p:extLst>
      <p:ext uri="{BB962C8B-B14F-4D97-AF65-F5344CB8AC3E}">
        <p14:creationId xmlns:p14="http://schemas.microsoft.com/office/powerpoint/2010/main" val="40494517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7500" y="307974"/>
            <a:ext cx="11017250" cy="1169551"/>
          </a:xfrm>
        </p:spPr>
        <p:txBody>
          <a:bodyPr/>
          <a:lstStyle/>
          <a:p>
            <a:r>
              <a:rPr lang="en-US" dirty="0"/>
              <a:t>Customer</a:t>
            </a:r>
            <a:r>
              <a:rPr lang="en-US" sz="4000" dirty="0"/>
              <a:t> situation</a:t>
            </a:r>
            <a:br>
              <a:rPr lang="en-US" dirty="0"/>
            </a:br>
            <a:endParaRPr lang="en-US" dirty="0"/>
          </a:p>
        </p:txBody>
      </p:sp>
      <p:sp>
        <p:nvSpPr>
          <p:cNvPr id="3" name="Content Placeholder 2"/>
          <p:cNvSpPr>
            <a:spLocks noGrp="1"/>
          </p:cNvSpPr>
          <p:nvPr>
            <p:ph type="body" sz="quarter" idx="4294967295"/>
          </p:nvPr>
        </p:nvSpPr>
        <p:spPr>
          <a:xfrm>
            <a:off x="317500" y="1204803"/>
            <a:ext cx="11652250" cy="4789003"/>
          </a:xfrm>
        </p:spPr>
        <p:txBody>
          <a:bodyPr/>
          <a:lstStyle/>
          <a:p>
            <a:pPr marL="0" lvl="0" indent="0">
              <a:buNone/>
            </a:pPr>
            <a:r>
              <a:rPr lang="en-US" dirty="0">
                <a:latin typeface="Segoe UI Semibold" panose="020B0702040204020203" pitchFamily="34" charset="0"/>
                <a:cs typeface="Segoe UI Semibold" panose="020B0702040204020203" pitchFamily="34" charset="0"/>
              </a:rPr>
              <a:t>Trey Research</a:t>
            </a:r>
            <a:endParaRPr lang="en-US" dirty="0"/>
          </a:p>
          <a:p>
            <a:pPr lvl="0"/>
            <a:r>
              <a:rPr lang="en-US" sz="2400" dirty="0">
                <a:latin typeface="+mn-lt"/>
              </a:rPr>
              <a:t>Consumer products manufacturing (</a:t>
            </a:r>
            <a:r>
              <a:rPr lang="en-US" sz="2400" dirty="0"/>
              <a:t>Manufacturing and Resources) </a:t>
            </a:r>
            <a:r>
              <a:rPr lang="en-US" sz="2400" dirty="0">
                <a:latin typeface="+mn-lt"/>
              </a:rPr>
              <a:t>company </a:t>
            </a:r>
          </a:p>
          <a:p>
            <a:pPr lvl="0"/>
            <a:r>
              <a:rPr lang="en-US" sz="2400" dirty="0">
                <a:latin typeface="+mn-lt"/>
              </a:rPr>
              <a:t>Annual revenues of USD $29.6 billion </a:t>
            </a:r>
          </a:p>
          <a:p>
            <a:pPr lvl="0"/>
            <a:r>
              <a:rPr lang="en-US" sz="2400" dirty="0"/>
              <a:t>10,000 - 14,999 Employees</a:t>
            </a:r>
          </a:p>
          <a:p>
            <a:pPr lvl="0"/>
            <a:r>
              <a:rPr lang="en-US" sz="2400" dirty="0">
                <a:latin typeface="+mn-lt"/>
              </a:rPr>
              <a:t>Global company</a:t>
            </a:r>
          </a:p>
          <a:p>
            <a:pPr lvl="1"/>
            <a:r>
              <a:rPr lang="en-US" sz="2400" dirty="0"/>
              <a:t>Headquarters in New Jersey</a:t>
            </a:r>
          </a:p>
          <a:p>
            <a:pPr lvl="1"/>
            <a:r>
              <a:rPr lang="en-US" sz="2400" dirty="0"/>
              <a:t>Major offices in the UK, France, and Japan</a:t>
            </a:r>
          </a:p>
          <a:p>
            <a:pPr lvl="1"/>
            <a:r>
              <a:rPr lang="en-US" sz="2400" dirty="0"/>
              <a:t>Data centers and branch offices scattered across the United States </a:t>
            </a:r>
          </a:p>
          <a:p>
            <a:pPr lvl="0"/>
            <a:r>
              <a:rPr lang="en-US" sz="2400" dirty="0">
                <a:latin typeface="+mn-lt"/>
              </a:rPr>
              <a:t>Looking to mitigate creeping costs as well as start the transition to a modern cloud enterprise architecture</a:t>
            </a:r>
          </a:p>
          <a:p>
            <a:pPr lvl="0"/>
            <a:r>
              <a:rPr lang="en-US" sz="2400" dirty="0">
                <a:latin typeface="+mn-lt"/>
              </a:rPr>
              <a:t>Large EA commitment to Azure</a:t>
            </a:r>
          </a:p>
        </p:txBody>
      </p:sp>
    </p:spTree>
    <p:extLst>
      <p:ext uri="{BB962C8B-B14F-4D97-AF65-F5344CB8AC3E}">
        <p14:creationId xmlns:p14="http://schemas.microsoft.com/office/powerpoint/2010/main" val="34634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4f739e96-1d8c-4498-89a6-60212c820c8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1D2B53531E8F4FB34BAC0F148301E5" ma:contentTypeVersion="17" ma:contentTypeDescription="Create a new document." ma:contentTypeScope="" ma:versionID="19d2cc8f120c41b44a1d23befae704cb">
  <xsd:schema xmlns:xsd="http://www.w3.org/2001/XMLSchema" xmlns:xs="http://www.w3.org/2001/XMLSchema" xmlns:p="http://schemas.microsoft.com/office/2006/metadata/properties" xmlns:ns1="http://schemas.microsoft.com/sharepoint/v3" xmlns:ns3="c401ec21-b7bc-4c3e-a6bd-9df6fc45ac48" xmlns:ns4="4f739e96-1d8c-4498-89a6-60212c820c8d" targetNamespace="http://schemas.microsoft.com/office/2006/metadata/properties" ma:root="true" ma:fieldsID="c8cfa5749a937c3fb62e21b41c93ef8f" ns1:_="" ns3:_="" ns4:_="">
    <xsd:import namespace="http://schemas.microsoft.com/sharepoint/v3"/>
    <xsd:import namespace="c401ec21-b7bc-4c3e-a6bd-9df6fc45ac48"/>
    <xsd:import namespace="4f739e96-1d8c-4498-89a6-60212c820c8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1:_ip_UnifiedCompliancePolicyProperties" minOccurs="0"/>
                <xsd:element ref="ns1:_ip_UnifiedCompliancePolicyUIAction" minOccurs="0"/>
                <xsd:element ref="ns4:MediaServiceDateTaken"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01ec21-b7bc-4c3e-a6bd-9df6fc45ac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element name="LastSharedByUser" ma:index="11" nillable="true" ma:displayName="Last Shared By User" ma:hidden="true" ma:internalName="LastSharedByUser" ma:readOnly="true">
      <xsd:simpleType>
        <xsd:restriction base="dms:Note"/>
      </xsd:simpleType>
    </xsd:element>
    <xsd:element name="LastSharedByTime" ma:index="12"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f739e96-1d8c-4498-89a6-60212c820c8d"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F405BB-FA77-4079-9E9F-63E8CDD43E0F}">
  <ds:schemaRefs>
    <ds:schemaRef ds:uri="http://schemas.microsoft.com/office/2006/metadata/properties"/>
    <ds:schemaRef ds:uri="http://schemas.microsoft.com/office/infopath/2007/PartnerControls"/>
    <ds:schemaRef ds:uri="http://schemas.microsoft.com/sharepoint/v3"/>
    <ds:schemaRef ds:uri="4f739e96-1d8c-4498-89a6-60212c820c8d"/>
  </ds:schemaRefs>
</ds:datastoreItem>
</file>

<file path=customXml/itemProps2.xml><?xml version="1.0" encoding="utf-8"?>
<ds:datastoreItem xmlns:ds="http://schemas.openxmlformats.org/officeDocument/2006/customXml" ds:itemID="{DB1A293B-55CF-44D4-A273-4342A675A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401ec21-b7bc-4c3e-a6bd-9df6fc45ac48"/>
    <ds:schemaRef ds:uri="4f739e96-1d8c-4498-89a6-60212c820c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5DA3AF-F2AB-4624-BB79-E4D25CD4C6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TotalTime>
  <Words>5277</Words>
  <Application>Microsoft Office PowerPoint</Application>
  <PresentationFormat>Widescreen</PresentationFormat>
  <Paragraphs>424</Paragraphs>
  <Slides>28</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Calibri Light</vt:lpstr>
      <vt:lpstr>Consolas</vt:lpstr>
      <vt:lpstr>Segoe UI</vt:lpstr>
      <vt:lpstr>Segoe UI Semibold</vt:lpstr>
      <vt:lpstr>Wingdings</vt:lpstr>
      <vt:lpstr>Office Theme</vt:lpstr>
      <vt:lpstr>9-51052_Microsoft_Ready_Template_Light</vt:lpstr>
      <vt:lpstr>Agenda</vt:lpstr>
      <vt:lpstr>Workshop Lab A - Ready Implement the landing zone</vt:lpstr>
      <vt:lpstr>Workshop Lab B - Ready Expand the landing zone (Network)</vt:lpstr>
      <vt:lpstr>Workshop Lab A - Govern Governance Assessment</vt:lpstr>
      <vt:lpstr>Workshop Lab B - Govern Building a Cloud Governance MVP</vt:lpstr>
      <vt:lpstr>Workshop Lab A - Manage Azure Architecture Review</vt:lpstr>
      <vt:lpstr>Workshop Lab B - Manage Implement a Cloud Operations MVP</vt:lpstr>
      <vt:lpstr>Workshop Lab A – Adopt - Migrate Land your first workload</vt:lpstr>
      <vt:lpstr>Customer situation </vt:lpstr>
      <vt:lpstr>Customer situation - Leadership</vt:lpstr>
      <vt:lpstr>Customer situation - Business strategy and focus </vt:lpstr>
      <vt:lpstr>Customer situation - Business justification </vt:lpstr>
      <vt:lpstr>Customer situation - Organizational alignment </vt:lpstr>
      <vt:lpstr>IT organization</vt:lpstr>
      <vt:lpstr>Customer situation </vt:lpstr>
      <vt:lpstr>Customer Needs—Cost Management</vt:lpstr>
      <vt:lpstr>Customer Needs—Cost Management Controls Backlog</vt:lpstr>
      <vt:lpstr>Customer Needs—Security Baseline</vt:lpstr>
      <vt:lpstr>Customer Needs—Security Baseline</vt:lpstr>
      <vt:lpstr>Customer Needs—Security Baseline Controls Backlog</vt:lpstr>
      <vt:lpstr>Customer Needs—Resource Consistency</vt:lpstr>
      <vt:lpstr>Customer Needs—Resource Consistency Control Backlog</vt:lpstr>
      <vt:lpstr>Customer Needs—Identity Baseline</vt:lpstr>
      <vt:lpstr>Customer Needs—Identity Baseline Controls Backlog</vt:lpstr>
      <vt:lpstr>Customer Needs—Deployment Acceleration</vt:lpstr>
      <vt:lpstr>Customer Needs—Deployment Acceleration Controls Backlog</vt:lpstr>
      <vt:lpstr>Customer objections </vt:lpstr>
      <vt:lpstr>Customer objections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Lab - Plan Governance Assessment</dc:title>
  <dc:creator>Rob Kuehfus</dc:creator>
  <cp:lastModifiedBy>Rob Kuehfus</cp:lastModifiedBy>
  <cp:revision>1</cp:revision>
  <dcterms:created xsi:type="dcterms:W3CDTF">2020-02-10T22:02:59Z</dcterms:created>
  <dcterms:modified xsi:type="dcterms:W3CDTF">2020-02-18T14:18:23Z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rokuehfu@microsoft.com</vt:lpwstr>
  </property>
  <property fmtid="{D5CDD505-2E9C-101B-9397-08002B2CF9AE}" pid="5" name="MSIP_Label_f42aa342-8706-4288-bd11-ebb85995028c_SetDate">
    <vt:lpwstr>2020-02-10T22:04:01.8775638Z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a17bef9e-53bc-4676-a4f5-89c960bf049a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0x0101009E1D2B53531E8F4FB34BAC0F148301E5</vt:lpwstr>
  </property>
</Properties>
</file>