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59" r:id="rId4"/>
    <p:sldId id="270" r:id="rId5"/>
    <p:sldId id="256" r:id="rId6"/>
    <p:sldId id="261" r:id="rId7"/>
    <p:sldId id="267" r:id="rId8"/>
    <p:sldId id="268" r:id="rId9"/>
    <p:sldId id="269" r:id="rId10"/>
    <p:sldId id="329" r:id="rId11"/>
    <p:sldId id="334" r:id="rId12"/>
    <p:sldId id="262" r:id="rId13"/>
    <p:sldId id="272" r:id="rId14"/>
    <p:sldId id="312" r:id="rId15"/>
    <p:sldId id="330" r:id="rId16"/>
    <p:sldId id="335" r:id="rId17"/>
    <p:sldId id="336" r:id="rId18"/>
    <p:sldId id="337" r:id="rId19"/>
    <p:sldId id="331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30D"/>
    <a:srgbClr val="808080"/>
    <a:srgbClr val="830306"/>
    <a:srgbClr val="800000"/>
    <a:srgbClr val="FCFCFC"/>
    <a:srgbClr val="FDB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6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7947-4269-4C4D-B777-B37BAFCFE61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953EAC5-02CB-49E7-AF4E-D4CA7D31386F}">
      <dgm:prSet phldrT="[Texto]"/>
      <dgm:spPr/>
      <dgm:t>
        <a:bodyPr/>
        <a:lstStyle/>
        <a:p>
          <a:r>
            <a:rPr lang="es-MX" dirty="0" smtClean="0"/>
            <a:t>Estrategia</a:t>
          </a:r>
          <a:endParaRPr lang="es-MX" dirty="0"/>
        </a:p>
      </dgm:t>
    </dgm:pt>
    <dgm:pt modelId="{E803CF20-665B-489A-954D-0161CE67C434}" type="parTrans" cxnId="{A6BC8729-9DC8-47D3-B3DC-7D5D064C3D21}">
      <dgm:prSet/>
      <dgm:spPr/>
      <dgm:t>
        <a:bodyPr/>
        <a:lstStyle/>
        <a:p>
          <a:endParaRPr lang="es-MX"/>
        </a:p>
      </dgm:t>
    </dgm:pt>
    <dgm:pt modelId="{C1A2CBFA-D82D-439A-95CF-4938922FAA14}" type="sibTrans" cxnId="{A6BC8729-9DC8-47D3-B3DC-7D5D064C3D21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D3490A81-5CCE-48CC-8B35-85D4030622EA}">
      <dgm:prSet phldrT="[Texto]"/>
      <dgm:spPr/>
      <dgm:t>
        <a:bodyPr/>
        <a:lstStyle/>
        <a:p>
          <a:r>
            <a:rPr lang="es-MX" dirty="0" smtClean="0"/>
            <a:t>Diseño</a:t>
          </a:r>
          <a:endParaRPr lang="es-MX" dirty="0"/>
        </a:p>
      </dgm:t>
    </dgm:pt>
    <dgm:pt modelId="{1CD4D398-F267-4F90-82EC-E3F0B399374C}" type="parTrans" cxnId="{C1225B21-7B68-4E86-BF3E-3865C40BFDED}">
      <dgm:prSet/>
      <dgm:spPr/>
      <dgm:t>
        <a:bodyPr/>
        <a:lstStyle/>
        <a:p>
          <a:endParaRPr lang="es-MX"/>
        </a:p>
      </dgm:t>
    </dgm:pt>
    <dgm:pt modelId="{0E7DA3AE-260C-48CB-AD2C-621232549857}" type="sibTrans" cxnId="{C1225B21-7B68-4E86-BF3E-3865C40BFDED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4D89E045-1770-4202-A151-D66FCFEEBCA4}">
      <dgm:prSet phldrT="[Texto]"/>
      <dgm:spPr/>
      <dgm:t>
        <a:bodyPr/>
        <a:lstStyle/>
        <a:p>
          <a:r>
            <a:rPr lang="es-MX" dirty="0" smtClean="0"/>
            <a:t>Transición</a:t>
          </a:r>
          <a:endParaRPr lang="es-MX" dirty="0"/>
        </a:p>
      </dgm:t>
    </dgm:pt>
    <dgm:pt modelId="{91DE7BAF-669A-4CFB-8B5E-8AB565160049}" type="parTrans" cxnId="{E983F954-A48E-4767-A68E-7E713E93B170}">
      <dgm:prSet/>
      <dgm:spPr/>
      <dgm:t>
        <a:bodyPr/>
        <a:lstStyle/>
        <a:p>
          <a:endParaRPr lang="es-MX"/>
        </a:p>
      </dgm:t>
    </dgm:pt>
    <dgm:pt modelId="{6D9249C0-6A56-48BA-B158-27112776E4A6}" type="sibTrans" cxnId="{E983F954-A48E-4767-A68E-7E713E93B170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914011C0-D328-4E50-A799-2ED25341B4F3}">
      <dgm:prSet phldrT="[Texto]"/>
      <dgm:spPr/>
      <dgm:t>
        <a:bodyPr/>
        <a:lstStyle/>
        <a:p>
          <a:r>
            <a:rPr lang="es-MX" dirty="0" smtClean="0"/>
            <a:t>Operación</a:t>
          </a:r>
          <a:endParaRPr lang="es-MX" dirty="0"/>
        </a:p>
      </dgm:t>
    </dgm:pt>
    <dgm:pt modelId="{D6A85F02-1E7A-4FBF-8CCB-5EC11B7B00B6}" type="parTrans" cxnId="{11710ADB-695B-4E98-A5E9-4A4DD953F7A7}">
      <dgm:prSet/>
      <dgm:spPr/>
      <dgm:t>
        <a:bodyPr/>
        <a:lstStyle/>
        <a:p>
          <a:endParaRPr lang="es-MX"/>
        </a:p>
      </dgm:t>
    </dgm:pt>
    <dgm:pt modelId="{96E25BF4-EC88-42BA-B677-E3AA477113F1}" type="sibTrans" cxnId="{11710ADB-695B-4E98-A5E9-4A4DD953F7A7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74EE513-96A1-4B23-81C7-94160189484D}">
      <dgm:prSet phldrT="[Texto]"/>
      <dgm:spPr/>
      <dgm:t>
        <a:bodyPr/>
        <a:lstStyle/>
        <a:p>
          <a:r>
            <a:rPr lang="es-MX" dirty="0" smtClean="0"/>
            <a:t>Mejora continua</a:t>
          </a:r>
          <a:endParaRPr lang="es-MX" dirty="0"/>
        </a:p>
      </dgm:t>
    </dgm:pt>
    <dgm:pt modelId="{C074A8A4-D17F-4CE3-A854-B86EF80F14A3}" type="parTrans" cxnId="{57D08621-B0C2-477D-B3AE-A436127B5BB9}">
      <dgm:prSet/>
      <dgm:spPr/>
      <dgm:t>
        <a:bodyPr/>
        <a:lstStyle/>
        <a:p>
          <a:endParaRPr lang="es-MX"/>
        </a:p>
      </dgm:t>
    </dgm:pt>
    <dgm:pt modelId="{73930F32-6F28-4517-8654-3939DB9199BA}" type="sibTrans" cxnId="{57D08621-B0C2-477D-B3AE-A436127B5BB9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6B5F1A6-3026-4962-AF20-DA0F1763CC4F}" type="pres">
      <dgm:prSet presAssocID="{96B77947-4269-4C4D-B777-B37BAFCFE6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E8B146-AC2A-48D5-95FA-4DA269A54F92}" type="pres">
      <dgm:prSet presAssocID="{3953EAC5-02CB-49E7-AF4E-D4CA7D3138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0688DB-B270-4869-9E6C-164F4BE3AEE4}" type="pres">
      <dgm:prSet presAssocID="{C1A2CBFA-D82D-439A-95CF-4938922FAA14}" presName="sibTrans" presStyleLbl="sibTrans2D1" presStyleIdx="0" presStyleCnt="5"/>
      <dgm:spPr/>
      <dgm:t>
        <a:bodyPr/>
        <a:lstStyle/>
        <a:p>
          <a:endParaRPr lang="es-MX"/>
        </a:p>
      </dgm:t>
    </dgm:pt>
    <dgm:pt modelId="{14AE5B7E-2ECB-448A-AE8D-CB444404D5BB}" type="pres">
      <dgm:prSet presAssocID="{C1A2CBFA-D82D-439A-95CF-4938922FAA14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DD54AE9A-504C-4972-B372-6FD1DABB9A24}" type="pres">
      <dgm:prSet presAssocID="{D3490A81-5CCE-48CC-8B35-85D4030622E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9F7758-8A28-4563-8D5F-9A596007A564}" type="pres">
      <dgm:prSet presAssocID="{0E7DA3AE-260C-48CB-AD2C-621232549857}" presName="sibTrans" presStyleLbl="sibTrans2D1" presStyleIdx="1" presStyleCnt="5"/>
      <dgm:spPr/>
      <dgm:t>
        <a:bodyPr/>
        <a:lstStyle/>
        <a:p>
          <a:endParaRPr lang="es-MX"/>
        </a:p>
      </dgm:t>
    </dgm:pt>
    <dgm:pt modelId="{4A9125AF-A823-4599-8692-0CF5A2EEE148}" type="pres">
      <dgm:prSet presAssocID="{0E7DA3AE-260C-48CB-AD2C-621232549857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4150E0B6-1DF5-4A24-A015-98C56C04F322}" type="pres">
      <dgm:prSet presAssocID="{4D89E045-1770-4202-A151-D66FCFEEBC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D80283-0BB5-4334-BA72-595458F5B08B}" type="pres">
      <dgm:prSet presAssocID="{6D9249C0-6A56-48BA-B158-27112776E4A6}" presName="sibTrans" presStyleLbl="sibTrans2D1" presStyleIdx="2" presStyleCnt="5"/>
      <dgm:spPr/>
      <dgm:t>
        <a:bodyPr/>
        <a:lstStyle/>
        <a:p>
          <a:endParaRPr lang="es-MX"/>
        </a:p>
      </dgm:t>
    </dgm:pt>
    <dgm:pt modelId="{A7E19AF7-D1E0-459B-83C3-9D8C22E003B3}" type="pres">
      <dgm:prSet presAssocID="{6D9249C0-6A56-48BA-B158-27112776E4A6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44AAD662-2E4E-443B-B102-EEBE83EDD3CA}" type="pres">
      <dgm:prSet presAssocID="{914011C0-D328-4E50-A799-2ED25341B4F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36014F-5E69-43D9-80C6-EE86CE75DC4E}" type="pres">
      <dgm:prSet presAssocID="{96E25BF4-EC88-42BA-B677-E3AA477113F1}" presName="sibTrans" presStyleLbl="sibTrans2D1" presStyleIdx="3" presStyleCnt="5"/>
      <dgm:spPr/>
      <dgm:t>
        <a:bodyPr/>
        <a:lstStyle/>
        <a:p>
          <a:endParaRPr lang="es-MX"/>
        </a:p>
      </dgm:t>
    </dgm:pt>
    <dgm:pt modelId="{0FA682AE-EB3D-4CC0-8BA2-E81837119F0A}" type="pres">
      <dgm:prSet presAssocID="{96E25BF4-EC88-42BA-B677-E3AA477113F1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0DDF20BC-CF36-4D28-8373-28917D813BC8}" type="pres">
      <dgm:prSet presAssocID="{A74EE513-96A1-4B23-81C7-94160189484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DFE8233-D60A-49E5-AF35-C3A449309DBC}" type="pres">
      <dgm:prSet presAssocID="{73930F32-6F28-4517-8654-3939DB9199BA}" presName="sibTrans" presStyleLbl="sibTrans2D1" presStyleIdx="4" presStyleCnt="5"/>
      <dgm:spPr/>
      <dgm:t>
        <a:bodyPr/>
        <a:lstStyle/>
        <a:p>
          <a:endParaRPr lang="es-MX"/>
        </a:p>
      </dgm:t>
    </dgm:pt>
    <dgm:pt modelId="{07B759A9-6E92-429A-81CF-61019FCDD725}" type="pres">
      <dgm:prSet presAssocID="{73930F32-6F28-4517-8654-3939DB9199BA}" presName="connectorText" presStyleLbl="sibTrans2D1" presStyleIdx="4" presStyleCnt="5"/>
      <dgm:spPr/>
      <dgm:t>
        <a:bodyPr/>
        <a:lstStyle/>
        <a:p>
          <a:endParaRPr lang="es-MX"/>
        </a:p>
      </dgm:t>
    </dgm:pt>
  </dgm:ptLst>
  <dgm:cxnLst>
    <dgm:cxn modelId="{DA23E9B3-7690-494F-BA13-BAE62D5C7086}" type="presOf" srcId="{4D89E045-1770-4202-A151-D66FCFEEBCA4}" destId="{4150E0B6-1DF5-4A24-A015-98C56C04F322}" srcOrd="0" destOrd="0" presId="urn:microsoft.com/office/officeart/2005/8/layout/cycle2"/>
    <dgm:cxn modelId="{E1334E21-5F08-4F95-A600-1F0B3A18361A}" type="presOf" srcId="{A74EE513-96A1-4B23-81C7-94160189484D}" destId="{0DDF20BC-CF36-4D28-8373-28917D813BC8}" srcOrd="0" destOrd="0" presId="urn:microsoft.com/office/officeart/2005/8/layout/cycle2"/>
    <dgm:cxn modelId="{F583B652-BCF3-4021-A215-26EAADACE46F}" type="presOf" srcId="{96B77947-4269-4C4D-B777-B37BAFCFE619}" destId="{A6B5F1A6-3026-4962-AF20-DA0F1763CC4F}" srcOrd="0" destOrd="0" presId="urn:microsoft.com/office/officeart/2005/8/layout/cycle2"/>
    <dgm:cxn modelId="{4ED3070B-D3F6-423B-976C-49BDE7F89532}" type="presOf" srcId="{C1A2CBFA-D82D-439A-95CF-4938922FAA14}" destId="{3C0688DB-B270-4869-9E6C-164F4BE3AEE4}" srcOrd="0" destOrd="0" presId="urn:microsoft.com/office/officeart/2005/8/layout/cycle2"/>
    <dgm:cxn modelId="{8A7AE660-4075-465A-9C10-C3C88A69AC88}" type="presOf" srcId="{6D9249C0-6A56-48BA-B158-27112776E4A6}" destId="{A7E19AF7-D1E0-459B-83C3-9D8C22E003B3}" srcOrd="1" destOrd="0" presId="urn:microsoft.com/office/officeart/2005/8/layout/cycle2"/>
    <dgm:cxn modelId="{E983F954-A48E-4767-A68E-7E713E93B170}" srcId="{96B77947-4269-4C4D-B777-B37BAFCFE619}" destId="{4D89E045-1770-4202-A151-D66FCFEEBCA4}" srcOrd="2" destOrd="0" parTransId="{91DE7BAF-669A-4CFB-8B5E-8AB565160049}" sibTransId="{6D9249C0-6A56-48BA-B158-27112776E4A6}"/>
    <dgm:cxn modelId="{B587A253-420F-4CD5-9910-88C05D8B01A1}" type="presOf" srcId="{3953EAC5-02CB-49E7-AF4E-D4CA7D31386F}" destId="{B8E8B146-AC2A-48D5-95FA-4DA269A54F92}" srcOrd="0" destOrd="0" presId="urn:microsoft.com/office/officeart/2005/8/layout/cycle2"/>
    <dgm:cxn modelId="{A6BC8729-9DC8-47D3-B3DC-7D5D064C3D21}" srcId="{96B77947-4269-4C4D-B777-B37BAFCFE619}" destId="{3953EAC5-02CB-49E7-AF4E-D4CA7D31386F}" srcOrd="0" destOrd="0" parTransId="{E803CF20-665B-489A-954D-0161CE67C434}" sibTransId="{C1A2CBFA-D82D-439A-95CF-4938922FAA14}"/>
    <dgm:cxn modelId="{20FD90E8-72A9-4C88-BA6B-A88E94F78815}" type="presOf" srcId="{96E25BF4-EC88-42BA-B677-E3AA477113F1}" destId="{0FA682AE-EB3D-4CC0-8BA2-E81837119F0A}" srcOrd="1" destOrd="0" presId="urn:microsoft.com/office/officeart/2005/8/layout/cycle2"/>
    <dgm:cxn modelId="{991B99BC-9911-40DB-BE82-3B079AA738D0}" type="presOf" srcId="{73930F32-6F28-4517-8654-3939DB9199BA}" destId="{ADFE8233-D60A-49E5-AF35-C3A449309DBC}" srcOrd="0" destOrd="0" presId="urn:microsoft.com/office/officeart/2005/8/layout/cycle2"/>
    <dgm:cxn modelId="{532EAA40-2EE1-4A02-8487-CBF3CC816121}" type="presOf" srcId="{C1A2CBFA-D82D-439A-95CF-4938922FAA14}" destId="{14AE5B7E-2ECB-448A-AE8D-CB444404D5BB}" srcOrd="1" destOrd="0" presId="urn:microsoft.com/office/officeart/2005/8/layout/cycle2"/>
    <dgm:cxn modelId="{24013E2B-58B0-4273-B8A4-EBB98A9A4333}" type="presOf" srcId="{0E7DA3AE-260C-48CB-AD2C-621232549857}" destId="{BC9F7758-8A28-4563-8D5F-9A596007A564}" srcOrd="0" destOrd="0" presId="urn:microsoft.com/office/officeart/2005/8/layout/cycle2"/>
    <dgm:cxn modelId="{38E67151-BF63-4D93-8211-AA6FFAFFE3F5}" type="presOf" srcId="{D3490A81-5CCE-48CC-8B35-85D4030622EA}" destId="{DD54AE9A-504C-4972-B372-6FD1DABB9A24}" srcOrd="0" destOrd="0" presId="urn:microsoft.com/office/officeart/2005/8/layout/cycle2"/>
    <dgm:cxn modelId="{AF5ACC0C-4A1C-4B44-9EB1-F6211ED1F598}" type="presOf" srcId="{96E25BF4-EC88-42BA-B677-E3AA477113F1}" destId="{3E36014F-5E69-43D9-80C6-EE86CE75DC4E}" srcOrd="0" destOrd="0" presId="urn:microsoft.com/office/officeart/2005/8/layout/cycle2"/>
    <dgm:cxn modelId="{88E4E108-D1D3-4B8D-A6AC-72AD5583EFD0}" type="presOf" srcId="{73930F32-6F28-4517-8654-3939DB9199BA}" destId="{07B759A9-6E92-429A-81CF-61019FCDD725}" srcOrd="1" destOrd="0" presId="urn:microsoft.com/office/officeart/2005/8/layout/cycle2"/>
    <dgm:cxn modelId="{F12AB933-9000-46CC-9EC9-F19B00A261BF}" type="presOf" srcId="{0E7DA3AE-260C-48CB-AD2C-621232549857}" destId="{4A9125AF-A823-4599-8692-0CF5A2EEE148}" srcOrd="1" destOrd="0" presId="urn:microsoft.com/office/officeart/2005/8/layout/cycle2"/>
    <dgm:cxn modelId="{57D08621-B0C2-477D-B3AE-A436127B5BB9}" srcId="{96B77947-4269-4C4D-B777-B37BAFCFE619}" destId="{A74EE513-96A1-4B23-81C7-94160189484D}" srcOrd="4" destOrd="0" parTransId="{C074A8A4-D17F-4CE3-A854-B86EF80F14A3}" sibTransId="{73930F32-6F28-4517-8654-3939DB9199BA}"/>
    <dgm:cxn modelId="{C1225B21-7B68-4E86-BF3E-3865C40BFDED}" srcId="{96B77947-4269-4C4D-B777-B37BAFCFE619}" destId="{D3490A81-5CCE-48CC-8B35-85D4030622EA}" srcOrd="1" destOrd="0" parTransId="{1CD4D398-F267-4F90-82EC-E3F0B399374C}" sibTransId="{0E7DA3AE-260C-48CB-AD2C-621232549857}"/>
    <dgm:cxn modelId="{4A3FBF9D-BF46-407A-BC6C-6E1C9141C57E}" type="presOf" srcId="{6D9249C0-6A56-48BA-B158-27112776E4A6}" destId="{B3D80283-0BB5-4334-BA72-595458F5B08B}" srcOrd="0" destOrd="0" presId="urn:microsoft.com/office/officeart/2005/8/layout/cycle2"/>
    <dgm:cxn modelId="{118B1D97-B276-43B7-B373-F881CAC17D6E}" type="presOf" srcId="{914011C0-D328-4E50-A799-2ED25341B4F3}" destId="{44AAD662-2E4E-443B-B102-EEBE83EDD3CA}" srcOrd="0" destOrd="0" presId="urn:microsoft.com/office/officeart/2005/8/layout/cycle2"/>
    <dgm:cxn modelId="{11710ADB-695B-4E98-A5E9-4A4DD953F7A7}" srcId="{96B77947-4269-4C4D-B777-B37BAFCFE619}" destId="{914011C0-D328-4E50-A799-2ED25341B4F3}" srcOrd="3" destOrd="0" parTransId="{D6A85F02-1E7A-4FBF-8CCB-5EC11B7B00B6}" sibTransId="{96E25BF4-EC88-42BA-B677-E3AA477113F1}"/>
    <dgm:cxn modelId="{BFE4CF2C-0F38-4EC9-99BF-0398C3743348}" type="presParOf" srcId="{A6B5F1A6-3026-4962-AF20-DA0F1763CC4F}" destId="{B8E8B146-AC2A-48D5-95FA-4DA269A54F92}" srcOrd="0" destOrd="0" presId="urn:microsoft.com/office/officeart/2005/8/layout/cycle2"/>
    <dgm:cxn modelId="{432D688F-EAAC-4F7D-8E4B-7EC8A536788D}" type="presParOf" srcId="{A6B5F1A6-3026-4962-AF20-DA0F1763CC4F}" destId="{3C0688DB-B270-4869-9E6C-164F4BE3AEE4}" srcOrd="1" destOrd="0" presId="urn:microsoft.com/office/officeart/2005/8/layout/cycle2"/>
    <dgm:cxn modelId="{08308C91-34CD-4624-BB00-9801E4794441}" type="presParOf" srcId="{3C0688DB-B270-4869-9E6C-164F4BE3AEE4}" destId="{14AE5B7E-2ECB-448A-AE8D-CB444404D5BB}" srcOrd="0" destOrd="0" presId="urn:microsoft.com/office/officeart/2005/8/layout/cycle2"/>
    <dgm:cxn modelId="{E3D53A70-2AF2-4469-813F-80F01EC62953}" type="presParOf" srcId="{A6B5F1A6-3026-4962-AF20-DA0F1763CC4F}" destId="{DD54AE9A-504C-4972-B372-6FD1DABB9A24}" srcOrd="2" destOrd="0" presId="urn:microsoft.com/office/officeart/2005/8/layout/cycle2"/>
    <dgm:cxn modelId="{D55CED8E-2DBA-4A69-AA3D-FFF93DCFBB00}" type="presParOf" srcId="{A6B5F1A6-3026-4962-AF20-DA0F1763CC4F}" destId="{BC9F7758-8A28-4563-8D5F-9A596007A564}" srcOrd="3" destOrd="0" presId="urn:microsoft.com/office/officeart/2005/8/layout/cycle2"/>
    <dgm:cxn modelId="{745641C8-640F-4220-B170-9DA668D5BC26}" type="presParOf" srcId="{BC9F7758-8A28-4563-8D5F-9A596007A564}" destId="{4A9125AF-A823-4599-8692-0CF5A2EEE148}" srcOrd="0" destOrd="0" presId="urn:microsoft.com/office/officeart/2005/8/layout/cycle2"/>
    <dgm:cxn modelId="{FCCF84B3-059E-42EA-93E0-07D83DF19079}" type="presParOf" srcId="{A6B5F1A6-3026-4962-AF20-DA0F1763CC4F}" destId="{4150E0B6-1DF5-4A24-A015-98C56C04F322}" srcOrd="4" destOrd="0" presId="urn:microsoft.com/office/officeart/2005/8/layout/cycle2"/>
    <dgm:cxn modelId="{CB0A40AC-BE65-4E74-B83B-AE75E302B13C}" type="presParOf" srcId="{A6B5F1A6-3026-4962-AF20-DA0F1763CC4F}" destId="{B3D80283-0BB5-4334-BA72-595458F5B08B}" srcOrd="5" destOrd="0" presId="urn:microsoft.com/office/officeart/2005/8/layout/cycle2"/>
    <dgm:cxn modelId="{505D348D-2601-46C6-836E-7268B58E8111}" type="presParOf" srcId="{B3D80283-0BB5-4334-BA72-595458F5B08B}" destId="{A7E19AF7-D1E0-459B-83C3-9D8C22E003B3}" srcOrd="0" destOrd="0" presId="urn:microsoft.com/office/officeart/2005/8/layout/cycle2"/>
    <dgm:cxn modelId="{5213DCEE-74DD-457E-A376-43DB96CD3FA6}" type="presParOf" srcId="{A6B5F1A6-3026-4962-AF20-DA0F1763CC4F}" destId="{44AAD662-2E4E-443B-B102-EEBE83EDD3CA}" srcOrd="6" destOrd="0" presId="urn:microsoft.com/office/officeart/2005/8/layout/cycle2"/>
    <dgm:cxn modelId="{8B837381-F14A-4111-A899-4797EB9BCC4A}" type="presParOf" srcId="{A6B5F1A6-3026-4962-AF20-DA0F1763CC4F}" destId="{3E36014F-5E69-43D9-80C6-EE86CE75DC4E}" srcOrd="7" destOrd="0" presId="urn:microsoft.com/office/officeart/2005/8/layout/cycle2"/>
    <dgm:cxn modelId="{7116F047-9C3B-4291-9798-1DF6C21441D7}" type="presParOf" srcId="{3E36014F-5E69-43D9-80C6-EE86CE75DC4E}" destId="{0FA682AE-EB3D-4CC0-8BA2-E81837119F0A}" srcOrd="0" destOrd="0" presId="urn:microsoft.com/office/officeart/2005/8/layout/cycle2"/>
    <dgm:cxn modelId="{C54DFD1F-E808-4C98-96CF-21258BEFD555}" type="presParOf" srcId="{A6B5F1A6-3026-4962-AF20-DA0F1763CC4F}" destId="{0DDF20BC-CF36-4D28-8373-28917D813BC8}" srcOrd="8" destOrd="0" presId="urn:microsoft.com/office/officeart/2005/8/layout/cycle2"/>
    <dgm:cxn modelId="{E494408A-6F41-4298-9423-4DC5EA0B68BF}" type="presParOf" srcId="{A6B5F1A6-3026-4962-AF20-DA0F1763CC4F}" destId="{ADFE8233-D60A-49E5-AF35-C3A449309DBC}" srcOrd="9" destOrd="0" presId="urn:microsoft.com/office/officeart/2005/8/layout/cycle2"/>
    <dgm:cxn modelId="{25ACD55A-1DAD-4D7E-9EF7-A30118F3B158}" type="presParOf" srcId="{ADFE8233-D60A-49E5-AF35-C3A449309DBC}" destId="{07B759A9-6E92-429A-81CF-61019FCDD7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146-AC2A-48D5-95FA-4DA269A54F92}">
      <dsp:nvSpPr>
        <dsp:cNvPr id="0" name=""/>
        <dsp:cNvSpPr/>
      </dsp:nvSpPr>
      <dsp:spPr>
        <a:xfrm>
          <a:off x="5173404" y="1710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Estrategia</a:t>
          </a:r>
          <a:endParaRPr lang="es-MX" sz="2100" kern="1200" dirty="0"/>
        </a:p>
      </dsp:txBody>
      <dsp:txXfrm>
        <a:off x="5424365" y="252671"/>
        <a:ext cx="1211749" cy="1211749"/>
      </dsp:txXfrm>
    </dsp:sp>
    <dsp:sp modelId="{3C0688DB-B270-4869-9E6C-164F4BE3AEE4}">
      <dsp:nvSpPr>
        <dsp:cNvPr id="0" name=""/>
        <dsp:cNvSpPr/>
      </dsp:nvSpPr>
      <dsp:spPr>
        <a:xfrm rot="2160000">
          <a:off x="6833086" y="1318412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>
        <a:off x="6846157" y="1393858"/>
        <a:ext cx="319383" cy="347018"/>
      </dsp:txXfrm>
    </dsp:sp>
    <dsp:sp modelId="{DD54AE9A-504C-4972-B372-6FD1DABB9A24}">
      <dsp:nvSpPr>
        <dsp:cNvPr id="0" name=""/>
        <dsp:cNvSpPr/>
      </dsp:nvSpPr>
      <dsp:spPr>
        <a:xfrm>
          <a:off x="7256251" y="1514987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Diseño</a:t>
          </a:r>
          <a:endParaRPr lang="es-MX" sz="2100" kern="1200" dirty="0"/>
        </a:p>
      </dsp:txBody>
      <dsp:txXfrm>
        <a:off x="7507212" y="1765948"/>
        <a:ext cx="1211749" cy="1211749"/>
      </dsp:txXfrm>
    </dsp:sp>
    <dsp:sp modelId="{BC9F7758-8A28-4563-8D5F-9A596007A564}">
      <dsp:nvSpPr>
        <dsp:cNvPr id="0" name=""/>
        <dsp:cNvSpPr/>
      </dsp:nvSpPr>
      <dsp:spPr>
        <a:xfrm rot="6480000">
          <a:off x="7491159" y="3294627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7580747" y="3345211"/>
        <a:ext cx="319383" cy="347018"/>
      </dsp:txXfrm>
    </dsp:sp>
    <dsp:sp modelId="{4150E0B6-1DF5-4A24-A015-98C56C04F322}">
      <dsp:nvSpPr>
        <dsp:cNvPr id="0" name=""/>
        <dsp:cNvSpPr/>
      </dsp:nvSpPr>
      <dsp:spPr>
        <a:xfrm>
          <a:off x="6460674" y="3963522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Transición</a:t>
          </a:r>
          <a:endParaRPr lang="es-MX" sz="2100" kern="1200" dirty="0"/>
        </a:p>
      </dsp:txBody>
      <dsp:txXfrm>
        <a:off x="6711635" y="4214483"/>
        <a:ext cx="1211749" cy="1211749"/>
      </dsp:txXfrm>
    </dsp:sp>
    <dsp:sp modelId="{B3D80283-0BB5-4334-BA72-595458F5B08B}">
      <dsp:nvSpPr>
        <dsp:cNvPr id="0" name=""/>
        <dsp:cNvSpPr/>
      </dsp:nvSpPr>
      <dsp:spPr>
        <a:xfrm rot="10800000">
          <a:off x="5815022" y="4531175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5951900" y="4646848"/>
        <a:ext cx="319383" cy="347018"/>
      </dsp:txXfrm>
    </dsp:sp>
    <dsp:sp modelId="{44AAD662-2E4E-443B-B102-EEBE83EDD3CA}">
      <dsp:nvSpPr>
        <dsp:cNvPr id="0" name=""/>
        <dsp:cNvSpPr/>
      </dsp:nvSpPr>
      <dsp:spPr>
        <a:xfrm>
          <a:off x="3886133" y="3963522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Operación</a:t>
          </a:r>
          <a:endParaRPr lang="es-MX" sz="2100" kern="1200" dirty="0"/>
        </a:p>
      </dsp:txBody>
      <dsp:txXfrm>
        <a:off x="4137094" y="4214483"/>
        <a:ext cx="1211749" cy="1211749"/>
      </dsp:txXfrm>
    </dsp:sp>
    <dsp:sp modelId="{3E36014F-5E69-43D9-80C6-EE86CE75DC4E}">
      <dsp:nvSpPr>
        <dsp:cNvPr id="0" name=""/>
        <dsp:cNvSpPr/>
      </dsp:nvSpPr>
      <dsp:spPr>
        <a:xfrm rot="15120000">
          <a:off x="4121040" y="3319189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4210628" y="3499951"/>
        <a:ext cx="319383" cy="347018"/>
      </dsp:txXfrm>
    </dsp:sp>
    <dsp:sp modelId="{0DDF20BC-CF36-4D28-8373-28917D813BC8}">
      <dsp:nvSpPr>
        <dsp:cNvPr id="0" name=""/>
        <dsp:cNvSpPr/>
      </dsp:nvSpPr>
      <dsp:spPr>
        <a:xfrm>
          <a:off x="3090556" y="1514987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Mejora continua</a:t>
          </a:r>
          <a:endParaRPr lang="es-MX" sz="2100" kern="1200" dirty="0"/>
        </a:p>
      </dsp:txBody>
      <dsp:txXfrm>
        <a:off x="3341517" y="1765948"/>
        <a:ext cx="1211749" cy="1211749"/>
      </dsp:txXfrm>
    </dsp:sp>
    <dsp:sp modelId="{ADFE8233-D60A-49E5-AF35-C3A449309DBC}">
      <dsp:nvSpPr>
        <dsp:cNvPr id="0" name=""/>
        <dsp:cNvSpPr/>
      </dsp:nvSpPr>
      <dsp:spPr>
        <a:xfrm rot="19440000">
          <a:off x="4750238" y="1333592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>
        <a:off x="4763309" y="1489492"/>
        <a:ext cx="319383" cy="347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2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9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4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0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6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CC3-3B1A-4B90-98CE-41C96BAAC802}" type="datetimeFigureOut">
              <a:rPr lang="es-MX" smtClean="0"/>
              <a:t>27/09/2015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6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peg"/><Relationship Id="rId5" Type="http://schemas.openxmlformats.org/officeDocument/2006/relationships/image" Target="../media/image4.png"/><Relationship Id="rId10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25.jpg"/><Relationship Id="rId4" Type="http://schemas.openxmlformats.org/officeDocument/2006/relationships/image" Target="../media/image3.pn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723297" y="2850333"/>
            <a:ext cx="7305763" cy="528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de competencia:</a:t>
            </a:r>
          </a:p>
          <a:p>
            <a:pPr lvl="0" algn="ctr">
              <a:spcBef>
                <a:spcPct val="0"/>
              </a:spcBef>
            </a:pP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Analiza</a:t>
            </a: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las estrategias de negocio de una organización a partir del gobierno de TI.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63" y="3395699"/>
            <a:ext cx="1728192" cy="15659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220317" y="1042072"/>
            <a:ext cx="4130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Propósito  </a:t>
            </a:r>
          </a:p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84886" y="995883"/>
            <a:ext cx="10543927" cy="5260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endParaRPr lang="es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Marco de trabajo que consta de una serie de libros que hacen referencia a la administración de servicios de TI. 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Creado por el Ministerio de Comercio del Gobierno Británico (OGC)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Documenta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Mejores Practicas para la Administración de Servicios de TI. </a:t>
            </a: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filosofía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ITIL esta basada en la administración de servicios desde el punto de vista del </a:t>
            </a: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negocio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crecido en popularidad en la medida en la que los negocios dependen de la tecnología y buscan la mejor forma de aprovechar sus recursos humanos y tecnológicos.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766764"/>
            <a:ext cx="963708" cy="8732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0" y="793093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519254" y="734594"/>
            <a:ext cx="1114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</a:t>
            </a:r>
            <a:endParaRPr lang="es-MX" sz="3200" b="1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7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84886" y="995883"/>
            <a:ext cx="10543927" cy="5260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endParaRPr lang="es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Garantizar la entrega eficaz y eficiente de los servicios de TI.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los procesos de TI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 listas de verificación de tareas, procedimientos y responsabilidades.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 un ciclo de vida para la prestación de los servicios.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Define, describe y diseña los procesos de los servicios de TI.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8" y="1039592"/>
            <a:ext cx="963708" cy="8732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0" y="793093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519254" y="734594"/>
            <a:ext cx="111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 </a:t>
            </a:r>
          </a:p>
        </p:txBody>
      </p:sp>
    </p:spTree>
    <p:extLst>
      <p:ext uri="{BB962C8B-B14F-4D97-AF65-F5344CB8AC3E}">
        <p14:creationId xmlns:p14="http://schemas.microsoft.com/office/powerpoint/2010/main" val="88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127667" y="1360580"/>
            <a:ext cx="10489380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b="1" dirty="0" smtClean="0"/>
              <a:t>ITIL</a:t>
            </a:r>
            <a:r>
              <a:rPr lang="es-ES" sz="2000" dirty="0" smtClean="0"/>
              <a:t> </a:t>
            </a:r>
            <a:r>
              <a:rPr lang="es-ES" sz="2000" dirty="0"/>
              <a:t>no puede “dominar una empresa” por sí </a:t>
            </a:r>
            <a:r>
              <a:rPr lang="es-ES" sz="2000" dirty="0" smtClean="0"/>
              <a:t>sola </a:t>
            </a:r>
            <a:r>
              <a:rPr lang="es-ES" sz="2000" dirty="0"/>
              <a:t>y, de hecho, esta</a:t>
            </a:r>
            <a:r>
              <a:rPr lang="es-ES" sz="2000" b="1" dirty="0"/>
              <a:t> buena práctica</a:t>
            </a:r>
            <a:r>
              <a:rPr lang="es-ES" sz="2000" dirty="0"/>
              <a:t> no tiene sentido sin una forma de </a:t>
            </a:r>
            <a:r>
              <a:rPr lang="es-ES" sz="2000" b="1" dirty="0"/>
              <a:t>gobierno</a:t>
            </a:r>
            <a:r>
              <a:rPr lang="es-ES" sz="2000" dirty="0"/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84886" y="2248940"/>
            <a:ext cx="4436145" cy="15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b="1" dirty="0" smtClean="0"/>
              <a:t>ITIL </a:t>
            </a:r>
            <a:r>
              <a:rPr lang="es-ES" sz="2000" b="1" dirty="0"/>
              <a:t>requiere un marco</a:t>
            </a:r>
            <a:r>
              <a:rPr lang="es-ES" sz="2000" dirty="0"/>
              <a:t> de políticas, procesos, procedimientos y métricas que puedan dar directrices para las operaciones que se llevarán a cabo.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6083559" y="2251633"/>
            <a:ext cx="5533488" cy="2181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Su objetivo principal es </a:t>
            </a:r>
            <a:r>
              <a:rPr lang="es-ES" sz="2000" b="1" dirty="0"/>
              <a:t>aportar un enfoque orientado al proceso para la entrega de la infraestructura IT </a:t>
            </a:r>
            <a:r>
              <a:rPr lang="es-ES" sz="2000" dirty="0"/>
              <a:t>como un conjunto de servicios y el soporte directo de esos servicios.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6251510" y="5331095"/>
            <a:ext cx="5019870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 dirty="0"/>
              <a:t>Aquí es donde entra en juego el </a:t>
            </a:r>
            <a:r>
              <a:rPr lang="es-ES" sz="2000" b="1" dirty="0" smtClean="0"/>
              <a:t> Gobierno TI</a:t>
            </a:r>
            <a:r>
              <a:rPr lang="es-ES" sz="2000" b="1" dirty="0"/>
              <a:t> </a:t>
            </a:r>
            <a:r>
              <a:rPr lang="es-ES" sz="2000" b="1" dirty="0" smtClean="0"/>
              <a:t>y </a:t>
            </a:r>
            <a:r>
              <a:rPr lang="es-ES" sz="2000" b="1" dirty="0" err="1" smtClean="0"/>
              <a:t>CobiT</a:t>
            </a:r>
            <a:r>
              <a:rPr lang="es-ES" sz="2000" dirty="0" smtClean="0"/>
              <a:t> que permiten </a:t>
            </a:r>
            <a:r>
              <a:rPr lang="es-ES" sz="2000" dirty="0"/>
              <a:t>definir el marco de gobierno necesario para sacarle el mayor provecho a </a:t>
            </a:r>
            <a:r>
              <a:rPr lang="es-ES" sz="2000" b="1" dirty="0"/>
              <a:t>ITIL</a:t>
            </a:r>
            <a:r>
              <a:rPr lang="es-ES" sz="2000" dirty="0"/>
              <a:t>.</a:t>
            </a:r>
            <a:endParaRPr lang="es-MX" sz="20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5" y="3690673"/>
            <a:ext cx="2728991" cy="166029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02260" y="4199732"/>
            <a:ext cx="4688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Los problemas de gestión de los recursos del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proceso de implementación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calidad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y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seguridad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requieren la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integración de otros </a:t>
            </a:r>
            <a:r>
              <a:rPr lang="es-ES" b="1" dirty="0" err="1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frameworks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y métodos que permitan al IT </a:t>
            </a:r>
            <a:r>
              <a:rPr lang="es-ES" dirty="0" err="1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Service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Management (ITSM) lograr su propósito.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6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4" name="2 Diagrama"/>
          <p:cNvGraphicFramePr/>
          <p:nvPr>
            <p:extLst>
              <p:ext uri="{D42A27DB-BD31-4B8C-83A1-F6EECF244321}">
                <p14:modId xmlns:p14="http://schemas.microsoft.com/office/powerpoint/2010/main" val="602718813"/>
              </p:ext>
            </p:extLst>
          </p:nvPr>
        </p:nvGraphicFramePr>
        <p:xfrm>
          <a:off x="131517" y="1015116"/>
          <a:ext cx="12060480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6" y="3229232"/>
            <a:ext cx="1811841" cy="1547182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511549" y="4668250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6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776525" y="1026695"/>
            <a:ext cx="1811841" cy="1547182"/>
            <a:chOff x="4284156" y="2982466"/>
            <a:chExt cx="1811841" cy="1547182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156" y="2982466"/>
              <a:ext cx="1811841" cy="1547182"/>
            </a:xfrm>
            <a:prstGeom prst="rect">
              <a:avLst/>
            </a:prstGeom>
          </p:spPr>
        </p:pic>
        <p:sp>
          <p:nvSpPr>
            <p:cNvPr id="28" name="CuadroTexto 27"/>
            <p:cNvSpPr txBox="1"/>
            <p:nvPr/>
          </p:nvSpPr>
          <p:spPr>
            <a:xfrm>
              <a:off x="4726331" y="3525224"/>
              <a:ext cx="927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solidFill>
                    <a:srgbClr val="80808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ITIL</a:t>
              </a:r>
              <a:endParaRPr lang="es-MX" sz="2400" dirty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-2" y="626789"/>
            <a:ext cx="119468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Estrategias del Servicio:</a:t>
            </a:r>
            <a:r>
              <a:rPr lang="es-MX" sz="2800" dirty="0" smtClean="0"/>
              <a:t> Es el desarrollo </a:t>
            </a:r>
            <a:r>
              <a:rPr lang="es-MX" sz="2800" dirty="0"/>
              <a:t>e implementación </a:t>
            </a:r>
            <a:r>
              <a:rPr lang="es-MX" sz="2800" dirty="0" smtClean="0"/>
              <a:t>de la gestión del servicio. </a:t>
            </a:r>
          </a:p>
          <a:p>
            <a:pPr algn="just"/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Diseño del Servicio:</a:t>
            </a:r>
            <a:r>
              <a:rPr lang="es-MX" sz="2800" dirty="0" smtClean="0"/>
              <a:t> Se realiza el  diseño </a:t>
            </a:r>
            <a:r>
              <a:rPr lang="es-MX" sz="2800" dirty="0"/>
              <a:t>de servicios apropiados a la organización incluyendo Arquitectura, procesos, políticas y </a:t>
            </a:r>
            <a:r>
              <a:rPr lang="es-MX" sz="2800" dirty="0" smtClean="0"/>
              <a:t>documentos. </a:t>
            </a:r>
            <a:r>
              <a:rPr lang="es-MX" sz="2800" dirty="0"/>
              <a:t>cubriendo las necesidades actuales y futuras.</a:t>
            </a:r>
          </a:p>
          <a:p>
            <a:pPr algn="just"/>
            <a:r>
              <a:rPr lang="es-MX" sz="2800" b="1" dirty="0" smtClean="0"/>
              <a:t>Transición del Servicio:</a:t>
            </a:r>
            <a:r>
              <a:rPr lang="es-MX" sz="2800" dirty="0" smtClean="0"/>
              <a:t> Es el desarrollo </a:t>
            </a:r>
            <a:r>
              <a:rPr lang="es-MX" sz="2800" dirty="0"/>
              <a:t>y mejora de capacidades para la transición de servicios nuevos o mejorados para la producción.</a:t>
            </a:r>
          </a:p>
          <a:p>
            <a:pPr algn="just"/>
            <a:r>
              <a:rPr lang="es-MX" sz="2800" b="1" dirty="0" smtClean="0"/>
              <a:t>Operación del Servicio:</a:t>
            </a:r>
            <a:r>
              <a:rPr lang="es-MX" sz="2800" dirty="0" smtClean="0"/>
              <a:t> </a:t>
            </a:r>
            <a:r>
              <a:rPr lang="es-MX" sz="2800" dirty="0"/>
              <a:t>En esta fase de debe de lograr </a:t>
            </a:r>
            <a:r>
              <a:rPr lang="es-MX" sz="2800" dirty="0" smtClean="0"/>
              <a:t>la efectividad </a:t>
            </a:r>
            <a:r>
              <a:rPr lang="es-MX" sz="2800" dirty="0"/>
              <a:t>y eficiencia </a:t>
            </a:r>
            <a:r>
              <a:rPr lang="es-MX" sz="2800" dirty="0" smtClean="0"/>
              <a:t>del servicio, </a:t>
            </a:r>
            <a:r>
              <a:rPr lang="es-MX" sz="2800" dirty="0"/>
              <a:t>para asegurar, “valor” a los </a:t>
            </a:r>
            <a:r>
              <a:rPr lang="es-MX" sz="2800" dirty="0" smtClean="0"/>
              <a:t>clientes o usuarios.</a:t>
            </a:r>
            <a:endParaRPr lang="es-MX" sz="2800" dirty="0"/>
          </a:p>
          <a:p>
            <a:pPr algn="just"/>
            <a:r>
              <a:rPr lang="es-MX" sz="2800" b="1" dirty="0" smtClean="0"/>
              <a:t>Mejora continua del servicio:</a:t>
            </a:r>
            <a:r>
              <a:rPr lang="es-MX" sz="2800" dirty="0" smtClean="0"/>
              <a:t> </a:t>
            </a:r>
            <a:r>
              <a:rPr lang="es-MX" sz="2800" dirty="0"/>
              <a:t>es la fase de la mejora de los servicios en operación, manteniendo o mejorando el “valor” del servicio 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40570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" y="1645245"/>
            <a:ext cx="1811841" cy="1547182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358201" y="3127604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623411" y="1582341"/>
            <a:ext cx="94509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estrategia de </a:t>
            </a:r>
            <a:r>
              <a:rPr lang="es-MX" sz="2400" b="1" dirty="0" smtClean="0"/>
              <a:t>servicios</a:t>
            </a:r>
            <a:endParaRPr lang="es-MX" sz="2400" dirty="0"/>
          </a:p>
          <a:p>
            <a:r>
              <a:rPr lang="es-MX" sz="2400" dirty="0" smtClean="0"/>
              <a:t>Proporciona </a:t>
            </a:r>
            <a:r>
              <a:rPr lang="es-MX" sz="2400" dirty="0"/>
              <a:t>una guía para diseñar, desarrollar e implementar el </a:t>
            </a:r>
            <a:r>
              <a:rPr lang="es-MX" sz="2400" dirty="0" smtClean="0"/>
              <a:t>administración del servicio.</a:t>
            </a:r>
          </a:p>
          <a:p>
            <a:r>
              <a:rPr lang="es-MX" sz="2400" dirty="0" smtClean="0"/>
              <a:t>Sirve </a:t>
            </a:r>
            <a:r>
              <a:rPr lang="es-MX" sz="2400" dirty="0"/>
              <a:t>para revisar los servicios actuales y mejorar la alineación entre las capacidades y las estrategias del negocio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Enfocarse </a:t>
            </a:r>
            <a:r>
              <a:rPr lang="es-MX" sz="2400" dirty="0"/>
              <a:t>en la estrategia de entrega de los servicios, diferenciando un servicio de las alternativas de la competencia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050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1642210"/>
            <a:ext cx="3377988" cy="391817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77914" y="9036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88628" y="1591179"/>
            <a:ext cx="64566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Establece: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Propósitos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Metas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Objetivos estratégicos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Da valor al negocio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Políticas, principios y conceptos básicos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Actividades, métodos y técnicas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Entradas y salidas ejecutables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Métricas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072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151"/>
            <a:ext cx="1766324" cy="200744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3652914" y="6242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9400" y="1037133"/>
            <a:ext cx="11817288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Actividad de aprendizaje 1 y 2.</a:t>
            </a:r>
          </a:p>
          <a:p>
            <a:pPr algn="just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Para el caso de estudio o práctico, inica con las buenas</a:t>
            </a:r>
          </a:p>
          <a:p>
            <a:pPr algn="just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prácticas de TI.</a:t>
            </a:r>
          </a:p>
          <a:p>
            <a:pPr algn="just"/>
            <a:endParaRPr lang="es-MX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Considera tu empresa y organización de trabajo (Misión y visión, foda de la organización)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Identifica el lugar gerarquico en el organigrama en el que se encuentra el área de Servicios en materia de TI. Consideras que esta bien ubicado o debería estarn en otro nivel gerárquico. Justifica tu respuesta.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Realizar un análisis de la situación actual del área de Servicios de TI. Identificando sus puntos fuertes y débiles.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Indica  </a:t>
            </a:r>
            <a:r>
              <a:rPr lang="es-MX" sz="2400" dirty="0"/>
              <a:t>la misión y la </a:t>
            </a:r>
            <a:r>
              <a:rPr lang="es-MX" sz="2400" dirty="0" smtClean="0"/>
              <a:t>visión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Identificar los factores críticos de TI.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Analice las oportunidades de éxito.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Definir la meta a la que desea llegar, y sí permite lograr que el departamento de TI sea un departamento de valor para la organización, empresa o negocio.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MX" sz="2400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28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1642210"/>
            <a:ext cx="3377988" cy="391817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77914" y="9036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47150" y="1442621"/>
            <a:ext cx="78985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La misión</a:t>
            </a:r>
          </a:p>
          <a:p>
            <a:pPr algn="just"/>
            <a:r>
              <a:rPr lang="es-MX" sz="2800" dirty="0" smtClean="0"/>
              <a:t>Es el propósito de existencia de la empresa.</a:t>
            </a:r>
          </a:p>
          <a:p>
            <a:pPr algn="just"/>
            <a:r>
              <a:rPr lang="es-MX" sz="2800" dirty="0" smtClean="0"/>
              <a:t>Permite que todos estén en la misma dirección.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Ejemplo:</a:t>
            </a:r>
          </a:p>
          <a:p>
            <a:pPr algn="just"/>
            <a:endParaRPr lang="es-MX" sz="2800" dirty="0"/>
          </a:p>
          <a:p>
            <a:pPr algn="just"/>
            <a:r>
              <a:rPr lang="es-ES_tradnl" sz="2800" dirty="0"/>
              <a:t>Brindar servicios de tecnologías de información para cubrir las necesidades de desarrollo de las pequeña</a:t>
            </a:r>
            <a:r>
              <a:rPr lang="pt-PT" sz="2800" dirty="0"/>
              <a:t>s empresas.</a:t>
            </a:r>
            <a:endParaRPr lang="es-MX" sz="2800" dirty="0"/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222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96779" y="1137534"/>
            <a:ext cx="11798435" cy="525658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Las </a:t>
            </a: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políticas </a:t>
            </a:r>
            <a:r>
              <a:rPr lang="es-MX" sz="2800" dirty="0">
                <a:latin typeface="Bookman Old Style" panose="02050604050505020204" pitchFamily="18" charset="0"/>
              </a:rPr>
              <a:t>se refieren a los mecanismos de comunicación disponibles para trasmitir la dirección e instrucciones de los cuerpos de gobierno y de dirección</a:t>
            </a:r>
            <a:r>
              <a:rPr lang="es-MX" sz="28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Son los principios que guían y que se necesitan seguir mientras se ejecuta un proceso.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Proceso: </a:t>
            </a:r>
            <a:r>
              <a:rPr lang="es-MX" sz="2800" dirty="0" smtClean="0">
                <a:latin typeface="Bookman Old Style" panose="02050604050505020204" pitchFamily="18" charset="0"/>
              </a:rPr>
              <a:t>Es el conjunto de procedimientos que tienen entradas, actividades y salidas.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Cada proceso debe tener documentos únicos que  permiten apoyar la ejecución del proceso.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Métricas</a:t>
            </a:r>
            <a:r>
              <a:rPr lang="es-MX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: </a:t>
            </a:r>
            <a:r>
              <a:rPr lang="es-MX" sz="2800" dirty="0" smtClean="0">
                <a:latin typeface="Bookman Old Style" panose="02050604050505020204" pitchFamily="18" charset="0"/>
              </a:rPr>
              <a:t>son los indicadores que permiten medir o determinar si se han alcanzado los objetivos en el servicio, así como la calidad y rendimiento de los procesos. </a:t>
            </a:r>
            <a:endParaRPr lang="es-MX" sz="28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20316" y="1042072"/>
            <a:ext cx="938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Fundamentos de Gobierno Corporativo de TI</a:t>
            </a: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4436823" y="2786921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2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Gobierno Corporativo</a:t>
            </a:r>
            <a:endParaRPr kumimoji="0" lang="es-MX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68071" y="2706324"/>
            <a:ext cx="3722712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Las políticas  y procedimientos que una empresa establece, define e implementa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8358855" y="2724321"/>
            <a:ext cx="3672408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Proteger los intereses de la empresa y de los grupos internos y externos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8577290" y="5115391"/>
            <a:ext cx="3622147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 las directrices para las actividades de cada área e integrante de la empresa o negocio.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38444" y="4803611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Gestionar el negocio dependiendo del tamaño y complejidad.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23" y="3960819"/>
            <a:ext cx="3375991" cy="21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609732" y="3103995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6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Gobierno Corporativo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582130" y="1946439"/>
            <a:ext cx="3722712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Marco de gestión que gira en torno a la misión y visión de la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952773" y="1875899"/>
            <a:ext cx="3672408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desempeño y la dirección de una empresa u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7825872" y="4697157"/>
            <a:ext cx="3666751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 es optimizar los recursos para lograr la eficiencia de las actividades dentro de la estructura corporativa</a:t>
            </a: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96932" y="4859869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 mediante las juntas directivas, las cuales definen las políticas que guían la gestión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33" y="2575364"/>
            <a:ext cx="2409632" cy="21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177541" y="3034723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6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Junta directiva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48312" y="1315850"/>
            <a:ext cx="3722712" cy="805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Formado por grupo profesionales de alto nivel 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7355247" y="1742087"/>
            <a:ext cx="3617550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desempeño y la dirección de una empresa u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7618274" y="4267897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 es optimizar los recursos para lograr la eficiencia de las actividades dentro de la estructura corporativa</a:t>
            </a: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735986" y="4527417"/>
            <a:ext cx="3746806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 mediante las juntas directivas, las cuales definen las políticas que guían la gestión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9" y="2269466"/>
            <a:ext cx="3208152" cy="199843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13" y="594040"/>
            <a:ext cx="1716019" cy="9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05242" y="2626400"/>
            <a:ext cx="620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AutoShape 2" descr="data:image/jpeg;base64,/9j/4AAQSkZJRgABAQAAAQABAAD/2wCEAAkGBxQSEhQUExQWFRUXGRcYGBQXFxcUGBcUFRcYFhQYFxcYHCggGBolHBcUITEhJSksLi4uFx8zODMsNygtLisBCgoKDg0OGxAQGiwmICQsLCwsNCwsLCwsLCwsLCwsLCwvLCwsLCwuLCwsLCwsLCwsLCwsLCwsLCwsLCwsLCwsLP/AABEIAIsA1AMBIgACEQEDEQH/xAAcAAABBQEBAQAAAAAAAAAAAAAFAAEDBAYHAgj/xAA8EAABAwIEBAIIBQEIAwAAAAABAAIDBBEFEiExBkFRYRNxBxUiMkJSgbEUcpHR8KEjJENTYpLB4XOC8f/EABkBAAMBAQEAAAAAAAAAAAAAAAABAgMEBf/EACQRAAICAQQCAgMBAAAAAAAAAAABAhEhAxIxQRNRBCJCYYEy/9oADAMBAAIRAxEAPwDr7zqfM/dMU79z5lMqAdpUijapWoAZOCkUggD0CnumToASdMnQAgvL5mggFwBdsCbXt06qGtrGxNzONu3Mrl/FuOR1EnuEu2b7RuPK2xSbovT03N0dJxbGI6dt3G55NG5KweP49K5hc45S7RrQfdHXzVXD2OjZnneXuG19TbkD1PdVpqJ9U67jkZzJ3I7KWzaEIp54MhLUPJytL3OJ0AJJJ7Bajh/DpKZplqHEPPuxlxJHd3fsiBqoKMWiYA75t3H6rK4lxC+S91GI8nR9tXhYPGM1kjnlxef9xtZCHYi5mz3HrqVDVTl26oudZTdmnASfjk3zu/U/uoji0h+N3+4/uhj5F4MirJk2g5Fi7tnPd+p/dV6yZx1D3W/Mf3QthLtlfa3QDv8Az+eSpckcov8ACVS/xXxlziHNJAzHcfVEcMge6RxLnG3LMd+io8OUp/GQhovfNt8tl2LhzhNrBd453t36laJnPKkzK4DwbLMc8jnNaTfc/uujYRgzKdtm/qUTYwAaJyjkzHBTJwkgRA7c+Z+6dJ258z90rIAYKQLwF7agB04SSQA4TplUxbE46eMvkNhyHMnsgErwW3OAFzoFncU4oY1r/C9rLoXcr9uqw+K8YzVkghj9lrjYW6cyT2QniHFWtaIY/dbpfqeZ7rPejqj8Z2k+WR41xJJK46n9dT+is8P0WW8sn07IBglP4klzsFaxrFSDkafZCzT/ACZ2Siq8ccBmXFc2d51DLADuUGq+JHnQaDskxn9zB+dxP0GizjjYptsSjG+AhPVl17m6pSvXqlpJZnBkMbpHfKxpdp3tsPNdG4V9FjnEPrTlHKJpu4/md8I7BJRbJnrKJzNkT33ytLrdOX15LxHR5g852ks1LRqddNF9D8Q8HU9VS/hgxsbR7haAMjhse/e64TPgc2HVbWVDSGnMC4C7XstY268tFooKjn87kzOyFPFCXbq+KUEkgf8AxWGRAJb/AEaeLNsrNjsieHUYJJ5AbqiWm6MYVh01QPw1OLyPsXu1sxn+o/qiKtinKkbn0P4eJZJ6ot9kWiiPlcvI/ouqIXwzgrKOmjgZqGjU9XHcootTibtiK8lOmKBDhMkCmQMjdufM/dOmfufMpwgQl6amXoIAdJOkgDNcS8Xx0jvDyl0lr2PsgDqSuXcU8VPqiMxFh0Fr/TourcV8Iw1wBc50cjRYSNsdOhB0IQPCPRlTU7vFmkdOG6hrmhrBbm4XOZZSUng69HU0oK6yYLAIjHE+ocMpcMsd9Db4nfZZyrmuT/P5yWl42xcTSutoOQGwHIAIPw3hD6qfKwCzBndc2AYO6za6R2RdLfLsMUNL4FMXHRztfqVlqyW5JRziKvubDYaBZ+miMsjWDdxH6c05ekEMZfYfxWfLFHGPhaP15oCNSiOLvuVHg+HPqJWRRi73mwvt3J7DVDyxYSs7B6JcGENIZvjnN/Jjbhg+5+q3Kq4VRCCGOJu0bWtv1sN1aW6VHlSe6TZ5e4AEnQAXJ7BcI4x4gkrpSSbRNJEbOg2zHq4rsnFMhbR1BG/hu/qLLh2EwxSkiR9gBoOZdyCifo6vjKKTm+gRIy2yanp3SEBoJcTYAC5JJ0FuZRnE8HyxslZ7ryWOb0eNRYd1070c8IClZ40zf7Z+wP8Aht6fmPNRGLs31dVKNgfh30X6B9U6x/ymcvzO/wCAugYXhMNMzJDGGDnbcnqTzKvJFbJUedKblyMkkvDpAECPRXhxVWasAVGXEUDoLtekgzK5JA6CjZmuLrHUEgjmLE8lKFz7FMUqaGokNWy8DpHmKqiBORrnEtZM0cgCBfstdhWLNla03a4OF2vabtd9eSZIUThJOgB0kk6AEEI4rrWw00jn6gjLa9s1+SLrlHpaxZwlZG67WBpLb6B5PvEdeQSbpF6UVKSTOdYg67nHuthwtKKTD5ZDYSVLsreREUe/6uJ/RY3DqOSrlbFEAXO5nQNHMuPJGuJq33IgCGxtDGjbQc/qdfqsFjJ6Ump/Vf0CYnU5nEraejzhUvgqKqT2bxPbDfuDmf8AYD6rBQwmaRkbd3uDR9TZd1ildCwMfYx2DQ6Jme/I5jezPsr049mHydWsI4XLPmWj9HtRkr6c7+0QfIg3QPG6Vsc0jWggNcQAbaC/ZH/RvG51dHlbnLQ42uG25X777JJZKlL6M+gIpg7Yr2gsmhtmAdva4v8ApupocTto8fULY88vVtM2WN8bvde0tPkRZfN+O4TLRzuhlBDgfZdsHt5Oaed19Jxyhwu0gjsmmha62ZrXW2uAbfqk1ZcNRwOf8A4K+aOGWdlmxkuY1w1e8/GQeQ5dbroaSSEqJlLc7EvDnWXmWYNQetxPomKi5VVoCFVOJd0Jq68lDpKolIoKy1ndVn1KHmW6TSrUSWwrDPokq1OdE6e0Vm/mjDswcAQbggi4I7grGV/CL6Zzp8Pdk5vpXaxSfl+R1r6hbQnU+ZTqExgWkx+N0LJL2DtPaOWztsridjfTXmvNPxLE6Tw8zS75WHOR+a231VPGcPZG5+ZodTz3bKw7Bx0v9fuFiIuHn4NeeFxqKZxDZ48uV8bAT4cjSNyLnoqSsDqUtccwDWgjmSbWUFTXyAkWA6c7/VDqCsEjWua4ODgC1w2c08x+3JXX2c2x+hSoAazHXOzB5jhLfeEsrQR0OUfCeRuqE1XS1g8EuFSSd4oy5rDzOcXDfqVYxXDWzN1EfigexI+NsmU9bHcdkGkeJgIfHq2ztIzQgNLB0LwxjR4JPMEXAsqoRZkaKOF7DBE2No0kDiXSOvYXbl0PXXyXKMYrTI5xcbkla/0g4rkhhj/sWZb3hhkD/a5EAC4Hn1WHmwWqIzGCQNuLkiwF+t9h3OiymnJnXoyjCN9hn0e4QKioJdf2LFl43SRl+uknINsOoOq6i3E5GO8Kc0lIwfCczhIznke/KwHqLEi6DYXg89FTMFNKWh3tSxlscry62pidewd2NwrLcYo3xuifLJWOOrmOjMj2k7BwDWiP+iuKpGE5bmcz4lhaamRtPaRpN2+H7QN+lt1quCMOpYo5BVFxqH6CnayQyxtbfUBgzAm+4NtkYqDUUpDmyN8DnMYRJUMbyBN8paOtrq1VYhSvY1oqjJKLZZYvbkBOxcWDLbsRbskopOypajaouYc11IMzYfEiOuYMtUMB5SXuZfMG/YozBXxzMzRva4djz6Ebg9lip8Snik/vtTIYt2yRtDI9OUjWi9/rYqtVYlBPJnpXyMltrO1mWN9tg4H3+f8AXVOrMzW1Mr4zeNxafuvdDx2xpDKoZD/mDb/2HLzC5ziXFVa1wikZFFfTxSHOae4ubBU8YxBugMjHuPyHN+vRCix4PoCCoY9ocxzXNOzmkEH6hVquua3mvnfD8fnpXXgkc0HcfCfNuy1lBx2JdJhkd1Hun9lT030SmrN9WYhfmg9RVIFUYhcXBBHUKn6yN91Ki2U8B2SS6qE6qGlqQ5WcqtRolsTQrETUzI1ahjVpGbZLA3RMrMLdEkUFlrDuLopJpo8wzMlkYQTzY9zT9lp4Zg4aFfMPEkz4sQqy0lp/E1BHLTxnkFa/hT0kOjsybb5ljtNbO4VMDZGFjhcEWKzkTXR3hf7WhAzah7DyKvYNxBFO27XAqTFYRIND7Q1CVhRgKd/q6UMJP4SVxyPOvgS82Ho0/wDHZbeGS/n/AD+iB4rTsmjcyRt2uFnt5+Y7hCeG8SfBJ+EndcgXhlP+JH8p/wBQ0Wv+l+yODXzj/ooJjWHR1LQ2UOuNi1zmG3m06jsjbnZmoZWuIHlzULBRh8Qc+gGSnhpo2WJbOW5nk/Lb5u99VQo+OpGXZKRODu+23VrgBay1eJxNqIy3cHl3WMnw2Zl2tyAbE5dSF0Q04yWeTNzaZLSVzqWXx6eLxGkWMTi45P8Ax75R5dFom1HjtbUwSRRT63Z7zXX+F7TYkjryQ3BMFEQGaUlx26eVlBWYKaeTx4mAuHw/so2JukVuoIYbjkjnu/GVAjcw6xWDGG/McyPqofFjZI6XDnMc7/EiI9h/Qjod9UJxH+9tzzNaxw26odh2JyU5ysjZ+b+ck/C+g8iNLh2PT1TnNmdEwN0dDbLv3JuUOq3Op3u/BSsN9XR2zBv5enNPVYP+IZ4kxa155g2Q2krBTAh0QceTklAbke4asTtcambX5XDbyCCAiN5MGo7jcIlLAai7yzL0VISOYMoaPNarTIciKJ5e85yGnpyv5fzdOIwTYG/kpoaHMCXWUlI/wibNBW0YPszckQR+MwjK426LS0BLgM3vIbT5nu92wRmKEN3NkPTiheRl6mjykI61lwEDoa+PMGXu4rS08ellzzjTLTwKKNXYYU0MSKU9OpeBkEUGiSKMpklNjoz3FfBcNWXlzbOzOIcNCCSea47xNwZPRkmxfH84G35hyX0g33neZ+6qYxA0xm4B0WakaHzNhGNzUzrxuI7cl0bBvSMHlpk9lzdD0IKzGP8ADeWRxaNCb2WfOHFvVW4ApWd3nr2Ps9pBDt0DxyiD25bkEHNG8bseOi51huJSxC2Y2/otlh+OiVmV2/JJLaDyaThrGvFBZJ7MrNHN69COxRuWMOWDJJcJY9Ht37joVs8HrhIwFVOPaIT6AGJUD4X526sduOiT4Q6xtqtZUNaRYoI/wwS24QptA4pgltPd9yBoFKyZziQRoOaJCnBUD4Mnkrwycoy+OYOHnML9wEHkaHewG2tzW6mygXuhtRQB9y3RbQnimZtGPnoXNNnPJb06KapqIsoaASUcjwu185VaWnhYb6K7iwtgA0clrNJylSw4fYe1/VX6rFWgWaEHqq97ttBr/P50T3pC2tinpsvxaeajiq2R76qlKx7uag/Ak/y/8/6US1/Ra0vYQn4jPwCyG1GKSO+Kyf8AAdiidBgYcRm2WLnN9mmyKLHAtHJLUB2pDeZXX4IUP4XoYmRgMA7rT09Kk2TRBBT9kZp4LBPBT2VoNWMpFpEYYkpgElNlFUe87zP3QrF5r6BE5tz5n7obPDdCAytZRB24QSs4eDuS3L6RRmj7LXcRRzCowQtOy8R4eQdLrp0+GB42Qx+Da7KX+ik/ZmqEkEX+q2mC0gAuOaoTYKWnUdweqvUBdHpyRu6BovYlR52EXIWLocNLagZ3E91r6iqcdkLfSEm/NNSoVWHPwwsoXsbbVU88lrKB0DzzRaQUyvWsjGyG1FbYWaibsOJXn1X2VeQnYZioc93ZU30Ljutn6r7Jeq+yl6jZW1GIOGdk3qvstx6q7JxhPZKxmG9V9k4wrst0MI7KVmC9k8hZgW4T2V2mw0jkt3FgN+SvQYAOipUiWzO8PQva4dF0OngsFTpMJDTsjAas5yT4CKIw1PZe8qVlBZ5ASXuySVgVpItSojTIiQmIRYAw0iY0iKZUsqLAFCkXiShRfKnyosCg2kDmZXDZU34ZZGwE7giwABw5L1d2RwtCWVFgA/V6Xq/sjmUJ8gRYAL1f2S9Xo7lCWUIsAH6vTjDuyN5QnyosAKMN7KRuGjoi9k9k9wqBjcOClbRAcleSRuYUV2wBStjC9pJDGslZOkgBrJWTpIAaySdJAH//2Q==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" y="1461157"/>
            <a:ext cx="4001412" cy="29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01" y="1040638"/>
            <a:ext cx="1728537" cy="135154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76154" y="1082490"/>
            <a:ext cx="202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 el conjunto de acciones que lleva a cabo el área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531350" y="3018680"/>
            <a:ext cx="368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Movilizar sus recursos de manera eficiente para dar respuesta a los requisitos en materia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085345" y="1270753"/>
            <a:ext cx="202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Coordinación con la dirección de la empresa 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83236" y="4519601"/>
            <a:ext cx="2021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necesidades de TI de los departamentos de la organización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116183" y="4624755"/>
            <a:ext cx="202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Alinea: Recursos, servicios, la seguridad y la calidad 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612336" y="3097908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35" y="1214553"/>
            <a:ext cx="1964670" cy="140458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-42412" y="2554599"/>
            <a:ext cx="283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 de gobierno, </a:t>
            </a:r>
            <a:r>
              <a:rPr lang="es-MX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normas y buenas prácticas</a:t>
            </a:r>
          </a:p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TI (ITIL y COBIT) 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86" y="4141287"/>
            <a:ext cx="1727490" cy="1837819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24" y="3990696"/>
            <a:ext cx="2161584" cy="20193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4623826"/>
            <a:ext cx="2148431" cy="157198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9" y="2658232"/>
            <a:ext cx="148223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18" y="1435079"/>
            <a:ext cx="2231756" cy="15108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555376" y="4232377"/>
            <a:ext cx="3064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Buenas practicas en el gobierno de TI para minimizar costes y garantizar la eficiencia en la organización</a:t>
            </a:r>
          </a:p>
          <a:p>
            <a:pPr algn="ctr"/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83707" y="1664976"/>
            <a:ext cx="25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Asignación de responsabilidades para garantizar la calidad del servicio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2792" y="4786375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9" y="1853532"/>
            <a:ext cx="2003331" cy="154349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222127" y="2674692"/>
            <a:ext cx="202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Asegurar la definición servicios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69" y="3899835"/>
            <a:ext cx="2200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82" y="1139251"/>
            <a:ext cx="2790825" cy="2009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67228" y="4232377"/>
            <a:ext cx="355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requiere de marcos de trabajo y métodos para que el administrador de servicios de IT cumpla con los servicios 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83707" y="1664976"/>
            <a:ext cx="25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 la entrega de infraestructura TI como un conjunto de servicios y de soporte.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2792" y="3174550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2000466"/>
            <a:ext cx="242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 es aportar un enfoque orientado a procesos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33" y="1302133"/>
            <a:ext cx="2286000" cy="16573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843" y="3984938"/>
            <a:ext cx="2257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633647" y="5481459"/>
            <a:ext cx="355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Tecnología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43826" y="2749674"/>
            <a:ext cx="253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Personas.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150403" y="2696698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25723" y="3067852"/>
            <a:ext cx="242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Organización 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5177" y="6040187"/>
            <a:ext cx="355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Procesos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3" y="1109221"/>
            <a:ext cx="2340279" cy="19984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85" y="3252518"/>
            <a:ext cx="2000250" cy="13863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54" y="1161513"/>
            <a:ext cx="3076575" cy="14859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23" y="3766826"/>
            <a:ext cx="2838450" cy="160972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3" y="3854570"/>
            <a:ext cx="2561518" cy="20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1426</Words>
  <Application>Microsoft Office PowerPoint</Application>
  <PresentationFormat>Panorámica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Bookman Old Style</vt:lpstr>
      <vt:lpstr>Calibri</vt:lpstr>
      <vt:lpstr>Calibri Light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Pilar Gomez Miranda</dc:creator>
  <cp:lastModifiedBy>Pilar Gomez Miranda</cp:lastModifiedBy>
  <cp:revision>107</cp:revision>
  <dcterms:created xsi:type="dcterms:W3CDTF">2014-08-14T17:14:23Z</dcterms:created>
  <dcterms:modified xsi:type="dcterms:W3CDTF">2015-09-28T01:16:36Z</dcterms:modified>
</cp:coreProperties>
</file>