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57" r:id="rId4"/>
    <p:sldId id="258" r:id="rId5"/>
    <p:sldId id="259" r:id="rId6"/>
    <p:sldId id="262" r:id="rId7"/>
    <p:sldId id="263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215" autoAdjust="0"/>
  </p:normalViewPr>
  <p:slideViewPr>
    <p:cSldViewPr>
      <p:cViewPr varScale="1">
        <p:scale>
          <a:sx n="52" d="100"/>
          <a:sy n="52" d="100"/>
        </p:scale>
        <p:origin x="19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A249D-F40D-446E-9B77-F877A2384127}" type="datetimeFigureOut">
              <a:rPr lang="es-MX" smtClean="0"/>
              <a:t>18/09/2015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4AD06-3D6D-4AA6-9A4F-928B3EF33F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87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s/HTML/Element/blockquote" TargetMode="External"/><Relationship Id="rId13" Type="http://schemas.openxmlformats.org/officeDocument/2006/relationships/hyperlink" Target="https://developer.mozilla.org/es/HTML/Element/td" TargetMode="External"/><Relationship Id="rId3" Type="http://schemas.openxmlformats.org/officeDocument/2006/relationships/hyperlink" Target="https://developer.mozilla.org/en/Sections_and_Outlines_of_an_HTML5_document#sectioning_root" TargetMode="External"/><Relationship Id="rId7" Type="http://schemas.openxmlformats.org/officeDocument/2006/relationships/hyperlink" Target="https://developer.mozilla.org/es/HTML/Element/section" TargetMode="External"/><Relationship Id="rId12" Type="http://schemas.openxmlformats.org/officeDocument/2006/relationships/hyperlink" Target="https://developer.mozilla.org/es/HTML/Element/figur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mozilla.org/es/HTML/Element/nav" TargetMode="External"/><Relationship Id="rId11" Type="http://schemas.openxmlformats.org/officeDocument/2006/relationships/hyperlink" Target="https://developer.mozilla.org/es/HTML/Element/fieldset" TargetMode="External"/><Relationship Id="rId5" Type="http://schemas.openxmlformats.org/officeDocument/2006/relationships/hyperlink" Target="https://developer.mozilla.org/es/HTML/Element/aside" TargetMode="External"/><Relationship Id="rId10" Type="http://schemas.openxmlformats.org/officeDocument/2006/relationships/hyperlink" Target="https://developer.mozilla.org/es/HTML/Element/details" TargetMode="External"/><Relationship Id="rId4" Type="http://schemas.openxmlformats.org/officeDocument/2006/relationships/hyperlink" Target="https://developer.mozilla.org/es/HTML/Element/article" TargetMode="External"/><Relationship Id="rId9" Type="http://schemas.openxmlformats.org/officeDocument/2006/relationships/hyperlink" Target="https://developer.mozilla.org/es/HTML/Element/bod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Hasta ahora, la mayoría de los desarrolladores, </a:t>
            </a:r>
            <a:r>
              <a:rPr lang="es-MX" dirty="0" err="1" smtClean="0"/>
              <a:t>utilizabamos</a:t>
            </a:r>
            <a:r>
              <a:rPr lang="es-MX" dirty="0" smtClean="0"/>
              <a:t> la etiqueta </a:t>
            </a:r>
            <a:r>
              <a:rPr lang="es-MX" dirty="0" err="1" smtClean="0"/>
              <a:t>div</a:t>
            </a:r>
            <a:r>
              <a:rPr lang="es-MX" dirty="0" smtClean="0"/>
              <a:t> para englobar el contenido primario de un documento, </a:t>
            </a:r>
            <a:r>
              <a:rPr lang="es-MX" dirty="0" err="1" smtClean="0"/>
              <a:t>asignandole</a:t>
            </a:r>
            <a:r>
              <a:rPr lang="es-MX" dirty="0" smtClean="0"/>
              <a:t> al mismo un id de valor “</a:t>
            </a:r>
            <a:r>
              <a:rPr lang="es-MX" dirty="0" err="1" smtClean="0"/>
              <a:t>main</a:t>
            </a:r>
            <a:r>
              <a:rPr lang="es-MX" dirty="0" smtClean="0"/>
              <a:t>” (que significa principal en inglés). Ahora el id puede seguir siendo el mismo, pero la etiqueta debería cambiar a </a:t>
            </a:r>
            <a:r>
              <a:rPr lang="es-MX" dirty="0" err="1" smtClean="0"/>
              <a:t>main</a:t>
            </a:r>
            <a:r>
              <a:rPr lang="es-MX" dirty="0" smtClean="0"/>
              <a:t> si queremos maquetar correctamente.</a:t>
            </a:r>
          </a:p>
          <a:p>
            <a:endParaRPr lang="es-MX" dirty="0" smtClean="0"/>
          </a:p>
          <a:p>
            <a:r>
              <a:rPr lang="es-MX" dirty="0" smtClean="0"/>
              <a:t>El propósito principal de esta etiqueta es desde un punto de vista de accesibilidad, ya que ayuda a que los </a:t>
            </a:r>
            <a:r>
              <a:rPr lang="es-MX" dirty="0" err="1" smtClean="0"/>
              <a:t>screen</a:t>
            </a:r>
            <a:r>
              <a:rPr lang="es-MX" dirty="0" smtClean="0"/>
              <a:t> </a:t>
            </a:r>
            <a:r>
              <a:rPr lang="es-MX" dirty="0" err="1" smtClean="0"/>
              <a:t>readers</a:t>
            </a:r>
            <a:r>
              <a:rPr lang="es-MX" dirty="0" smtClean="0"/>
              <a:t> (lectores de pantalla) y otras tecnologías asistenciales puedan identificar donde comienza el contenido principal de la página y donde termina.</a:t>
            </a:r>
          </a:p>
          <a:p>
            <a:endParaRPr lang="es-MX" dirty="0" smtClean="0"/>
          </a:p>
          <a:p>
            <a:r>
              <a:rPr lang="es-MX" dirty="0" smtClean="0"/>
              <a:t>Según la especificación: el elemento </a:t>
            </a:r>
            <a:r>
              <a:rPr lang="es-MX" dirty="0" err="1" smtClean="0"/>
              <a:t>main</a:t>
            </a:r>
            <a:r>
              <a:rPr lang="es-MX" dirty="0" smtClean="0"/>
              <a:t> representa el contenido principal del cuerpo (</a:t>
            </a:r>
            <a:r>
              <a:rPr lang="es-MX" dirty="0" err="1" smtClean="0"/>
              <a:t>body</a:t>
            </a:r>
            <a:r>
              <a:rPr lang="es-MX" dirty="0" smtClean="0"/>
              <a:t>) de un documento.</a:t>
            </a:r>
          </a:p>
          <a:p>
            <a:endParaRPr lang="es-MX" dirty="0" smtClean="0"/>
          </a:p>
          <a:p>
            <a:r>
              <a:rPr lang="es-MX" dirty="0" smtClean="0"/>
              <a:t>Uso del elemento </a:t>
            </a:r>
            <a:r>
              <a:rPr lang="es-MX" dirty="0" err="1" smtClean="0"/>
              <a:t>main</a:t>
            </a:r>
            <a:endParaRPr lang="es-MX" dirty="0" smtClean="0"/>
          </a:p>
          <a:p>
            <a:r>
              <a:rPr lang="es-MX" dirty="0" smtClean="0"/>
              <a:t>Una característica importante a tener en cuenta sobre este elemento, es que puede ser usado una sola vez por página, algo que parece bastante obvio si pensamos su propósito. Usar más de un elemento </a:t>
            </a:r>
            <a:r>
              <a:rPr lang="es-MX" dirty="0" err="1" smtClean="0"/>
              <a:t>main</a:t>
            </a:r>
            <a:r>
              <a:rPr lang="es-MX" dirty="0" smtClean="0"/>
              <a:t>, hará que nuestro HTML sea inválido para la W3C.</a:t>
            </a:r>
          </a:p>
          <a:p>
            <a:endParaRPr lang="es-MX" dirty="0" smtClean="0"/>
          </a:p>
          <a:p>
            <a:r>
              <a:rPr lang="es-MX" dirty="0" smtClean="0"/>
              <a:t>Este elemento no puede ser hijo de ninguno de los siguientes: </a:t>
            </a:r>
            <a:r>
              <a:rPr lang="es-MX" dirty="0" err="1" smtClean="0"/>
              <a:t>header</a:t>
            </a:r>
            <a:r>
              <a:rPr lang="es-MX" dirty="0" smtClean="0"/>
              <a:t>, </a:t>
            </a:r>
            <a:r>
              <a:rPr lang="es-MX" dirty="0" err="1" smtClean="0"/>
              <a:t>nav</a:t>
            </a:r>
            <a:r>
              <a:rPr lang="es-MX" dirty="0" smtClean="0"/>
              <a:t>, </a:t>
            </a:r>
            <a:r>
              <a:rPr lang="es-MX" dirty="0" err="1" smtClean="0"/>
              <a:t>article</a:t>
            </a:r>
            <a:r>
              <a:rPr lang="es-MX" dirty="0" smtClean="0"/>
              <a:t>, </a:t>
            </a:r>
            <a:r>
              <a:rPr lang="es-MX" dirty="0" err="1" smtClean="0"/>
              <a:t>aside</a:t>
            </a:r>
            <a:r>
              <a:rPr lang="es-MX" dirty="0" smtClean="0"/>
              <a:t> y </a:t>
            </a:r>
            <a:r>
              <a:rPr lang="es-MX" dirty="0" err="1" smtClean="0"/>
              <a:t>footer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 smtClean="0"/>
              <a:t>Soporte </a:t>
            </a:r>
            <a:r>
              <a:rPr lang="es-MX" dirty="0" smtClean="0"/>
              <a:t>en navegadores</a:t>
            </a:r>
          </a:p>
          <a:p>
            <a:r>
              <a:rPr lang="es-MX" dirty="0" err="1" smtClean="0"/>
              <a:t>Chrome</a:t>
            </a:r>
            <a:r>
              <a:rPr lang="es-MX" dirty="0" smtClean="0"/>
              <a:t> 26 y </a:t>
            </a:r>
            <a:r>
              <a:rPr lang="es-MX" dirty="0" err="1" smtClean="0"/>
              <a:t>Fiefox</a:t>
            </a:r>
            <a:r>
              <a:rPr lang="es-MX" dirty="0" smtClean="0"/>
              <a:t> 21 ya tienen soporte para </a:t>
            </a:r>
            <a:r>
              <a:rPr lang="es-MX" dirty="0" err="1" smtClean="0"/>
              <a:t>main</a:t>
            </a:r>
            <a:r>
              <a:rPr lang="es-MX" dirty="0" smtClean="0"/>
              <a:t>.</a:t>
            </a:r>
          </a:p>
          <a:p>
            <a:r>
              <a:rPr lang="es-MX" dirty="0" smtClean="0"/>
              <a:t>Sin embargo, así como sucede con muchas de las nuevas etiquetas de HTML5, algunos navegadores todavía no reconocen a </a:t>
            </a:r>
            <a:r>
              <a:rPr lang="es-MX" dirty="0" err="1" smtClean="0"/>
              <a:t>main</a:t>
            </a:r>
            <a:r>
              <a:rPr lang="es-MX" dirty="0" smtClean="0"/>
              <a:t> ni tampoco tienen estilos por defecto para el mismo. Esto se soluciona incluyendo el archivo HTML5 </a:t>
            </a:r>
            <a:r>
              <a:rPr lang="es-MX" dirty="0" err="1" smtClean="0"/>
              <a:t>shiv</a:t>
            </a:r>
            <a:r>
              <a:rPr lang="es-MX" dirty="0" smtClean="0"/>
              <a:t> en nuestro proyecto, ya que incluye el arreglo correspondiente.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4AD06-3D6D-4AA6-9A4F-928B3EF33FC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373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 </a:t>
            </a:r>
            <a:r>
              <a:rPr lang="es-MX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Elemento HTML </a:t>
            </a:r>
            <a:r>
              <a:rPr lang="es-MX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Footer</a:t>
            </a:r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(&lt;</a:t>
            </a:r>
            <a:r>
              <a:rPr lang="es-MX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footer</a:t>
            </a:r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&gt;) representa un pie de página para el contenido de sección más cercano o el elemento  </a:t>
            </a:r>
            <a:r>
              <a:rPr lang="es-MX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raíz de sección</a:t>
            </a:r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</a:t>
            </a:r>
            <a:r>
              <a:rPr lang="es-MX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p.e</a:t>
            </a:r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 ancestro mas cercano </a:t>
            </a:r>
            <a:r>
              <a:rPr lang="es-MX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&lt;</a:t>
            </a:r>
            <a:r>
              <a:rPr lang="es-MX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article</a:t>
            </a:r>
            <a:r>
              <a:rPr lang="es-MX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&gt;</a:t>
            </a:r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s-MX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&lt;</a:t>
            </a:r>
            <a:r>
              <a:rPr lang="es-MX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aside</a:t>
            </a:r>
            <a:r>
              <a:rPr lang="es-MX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&gt;</a:t>
            </a:r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s-MX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&lt;</a:t>
            </a:r>
            <a:r>
              <a:rPr lang="es-MX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nav</a:t>
            </a:r>
            <a:r>
              <a:rPr lang="es-MX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&gt;</a:t>
            </a:r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s-MX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&lt;</a:t>
            </a:r>
            <a:r>
              <a:rPr lang="es-MX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section</a:t>
            </a:r>
            <a:r>
              <a:rPr lang="es-MX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&gt;</a:t>
            </a:r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s-MX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&lt;</a:t>
            </a:r>
            <a:r>
              <a:rPr lang="es-MX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blockquote</a:t>
            </a:r>
            <a:r>
              <a:rPr lang="es-MX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&gt;</a:t>
            </a:r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s-MX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/>
              </a:rPr>
              <a:t>&lt;</a:t>
            </a:r>
            <a:r>
              <a:rPr lang="es-MX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/>
              </a:rPr>
              <a:t>body</a:t>
            </a:r>
            <a:r>
              <a:rPr lang="es-MX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/>
              </a:rPr>
              <a:t>&gt;</a:t>
            </a:r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s-MX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/>
              </a:rPr>
              <a:t>&lt;</a:t>
            </a:r>
            <a:r>
              <a:rPr lang="es-MX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/>
              </a:rPr>
              <a:t>details</a:t>
            </a:r>
            <a:r>
              <a:rPr lang="es-MX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/>
              </a:rPr>
              <a:t>&gt;</a:t>
            </a:r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s-MX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/>
              </a:rPr>
              <a:t>&lt;</a:t>
            </a:r>
            <a:r>
              <a:rPr lang="es-MX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/>
              </a:rPr>
              <a:t>fieldset</a:t>
            </a:r>
            <a:r>
              <a:rPr lang="es-MX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/>
              </a:rPr>
              <a:t>&gt;</a:t>
            </a:r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s-MX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2"/>
              </a:rPr>
              <a:t>&lt;figure&gt;</a:t>
            </a:r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s-MX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/>
              </a:rPr>
              <a:t>&lt;</a:t>
            </a:r>
            <a:r>
              <a:rPr lang="es-MX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/>
              </a:rPr>
              <a:t>td</a:t>
            </a:r>
            <a:r>
              <a:rPr lang="es-MX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/>
              </a:rPr>
              <a:t>&gt;</a:t>
            </a:r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Un pie de página típicamente contiene información acerca de el autor de la sección, datos de derechos de autor o enlaces a documentos relacionados.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4AD06-3D6D-4AA6-9A4F-928B3EF33FC9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474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B22E-FEBC-40A4-A0AC-64C415D4AE2D}" type="datetimeFigureOut">
              <a:rPr lang="es-MX" smtClean="0"/>
              <a:t>18/09/2015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74F8-1008-486E-AD53-9218E9BFFD91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B22E-FEBC-40A4-A0AC-64C415D4AE2D}" type="datetimeFigureOut">
              <a:rPr lang="es-MX" smtClean="0"/>
              <a:t>18/09/2015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74F8-1008-486E-AD53-9218E9BFFD91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B22E-FEBC-40A4-A0AC-64C415D4AE2D}" type="datetimeFigureOut">
              <a:rPr lang="es-MX" smtClean="0"/>
              <a:t>18/09/2015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74F8-1008-486E-AD53-9218E9BFFD91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B22E-FEBC-40A4-A0AC-64C415D4AE2D}" type="datetimeFigureOut">
              <a:rPr lang="es-MX" smtClean="0"/>
              <a:t>18/09/2015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74F8-1008-486E-AD53-9218E9BFFD91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B22E-FEBC-40A4-A0AC-64C415D4AE2D}" type="datetimeFigureOut">
              <a:rPr lang="es-MX" smtClean="0"/>
              <a:t>18/09/2015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74F8-1008-486E-AD53-9218E9BFFD91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B22E-FEBC-40A4-A0AC-64C415D4AE2D}" type="datetimeFigureOut">
              <a:rPr lang="es-MX" smtClean="0"/>
              <a:t>18/09/2015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74F8-1008-486E-AD53-9218E9BFFD91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B22E-FEBC-40A4-A0AC-64C415D4AE2D}" type="datetimeFigureOut">
              <a:rPr lang="es-MX" smtClean="0"/>
              <a:t>18/09/2015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74F8-1008-486E-AD53-9218E9BFFD91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B22E-FEBC-40A4-A0AC-64C415D4AE2D}" type="datetimeFigureOut">
              <a:rPr lang="es-MX" smtClean="0"/>
              <a:t>18/09/2015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74F8-1008-486E-AD53-9218E9BFFD91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B22E-FEBC-40A4-A0AC-64C415D4AE2D}" type="datetimeFigureOut">
              <a:rPr lang="es-MX" smtClean="0"/>
              <a:t>18/09/2015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74F8-1008-486E-AD53-9218E9BFFD91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B22E-FEBC-40A4-A0AC-64C415D4AE2D}" type="datetimeFigureOut">
              <a:rPr lang="es-MX" smtClean="0"/>
              <a:t>18/09/2015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74F8-1008-486E-AD53-9218E9BFFD91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B22E-FEBC-40A4-A0AC-64C415D4AE2D}" type="datetimeFigureOut">
              <a:rPr lang="es-MX" smtClean="0"/>
              <a:t>18/09/2015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74F8-1008-486E-AD53-9218E9BFFD91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3B22E-FEBC-40A4-A0AC-64C415D4AE2D}" type="datetimeFigureOut">
              <a:rPr lang="es-MX" smtClean="0"/>
              <a:t>18/09/2015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274F8-1008-486E-AD53-9218E9BFFD91}" type="slidenum">
              <a:rPr lang="es-MX" smtClean="0"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6" name="Picture 2" descr="C:\Users\Fabian\Pictures\html5-elemento-mai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115" y="2137568"/>
            <a:ext cx="4901339" cy="2434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 </a:t>
            </a:r>
            <a:r>
              <a:rPr lang="es-MX" sz="2000" i="1" dirty="0">
                <a:latin typeface="Arial" pitchFamily="34" charset="0"/>
                <a:cs typeface="Arial" pitchFamily="34" charset="0"/>
              </a:rPr>
              <a:t>elemento de HTML </a:t>
            </a:r>
            <a:r>
              <a:rPr lang="es-MX" sz="2000" i="1" dirty="0" err="1">
                <a:latin typeface="Arial" pitchFamily="34" charset="0"/>
                <a:cs typeface="Arial" pitchFamily="34" charset="0"/>
              </a:rPr>
              <a:t>Header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 (&lt;</a:t>
            </a:r>
            <a:r>
              <a:rPr lang="es-MX" sz="2000" dirty="0" err="1">
                <a:latin typeface="Arial" pitchFamily="34" charset="0"/>
                <a:cs typeface="Arial" pitchFamily="34" charset="0"/>
              </a:rPr>
              <a:t>header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&gt;) representa un grupo 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de ayudas 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introductorias o de navegación.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Puede 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contener algunos elementos de encabezado, pero también otros elementos como un logo, una sección que aglutine secciones de encabezados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una formulario de búsqueda o cosas parecidas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Ejemplo</a:t>
            </a:r>
            <a:r>
              <a:rPr lang="en-US" sz="2000" b="1" smtClean="0">
                <a:latin typeface="Arial" pitchFamily="34" charset="0"/>
                <a:cs typeface="Arial" pitchFamily="34" charset="0"/>
              </a:rPr>
              <a:t> :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000" dirty="0"/>
              <a:t>&lt;</a:t>
            </a:r>
            <a:r>
              <a:rPr lang="es-MX" sz="2000" dirty="0" err="1"/>
              <a:t>header</a:t>
            </a:r>
            <a:r>
              <a:rPr lang="es-MX" sz="2000" dirty="0"/>
              <a:t>&gt;</a:t>
            </a: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/>
              <a:t>&lt;h1&gt;Blog: HTML5 Paso a paso&lt;/h1&gt;</a:t>
            </a: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/>
              <a:t>&lt;p&gt;Mi nombre es Sergio Raposo Vargas&lt;/p</a:t>
            </a:r>
            <a:r>
              <a:rPr lang="es-MX" sz="2000" dirty="0" smtClean="0"/>
              <a:t>&gt;</a:t>
            </a:r>
            <a:endParaRPr lang="es-MX" sz="2000" dirty="0"/>
          </a:p>
          <a:p>
            <a:pPr>
              <a:buNone/>
            </a:pPr>
            <a:r>
              <a:rPr lang="es-MX" sz="2000" dirty="0" smtClean="0"/>
              <a:t>&lt;/</a:t>
            </a:r>
            <a:r>
              <a:rPr lang="es-MX" sz="2000" dirty="0" err="1"/>
              <a:t>header</a:t>
            </a:r>
            <a:r>
              <a:rPr lang="es-MX" sz="2000" dirty="0"/>
              <a:t>&gt; 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s-MX" sz="2000" dirty="0">
                <a:latin typeface="Arial" pitchFamily="34" charset="0"/>
                <a:cs typeface="Arial" pitchFamily="34" charset="0"/>
              </a:rPr>
              <a:t>Representa el contenido principal del cuerpo (</a:t>
            </a:r>
            <a:r>
              <a:rPr lang="es-MX" sz="2000" dirty="0" err="1">
                <a:latin typeface="Arial" pitchFamily="34" charset="0"/>
                <a:cs typeface="Arial" pitchFamily="34" charset="0"/>
              </a:rPr>
              <a:t>body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) de una web o aplicación.</a:t>
            </a:r>
          </a:p>
          <a:p>
            <a:r>
              <a:rPr lang="es-MX" sz="2000" dirty="0">
                <a:latin typeface="Arial" pitchFamily="34" charset="0"/>
                <a:cs typeface="Arial" pitchFamily="34" charset="0"/>
              </a:rPr>
              <a:t>Incluye el contenido que es único en la página y excluye contenido que se repite en todas las páginas de la web (menú, pie de página, barra lateral, </a:t>
            </a:r>
            <a:r>
              <a:rPr lang="es-MX" sz="2000" dirty="0" err="1">
                <a:latin typeface="Arial" pitchFamily="34" charset="0"/>
                <a:cs typeface="Arial" pitchFamily="34" charset="0"/>
              </a:rPr>
              <a:t>etc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s-MX" sz="2000" dirty="0">
                <a:latin typeface="Arial" pitchFamily="34" charset="0"/>
                <a:cs typeface="Arial" pitchFamily="34" charset="0"/>
              </a:rPr>
              <a:t>No debe incluirse más de un 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elemento por 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página.</a:t>
            </a:r>
          </a:p>
          <a:p>
            <a:r>
              <a:rPr lang="es-MX" sz="2000" dirty="0">
                <a:latin typeface="Arial" pitchFamily="34" charset="0"/>
                <a:cs typeface="Arial" pitchFamily="34" charset="0"/>
              </a:rPr>
              <a:t>No debe incluirse el 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elemento dentro 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de elementos como </a:t>
            </a:r>
            <a:r>
              <a:rPr lang="es-MX" sz="2000" dirty="0" err="1">
                <a:latin typeface="Arial" pitchFamily="34" charset="0"/>
                <a:cs typeface="Arial" pitchFamily="34" charset="0"/>
              </a:rPr>
              <a:t>article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MX" sz="2000" dirty="0" err="1">
                <a:latin typeface="Arial" pitchFamily="34" charset="0"/>
                <a:cs typeface="Arial" pitchFamily="34" charset="0"/>
              </a:rPr>
              <a:t>aside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MX" sz="2000" dirty="0" err="1">
                <a:latin typeface="Arial" pitchFamily="34" charset="0"/>
                <a:cs typeface="Arial" pitchFamily="34" charset="0"/>
              </a:rPr>
              <a:t>footer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MX" sz="2000" dirty="0" err="1">
                <a:latin typeface="Arial" pitchFamily="34" charset="0"/>
                <a:cs typeface="Arial" pitchFamily="34" charset="0"/>
              </a:rPr>
              <a:t>header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o </a:t>
            </a:r>
            <a:r>
              <a:rPr lang="es-MX" sz="2000" dirty="0" err="1">
                <a:latin typeface="Arial" pitchFamily="34" charset="0"/>
                <a:cs typeface="Arial" pitchFamily="34" charset="0"/>
              </a:rPr>
              <a:t>nav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err="1" smtClean="0"/>
              <a:t>Código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previo</a:t>
            </a:r>
            <a:r>
              <a:rPr lang="en-US" sz="2000" b="1" dirty="0" smtClean="0"/>
              <a:t> al main: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&lt;body&gt;</a:t>
            </a:r>
            <a:br>
              <a:rPr lang="en-US" sz="2000" dirty="0"/>
            </a:br>
            <a:r>
              <a:rPr lang="en-US" sz="2000" dirty="0"/>
              <a:t>&lt;header role="banner"&gt;</a:t>
            </a:r>
            <a:br>
              <a:rPr lang="en-US" sz="2000" dirty="0"/>
            </a:br>
            <a:r>
              <a:rPr lang="en-US" sz="2000" dirty="0"/>
              <a:t>[...]</a:t>
            </a:r>
            <a:br>
              <a:rPr lang="en-US" sz="2000" dirty="0"/>
            </a:br>
            <a:r>
              <a:rPr lang="en-US" sz="2000" dirty="0"/>
              <a:t>&lt;/header&gt;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&lt;div id="content" class="group" role="main"&gt;</a:t>
            </a:r>
            <a:br>
              <a:rPr lang="en-US" sz="2000" dirty="0"/>
            </a:br>
            <a:r>
              <a:rPr lang="en-US" sz="2000" dirty="0"/>
              <a:t>[...]</a:t>
            </a:r>
            <a:br>
              <a:rPr lang="en-US" sz="2000" dirty="0"/>
            </a:br>
            <a:r>
              <a:rPr lang="en-US" sz="2000" dirty="0"/>
              <a:t>&lt;/div&gt;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&lt;footer role="</a:t>
            </a:r>
            <a:r>
              <a:rPr lang="en-US" sz="2000" dirty="0" err="1"/>
              <a:t>contentinfo</a:t>
            </a:r>
            <a:r>
              <a:rPr lang="en-US" sz="2000" dirty="0"/>
              <a:t>"&gt;</a:t>
            </a:r>
            <a:br>
              <a:rPr lang="en-US" sz="2000" dirty="0"/>
            </a:br>
            <a:r>
              <a:rPr lang="en-US" sz="2000" dirty="0"/>
              <a:t>    [...]</a:t>
            </a:r>
            <a:br>
              <a:rPr lang="en-US" sz="2000" dirty="0"/>
            </a:br>
            <a:r>
              <a:rPr lang="en-US" sz="2000" dirty="0"/>
              <a:t>&lt;/footer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dirty="0"/>
              <a:t>body&gt;</a:t>
            </a:r>
            <a:endParaRPr lang="es-MX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Código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usando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elemento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main: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/>
              <a:t>&lt;body&gt;</a:t>
            </a:r>
            <a:br>
              <a:rPr lang="en-US" sz="2000" dirty="0"/>
            </a:br>
            <a:r>
              <a:rPr lang="en-US" sz="2000" dirty="0"/>
              <a:t>&lt;header role="banner"&gt;</a:t>
            </a:r>
            <a:br>
              <a:rPr lang="en-US" sz="2000" dirty="0"/>
            </a:br>
            <a:r>
              <a:rPr lang="en-US" sz="2000" dirty="0"/>
              <a:t>[...]</a:t>
            </a:r>
            <a:br>
              <a:rPr lang="en-US" sz="2000" dirty="0"/>
            </a:br>
            <a:r>
              <a:rPr lang="en-US" sz="2000" dirty="0"/>
              <a:t>&lt;/header&gt;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&lt;main id="content" class="group" role="main"&gt;</a:t>
            </a:r>
            <a:br>
              <a:rPr lang="en-US" sz="2000" dirty="0"/>
            </a:br>
            <a:r>
              <a:rPr lang="en-US" sz="2000" dirty="0"/>
              <a:t>[...]</a:t>
            </a:r>
            <a:br>
              <a:rPr lang="en-US" sz="2000" dirty="0"/>
            </a:br>
            <a:r>
              <a:rPr lang="en-US" sz="2000" dirty="0"/>
              <a:t>&lt;/main&gt;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&lt;footer role="</a:t>
            </a:r>
            <a:r>
              <a:rPr lang="en-US" sz="2000" dirty="0" err="1"/>
              <a:t>contentinfo</a:t>
            </a:r>
            <a:r>
              <a:rPr lang="en-US" sz="2000" dirty="0"/>
              <a:t>"&gt;</a:t>
            </a:r>
            <a:br>
              <a:rPr lang="en-US" sz="2000" dirty="0"/>
            </a:br>
            <a:r>
              <a:rPr lang="en-US" sz="2000" dirty="0"/>
              <a:t>    [...]</a:t>
            </a:r>
            <a:br>
              <a:rPr lang="en-US" sz="2000" dirty="0"/>
            </a:br>
            <a:r>
              <a:rPr lang="en-US" sz="2000" dirty="0"/>
              <a:t>&lt;/footer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dirty="0"/>
              <a:t>body&gt;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La etiqueta </a:t>
            </a:r>
            <a:r>
              <a:rPr lang="es-MX" sz="2000" dirty="0" err="1">
                <a:latin typeface="Arial" pitchFamily="34" charset="0"/>
                <a:cs typeface="Arial" pitchFamily="34" charset="0"/>
              </a:rPr>
              <a:t>footer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representa el pie de un documento o sección. La información que se suele añadir en este bloque es el autor del documento, enlaces a contenido relacionado, información de copyright, avisos legales, 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etc.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Ejemplo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: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000" dirty="0"/>
              <a:t>&lt;</a:t>
            </a:r>
            <a:r>
              <a:rPr lang="es-MX" sz="2000" dirty="0" err="1"/>
              <a:t>footer</a:t>
            </a:r>
            <a:r>
              <a:rPr lang="es-MX" sz="2000" dirty="0"/>
              <a:t>&gt;Este documento fue escrito en 2011.&lt;/</a:t>
            </a:r>
            <a:r>
              <a:rPr lang="es-MX" sz="2000" dirty="0" err="1"/>
              <a:t>footer</a:t>
            </a:r>
            <a:r>
              <a:rPr lang="es-MX" sz="2000" dirty="0"/>
              <a:t>&gt;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HGROUP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Como su definición indica, sirve para agrupar un conjunto de uno o más elementos de encabezado (h1-h6).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Este 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nuevo elemento nos va a permitir agrupar en un mismo bloque un título y un subtitulo, o eslogan.</a:t>
            </a:r>
            <a:r>
              <a:rPr lang="es-MX" sz="2000">
                <a:latin typeface="Arial" pitchFamily="34" charset="0"/>
                <a:cs typeface="Arial" pitchFamily="34" charset="0"/>
              </a:rPr>
              <a:t> </a:t>
            </a:r>
            <a:r>
              <a:rPr lang="es-MX" sz="2000" smtClean="0">
                <a:latin typeface="Arial" pitchFamily="34" charset="0"/>
                <a:cs typeface="Arial" pitchFamily="34" charset="0"/>
              </a:rPr>
              <a:t>.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Ejemplo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&lt;header&gt;</a:t>
            </a:r>
          </a:p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  &lt;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hgroup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&gt;&lt;h1&gt;Título sitio web&lt;/h1&gt;&lt;h2&gt;Slogan&lt;/h2&gt;&lt;/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hgroup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&lt;/header&gt;</a:t>
            </a:r>
          </a:p>
          <a:p>
            <a:pPr>
              <a:buNone/>
            </a:pP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429</Words>
  <Application>Microsoft Office PowerPoint</Application>
  <PresentationFormat>On-screen Show (4:3)</PresentationFormat>
  <Paragraphs>57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PowerPoint Presentation</vt:lpstr>
      <vt:lpstr>HEADER</vt:lpstr>
      <vt:lpstr>MAIN</vt:lpstr>
      <vt:lpstr>MAIN</vt:lpstr>
      <vt:lpstr>MAIN</vt:lpstr>
      <vt:lpstr>FOOTER</vt:lpstr>
      <vt:lpstr>HGROUP</vt:lpstr>
    </vt:vector>
  </TitlesOfParts>
  <Company>www.intercambiosvirtuales.org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Fabian Ramirez Galindo</cp:lastModifiedBy>
  <cp:revision>10</cp:revision>
  <dcterms:created xsi:type="dcterms:W3CDTF">2015-09-13T02:28:39Z</dcterms:created>
  <dcterms:modified xsi:type="dcterms:W3CDTF">2015-09-18T18:37:42Z</dcterms:modified>
</cp:coreProperties>
</file>