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31"/>
  </p:notesMasterIdLst>
  <p:handoutMasterIdLst>
    <p:handoutMasterId r:id="rId32"/>
  </p:handoutMasterIdLst>
  <p:sldIdLst>
    <p:sldId id="500" r:id="rId2"/>
    <p:sldId id="535" r:id="rId3"/>
    <p:sldId id="507" r:id="rId4"/>
    <p:sldId id="508" r:id="rId5"/>
    <p:sldId id="509" r:id="rId6"/>
    <p:sldId id="510" r:id="rId7"/>
    <p:sldId id="536" r:id="rId8"/>
    <p:sldId id="504" r:id="rId9"/>
    <p:sldId id="506" r:id="rId10"/>
    <p:sldId id="537" r:id="rId11"/>
    <p:sldId id="511" r:id="rId12"/>
    <p:sldId id="512" r:id="rId13"/>
    <p:sldId id="513" r:id="rId14"/>
    <p:sldId id="514" r:id="rId15"/>
    <p:sldId id="515" r:id="rId16"/>
    <p:sldId id="538" r:id="rId17"/>
    <p:sldId id="533" r:id="rId18"/>
    <p:sldId id="534" r:id="rId19"/>
    <p:sldId id="539" r:id="rId20"/>
    <p:sldId id="529" r:id="rId21"/>
    <p:sldId id="530" r:id="rId22"/>
    <p:sldId id="531" r:id="rId23"/>
    <p:sldId id="532" r:id="rId24"/>
    <p:sldId id="540" r:id="rId25"/>
    <p:sldId id="525" r:id="rId26"/>
    <p:sldId id="526" r:id="rId27"/>
    <p:sldId id="527" r:id="rId28"/>
    <p:sldId id="528" r:id="rId29"/>
    <p:sldId id="505" r:id="rId30"/>
  </p:sldIdLst>
  <p:sldSz cx="9144000" cy="6858000" type="screen4x3"/>
  <p:notesSz cx="7315200" cy="96012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494"/>
    <a:srgbClr val="122EBA"/>
    <a:srgbClr val="D3E61E"/>
    <a:srgbClr val="BFBFBF"/>
    <a:srgbClr val="FF9933"/>
    <a:srgbClr val="FF781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7" autoAdjust="0"/>
    <p:restoredTop sz="94125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74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2DDAB-8D47-4127-9A78-A4708950B44F}" type="datetimeFigureOut">
              <a:rPr lang="es-MX" smtClean="0"/>
              <a:t>25/09/2015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825B4-B78D-42CD-BF56-A0103B4EF7FE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4697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9" tIns="48320" rIns="96639" bIns="483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9" tIns="48320" rIns="96639" bIns="48320" rtlCol="0"/>
          <a:lstStyle>
            <a:lvl1pPr algn="r">
              <a:defRPr sz="1200"/>
            </a:lvl1pPr>
          </a:lstStyle>
          <a:p>
            <a:fld id="{0AE57B42-F137-4F07-B4FF-1B7C2E8A06A7}" type="datetimeFigureOut">
              <a:rPr lang="es-MX" smtClean="0"/>
              <a:t>25/09/2015</a:t>
            </a:fld>
            <a:endParaRPr lang="es-MX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9" tIns="48320" rIns="96639" bIns="48320" rtlCol="0" anchor="ctr"/>
          <a:lstStyle/>
          <a:p>
            <a:endParaRPr lang="es-MX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9" tIns="48320" rIns="96639" bIns="483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9" tIns="48320" rIns="96639" bIns="483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9" tIns="48320" rIns="96639" bIns="48320" rtlCol="0" anchor="b"/>
          <a:lstStyle>
            <a:lvl1pPr algn="r">
              <a:defRPr sz="1200"/>
            </a:lvl1pPr>
          </a:lstStyle>
          <a:p>
            <a:fld id="{CDB28C1B-3527-470E-80E0-F2659BF7F6F2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494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 rotWithShape="1">
          <a:gsLst>
            <a:gs pos="0">
              <a:srgbClr val="003874"/>
            </a:gs>
            <a:gs pos="77000">
              <a:srgbClr val="091B5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10"/>
            <a:ext cx="7772400" cy="2365375"/>
          </a:xfrm>
          <a:effectLst>
            <a:reflection stA="25000" endPos="50000" dist="12700" dir="5400000" sy="-100000" algn="bl" rotWithShape="0"/>
          </a:effectLst>
        </p:spPr>
        <p:txBody>
          <a:bodyPr anchor="b">
            <a:normAutofit/>
          </a:bodyPr>
          <a:lstStyle>
            <a:lvl1pPr algn="l">
              <a:defRPr sz="4000" b="1">
                <a:solidFill>
                  <a:srgbClr val="558ED5"/>
                </a:solidFill>
                <a:effectLst/>
                <a:latin typeface="Rockwell"/>
                <a:cs typeface="Rockwel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7772400" cy="914400"/>
          </a:xfrm>
        </p:spPr>
        <p:txBody>
          <a:bodyPr>
            <a:normAutofit/>
          </a:bodyPr>
          <a:lstStyle>
            <a:lvl1pPr marL="0" indent="0" algn="l">
              <a:buNone/>
              <a:defRPr sz="3000" b="0">
                <a:solidFill>
                  <a:schemeClr val="tx2"/>
                </a:solidFill>
                <a:latin typeface="Rockwell"/>
                <a:cs typeface="Rockwell"/>
              </a:defRPr>
            </a:lvl1pPr>
            <a:lvl2pPr marL="456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356360"/>
            <a:ext cx="7772400" cy="365125"/>
          </a:xfrm>
        </p:spPr>
        <p:txBody>
          <a:bodyPr/>
          <a:lstStyle>
            <a:lvl1pPr algn="l">
              <a:defRPr smtClean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lang="es-MX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13447" y="1743536"/>
            <a:ext cx="9144000" cy="187220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MX" sz="3600" dirty="0" smtClean="0">
                <a:solidFill>
                  <a:srgbClr val="0070C0"/>
                </a:solidFill>
                <a:latin typeface="Bodoni MT Black" panose="02070A03080606020203" pitchFamily="18" charset="0"/>
              </a:rPr>
              <a:t>              D  O  M</a:t>
            </a:r>
          </a:p>
          <a:p>
            <a:pPr algn="l"/>
            <a:r>
              <a:rPr lang="es-MX" sz="3600" dirty="0" err="1" smtClean="0">
                <a:solidFill>
                  <a:srgbClr val="0070C0"/>
                </a:solidFill>
                <a:latin typeface="Bodoni MT Black" panose="02070A03080606020203" pitchFamily="18" charset="0"/>
              </a:rPr>
              <a:t>Document</a:t>
            </a:r>
            <a:r>
              <a:rPr lang="es-MX" sz="3600" dirty="0" smtClean="0">
                <a:solidFill>
                  <a:srgbClr val="0070C0"/>
                </a:solidFill>
                <a:latin typeface="Bodoni MT Black" panose="02070A03080606020203" pitchFamily="18" charset="0"/>
              </a:rPr>
              <a:t> </a:t>
            </a:r>
            <a:r>
              <a:rPr lang="es-MX" sz="3600" dirty="0" err="1" smtClean="0">
                <a:solidFill>
                  <a:srgbClr val="0070C0"/>
                </a:solidFill>
                <a:latin typeface="Bodoni MT Black" panose="02070A03080606020203" pitchFamily="18" charset="0"/>
              </a:rPr>
              <a:t>Object</a:t>
            </a:r>
            <a:r>
              <a:rPr lang="es-MX" sz="3600" dirty="0" smtClean="0">
                <a:solidFill>
                  <a:srgbClr val="0070C0"/>
                </a:solidFill>
                <a:latin typeface="Bodoni MT Black" panose="02070A03080606020203" pitchFamily="18" charset="0"/>
              </a:rPr>
              <a:t> </a:t>
            </a:r>
            <a:r>
              <a:rPr lang="es-MX" sz="3600" dirty="0" err="1" smtClean="0">
                <a:solidFill>
                  <a:srgbClr val="0070C0"/>
                </a:solidFill>
                <a:latin typeface="Bodoni MT Black" panose="02070A03080606020203" pitchFamily="18" charset="0"/>
              </a:rPr>
              <a:t>Model</a:t>
            </a:r>
            <a:endParaRPr lang="es-MX" sz="3600" dirty="0">
              <a:solidFill>
                <a:srgbClr val="0070C0"/>
              </a:solidFill>
              <a:latin typeface="Bodoni MT Black" panose="02070A03080606020203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861" y="1736646"/>
            <a:ext cx="3440033" cy="187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89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mtClean="0">
                <a:solidFill>
                  <a:srgbClr val="BFBFBF"/>
                </a:solidFill>
                <a:latin typeface="Rockwell"/>
                <a:cs typeface="Rockwell"/>
              </a:defRPr>
            </a:lvl1pPr>
          </a:lstStyle>
          <a:p>
            <a:endParaRPr lang="es-MX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  <a:latin typeface="Rockwell"/>
                <a:cs typeface="Rockwell"/>
              </a:defRPr>
            </a:lvl1pPr>
          </a:lstStyle>
          <a:p>
            <a:endParaRPr lang="es-MX" dirty="0">
              <a:solidFill>
                <a:srgbClr val="4F81BD"/>
              </a:solidFill>
            </a:endParaRPr>
          </a:p>
        </p:txBody>
      </p:sp>
      <p:pic>
        <p:nvPicPr>
          <p:cNvPr id="11" name="Picture 23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861" t="3396"/>
          <a:stretch/>
        </p:blipFill>
        <p:spPr bwMode="auto">
          <a:xfrm>
            <a:off x="0" y="-27825"/>
            <a:ext cx="9144000" cy="779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0804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3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861" t="3396"/>
          <a:stretch/>
        </p:blipFill>
        <p:spPr bwMode="auto">
          <a:xfrm>
            <a:off x="0" y="6106317"/>
            <a:ext cx="9144000" cy="779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135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3528" y="116632"/>
            <a:ext cx="6369050" cy="476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13930"/>
            <a:endParaRPr lang="es-MX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3930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3685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3930"/>
            <a:endParaRPr lang="es-MX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3930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5381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6369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stA="50000" endPos="60000" dist="12700" dir="5400000" sy="-100000" algn="bl" rotWithShape="0"/>
          </a:effectLst>
        </p:spPr>
        <p:txBody>
          <a:bodyPr vert="horz" wrap="square" lIns="91392" tIns="45697" rIns="91392" bIns="456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1"/>
            <a:ext cx="82296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2" tIns="45697" rIns="91392" bIns="456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800" y="6356360"/>
            <a:ext cx="4876800" cy="365125"/>
          </a:xfrm>
          <a:prstGeom prst="rect">
            <a:avLst/>
          </a:prstGeom>
        </p:spPr>
        <p:txBody>
          <a:bodyPr vert="horz" lIns="91392" tIns="45697" rIns="91392" bIns="4569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bg1">
                    <a:lumMod val="75000"/>
                  </a:schemeClr>
                </a:solidFill>
                <a:latin typeface="Rockwell"/>
                <a:cs typeface="Rockwell"/>
              </a:defRPr>
            </a:lvl1pPr>
          </a:lstStyle>
          <a:p>
            <a:pPr defTabSz="913930"/>
            <a:endParaRPr lang="es-MX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6356360"/>
            <a:ext cx="8382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4F81BD"/>
                </a:solidFill>
                <a:latin typeface="Rockwell"/>
                <a:cs typeface="Rockwell"/>
              </a:defRPr>
            </a:lvl1pPr>
          </a:lstStyle>
          <a:p>
            <a:pPr defTabSz="913930"/>
            <a:endParaRPr lang="es-MX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8686800" y="64643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D84634-1EE1-47A0-9C4F-7B9D5C4C73CF}" type="slidenum">
              <a:rPr lang="en-US" sz="1200" smtClean="0"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36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80" r:id="rId3"/>
    <p:sldLayoutId id="2147483681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456964" rtl="0" eaLnBrk="1" fontAlgn="base" hangingPunct="1">
        <a:spcBef>
          <a:spcPct val="0"/>
        </a:spcBef>
        <a:spcAft>
          <a:spcPct val="0"/>
        </a:spcAft>
        <a:tabLst>
          <a:tab pos="4925080" algn="l"/>
        </a:tabLst>
        <a:defRPr sz="2400" b="1" kern="1200">
          <a:solidFill>
            <a:srgbClr val="E46C0A"/>
          </a:solidFill>
          <a:latin typeface="Rockwell"/>
          <a:ea typeface="Rockwell"/>
          <a:cs typeface="Rockwell"/>
        </a:defRPr>
      </a:lvl1pPr>
      <a:lvl2pPr algn="l" defTabSz="456964" rtl="0" eaLnBrk="1" fontAlgn="base" hangingPunct="1">
        <a:spcBef>
          <a:spcPct val="0"/>
        </a:spcBef>
        <a:spcAft>
          <a:spcPct val="0"/>
        </a:spcAft>
        <a:tabLst>
          <a:tab pos="4925080" algn="l"/>
        </a:tabLst>
        <a:defRPr sz="2400" b="1">
          <a:solidFill>
            <a:srgbClr val="E46C0A"/>
          </a:solidFill>
          <a:latin typeface="Rockwell"/>
          <a:ea typeface="Rockwell"/>
          <a:cs typeface="Rockwell"/>
        </a:defRPr>
      </a:lvl2pPr>
      <a:lvl3pPr algn="l" defTabSz="456964" rtl="0" eaLnBrk="1" fontAlgn="base" hangingPunct="1">
        <a:spcBef>
          <a:spcPct val="0"/>
        </a:spcBef>
        <a:spcAft>
          <a:spcPct val="0"/>
        </a:spcAft>
        <a:tabLst>
          <a:tab pos="4925080" algn="l"/>
        </a:tabLst>
        <a:defRPr sz="2400" b="1">
          <a:solidFill>
            <a:srgbClr val="E46C0A"/>
          </a:solidFill>
          <a:latin typeface="Rockwell"/>
          <a:ea typeface="Rockwell"/>
          <a:cs typeface="Rockwell"/>
        </a:defRPr>
      </a:lvl3pPr>
      <a:lvl4pPr algn="l" defTabSz="456964" rtl="0" eaLnBrk="1" fontAlgn="base" hangingPunct="1">
        <a:spcBef>
          <a:spcPct val="0"/>
        </a:spcBef>
        <a:spcAft>
          <a:spcPct val="0"/>
        </a:spcAft>
        <a:tabLst>
          <a:tab pos="4925080" algn="l"/>
        </a:tabLst>
        <a:defRPr sz="2400" b="1">
          <a:solidFill>
            <a:srgbClr val="E46C0A"/>
          </a:solidFill>
          <a:latin typeface="Rockwell"/>
          <a:ea typeface="Rockwell"/>
          <a:cs typeface="Rockwell"/>
        </a:defRPr>
      </a:lvl4pPr>
      <a:lvl5pPr algn="l" defTabSz="456964" rtl="0" eaLnBrk="1" fontAlgn="base" hangingPunct="1">
        <a:spcBef>
          <a:spcPct val="0"/>
        </a:spcBef>
        <a:spcAft>
          <a:spcPct val="0"/>
        </a:spcAft>
        <a:tabLst>
          <a:tab pos="4925080" algn="l"/>
        </a:tabLst>
        <a:defRPr sz="2400" b="1">
          <a:solidFill>
            <a:srgbClr val="E46C0A"/>
          </a:solidFill>
          <a:latin typeface="Rockwell"/>
          <a:ea typeface="Rockwell"/>
          <a:cs typeface="Rockwell"/>
        </a:defRPr>
      </a:lvl5pPr>
      <a:lvl6pPr marL="456964" algn="l" defTabSz="456964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Rockwell"/>
          <a:ea typeface="Rockwell"/>
          <a:cs typeface="Rockwell"/>
        </a:defRPr>
      </a:lvl6pPr>
      <a:lvl7pPr marL="913930" algn="l" defTabSz="456964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Rockwell"/>
          <a:ea typeface="Rockwell"/>
          <a:cs typeface="Rockwell"/>
        </a:defRPr>
      </a:lvl7pPr>
      <a:lvl8pPr marL="1370900" algn="l" defTabSz="456964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Rockwell"/>
          <a:ea typeface="Rockwell"/>
          <a:cs typeface="Rockwell"/>
        </a:defRPr>
      </a:lvl8pPr>
      <a:lvl9pPr marL="1827865" algn="l" defTabSz="456964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Rockwell"/>
          <a:ea typeface="Rockwell"/>
          <a:cs typeface="Rockwell"/>
        </a:defRPr>
      </a:lvl9pPr>
    </p:titleStyle>
    <p:bodyStyle>
      <a:lvl1pPr marL="342727" indent="-342727" algn="l" defTabSz="456964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rgbClr val="7F7F7F"/>
          </a:solidFill>
          <a:latin typeface="Rockwell"/>
          <a:ea typeface="Rockwell"/>
          <a:cs typeface="Rockwell"/>
        </a:defRPr>
      </a:lvl1pPr>
      <a:lvl2pPr marL="742570" indent="-285603" algn="l" defTabSz="456964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rgbClr val="17375E"/>
          </a:solidFill>
          <a:latin typeface="Rockwell"/>
          <a:ea typeface="Rockwell"/>
          <a:cs typeface="Rockwell"/>
        </a:defRPr>
      </a:lvl2pPr>
      <a:lvl3pPr marL="1142412" indent="-228481" algn="l" defTabSz="456964" rtl="0" eaLnBrk="1" fontAlgn="base" hangingPunct="1">
        <a:spcBef>
          <a:spcPct val="20000"/>
        </a:spcBef>
        <a:spcAft>
          <a:spcPct val="0"/>
        </a:spcAft>
        <a:buClr>
          <a:srgbClr val="E46C0A"/>
        </a:buClr>
        <a:buFont typeface="Arial" charset="0"/>
        <a:buChar char="•"/>
        <a:defRPr sz="2400" kern="1200">
          <a:solidFill>
            <a:srgbClr val="17375E"/>
          </a:solidFill>
          <a:latin typeface="Rockwell"/>
          <a:ea typeface="Rockwell"/>
          <a:cs typeface="Rockwell"/>
        </a:defRPr>
      </a:lvl3pPr>
      <a:lvl4pPr marL="1599380" indent="-228481" algn="l" defTabSz="456964" rtl="0" eaLnBrk="1" fontAlgn="base" hangingPunct="1">
        <a:spcBef>
          <a:spcPct val="20000"/>
        </a:spcBef>
        <a:spcAft>
          <a:spcPct val="0"/>
        </a:spcAft>
        <a:buClr>
          <a:srgbClr val="E46C0A"/>
        </a:buClr>
        <a:buFont typeface="Arial" charset="0"/>
        <a:buChar char="–"/>
        <a:defRPr sz="2000" kern="1200">
          <a:solidFill>
            <a:srgbClr val="17375E"/>
          </a:solidFill>
          <a:latin typeface="Rockwell"/>
          <a:ea typeface="Rockwell"/>
          <a:cs typeface="Rockwell"/>
        </a:defRPr>
      </a:lvl4pPr>
      <a:lvl5pPr marL="2056350" indent="-228481" algn="l" defTabSz="456964" rtl="0" eaLnBrk="1" fontAlgn="base" hangingPunct="1">
        <a:spcBef>
          <a:spcPct val="20000"/>
        </a:spcBef>
        <a:spcAft>
          <a:spcPct val="0"/>
        </a:spcAft>
        <a:buClr>
          <a:srgbClr val="E46C0A"/>
        </a:buClr>
        <a:buFont typeface="Arial" charset="0"/>
        <a:buChar char="»"/>
        <a:defRPr sz="2000" kern="1200">
          <a:solidFill>
            <a:srgbClr val="17375E"/>
          </a:solidFill>
          <a:latin typeface="Rockwell"/>
          <a:ea typeface="Rockwell"/>
          <a:cs typeface="Rockwell"/>
        </a:defRPr>
      </a:lvl5pPr>
      <a:lvl6pPr marL="2513316" indent="-228481" algn="l" defTabSz="45696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280" indent="-228481" algn="l" defTabSz="45696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248" indent="-228481" algn="l" defTabSz="45696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11" indent="-228481" algn="l" defTabSz="45696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9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64" algn="l" defTabSz="4569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30" algn="l" defTabSz="4569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00" algn="l" defTabSz="4569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65" algn="l" defTabSz="4569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30" algn="l" defTabSz="4569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99" algn="l" defTabSz="4569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60" algn="l" defTabSz="4569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730" algn="l" defTabSz="4569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Ejemplo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 bwMode="auto">
          <a:xfrm>
            <a:off x="6660232" y="6461956"/>
            <a:ext cx="2483768" cy="396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2" tIns="45697" rIns="91392" bIns="45697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6964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000" b="0" kern="1200">
                <a:solidFill>
                  <a:schemeClr val="tx2"/>
                </a:solidFill>
                <a:latin typeface="Rockwell"/>
                <a:ea typeface="Rockwell"/>
                <a:cs typeface="Rockwell"/>
              </a:defRPr>
            </a:lvl1pPr>
            <a:lvl2pPr marL="456964" indent="0" algn="ctr" defTabSz="456964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ckwell"/>
                <a:ea typeface="Rockwell"/>
                <a:cs typeface="Rockwell"/>
              </a:defRPr>
            </a:lvl2pPr>
            <a:lvl3pPr marL="913930" indent="0" algn="ctr" defTabSz="456964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46C0A"/>
              </a:buClr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ckwell"/>
                <a:ea typeface="Rockwell"/>
                <a:cs typeface="Rockwell"/>
              </a:defRPr>
            </a:lvl3pPr>
            <a:lvl4pPr marL="1370900" indent="0" algn="ctr" defTabSz="456964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46C0A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ckwell"/>
                <a:ea typeface="Rockwell"/>
                <a:cs typeface="Rockwell"/>
              </a:defRPr>
            </a:lvl4pPr>
            <a:lvl5pPr marL="1827865" indent="0" algn="ctr" defTabSz="456964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46C0A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ckwell"/>
                <a:ea typeface="Rockwell"/>
                <a:cs typeface="Rockwell"/>
              </a:defRPr>
            </a:lvl5pPr>
            <a:lvl6pPr marL="2284830" indent="0" algn="ctr" defTabSz="456964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1799" indent="0" algn="ctr" defTabSz="456964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8760" indent="0" algn="ctr" defTabSz="456964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5730" indent="0" algn="ctr" defTabSz="456964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MX" sz="1800" b="1" dirty="0" smtClean="0">
                <a:solidFill>
                  <a:schemeClr val="tx1"/>
                </a:solidFill>
              </a:rPr>
              <a:t>Septiembre 2015</a:t>
            </a:r>
            <a:endParaRPr lang="es-MX" sz="1800" b="1" dirty="0">
              <a:solidFill>
                <a:schemeClr val="tx1"/>
              </a:solidFill>
            </a:endParaRP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MX" dirty="0" smtClean="0"/>
              <a:t>Programación Básica Web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2620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3600" dirty="0" smtClean="0"/>
              <a:t>DIANA VAZQUEZ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732271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1520" y="14904"/>
            <a:ext cx="385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solidFill>
                  <a:schemeClr val="bg1"/>
                </a:solidFill>
              </a:rPr>
              <a:t>Lo que es  el  DOM</a:t>
            </a:r>
            <a:endParaRPr lang="es-MX" sz="36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96" y="1382473"/>
            <a:ext cx="3096344" cy="258088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81527" y="4278185"/>
            <a:ext cx="119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 smtClean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HTML</a:t>
            </a:r>
            <a:endParaRPr lang="es-MX" sz="3200" b="1" dirty="0">
              <a:solidFill>
                <a:schemeClr val="bg1">
                  <a:lumMod val="50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040" y="3068960"/>
            <a:ext cx="5639448" cy="32766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5090324" y="834046"/>
            <a:ext cx="27077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Representación del DOM </a:t>
            </a:r>
            <a:endParaRPr lang="es-MX" sz="3200" b="1" dirty="0" smtClean="0">
              <a:solidFill>
                <a:schemeClr val="bg1">
                  <a:lumMod val="50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ctr"/>
            <a:r>
              <a:rPr lang="es-MX" sz="3200" b="1" dirty="0" smtClean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de </a:t>
            </a:r>
            <a:r>
              <a:rPr lang="es-MX" sz="3200" b="1" dirty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la tabla </a:t>
            </a:r>
            <a:r>
              <a:rPr lang="es-MX" sz="3200" b="1" dirty="0" smtClean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del </a:t>
            </a:r>
            <a:r>
              <a:rPr lang="es-MX" sz="3200" b="1" dirty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ejemplo</a:t>
            </a:r>
          </a:p>
        </p:txBody>
      </p:sp>
      <p:sp>
        <p:nvSpPr>
          <p:cNvPr id="8" name="Flecha a la derecha con muesca 7"/>
          <p:cNvSpPr/>
          <p:nvPr/>
        </p:nvSpPr>
        <p:spPr>
          <a:xfrm>
            <a:off x="2879721" y="4207432"/>
            <a:ext cx="1224136" cy="72628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281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135563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L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os 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documentos tienen una estructura lógica que es muy parecida a un 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árbol.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dirty="0" smtClean="0">
              <a:solidFill>
                <a:schemeClr val="bg1">
                  <a:lumMod val="50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N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o 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especifica que los documentos deban 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ser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 </a:t>
            </a:r>
            <a:r>
              <a:rPr lang="es-MX" i="1" dirty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implementados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 como un árbol o un bosque, ni tampoco especifica cómo deben implementarse las relaciones entre objetos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dirty="0">
              <a:solidFill>
                <a:schemeClr val="bg1">
                  <a:lumMod val="50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0" indent="0" algn="just"/>
            <a:r>
              <a:rPr lang="es-MX" b="1" dirty="0" smtClean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Propiedades Importantes: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i="1" dirty="0" smtClean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Isomorfismo estructural.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i="1" dirty="0" smtClean="0">
              <a:solidFill>
                <a:schemeClr val="bg1">
                  <a:lumMod val="50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Los 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nodos del diagrama anterior no representan una estructura de datos, sino que representan objetos, los cuales pueden tener funciones e identidad.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 el DOM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782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135563"/>
          </a:xfrm>
        </p:spPr>
        <p:txBody>
          <a:bodyPr/>
          <a:lstStyle/>
          <a:p>
            <a:pPr algn="just"/>
            <a:r>
              <a:rPr lang="es-MX" dirty="0">
                <a:latin typeface="Aparajita" panose="020B0604020202020204" pitchFamily="34" charset="0"/>
                <a:cs typeface="Aparajita" panose="020B0604020202020204" pitchFamily="34" charset="0"/>
              </a:rPr>
              <a:t>E</a:t>
            </a:r>
            <a:r>
              <a:rPr lang="es-MX" dirty="0" smtClean="0">
                <a:latin typeface="Aparajita" panose="020B0604020202020204" pitchFamily="34" charset="0"/>
                <a:cs typeface="Aparajita" panose="020B0604020202020204" pitchFamily="34" charset="0"/>
              </a:rPr>
              <a:t>l </a:t>
            </a:r>
            <a:r>
              <a:rPr lang="es-MX" dirty="0">
                <a:latin typeface="Aparajita" panose="020B0604020202020204" pitchFamily="34" charset="0"/>
                <a:cs typeface="Aparajita" panose="020B0604020202020204" pitchFamily="34" charset="0"/>
              </a:rPr>
              <a:t>DOM </a:t>
            </a:r>
            <a:r>
              <a:rPr lang="es-MX" dirty="0" smtClean="0">
                <a:latin typeface="Aparajita" panose="020B0604020202020204" pitchFamily="34" charset="0"/>
                <a:cs typeface="Aparajita" panose="020B0604020202020204" pitchFamily="34" charset="0"/>
              </a:rPr>
              <a:t>identifica:</a:t>
            </a:r>
          </a:p>
          <a:p>
            <a:pPr algn="just"/>
            <a:endParaRPr lang="es-MX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MX" dirty="0">
                <a:latin typeface="Aparajita" panose="020B0604020202020204" pitchFamily="34" charset="0"/>
                <a:cs typeface="Aparajita" panose="020B0604020202020204" pitchFamily="34" charset="0"/>
              </a:rPr>
              <a:t>L</a:t>
            </a:r>
            <a:r>
              <a:rPr lang="es-MX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as </a:t>
            </a:r>
            <a:r>
              <a:rPr lang="es-MX" dirty="0">
                <a:latin typeface="Aparajita" panose="020B0604020202020204" pitchFamily="34" charset="0"/>
                <a:cs typeface="Aparajita" panose="020B0604020202020204" pitchFamily="34" charset="0"/>
              </a:rPr>
              <a:t>interfaces y objetos usados para representar y manipular un </a:t>
            </a:r>
            <a:r>
              <a:rPr lang="es-MX" dirty="0" smtClean="0">
                <a:latin typeface="Aparajita" panose="020B0604020202020204" pitchFamily="34" charset="0"/>
                <a:cs typeface="Aparajita" panose="020B0604020202020204" pitchFamily="34" charset="0"/>
              </a:rPr>
              <a:t>documento.</a:t>
            </a:r>
            <a:endParaRPr lang="es-MX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MX" dirty="0">
                <a:latin typeface="Aparajita" panose="020B0604020202020204" pitchFamily="34" charset="0"/>
                <a:cs typeface="Aparajita" panose="020B0604020202020204" pitchFamily="34" charset="0"/>
              </a:rPr>
              <a:t>L</a:t>
            </a:r>
            <a:r>
              <a:rPr lang="es-MX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 </a:t>
            </a:r>
            <a:r>
              <a:rPr lang="es-MX" dirty="0">
                <a:latin typeface="Aparajita" panose="020B0604020202020204" pitchFamily="34" charset="0"/>
                <a:cs typeface="Aparajita" panose="020B0604020202020204" pitchFamily="34" charset="0"/>
              </a:rPr>
              <a:t>semántica de estas interfaces y objetos, incluyendo comportamiento y atributos</a:t>
            </a:r>
            <a:r>
              <a:rPr lang="es-MX" dirty="0" smtClean="0">
                <a:latin typeface="Aparajita" panose="020B0604020202020204" pitchFamily="34" charset="0"/>
                <a:cs typeface="Aparajita" panose="020B0604020202020204" pitchFamily="34" charset="0"/>
              </a:rPr>
              <a:t>.</a:t>
            </a:r>
            <a:endParaRPr lang="es-MX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MX" dirty="0" smtClean="0">
                <a:latin typeface="Aparajita" panose="020B0604020202020204" pitchFamily="34" charset="0"/>
                <a:cs typeface="Aparajita" panose="020B0604020202020204" pitchFamily="34" charset="0"/>
              </a:rPr>
              <a:t>Las </a:t>
            </a:r>
            <a:r>
              <a:rPr lang="es-MX" dirty="0">
                <a:latin typeface="Aparajita" panose="020B0604020202020204" pitchFamily="34" charset="0"/>
                <a:cs typeface="Aparajita" panose="020B0604020202020204" pitchFamily="34" charset="0"/>
              </a:rPr>
              <a:t>relaciones y colaboraciones entre estas interfaces y </a:t>
            </a:r>
            <a:r>
              <a:rPr lang="es-MX" dirty="0" smtClean="0">
                <a:latin typeface="Aparajita" panose="020B0604020202020204" pitchFamily="34" charset="0"/>
                <a:cs typeface="Aparajita" panose="020B0604020202020204" pitchFamily="34" charset="0"/>
              </a:rPr>
              <a:t>objetos.</a:t>
            </a:r>
            <a:endParaRPr lang="es-MX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just"/>
            <a:endParaRPr lang="es-MX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just"/>
            <a:r>
              <a:rPr lang="es-MX" dirty="0" smtClean="0">
                <a:latin typeface="Aparajita" panose="020B0604020202020204" pitchFamily="34" charset="0"/>
                <a:cs typeface="Aparajita" panose="020B0604020202020204" pitchFamily="34" charset="0"/>
              </a:rPr>
              <a:t>Partes del DOM:</a:t>
            </a:r>
          </a:p>
          <a:p>
            <a:pPr algn="just"/>
            <a:r>
              <a:rPr lang="es-MX" dirty="0" smtClean="0">
                <a:latin typeface="Aparajita" panose="020B0604020202020204" pitchFamily="34" charset="0"/>
                <a:cs typeface="Aparajita" panose="020B0604020202020204" pitchFamily="34" charset="0"/>
              </a:rPr>
              <a:t>	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>
                <a:latin typeface="Aparajita" panose="020B0604020202020204" pitchFamily="34" charset="0"/>
                <a:cs typeface="Aparajita" panose="020B0604020202020204" pitchFamily="34" charset="0"/>
              </a:rPr>
              <a:t>Núcleo del </a:t>
            </a:r>
            <a:r>
              <a:rPr lang="es-MX" dirty="0" smtClean="0">
                <a:latin typeface="Aparajita" panose="020B0604020202020204" pitchFamily="34" charset="0"/>
                <a:cs typeface="Aparajita" panose="020B0604020202020204" pitchFamily="34" charset="0"/>
              </a:rPr>
              <a:t>DOM</a:t>
            </a:r>
          </a:p>
          <a:p>
            <a:pPr algn="just"/>
            <a:endParaRPr lang="es-MX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>
                <a:latin typeface="Aparajita" panose="020B0604020202020204" pitchFamily="34" charset="0"/>
                <a:cs typeface="Aparajita" panose="020B0604020202020204" pitchFamily="34" charset="0"/>
              </a:rPr>
              <a:t>DOM HTML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51520" y="14904"/>
            <a:ext cx="385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solidFill>
                  <a:schemeClr val="bg1"/>
                </a:solidFill>
              </a:rPr>
              <a:t>Lo que es  el  DOM</a:t>
            </a:r>
            <a:endParaRPr lang="es-MX" sz="3600" dirty="0">
              <a:solidFill>
                <a:schemeClr val="bg1"/>
              </a:solidFill>
            </a:endParaRPr>
          </a:p>
        </p:txBody>
      </p:sp>
      <p:pic>
        <p:nvPicPr>
          <p:cNvPr id="4" name="Picture 2" descr="https://upload.wikimedia.org/wikipedia/commons/thumb/7/7b/DocumentObjectModelES.svg/280px-DocumentObjectModelE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620517"/>
            <a:ext cx="2667000" cy="27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41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 </a:t>
            </a:r>
            <a:r>
              <a:rPr lang="es-MX" sz="2800" dirty="0" smtClean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No </a:t>
            </a:r>
            <a:r>
              <a:rPr lang="es-MX" sz="2800" dirty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es una especificación binaria. Los programas DOM escritos en el mismo lenguaje serán compatibles entre plataformas a nivel de código fuente, pero el DOM no define </a:t>
            </a:r>
            <a:r>
              <a:rPr lang="es-MX" sz="2800" dirty="0" smtClean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ninguna </a:t>
            </a:r>
            <a:r>
              <a:rPr lang="es-MX" sz="2800" dirty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forma de </a:t>
            </a:r>
            <a:r>
              <a:rPr lang="es-MX" sz="2800" dirty="0" smtClean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interoperabilidad </a:t>
            </a:r>
            <a:r>
              <a:rPr lang="es-MX" sz="2800" dirty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binaria</a:t>
            </a:r>
            <a:r>
              <a:rPr lang="es-MX" sz="2800" dirty="0" smtClean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800" dirty="0">
              <a:solidFill>
                <a:schemeClr val="bg1">
                  <a:lumMod val="50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N</a:t>
            </a:r>
            <a:r>
              <a:rPr lang="es-MX" sz="2800" dirty="0" smtClean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o </a:t>
            </a:r>
            <a:r>
              <a:rPr lang="es-MX" sz="2800" dirty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es una manera de ofrecer objetos persistentes para XML o HTML. En lugar de especificar cómo pueden representarse objetos en XML, el DOM especifica cómo se representan los documentos XML y HTML como objetos, de modo que puedan ser utilizados por programas orientados a objetos.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Lo que NO es el DOM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51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32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No </a:t>
            </a:r>
            <a:r>
              <a:rPr lang="es-MX" sz="3200" dirty="0">
                <a:latin typeface="Aparajita" panose="020B0604020202020204" pitchFamily="34" charset="0"/>
                <a:cs typeface="Aparajita" panose="020B0604020202020204" pitchFamily="34" charset="0"/>
              </a:rPr>
              <a:t>es un conjunto de estructuras de datos, es un modelo de objetos que especifica interfaces. </a:t>
            </a:r>
            <a:endParaRPr lang="es-MX" sz="3200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32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No </a:t>
            </a:r>
            <a:r>
              <a:rPr lang="es-MX" sz="3200" dirty="0">
                <a:latin typeface="Aparajita" panose="020B0604020202020204" pitchFamily="34" charset="0"/>
                <a:cs typeface="Aparajita" panose="020B0604020202020204" pitchFamily="34" charset="0"/>
              </a:rPr>
              <a:t>define "la semántica interna real" del XML o del HTML</a:t>
            </a:r>
            <a:r>
              <a:rPr lang="es-MX" sz="32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3200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3200" dirty="0">
                <a:latin typeface="Aparajita" panose="020B0604020202020204" pitchFamily="34" charset="0"/>
                <a:cs typeface="Aparajita" panose="020B0604020202020204" pitchFamily="34" charset="0"/>
              </a:rPr>
              <a:t>N</a:t>
            </a:r>
            <a:r>
              <a:rPr lang="es-MX" sz="32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o </a:t>
            </a:r>
            <a:r>
              <a:rPr lang="es-MX" sz="3200" dirty="0">
                <a:latin typeface="Aparajita" panose="020B0604020202020204" pitchFamily="34" charset="0"/>
                <a:cs typeface="Aparajita" panose="020B0604020202020204" pitchFamily="34" charset="0"/>
              </a:rPr>
              <a:t>tiene ninguna consecuencia en el modo en que se escriben los documentos XML y HTML; cualquier documento que pueda escribirse con estos lenguajes puede ser representado en el DOM.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51520" y="14904"/>
            <a:ext cx="385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solidFill>
                  <a:schemeClr val="bg1"/>
                </a:solidFill>
              </a:rPr>
              <a:t>Lo que es  el  DOM</a:t>
            </a:r>
            <a:endParaRPr lang="es-MX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67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3600" smtClean="0"/>
              <a:t>JUAN JOSE LAIR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3664720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El DOM define la manera en que objetos y elementos se relacionan entre sí en el navegador y en </a:t>
            </a:r>
            <a:r>
              <a:rPr lang="es-MX" dirty="0" smtClean="0"/>
              <a:t>el documento.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Cualquier lenguaje de programación adecuado para el diseño web puede ser utilizado. En el caso </a:t>
            </a:r>
            <a:r>
              <a:rPr lang="es-MX" dirty="0" smtClean="0"/>
              <a:t>de JavaScript</a:t>
            </a:r>
            <a:r>
              <a:rPr lang="es-MX" dirty="0"/>
              <a:t>, cada objeto tiene un nombre, el cual es exclusivo y único. Cuando existen más de </a:t>
            </a:r>
            <a:r>
              <a:rPr lang="es-MX" dirty="0" smtClean="0"/>
              <a:t>un objeto </a:t>
            </a:r>
            <a:r>
              <a:rPr lang="es-MX" dirty="0"/>
              <a:t>del mismo tipo en un documento web, estos se organizan en un vector.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Estableciendo referencias a objetos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784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Es posible asignarle una identificación a un objeto, y </a:t>
            </a:r>
            <a:r>
              <a:rPr lang="es-MX" sz="2000" dirty="0" smtClean="0"/>
              <a:t>luego </a:t>
            </a:r>
            <a:r>
              <a:rPr lang="es-MX" sz="2000" dirty="0"/>
              <a:t>usarla para hacer referencia a éste, </a:t>
            </a:r>
            <a:r>
              <a:rPr lang="es-MX" sz="2000" dirty="0" smtClean="0"/>
              <a:t>por ejemplo</a:t>
            </a:r>
            <a:r>
              <a:rPr lang="es-MX" sz="2000" dirty="0"/>
              <a:t>:</a:t>
            </a:r>
          </a:p>
          <a:p>
            <a:pPr algn="just"/>
            <a:r>
              <a:rPr lang="es-MX" sz="2000" b="1" dirty="0"/>
              <a:t>&lt;div </a:t>
            </a:r>
            <a:r>
              <a:rPr lang="es-MX" sz="2000" dirty="0"/>
              <a:t>id="Juan"</a:t>
            </a:r>
            <a:r>
              <a:rPr lang="es-MX" sz="2000" b="1" dirty="0"/>
              <a:t>&gt;</a:t>
            </a:r>
            <a:r>
              <a:rPr lang="es-MX" sz="2000" dirty="0"/>
              <a:t>....</a:t>
            </a:r>
            <a:r>
              <a:rPr lang="es-MX" sz="2000" b="1" dirty="0"/>
              <a:t>&lt;/div&gt;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Para hacer referencia a elementos del mismo tipo, los cuales, como se ha dicho, están organizados </a:t>
            </a:r>
            <a:r>
              <a:rPr lang="es-MX" sz="2000" dirty="0" smtClean="0"/>
              <a:t>en un </a:t>
            </a:r>
            <a:r>
              <a:rPr lang="es-MX" sz="2000" dirty="0"/>
              <a:t>vector, se pueden utilizar puntos de la siguiente manera.</a:t>
            </a:r>
          </a:p>
          <a:p>
            <a:pPr algn="just"/>
            <a:r>
              <a:rPr lang="es-MX" sz="2000" dirty="0" smtClean="0"/>
              <a:t>				</a:t>
            </a:r>
            <a:r>
              <a:rPr lang="es-MX" sz="2000" b="1" dirty="0" err="1" smtClean="0"/>
              <a:t>document.div</a:t>
            </a:r>
            <a:r>
              <a:rPr lang="es-MX" sz="2000" b="1" dirty="0" smtClean="0"/>
              <a:t>[0</a:t>
            </a:r>
            <a:r>
              <a:rPr lang="es-MX" sz="2000" b="1" dirty="0"/>
              <a:t>]</a:t>
            </a:r>
          </a:p>
          <a:p>
            <a:pPr algn="just"/>
            <a:r>
              <a:rPr lang="es-MX" sz="2000" b="1" dirty="0" smtClean="0"/>
              <a:t>				</a:t>
            </a:r>
            <a:r>
              <a:rPr lang="es-MX" sz="2000" b="1" dirty="0" err="1" smtClean="0"/>
              <a:t>document.div</a:t>
            </a:r>
            <a:r>
              <a:rPr lang="es-MX" sz="2000" b="1" dirty="0"/>
              <a:t>["Juan"]</a:t>
            </a:r>
          </a:p>
          <a:p>
            <a:pPr algn="just"/>
            <a:r>
              <a:rPr lang="es-MX" sz="2000" b="1" dirty="0" smtClean="0"/>
              <a:t>				</a:t>
            </a:r>
            <a:r>
              <a:rPr lang="es-MX" sz="2000" b="1" dirty="0" err="1" smtClean="0"/>
              <a:t>document.div.Juan</a:t>
            </a:r>
            <a:endParaRPr lang="es-MX" sz="20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Donde el elemento «Juan» es el primer elemento del vector de elementos del tipo &lt;div&gt;.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También se puede usar la función </a:t>
            </a:r>
            <a:r>
              <a:rPr lang="es-MX" sz="2000" i="1" dirty="0" err="1"/>
              <a:t>getElementById</a:t>
            </a:r>
            <a:r>
              <a:rPr lang="es-MX" sz="2000" dirty="0"/>
              <a:t>.</a:t>
            </a:r>
          </a:p>
          <a:p>
            <a:pPr algn="just"/>
            <a:r>
              <a:rPr lang="es-MX" sz="2000" dirty="0" smtClean="0"/>
              <a:t>	</a:t>
            </a:r>
            <a:r>
              <a:rPr lang="es-MX" sz="2000" b="1" dirty="0" err="1" smtClean="0"/>
              <a:t>document.getElementById</a:t>
            </a:r>
            <a:r>
              <a:rPr lang="es-MX" sz="2000" b="1" dirty="0"/>
              <a:t>("Juan")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Estableciendo referencias a objetos</a:t>
            </a:r>
          </a:p>
        </p:txBody>
      </p:sp>
    </p:spTree>
    <p:extLst>
      <p:ext uri="{BB962C8B-B14F-4D97-AF65-F5344CB8AC3E}">
        <p14:creationId xmlns:p14="http://schemas.microsoft.com/office/powerpoint/2010/main" val="292479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3600" dirty="0" smtClean="0"/>
              <a:t>NOEL AVECILLA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332088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3600" dirty="0" smtClean="0"/>
              <a:t>RENE VALLADARES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382093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citec.unsa.edu.pe/wp-content/uploads/2015/03/Tecnologia-digital-amvos-digital.jpg-1150x64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76872"/>
            <a:ext cx="435164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99592" y="836712"/>
            <a:ext cx="7416824" cy="1070247"/>
          </a:xfrm>
        </p:spPr>
        <p:txBody>
          <a:bodyPr/>
          <a:lstStyle/>
          <a:p>
            <a:pPr algn="ctr"/>
            <a:r>
              <a:rPr lang="es-MX" sz="4400" b="1" dirty="0" smtClean="0"/>
              <a:t>MANIPULANDO LAS PROPIEDADES  Y</a:t>
            </a:r>
          </a:p>
          <a:p>
            <a:pPr algn="ctr"/>
            <a:r>
              <a:rPr lang="es-MX" sz="4400" b="1" dirty="0" smtClean="0"/>
              <a:t> </a:t>
            </a:r>
          </a:p>
          <a:p>
            <a:pPr algn="ctr"/>
            <a:endParaRPr lang="es-MX" sz="4400" b="1" dirty="0" smtClean="0"/>
          </a:p>
          <a:p>
            <a:pPr algn="ctr"/>
            <a:endParaRPr lang="es-MX" sz="4400" b="1" dirty="0" smtClean="0"/>
          </a:p>
          <a:p>
            <a:pPr algn="ctr"/>
            <a:r>
              <a:rPr lang="es-MX" sz="4400" b="1" dirty="0" smtClean="0"/>
              <a:t>FUNCIONES DE LOS OBJETOS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92086454"/>
      </p:ext>
    </p:extLst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384" y="3212976"/>
            <a:ext cx="5544616" cy="2851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79512" y="188640"/>
            <a:ext cx="77048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Los </a:t>
            </a:r>
            <a:r>
              <a:rPr lang="es-MX" sz="3200" dirty="0" smtClean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objetos </a:t>
            </a:r>
            <a:r>
              <a:rPr lang="es-MX" sz="3200" dirty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computacionales de la misma forma </a:t>
            </a:r>
            <a:r>
              <a:rPr lang="es-MX" sz="3200" dirty="0" smtClean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que cualquier </a:t>
            </a:r>
            <a:r>
              <a:rPr lang="es-MX" sz="3200" dirty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objeto de la vida </a:t>
            </a:r>
            <a:r>
              <a:rPr lang="es-MX" sz="3200" dirty="0" smtClean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real, tienen </a:t>
            </a:r>
            <a:r>
              <a:rPr lang="es-MX" sz="3200" dirty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propiedades.</a:t>
            </a:r>
          </a:p>
          <a:p>
            <a:pPr algn="just"/>
            <a:endParaRPr lang="es-MX" sz="3200" dirty="0" smtClean="0">
              <a:solidFill>
                <a:schemeClr val="bg1">
                  <a:lumMod val="50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just"/>
            <a:r>
              <a:rPr lang="es-MX" sz="3200" dirty="0" smtClean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Las </a:t>
            </a:r>
            <a:r>
              <a:rPr lang="es-MX" sz="3200" dirty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propiedades de un objeto de la vida real </a:t>
            </a:r>
            <a:r>
              <a:rPr lang="es-MX" sz="3200" dirty="0" smtClean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puedes ser:</a:t>
            </a:r>
            <a:endParaRPr lang="es-MX" sz="3200" dirty="0">
              <a:solidFill>
                <a:schemeClr val="bg1">
                  <a:lumMod val="50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just"/>
            <a:endParaRPr lang="es-MX" sz="3200" dirty="0" smtClean="0">
              <a:solidFill>
                <a:schemeClr val="bg1">
                  <a:lumMod val="50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just"/>
            <a:endParaRPr lang="es-MX" sz="3200" dirty="0">
              <a:solidFill>
                <a:schemeClr val="bg1">
                  <a:lumMod val="50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just"/>
            <a:r>
              <a:rPr lang="es-MX" sz="3200" b="1" dirty="0" smtClean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Dimensión,</a:t>
            </a:r>
          </a:p>
          <a:p>
            <a:pPr algn="just"/>
            <a:r>
              <a:rPr lang="es-MX" sz="3200" b="1" dirty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C</a:t>
            </a:r>
            <a:r>
              <a:rPr lang="es-MX" sz="3200" b="1" dirty="0" smtClean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olor</a:t>
            </a:r>
          </a:p>
          <a:p>
            <a:pPr algn="just"/>
            <a:r>
              <a:rPr lang="es-MX" sz="3200" b="1" dirty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</a:t>
            </a:r>
            <a:r>
              <a:rPr lang="es-MX" sz="3200" b="1" dirty="0" smtClean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eso</a:t>
            </a:r>
            <a:endParaRPr lang="es-MX" sz="3200" b="1" dirty="0">
              <a:solidFill>
                <a:schemeClr val="bg1">
                  <a:lumMod val="50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endParaRPr lang="es-MX" dirty="0">
              <a:solidFill>
                <a:schemeClr val="bg1">
                  <a:lumMod val="50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09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331640" y="2132856"/>
            <a:ext cx="65527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dirty="0" err="1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objeto.propiedad</a:t>
            </a:r>
            <a:r>
              <a:rPr lang="es-MX" sz="3600" dirty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= valor;</a:t>
            </a:r>
          </a:p>
          <a:p>
            <a:r>
              <a:rPr lang="es-MX" sz="3600" dirty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// Por Ejemplo para el objeto</a:t>
            </a:r>
          </a:p>
          <a:p>
            <a:r>
              <a:rPr lang="es-MX" sz="3600" dirty="0" err="1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Vaso.color</a:t>
            </a:r>
            <a:r>
              <a:rPr lang="es-MX" sz="3600" dirty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= rojo;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2843808" y="1047527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smtClean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EJEMPLO</a:t>
            </a:r>
            <a:endParaRPr lang="es-MX" sz="4000" b="1" dirty="0">
              <a:solidFill>
                <a:schemeClr val="bg1">
                  <a:lumMod val="50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57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980728"/>
            <a:ext cx="4174009" cy="396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288032" y="746402"/>
            <a:ext cx="4572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MX" dirty="0">
              <a:solidFill>
                <a:schemeClr val="bg1">
                  <a:lumMod val="50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r>
              <a:rPr lang="es-MX" sz="4400" dirty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Una </a:t>
            </a:r>
            <a:r>
              <a:rPr lang="es-MX" sz="4400" dirty="0" smtClean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Característica </a:t>
            </a:r>
            <a:r>
              <a:rPr lang="es-MX" sz="4400" dirty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de </a:t>
            </a:r>
            <a:r>
              <a:rPr lang="es-MX" sz="4400" dirty="0" smtClean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un </a:t>
            </a:r>
            <a:r>
              <a:rPr lang="es-MX" sz="4400" dirty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objeto es para que esta </a:t>
            </a:r>
            <a:r>
              <a:rPr lang="es-MX" sz="4400" dirty="0" smtClean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diseñado.</a:t>
            </a:r>
          </a:p>
          <a:p>
            <a:r>
              <a:rPr lang="es-MX" sz="4400" dirty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</a:t>
            </a:r>
            <a:r>
              <a:rPr lang="es-MX" sz="4400" dirty="0" smtClean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uede </a:t>
            </a:r>
            <a:r>
              <a:rPr lang="es-MX" sz="4400" dirty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tener muchas </a:t>
            </a:r>
            <a:r>
              <a:rPr lang="es-MX" sz="4400" dirty="0" smtClean="0">
                <a:solidFill>
                  <a:schemeClr val="bg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funciones.</a:t>
            </a:r>
            <a:endParaRPr lang="es-MX" sz="4400" dirty="0">
              <a:solidFill>
                <a:schemeClr val="bg1">
                  <a:lumMod val="50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16216" y="5733256"/>
            <a:ext cx="2520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>
                <a:hlinkClick r:id="rId3" action="ppaction://hlinkfile"/>
              </a:rPr>
              <a:t>..\..\..\..\Ejemplos.html</a:t>
            </a:r>
            <a:endParaRPr lang="es-MX" dirty="0">
              <a:hlinkClick r:id="rId3" action="ppaction://hlinkfile"/>
            </a:endParaRPr>
          </a:p>
        </p:txBody>
      </p:sp>
    </p:spTree>
    <p:extLst>
      <p:ext uri="{BB962C8B-B14F-4D97-AF65-F5344CB8AC3E}">
        <p14:creationId xmlns:p14="http://schemas.microsoft.com/office/powerpoint/2010/main" val="213896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3600" dirty="0" smtClean="0"/>
              <a:t>FABIAN RAMIREZ GALINDO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946048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Un evento desde el punto de vista computacional ocurre cuando alguna situación cambia en la computadora, como por ejemplo: 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La posición del ratón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La pulsación de alguna tecla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Los contenidos de alguna de las memorias.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La condición de la pantalla, etc. </a:t>
            </a:r>
          </a:p>
          <a:p>
            <a:endParaRPr lang="es-MX" dirty="0" smtClean="0"/>
          </a:p>
          <a:p>
            <a:r>
              <a:rPr lang="es-MX" dirty="0" smtClean="0"/>
              <a:t>En la creación de páginas web estos eventos representan la interacción de la computadora con el usuario.</a:t>
            </a: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Eventos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85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Añadiendo eventos en el DOM.</a:t>
            </a:r>
          </a:p>
          <a:p>
            <a:r>
              <a:rPr lang="es-MX" b="1" dirty="0" smtClean="0"/>
              <a:t>&lt;</a:t>
            </a:r>
            <a:r>
              <a:rPr lang="es-MX" b="1" dirty="0" err="1" smtClean="0"/>
              <a:t>element</a:t>
            </a:r>
            <a:r>
              <a:rPr lang="es-MX" b="1" dirty="0" smtClean="0"/>
              <a:t> </a:t>
            </a:r>
            <a:r>
              <a:rPr lang="es-MX" b="1" dirty="0" err="1" smtClean="0"/>
              <a:t>onevent</a:t>
            </a:r>
            <a:r>
              <a:rPr lang="es-MX" b="1" dirty="0" smtClean="0"/>
              <a:t>="script"&gt;....&lt;/</a:t>
            </a:r>
            <a:r>
              <a:rPr lang="es-MX" b="1" dirty="0" err="1" smtClean="0"/>
              <a:t>element</a:t>
            </a:r>
            <a:r>
              <a:rPr lang="es-MX" b="1" dirty="0" smtClean="0"/>
              <a:t>&gt;</a:t>
            </a:r>
          </a:p>
          <a:p>
            <a:endParaRPr lang="es-MX" b="1" dirty="0" smtClean="0"/>
          </a:p>
          <a:p>
            <a:r>
              <a:rPr lang="es-MX" dirty="0" smtClean="0"/>
              <a:t>Por ejemplo:</a:t>
            </a:r>
            <a:endParaRPr lang="es-MX" b="1" dirty="0" smtClean="0"/>
          </a:p>
          <a:p>
            <a:r>
              <a:rPr lang="es-MX" b="1" dirty="0" smtClean="0"/>
              <a:t>&lt;</a:t>
            </a:r>
            <a:r>
              <a:rPr lang="es-MX" b="1" dirty="0" err="1" smtClean="0"/>
              <a:t>div</a:t>
            </a:r>
            <a:r>
              <a:rPr lang="es-MX" b="1" dirty="0" smtClean="0"/>
              <a:t> id="</a:t>
            </a:r>
            <a:r>
              <a:rPr lang="es-MX" b="1" dirty="0" err="1" smtClean="0"/>
              <a:t>midivision</a:t>
            </a:r>
            <a:r>
              <a:rPr lang="es-MX" b="1" dirty="0" smtClean="0"/>
              <a:t>" </a:t>
            </a:r>
            <a:r>
              <a:rPr lang="es-MX" b="1" dirty="0" err="1" smtClean="0"/>
              <a:t>onClick</a:t>
            </a:r>
            <a:r>
              <a:rPr lang="es-MX" b="1" dirty="0" smtClean="0"/>
              <a:t>="</a:t>
            </a:r>
            <a:r>
              <a:rPr lang="es-MX" b="1" dirty="0" err="1" smtClean="0"/>
              <a:t>javascript:comeLaLetraA</a:t>
            </a:r>
            <a:r>
              <a:rPr lang="es-MX" b="1" dirty="0" smtClean="0"/>
              <a:t>('bar');"&gt;</a:t>
            </a:r>
          </a:p>
          <a:p>
            <a:r>
              <a:rPr lang="es-MX" dirty="0" err="1" smtClean="0"/>
              <a:t>Aqui</a:t>
            </a:r>
            <a:r>
              <a:rPr lang="es-MX" dirty="0" smtClean="0"/>
              <a:t> va otro texto</a:t>
            </a:r>
          </a:p>
          <a:p>
            <a:r>
              <a:rPr lang="es-MX" b="1" dirty="0" smtClean="0"/>
              <a:t>&lt;/</a:t>
            </a:r>
            <a:r>
              <a:rPr lang="es-MX" b="1" dirty="0" err="1" smtClean="0"/>
              <a:t>div</a:t>
            </a:r>
            <a:r>
              <a:rPr lang="es-MX" b="1" dirty="0" smtClean="0"/>
              <a:t>&gt;</a:t>
            </a: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Eventos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378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err="1"/>
              <a:t>onclick</a:t>
            </a:r>
            <a:r>
              <a:rPr lang="es-MX" dirty="0"/>
              <a:t> </a:t>
            </a:r>
            <a:r>
              <a:rPr lang="es-MX" dirty="0" smtClean="0"/>
              <a:t>: El evento se produce cuando el usuario hace clic en un elemento.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Ondblclick</a:t>
            </a:r>
            <a:r>
              <a:rPr lang="en-US" dirty="0" smtClean="0"/>
              <a:t>: </a:t>
            </a:r>
            <a:r>
              <a:rPr lang="es-MX" dirty="0" smtClean="0"/>
              <a:t>El evento se produce cuando el usuario hace doble clic en un elemento.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Onmousedown</a:t>
            </a:r>
            <a:r>
              <a:rPr lang="en-US" dirty="0" smtClean="0"/>
              <a:t>: </a:t>
            </a:r>
            <a:r>
              <a:rPr lang="es-MX" dirty="0" smtClean="0"/>
              <a:t>El evento se produce cuando el usuario pulsa un botón del ratón sobre un elemento.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Onmouseenter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s-MX" dirty="0" smtClean="0"/>
              <a:t>El evento se produce cuando el puntero se desplaza sobre un elemento.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Onmouseleave</a:t>
            </a:r>
            <a:r>
              <a:rPr lang="en-US" dirty="0" smtClean="0"/>
              <a:t>: </a:t>
            </a:r>
            <a:r>
              <a:rPr lang="es-MX" dirty="0" smtClean="0"/>
              <a:t>El evento se produce cuando el puntero se mueve fuera de un elemento.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err="1" smtClean="0"/>
              <a:t>onmousemove</a:t>
            </a:r>
            <a:r>
              <a:rPr lang="es-MX" dirty="0" smtClean="0"/>
              <a:t> : El evento se produce cuando el puntero se mueve mientras está sobre un elemento</a:t>
            </a:r>
            <a:endParaRPr lang="es-MX" dirty="0"/>
          </a:p>
          <a:p>
            <a:endParaRPr lang="es-MX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Eventos del ratón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297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onkeypress</a:t>
            </a:r>
            <a:r>
              <a:rPr lang="en-US" dirty="0" smtClean="0"/>
              <a:t>:</a:t>
            </a:r>
            <a:r>
              <a:rPr lang="es-MX" dirty="0" smtClean="0"/>
              <a:t>El evento se produce cuando el usuario pulsa una tecla.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s-MX" dirty="0" err="1" smtClean="0"/>
              <a:t>Onkeyup</a:t>
            </a:r>
            <a:r>
              <a:rPr lang="es-MX" dirty="0" smtClean="0"/>
              <a:t>: El evento se produce cuando el usuario suelta una tecla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Onkeydown</a:t>
            </a:r>
            <a:r>
              <a:rPr lang="en-US" dirty="0" smtClean="0"/>
              <a:t>:</a:t>
            </a:r>
            <a:r>
              <a:rPr lang="es-MX" dirty="0" smtClean="0"/>
              <a:t>El evento se produce cuando el usuario esta presionando una tecla.</a:t>
            </a: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Eventos de teclado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7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221088"/>
            <a:ext cx="6369050" cy="476250"/>
          </a:xfrm>
        </p:spPr>
        <p:txBody>
          <a:bodyPr/>
          <a:lstStyle/>
          <a:p>
            <a:r>
              <a:rPr lang="es-MX" dirty="0" smtClean="0"/>
              <a:t>Gracias!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9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charset="0"/>
              <a:buChar char="•"/>
            </a:pPr>
            <a:r>
              <a:rPr lang="en-US" dirty="0"/>
              <a:t>El </a:t>
            </a:r>
            <a:r>
              <a:rPr lang="en-US" b="1" i="1" dirty="0"/>
              <a:t>Document Object Model</a:t>
            </a:r>
            <a:r>
              <a:rPr lang="en-US" dirty="0"/>
              <a:t> o </a:t>
            </a:r>
            <a:r>
              <a:rPr lang="en-US" b="1" dirty="0"/>
              <a:t>DOM</a:t>
            </a:r>
            <a:r>
              <a:rPr lang="en-US" dirty="0"/>
              <a:t> </a:t>
            </a:r>
            <a:r>
              <a:rPr lang="en-US" dirty="0" smtClean="0"/>
              <a:t>(Document Object Model) </a:t>
            </a:r>
            <a:r>
              <a:rPr lang="es-MX" dirty="0" smtClean="0"/>
              <a:t>es</a:t>
            </a:r>
            <a:r>
              <a:rPr lang="en-US" dirty="0" smtClean="0"/>
              <a:t> </a:t>
            </a:r>
            <a:r>
              <a:rPr lang="en-US" dirty="0" err="1"/>
              <a:t>esencialmente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 interfaz de programación de aplicaciones (API) que </a:t>
            </a:r>
            <a:r>
              <a:rPr lang="en-US" dirty="0" err="1"/>
              <a:t>proporciona</a:t>
            </a:r>
            <a:r>
              <a:rPr lang="en-US" dirty="0"/>
              <a:t> un </a:t>
            </a:r>
            <a:r>
              <a:rPr lang="en-US" dirty="0" err="1"/>
              <a:t>conjunto</a:t>
            </a:r>
            <a:r>
              <a:rPr lang="en-US" dirty="0"/>
              <a:t> </a:t>
            </a:r>
            <a:r>
              <a:rPr lang="en-US" dirty="0" err="1"/>
              <a:t>estándar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para </a:t>
            </a:r>
            <a:r>
              <a:rPr lang="en-US" dirty="0" err="1"/>
              <a:t>representar</a:t>
            </a:r>
            <a:r>
              <a:rPr lang="en-US" dirty="0"/>
              <a:t> </a:t>
            </a:r>
            <a:r>
              <a:rPr lang="en-US" dirty="0" err="1"/>
              <a:t>documentos</a:t>
            </a:r>
            <a:r>
              <a:rPr lang="en-US" dirty="0"/>
              <a:t> HTML y XML, un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estándar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combinarse</a:t>
            </a:r>
            <a:r>
              <a:rPr lang="en-US" dirty="0"/>
              <a:t> </a:t>
            </a:r>
            <a:r>
              <a:rPr lang="en-US" dirty="0" err="1"/>
              <a:t>dichos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, y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 </a:t>
            </a:r>
            <a:r>
              <a:rPr lang="en-US" dirty="0" err="1"/>
              <a:t>estándar</a:t>
            </a:r>
            <a:r>
              <a:rPr lang="en-US" dirty="0"/>
              <a:t> para </a:t>
            </a:r>
            <a:r>
              <a:rPr lang="en-US" dirty="0" err="1"/>
              <a:t>acceder</a:t>
            </a:r>
            <a:r>
              <a:rPr lang="en-US" dirty="0"/>
              <a:t> a </a:t>
            </a:r>
            <a:r>
              <a:rPr lang="en-US" dirty="0" err="1"/>
              <a:t>ellos</a:t>
            </a:r>
            <a:r>
              <a:rPr lang="en-US" dirty="0"/>
              <a:t> y </a:t>
            </a:r>
            <a:r>
              <a:rPr lang="en-US" dirty="0" err="1"/>
              <a:t>manipularlos</a:t>
            </a:r>
            <a:r>
              <a:rPr lang="en-US" dirty="0" smtClean="0"/>
              <a:t>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través</a:t>
            </a:r>
            <a:r>
              <a:rPr lang="en-US" dirty="0"/>
              <a:t> del DOM, los </a:t>
            </a:r>
            <a:r>
              <a:rPr lang="en-US" dirty="0" err="1"/>
              <a:t>programas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acceder</a:t>
            </a:r>
            <a:r>
              <a:rPr lang="en-US" dirty="0"/>
              <a:t> y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contenido</a:t>
            </a:r>
            <a:r>
              <a:rPr lang="en-US" dirty="0"/>
              <a:t>, </a:t>
            </a:r>
            <a:r>
              <a:rPr lang="en-US" dirty="0" err="1"/>
              <a:t>estructura</a:t>
            </a:r>
            <a:r>
              <a:rPr lang="en-US" dirty="0"/>
              <a:t> y </a:t>
            </a:r>
            <a:r>
              <a:rPr lang="en-US" dirty="0" err="1"/>
              <a:t>estilo</a:t>
            </a:r>
            <a:r>
              <a:rPr lang="en-US" dirty="0"/>
              <a:t> de los </a:t>
            </a:r>
            <a:r>
              <a:rPr lang="en-US" dirty="0" err="1"/>
              <a:t>documentos</a:t>
            </a:r>
            <a:r>
              <a:rPr lang="en-US" dirty="0"/>
              <a:t> HTML y XML,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para lo </a:t>
            </a:r>
            <a:r>
              <a:rPr lang="en-US" dirty="0" err="1"/>
              <a:t>que</a:t>
            </a:r>
            <a:r>
              <a:rPr lang="en-US" dirty="0"/>
              <a:t> se </a:t>
            </a:r>
            <a:r>
              <a:rPr lang="en-US" dirty="0" err="1"/>
              <a:t>diseñó</a:t>
            </a:r>
            <a:r>
              <a:rPr lang="en-US" dirty="0"/>
              <a:t> </a:t>
            </a:r>
            <a:r>
              <a:rPr lang="en-US" dirty="0" err="1"/>
              <a:t>principalmente</a:t>
            </a:r>
            <a:r>
              <a:rPr lang="en-US" dirty="0" smtClean="0"/>
              <a:t>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dirty="0" smtClean="0"/>
              <a:t>La </a:t>
            </a:r>
            <a:r>
              <a:rPr lang="es-MX" dirty="0" smtClean="0"/>
              <a:t>modificación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posible</a:t>
            </a:r>
            <a:r>
              <a:rPr lang="en-US" dirty="0" smtClean="0"/>
              <a:t> </a:t>
            </a:r>
            <a:r>
              <a:rPr lang="en-US" dirty="0" err="1" smtClean="0"/>
              <a:t>hacerla</a:t>
            </a:r>
            <a:r>
              <a:rPr lang="en-US" dirty="0" smtClean="0"/>
              <a:t> a </a:t>
            </a:r>
            <a:r>
              <a:rPr lang="en-US" dirty="0" err="1" smtClean="0"/>
              <a:t>traves</a:t>
            </a:r>
            <a:r>
              <a:rPr lang="en-US" dirty="0" smtClean="0"/>
              <a:t> de </a:t>
            </a:r>
            <a:r>
              <a:rPr lang="en-US" dirty="0" err="1" smtClean="0"/>
              <a:t>lenguajes</a:t>
            </a:r>
            <a:r>
              <a:rPr lang="en-US" dirty="0" smtClean="0"/>
              <a:t> script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397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charset="0"/>
              <a:buChar char="•"/>
            </a:pPr>
            <a:r>
              <a:rPr lang="en-US" sz="2000" dirty="0"/>
              <a:t>La </a:t>
            </a:r>
            <a:r>
              <a:rPr lang="en-US" sz="2000" dirty="0" err="1"/>
              <a:t>primera</a:t>
            </a:r>
            <a:r>
              <a:rPr lang="en-US" sz="2000" dirty="0"/>
              <a:t> </a:t>
            </a:r>
            <a:r>
              <a:rPr lang="en-US" sz="2000" dirty="0" err="1"/>
              <a:t>vez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el DOM se </a:t>
            </a:r>
            <a:r>
              <a:rPr lang="en-US" sz="2000" dirty="0" err="1"/>
              <a:t>utilizó</a:t>
            </a:r>
            <a:r>
              <a:rPr lang="en-US" sz="2000" dirty="0"/>
              <a:t>, </a:t>
            </a:r>
            <a:r>
              <a:rPr lang="en-US" sz="2000" dirty="0" err="1"/>
              <a:t>fue</a:t>
            </a:r>
            <a:r>
              <a:rPr lang="en-US" sz="2000" dirty="0"/>
              <a:t> con el </a:t>
            </a:r>
            <a:r>
              <a:rPr lang="en-US" sz="2000" dirty="0" err="1"/>
              <a:t>navegador</a:t>
            </a:r>
            <a:r>
              <a:rPr lang="en-US" sz="2000" dirty="0"/>
              <a:t> Netscape Navigator en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versión</a:t>
            </a:r>
            <a:r>
              <a:rPr lang="en-US" sz="2000" dirty="0"/>
              <a:t> 2.0. Este DOM se </a:t>
            </a:r>
            <a:r>
              <a:rPr lang="en-US" sz="2000" dirty="0" err="1"/>
              <a:t>conoce</a:t>
            </a:r>
            <a:r>
              <a:rPr lang="en-US" sz="2000" dirty="0"/>
              <a:t> </a:t>
            </a:r>
            <a:r>
              <a:rPr lang="en-US" sz="2000" dirty="0" err="1"/>
              <a:t>también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«</a:t>
            </a:r>
            <a:r>
              <a:rPr lang="en-US" sz="2000" dirty="0" err="1"/>
              <a:t>modelo</a:t>
            </a:r>
            <a:r>
              <a:rPr lang="en-US" sz="2000" dirty="0"/>
              <a:t> </a:t>
            </a:r>
            <a:r>
              <a:rPr lang="en-US" sz="2000" dirty="0" err="1"/>
              <a:t>básico</a:t>
            </a:r>
            <a:r>
              <a:rPr lang="en-US" sz="2000" dirty="0"/>
              <a:t>», o «DOM </a:t>
            </a:r>
            <a:r>
              <a:rPr lang="en-US" sz="2000" dirty="0" err="1"/>
              <a:t>nivel</a:t>
            </a:r>
            <a:r>
              <a:rPr lang="en-US" sz="2000" dirty="0"/>
              <a:t> 0». </a:t>
            </a:r>
            <a:endParaRPr lang="en-US" sz="2000" dirty="0" smtClean="0"/>
          </a:p>
          <a:p>
            <a:pPr marL="342900" indent="-342900" algn="just">
              <a:buFont typeface="Arial" charset="0"/>
              <a:buChar char="•"/>
            </a:pPr>
            <a:endParaRPr lang="en-US" sz="2000" dirty="0" smtClean="0"/>
          </a:p>
          <a:p>
            <a:pPr marL="342900" indent="-342900" algn="just">
              <a:buFont typeface="Arial" charset="0"/>
              <a:buChar char="•"/>
            </a:pPr>
            <a:r>
              <a:rPr lang="en-US" sz="2000" dirty="0" smtClean="0"/>
              <a:t>Internet </a:t>
            </a:r>
            <a:r>
              <a:rPr lang="en-US" sz="2000" dirty="0"/>
              <a:t>Explorer 3.0 </a:t>
            </a:r>
            <a:r>
              <a:rPr lang="en-US" sz="2000" dirty="0" err="1"/>
              <a:t>fue</a:t>
            </a:r>
            <a:r>
              <a:rPr lang="en-US" sz="2000" dirty="0"/>
              <a:t> el primer </a:t>
            </a:r>
            <a:r>
              <a:rPr lang="en-US" sz="2000" dirty="0" err="1"/>
              <a:t>navegador</a:t>
            </a:r>
            <a:r>
              <a:rPr lang="en-US" sz="2000" dirty="0"/>
              <a:t> </a:t>
            </a:r>
            <a:r>
              <a:rPr lang="en-US" sz="2000" dirty="0" smtClean="0"/>
              <a:t>de Microsoft</a:t>
            </a:r>
            <a:r>
              <a:rPr lang="en-US" sz="2000" dirty="0"/>
              <a:t> 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utilizó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nivel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 algn="just"/>
            <a:endParaRPr lang="en-US" sz="2000" dirty="0" smtClean="0"/>
          </a:p>
          <a:p>
            <a:pPr marL="342900" indent="-342900" algn="just">
              <a:buFont typeface="Arial" charset="0"/>
              <a:buChar char="•"/>
            </a:pPr>
            <a:r>
              <a:rPr lang="en-US" sz="2000" dirty="0" smtClean="0"/>
              <a:t>Netscape </a:t>
            </a:r>
            <a:r>
              <a:rPr lang="en-US" sz="2000" dirty="0"/>
              <a:t>4.0 </a:t>
            </a:r>
            <a:r>
              <a:rPr lang="en-US" sz="2000" dirty="0" err="1"/>
              <a:t>agregó</a:t>
            </a:r>
            <a:r>
              <a:rPr lang="en-US" sz="2000" dirty="0"/>
              <a:t> la </a:t>
            </a:r>
            <a:r>
              <a:rPr lang="en-US" sz="2000" dirty="0" err="1"/>
              <a:t>capacidad</a:t>
            </a:r>
            <a:r>
              <a:rPr lang="en-US" sz="2000" dirty="0"/>
              <a:t> de </a:t>
            </a:r>
            <a:r>
              <a:rPr lang="en-US" sz="2000" dirty="0" err="1"/>
              <a:t>detectar</a:t>
            </a:r>
            <a:r>
              <a:rPr lang="en-US" sz="2000" dirty="0"/>
              <a:t> </a:t>
            </a:r>
            <a:r>
              <a:rPr lang="en-US" sz="2000" dirty="0" err="1"/>
              <a:t>eventos</a:t>
            </a:r>
            <a:r>
              <a:rPr lang="en-US" sz="2000" dirty="0"/>
              <a:t> </a:t>
            </a:r>
            <a:r>
              <a:rPr lang="en-US" sz="2000" dirty="0" err="1"/>
              <a:t>ocurridos</a:t>
            </a:r>
            <a:r>
              <a:rPr lang="en-US" sz="2000" dirty="0"/>
              <a:t> en el </a:t>
            </a:r>
            <a:r>
              <a:rPr lang="en-US" sz="2000" dirty="0" err="1"/>
              <a:t>ratón</a:t>
            </a:r>
            <a:r>
              <a:rPr lang="en-US" sz="2000" dirty="0"/>
              <a:t> y el </a:t>
            </a:r>
            <a:r>
              <a:rPr lang="en-US" sz="2000" dirty="0" err="1"/>
              <a:t>teclado</a:t>
            </a:r>
            <a:r>
              <a:rPr lang="en-US" sz="2000" dirty="0"/>
              <a:t>.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característica</a:t>
            </a:r>
            <a:r>
              <a:rPr lang="en-US" sz="2000" dirty="0"/>
              <a:t> de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navegador</a:t>
            </a:r>
            <a:r>
              <a:rPr lang="en-US" sz="2000" dirty="0"/>
              <a:t> </a:t>
            </a:r>
            <a:r>
              <a:rPr lang="en-US" sz="2000" dirty="0" err="1"/>
              <a:t>fue</a:t>
            </a:r>
            <a:r>
              <a:rPr lang="en-US" sz="2000" dirty="0"/>
              <a:t> el </a:t>
            </a:r>
            <a:r>
              <a:rPr lang="en-US" sz="2000" dirty="0" err="1"/>
              <a:t>uso</a:t>
            </a:r>
            <a:r>
              <a:rPr lang="en-US" sz="2000" dirty="0"/>
              <a:t> de </a:t>
            </a:r>
            <a:r>
              <a:rPr lang="en-US" sz="2000" dirty="0" err="1"/>
              <a:t>capas</a:t>
            </a:r>
            <a:r>
              <a:rPr lang="en-US" sz="2000" dirty="0"/>
              <a:t>. Sin embargo, </a:t>
            </a:r>
            <a:r>
              <a:rPr lang="en-US" sz="2000" dirty="0" err="1"/>
              <a:t>esta</a:t>
            </a:r>
            <a:r>
              <a:rPr lang="en-US" sz="2000" dirty="0"/>
              <a:t> </a:t>
            </a:r>
            <a:r>
              <a:rPr lang="en-US" sz="2000" dirty="0" err="1"/>
              <a:t>capacidad</a:t>
            </a:r>
            <a:r>
              <a:rPr lang="en-US" sz="2000" dirty="0"/>
              <a:t> se ha </a:t>
            </a:r>
            <a:r>
              <a:rPr lang="en-US" sz="2000" dirty="0" err="1"/>
              <a:t>eliminado</a:t>
            </a:r>
            <a:r>
              <a:rPr lang="en-US" sz="2000" dirty="0"/>
              <a:t> en los </a:t>
            </a:r>
            <a:r>
              <a:rPr lang="en-US" sz="2000" dirty="0" err="1"/>
              <a:t>navegadores</a:t>
            </a:r>
            <a:r>
              <a:rPr lang="en-US" sz="2000" dirty="0"/>
              <a:t> </a:t>
            </a:r>
            <a:r>
              <a:rPr lang="en-US" sz="2000" dirty="0" err="1"/>
              <a:t>creados</a:t>
            </a:r>
            <a:r>
              <a:rPr lang="en-US" sz="2000" dirty="0"/>
              <a:t> </a:t>
            </a:r>
            <a:r>
              <a:rPr lang="en-US" sz="2000" dirty="0" err="1"/>
              <a:t>posteriormente</a:t>
            </a:r>
            <a:r>
              <a:rPr lang="en-US" sz="2000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Desarrollo</a:t>
            </a:r>
            <a:r>
              <a:rPr lang="en-US" dirty="0" smtClean="0"/>
              <a:t> del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04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charset="0"/>
              <a:buChar char="•"/>
            </a:pPr>
            <a:r>
              <a:rPr lang="en-US" dirty="0"/>
              <a:t>En Internet Explorer 4.0 </a:t>
            </a:r>
            <a:r>
              <a:rPr lang="en-US" dirty="0" err="1"/>
              <a:t>todos</a:t>
            </a:r>
            <a:r>
              <a:rPr lang="en-US" dirty="0"/>
              <a:t> los </a:t>
            </a:r>
            <a:r>
              <a:rPr lang="en-US" i="1" dirty="0" err="1"/>
              <a:t>elementos</a:t>
            </a:r>
            <a:r>
              <a:rPr lang="en-US" dirty="0"/>
              <a:t> 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página</a:t>
            </a:r>
            <a:r>
              <a:rPr lang="en-US" dirty="0"/>
              <a:t> web se </a:t>
            </a:r>
            <a:r>
              <a:rPr lang="en-US" dirty="0" err="1"/>
              <a:t>empezaron</a:t>
            </a:r>
            <a:r>
              <a:rPr lang="en-US" dirty="0"/>
              <a:t> a </a:t>
            </a:r>
            <a:r>
              <a:rPr lang="en-US" dirty="0" err="1" smtClean="0"/>
              <a:t>considerar</a:t>
            </a:r>
            <a:r>
              <a:rPr lang="en-US" dirty="0"/>
              <a:t> 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i="1" dirty="0" err="1" smtClean="0"/>
              <a:t>objetos</a:t>
            </a:r>
            <a:r>
              <a:rPr lang="en-US" dirty="0"/>
              <a:t> </a:t>
            </a:r>
            <a:r>
              <a:rPr lang="en-US" dirty="0" err="1"/>
              <a:t>computacionales</a:t>
            </a:r>
            <a:r>
              <a:rPr lang="en-US" dirty="0"/>
              <a:t> con la </a:t>
            </a:r>
            <a:r>
              <a:rPr lang="en-US" dirty="0" err="1"/>
              <a:t>capacidad</a:t>
            </a:r>
            <a:r>
              <a:rPr lang="en-US" dirty="0"/>
              <a:t> de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modificados</a:t>
            </a:r>
            <a:r>
              <a:rPr lang="en-US" dirty="0"/>
              <a:t>. </a:t>
            </a:r>
            <a:endParaRPr lang="en-US" dirty="0" smtClean="0"/>
          </a:p>
          <a:p>
            <a:pPr marL="342900" indent="-342900" algn="just">
              <a:buFont typeface="Arial" charset="0"/>
              <a:buChar char="•"/>
            </a:pPr>
            <a:r>
              <a:rPr lang="en-US" dirty="0" err="1" smtClean="0"/>
              <a:t>Debido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diferencias</a:t>
            </a:r>
            <a:r>
              <a:rPr lang="en-US" dirty="0"/>
              <a:t> en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navegadores</a:t>
            </a:r>
            <a:r>
              <a:rPr lang="en-US" dirty="0"/>
              <a:t>, el World Wide Web </a:t>
            </a:r>
            <a:r>
              <a:rPr lang="en-US" dirty="0" smtClean="0"/>
              <a:t>Consortium (W3C)</a:t>
            </a:r>
            <a:r>
              <a:rPr lang="en-US" dirty="0"/>
              <a:t> </a:t>
            </a:r>
            <a:r>
              <a:rPr lang="en-US" dirty="0" err="1"/>
              <a:t>emitió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especificación</a:t>
            </a:r>
            <a:r>
              <a:rPr lang="en-US" dirty="0"/>
              <a:t> </a:t>
            </a:r>
            <a:r>
              <a:rPr lang="en-US" dirty="0" err="1" smtClean="0"/>
              <a:t>denominada</a:t>
            </a:r>
            <a:r>
              <a:rPr lang="en-US" dirty="0" smtClean="0"/>
              <a:t> ”DOM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smtClean="0"/>
              <a:t>1” </a:t>
            </a:r>
            <a:r>
              <a:rPr lang="en-US" dirty="0"/>
              <a:t>en el </a:t>
            </a:r>
            <a:r>
              <a:rPr lang="en-US" dirty="0" err="1"/>
              <a:t>mes</a:t>
            </a:r>
            <a:r>
              <a:rPr lang="en-US" dirty="0"/>
              <a:t> de </a:t>
            </a:r>
            <a:r>
              <a:rPr lang="en-US" dirty="0" err="1"/>
              <a:t>octubre</a:t>
            </a:r>
            <a:r>
              <a:rPr lang="en-US" dirty="0"/>
              <a:t> de 1998 en la </a:t>
            </a:r>
            <a:r>
              <a:rPr lang="en-US" dirty="0" err="1"/>
              <a:t>cual</a:t>
            </a:r>
            <a:r>
              <a:rPr lang="en-US" dirty="0"/>
              <a:t> se </a:t>
            </a:r>
            <a:r>
              <a:rPr lang="en-US" dirty="0" err="1"/>
              <a:t>consideraron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y </a:t>
            </a:r>
            <a:r>
              <a:rPr lang="en-US" dirty="0" err="1"/>
              <a:t>manipulación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 en los </a:t>
            </a:r>
            <a:r>
              <a:rPr lang="en-US" dirty="0" err="1"/>
              <a:t>archivos</a:t>
            </a:r>
            <a:r>
              <a:rPr lang="en-US" dirty="0"/>
              <a:t> HTML y XML. </a:t>
            </a:r>
            <a:endParaRPr lang="en-US" dirty="0" smtClean="0"/>
          </a:p>
          <a:p>
            <a:pPr marL="342900" indent="-342900" algn="just">
              <a:buFont typeface="Arial" charset="0"/>
              <a:buChar char="•"/>
            </a:pP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s-MX" dirty="0" smtClean="0"/>
              <a:t>noviembre</a:t>
            </a:r>
            <a:r>
              <a:rPr lang="en-US" dirty="0" smtClean="0"/>
              <a:t> </a:t>
            </a:r>
            <a:r>
              <a:rPr lang="en-US" dirty="0"/>
              <a:t>del </a:t>
            </a:r>
            <a:r>
              <a:rPr lang="en-US" dirty="0" err="1"/>
              <a:t>año</a:t>
            </a:r>
            <a:r>
              <a:rPr lang="en-US" dirty="0"/>
              <a:t> 2000 se </a:t>
            </a:r>
            <a:r>
              <a:rPr lang="en-US" dirty="0" err="1"/>
              <a:t>emitió</a:t>
            </a:r>
            <a:r>
              <a:rPr lang="en-US" dirty="0"/>
              <a:t> la </a:t>
            </a:r>
            <a:r>
              <a:rPr lang="en-US" dirty="0" err="1"/>
              <a:t>especificación</a:t>
            </a:r>
            <a:r>
              <a:rPr lang="en-US" dirty="0"/>
              <a:t> del «DOM </a:t>
            </a:r>
            <a:r>
              <a:rPr lang="en-US" dirty="0" err="1"/>
              <a:t>nivel</a:t>
            </a:r>
            <a:r>
              <a:rPr lang="en-US" dirty="0"/>
              <a:t> 2».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Desarrollo</a:t>
            </a:r>
            <a:r>
              <a:rPr lang="en-US" dirty="0" smtClean="0"/>
              <a:t> del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6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charset="0"/>
              <a:buChar char="•"/>
            </a:pPr>
            <a:r>
              <a:rPr lang="en-US" dirty="0"/>
              <a:t>En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especificación</a:t>
            </a:r>
            <a:r>
              <a:rPr lang="en-US" dirty="0"/>
              <a:t> se </a:t>
            </a:r>
            <a:r>
              <a:rPr lang="en-US" dirty="0" err="1"/>
              <a:t>incluyó</a:t>
            </a:r>
            <a:r>
              <a:rPr lang="en-US" dirty="0"/>
              <a:t> la </a:t>
            </a:r>
            <a:r>
              <a:rPr lang="en-US" dirty="0" err="1"/>
              <a:t>manipulación</a:t>
            </a:r>
            <a:r>
              <a:rPr lang="en-US" dirty="0"/>
              <a:t> de </a:t>
            </a:r>
            <a:r>
              <a:rPr lang="en-US" dirty="0" err="1"/>
              <a:t>eventos</a:t>
            </a:r>
            <a:r>
              <a:rPr lang="en-US" dirty="0"/>
              <a:t> en el </a:t>
            </a:r>
            <a:r>
              <a:rPr lang="en-US" dirty="0" err="1"/>
              <a:t>navegador</a:t>
            </a:r>
            <a:r>
              <a:rPr lang="en-US" dirty="0"/>
              <a:t>, la </a:t>
            </a:r>
            <a:r>
              <a:rPr lang="en-US" dirty="0" err="1"/>
              <a:t>capacidad</a:t>
            </a:r>
            <a:r>
              <a:rPr lang="en-US" dirty="0"/>
              <a:t> de </a:t>
            </a:r>
            <a:r>
              <a:rPr lang="en-US" dirty="0" err="1"/>
              <a:t>interacción</a:t>
            </a:r>
            <a:r>
              <a:rPr lang="en-US" dirty="0"/>
              <a:t> con CSS, y la </a:t>
            </a:r>
            <a:r>
              <a:rPr lang="en-US" dirty="0" err="1"/>
              <a:t>manipulación</a:t>
            </a:r>
            <a:r>
              <a:rPr lang="en-US" dirty="0"/>
              <a:t> de </a:t>
            </a:r>
            <a:r>
              <a:rPr lang="en-US" dirty="0" err="1"/>
              <a:t>partes</a:t>
            </a:r>
            <a:r>
              <a:rPr lang="en-US" dirty="0"/>
              <a:t> del </a:t>
            </a:r>
            <a:r>
              <a:rPr lang="en-US" dirty="0" err="1"/>
              <a:t>texto</a:t>
            </a:r>
            <a:r>
              <a:rPr lang="en-US" dirty="0"/>
              <a:t> en las </a:t>
            </a:r>
            <a:r>
              <a:rPr lang="en-US" dirty="0" err="1"/>
              <a:t>páginas</a:t>
            </a:r>
            <a:r>
              <a:rPr lang="en-US" dirty="0"/>
              <a:t> </a:t>
            </a:r>
            <a:r>
              <a:rPr lang="en-US" dirty="0" smtClean="0"/>
              <a:t>web</a:t>
            </a:r>
            <a:r>
              <a:rPr lang="en-US" dirty="0"/>
              <a:t>. </a:t>
            </a:r>
            <a:endParaRPr lang="en-US" dirty="0" smtClean="0"/>
          </a:p>
          <a:p>
            <a:pPr marL="342900" indent="-342900" algn="just">
              <a:buFont typeface="Arial" charset="0"/>
              <a:buChar char="•"/>
            </a:pPr>
            <a:r>
              <a:rPr lang="en-US" dirty="0" smtClean="0"/>
              <a:t>«</a:t>
            </a:r>
            <a:r>
              <a:rPr lang="en-US" dirty="0"/>
              <a:t>DOM </a:t>
            </a:r>
            <a:r>
              <a:rPr lang="en-US" dirty="0" err="1"/>
              <a:t>nivel</a:t>
            </a:r>
            <a:r>
              <a:rPr lang="en-US" dirty="0"/>
              <a:t> 3» se </a:t>
            </a:r>
            <a:r>
              <a:rPr lang="en-US" dirty="0" err="1"/>
              <a:t>emitió</a:t>
            </a:r>
            <a:r>
              <a:rPr lang="en-US" dirty="0"/>
              <a:t> en </a:t>
            </a:r>
            <a:r>
              <a:rPr lang="en-US" dirty="0" err="1"/>
              <a:t>abril</a:t>
            </a:r>
            <a:r>
              <a:rPr lang="en-US" dirty="0"/>
              <a:t> de 2004;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smtClean="0"/>
              <a:t>la definición </a:t>
            </a:r>
            <a:r>
              <a:rPr lang="en-US" dirty="0"/>
              <a:t>de tipo de documento (DTD) y la </a:t>
            </a:r>
            <a:r>
              <a:rPr lang="en-US" dirty="0" err="1"/>
              <a:t>validación</a:t>
            </a:r>
            <a:r>
              <a:rPr lang="en-US" dirty="0"/>
              <a:t> de </a:t>
            </a:r>
            <a:r>
              <a:rPr lang="en-US" dirty="0" err="1"/>
              <a:t>documentos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Desarrollo</a:t>
            </a:r>
            <a:r>
              <a:rPr lang="en-US" dirty="0" smtClean="0"/>
              <a:t> del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3600" dirty="0" smtClean="0"/>
              <a:t>DAYELI RAMIREZ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15932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300" dirty="0"/>
              <a:t>La guerra entre navegadores que existió entre el Netscape </a:t>
            </a:r>
            <a:r>
              <a:rPr lang="es-MX" sz="2300" dirty="0" err="1"/>
              <a:t>Navigator</a:t>
            </a:r>
            <a:r>
              <a:rPr lang="es-MX" sz="2300" dirty="0"/>
              <a:t> y el Internet Explorer de Microsoft y otras compañías sigue creando graves problemas para los programadores de páginas web, ya que, aunque todos los navegadores utilizan </a:t>
            </a:r>
            <a:r>
              <a:rPr lang="es-MX" sz="2300" dirty="0" err="1"/>
              <a:t>Javascript</a:t>
            </a:r>
            <a:r>
              <a:rPr lang="es-MX" sz="2300" dirty="0"/>
              <a:t> como uno de los lenguajes de programación, los objetos no se comportan de la misma forma.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3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300" dirty="0" smtClean="0"/>
              <a:t>Cuando </a:t>
            </a:r>
            <a:r>
              <a:rPr lang="es-MX" sz="2300" dirty="0"/>
              <a:t>JavaScript </a:t>
            </a:r>
            <a:r>
              <a:rPr lang="es-MX" sz="2300" dirty="0" smtClean="0"/>
              <a:t>fue </a:t>
            </a:r>
            <a:r>
              <a:rPr lang="es-MX" sz="2300" dirty="0"/>
              <a:t>introducido inicialmente en los navegadores, se requería algún tipo de interfaz para permitir el acceso a los elementos en la página  vía scripting. Cada vendedor tenía su propia implementación pero emergieron estándares de facto para producir un modelo bastante simple común para todos.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3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Problemas de Compatibilidad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020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300" smtClean="0"/>
              <a:t>Cómo </a:t>
            </a:r>
            <a:r>
              <a:rPr lang="es-MX" sz="2300" dirty="0" smtClean="0"/>
              <a:t>los vendedores lanzaron nuevas versiones de los navegadores, expandieron dicho  modelo. Pero estaban en desacuerdo unos con otros con bastante frecuencia, lo que conducía tanto a problemas de compatibilidad entre los diferentes navegadores, como a los vendedores tratando de aventajar a los demás añadiendo sus propias características nuevas.</a:t>
            </a:r>
          </a:p>
          <a:p>
            <a:pPr algn="just"/>
            <a:endParaRPr lang="es-MX" sz="23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300" dirty="0"/>
              <a:t>La mayoría de los navegadores actuales (versión 5 y superior) soportan el estándar DOM2, o al menos una buena parte de éste. Además, continúan soportando algunas características de los anteriores niveles del DOM, o sus propias extensiones </a:t>
            </a:r>
            <a:r>
              <a:rPr lang="es-MX" sz="2300" dirty="0" smtClean="0"/>
              <a:t>propietarias</a:t>
            </a:r>
            <a:r>
              <a:rPr lang="es-MX" sz="2300" dirty="0"/>
              <a:t>, por lo que son compatibles con páginas web </a:t>
            </a:r>
            <a:r>
              <a:rPr lang="es-MX" sz="2300" dirty="0" smtClean="0"/>
              <a:t>antiguas.</a:t>
            </a:r>
            <a:endParaRPr lang="es-MX" sz="2300" dirty="0"/>
          </a:p>
          <a:p>
            <a:pPr algn="just"/>
            <a:endParaRPr lang="es-MX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Problemas de Compatibilidad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804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23194</TotalTime>
  <Words>564</Words>
  <Application>Microsoft Office PowerPoint</Application>
  <PresentationFormat>On-screen Show (4:3)</PresentationFormat>
  <Paragraphs>132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Aparajita</vt:lpstr>
      <vt:lpstr>Arial</vt:lpstr>
      <vt:lpstr>Bodoni MT Black</vt:lpstr>
      <vt:lpstr>Calibri</vt:lpstr>
      <vt:lpstr>Rockwell</vt:lpstr>
      <vt:lpstr>Times New Roman</vt:lpstr>
      <vt:lpstr>Wingdings</vt:lpstr>
      <vt:lpstr>Theme10</vt:lpstr>
      <vt:lpstr>PowerPoint Presentation</vt:lpstr>
      <vt:lpstr>PowerPoint Presentation</vt:lpstr>
      <vt:lpstr>Introduccion</vt:lpstr>
      <vt:lpstr>Desarrollo del DOM</vt:lpstr>
      <vt:lpstr>Desarrollo del DOM</vt:lpstr>
      <vt:lpstr>Desarrollo del DOM</vt:lpstr>
      <vt:lpstr>PowerPoint Presentation</vt:lpstr>
      <vt:lpstr>Problemas de Compatibilidad</vt:lpstr>
      <vt:lpstr>Problemas de Compatibilidad</vt:lpstr>
      <vt:lpstr>PowerPoint Presentation</vt:lpstr>
      <vt:lpstr>PowerPoint Presentation</vt:lpstr>
      <vt:lpstr>En el DOM</vt:lpstr>
      <vt:lpstr>PowerPoint Presentation</vt:lpstr>
      <vt:lpstr>Lo que NO es el DOM</vt:lpstr>
      <vt:lpstr>PowerPoint Presentation</vt:lpstr>
      <vt:lpstr>PowerPoint Presentation</vt:lpstr>
      <vt:lpstr>Estableciendo referencias a objetos</vt:lpstr>
      <vt:lpstr>Estableciendo referencias a objetos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Eventos</vt:lpstr>
      <vt:lpstr>Eventos</vt:lpstr>
      <vt:lpstr>Eventos del ratón</vt:lpstr>
      <vt:lpstr>Eventos de teclado</vt:lpstr>
      <vt:lpstr>Gracias!</vt:lpstr>
    </vt:vector>
  </TitlesOfParts>
  <Company>PEPSICO MEXICO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CampaMaynez, Sofia {PI}</dc:creator>
  <cp:lastModifiedBy>Ramirez, Dayeli</cp:lastModifiedBy>
  <cp:revision>514</cp:revision>
  <cp:lastPrinted>2014-12-03T14:14:40Z</cp:lastPrinted>
  <dcterms:created xsi:type="dcterms:W3CDTF">2014-04-25T13:06:56Z</dcterms:created>
  <dcterms:modified xsi:type="dcterms:W3CDTF">2015-09-26T00:41:58Z</dcterms:modified>
</cp:coreProperties>
</file>