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95" r:id="rId3"/>
    <p:sldId id="293" r:id="rId4"/>
    <p:sldId id="294" r:id="rId5"/>
    <p:sldId id="256" r:id="rId6"/>
    <p:sldId id="277" r:id="rId7"/>
    <p:sldId id="281" r:id="rId8"/>
    <p:sldId id="282" r:id="rId9"/>
    <p:sldId id="280" r:id="rId10"/>
    <p:sldId id="268" r:id="rId11"/>
    <p:sldId id="269" r:id="rId12"/>
    <p:sldId id="270" r:id="rId13"/>
    <p:sldId id="271" r:id="rId14"/>
    <p:sldId id="292" r:id="rId15"/>
    <p:sldId id="272" r:id="rId16"/>
    <p:sldId id="273" r:id="rId17"/>
    <p:sldId id="290" r:id="rId18"/>
    <p:sldId id="274" r:id="rId19"/>
    <p:sldId id="275" r:id="rId20"/>
    <p:sldId id="276" r:id="rId21"/>
    <p:sldId id="278" r:id="rId22"/>
    <p:sldId id="284" r:id="rId23"/>
    <p:sldId id="285" r:id="rId24"/>
    <p:sldId id="286" r:id="rId25"/>
    <p:sldId id="287" r:id="rId26"/>
    <p:sldId id="288" r:id="rId27"/>
    <p:sldId id="289" r:id="rId28"/>
    <p:sldId id="291" r:id="rId29"/>
    <p:sldId id="283" r:id="rId30"/>
    <p:sldId id="279" r:id="rId31"/>
    <p:sldId id="296" r:id="rId32"/>
    <p:sldId id="297" r:id="rId33"/>
    <p:sldId id="298" r:id="rId34"/>
    <p:sldId id="299" r:id="rId35"/>
    <p:sldId id="300" r:id="rId36"/>
    <p:sldId id="301" r:id="rId37"/>
    <p:sldId id="302" r:id="rId38"/>
    <p:sldId id="303" r:id="rId3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9AB1FC-4C3D-420C-962E-EA5A9D0C4CFA}" type="datetimeFigureOut">
              <a:rPr lang="es-MX" smtClean="0"/>
              <a:pPr/>
              <a:t>25/09/2015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B46E9-1555-4062-ABD4-A33B3509B554}" type="slidenum">
              <a:rPr lang="es-MX" smtClean="0"/>
              <a:pPr/>
              <a:t>‹#›</a:t>
            </a:fld>
            <a:endParaRPr lang="es-MX"/>
          </a:p>
        </p:txBody>
      </p:sp>
    </p:spTree>
    <p:extLst>
      <p:ext uri="{BB962C8B-B14F-4D97-AF65-F5344CB8AC3E}">
        <p14:creationId xmlns:p14="http://schemas.microsoft.com/office/powerpoint/2010/main" val="189234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C4C5D06E-B832-426A-AB63-C7E202405CF4}" type="datetime1">
              <a:rPr lang="es-MX" smtClean="0"/>
              <a:pPr/>
              <a:t>25/09/2015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4E09402-5617-43F3-9C97-F28BB3E5C8AF}" type="datetime1">
              <a:rPr lang="es-MX" smtClean="0"/>
              <a:pPr/>
              <a:t>25/09/2015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5F86F10F-8894-42B8-8479-52BB4D89BF47}" type="datetime1">
              <a:rPr lang="es-MX" smtClean="0"/>
              <a:pPr/>
              <a:t>25/09/2015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12221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099074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842932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13315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MX">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82960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MX">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902670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MX">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710842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23630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BC613074-C452-4615-818C-A135CD2E60F9}" type="datetime1">
              <a:rPr lang="es-MX" smtClean="0"/>
              <a:pPr/>
              <a:t>25/09/2015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766032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83929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84550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72606-838D-4FF0-A4F0-C4DF888F0BF9}" type="datetime1">
              <a:rPr lang="es-MX" smtClean="0"/>
              <a:pPr/>
              <a:t>25/09/2015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5306089F-4660-42E4-8F8B-DCC442DF2DD3}" type="datetime1">
              <a:rPr lang="es-MX" smtClean="0"/>
              <a:pPr/>
              <a:t>25/09/2015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D6466584-B191-42DE-BD00-D89B212B4352}" type="datetime1">
              <a:rPr lang="es-MX" smtClean="0"/>
              <a:pPr/>
              <a:t>25/09/2015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17D423D6-5B2D-4DC0-90F7-65CEFD0FA81A}" type="datetime1">
              <a:rPr lang="es-MX" smtClean="0"/>
              <a:pPr/>
              <a:t>25/09/2015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E975-4EF5-4302-B755-3549C6495AA4}" type="datetime1">
              <a:rPr lang="es-MX" smtClean="0"/>
              <a:pPr/>
              <a:t>25/09/2015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4E263-AD35-4EB5-B6EA-4BD3998F9C34}" type="datetime1">
              <a:rPr lang="es-MX" smtClean="0"/>
              <a:pPr/>
              <a:t>25/09/2015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7827DE-48F3-4378-8A2A-21137928B022}" type="datetime1">
              <a:rPr lang="es-MX" smtClean="0"/>
              <a:pPr/>
              <a:t>25/09/2015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1A9360-76DD-479F-A235-76C75C741460}" type="slidenum">
              <a:rPr lang="es-MX" smtClean="0"/>
              <a:pPr/>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6F0CC-BF73-40C4-9AA4-DF4C1D15B287}" type="datetime1">
              <a:rPr lang="es-MX" smtClean="0"/>
              <a:pPr/>
              <a:t>25/09/2015</a:t>
            </a:fld>
            <a:endParaRPr lang="es-MX"/>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A9360-76DD-479F-A235-76C75C741460}" type="slidenum">
              <a:rPr lang="es-MX" smtClean="0"/>
              <a:pPr/>
              <a:t>‹#›</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7638-6926-4585-A182-23EBD4F0757F}" type="datetimeFigureOut">
              <a:rPr lang="es-MX" smtClean="0">
                <a:solidFill>
                  <a:prstClr val="black">
                    <a:tint val="75000"/>
                  </a:prstClr>
                </a:solidFill>
              </a:rPr>
              <a:pPr/>
              <a:t>25/09/2015</a:t>
            </a:fld>
            <a:endParaRPr lang="es-MX">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39492-4FF0-4BFE-BD09-E67C96434898}"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851941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5%20date%20time.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6%20max%20min.html" TargetMode="External"/><Relationship Id="rId2" Type="http://schemas.openxmlformats.org/officeDocument/2006/relationships/hyperlink" Target="6%20number.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7%20number%20min%20max%20step.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8%20step.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9%20color.htm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10%20datalist%20list.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11%20list.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12%20required.html"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13%20autofocus.html"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14%20placeholder.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output.html"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15%20pattern.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17%20formaction.html"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18%20formenctype.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19%20formmethod.html"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20%20formtarget.htm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21%20height&amp;width.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22%20multiple.html"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23%20sample%20form.htm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Modernizr.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progress.html"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estilosCU01052D.css"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Tablas%20CSS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1%20autocomplete.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2%20novalidate.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3%20search.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4%20email%20URL%20n&#250;mero%20telefonico.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txBox="1">
            <a:spLocks noGrp="1"/>
          </p:cNvSpPr>
          <p:nvPr>
            <p:ph type="subTitle" idx="1"/>
          </p:nvPr>
        </p:nvSpPr>
        <p:spPr>
          <a:xfrm>
            <a:off x="1371600" y="3886200"/>
            <a:ext cx="6400800" cy="1175706"/>
          </a:xfrm>
          <a:prstGeom prst="rect">
            <a:avLst/>
          </a:prstGeom>
          <a:noFill/>
        </p:spPr>
        <p:txBody>
          <a:bodyPr wrap="square" rtlCol="0">
            <a:spAutoFit/>
          </a:bodyPr>
          <a:lstStyle/>
          <a:p>
            <a:r>
              <a:rPr lang="es-MX" dirty="0" smtClean="0">
                <a:solidFill>
                  <a:prstClr val="black"/>
                </a:solidFill>
              </a:rPr>
              <a:t>Nombre: Juan José </a:t>
            </a:r>
            <a:r>
              <a:rPr lang="es-MX" dirty="0" err="1" smtClean="0">
                <a:solidFill>
                  <a:prstClr val="black"/>
                </a:solidFill>
              </a:rPr>
              <a:t>Lair</a:t>
            </a:r>
            <a:r>
              <a:rPr lang="es-MX" dirty="0" smtClean="0">
                <a:solidFill>
                  <a:prstClr val="black"/>
                </a:solidFill>
              </a:rPr>
              <a:t> Martínez </a:t>
            </a:r>
          </a:p>
          <a:p>
            <a:r>
              <a:rPr lang="es-MX" dirty="0" smtClean="0">
                <a:solidFill>
                  <a:prstClr val="black"/>
                </a:solidFill>
              </a:rPr>
              <a:t>Boleta: B150848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332656"/>
            <a:ext cx="2999960" cy="4143591"/>
          </a:xfrm>
          <a:prstGeom prst="rect">
            <a:avLst/>
          </a:prstGeom>
          <a:effectLst>
            <a:softEdge rad="635000"/>
          </a:effectLst>
        </p:spPr>
      </p:pic>
      <p:sp>
        <p:nvSpPr>
          <p:cNvPr id="2" name="Title 1"/>
          <p:cNvSpPr>
            <a:spLocks noGrp="1"/>
          </p:cNvSpPr>
          <p:nvPr>
            <p:ph type="ctrTitle"/>
          </p:nvPr>
        </p:nvSpPr>
        <p:spPr/>
        <p:txBody>
          <a:bodyPr/>
          <a:lstStyle/>
          <a:p>
            <a:r>
              <a:rPr lang="es-MX" b="1" dirty="0" smtClean="0"/>
              <a:t>Programación básica en ambiente web</a:t>
            </a:r>
            <a:endParaRPr lang="es-MX"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081179"/>
            <a:ext cx="2119950" cy="2579365"/>
          </a:xfrm>
          <a:prstGeom prst="rect">
            <a:avLst/>
          </a:prstGeom>
          <a:effectLst>
            <a:softEdge rad="635000"/>
          </a:effectLst>
        </p:spPr>
      </p:pic>
    </p:spTree>
    <p:extLst>
      <p:ext uri="{BB962C8B-B14F-4D97-AF65-F5344CB8AC3E}">
        <p14:creationId xmlns:p14="http://schemas.microsoft.com/office/powerpoint/2010/main" val="271666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date and time input: Campo de </a:t>
            </a:r>
            <a:r>
              <a:rPr lang="en-US" sz="4000" dirty="0" err="1" smtClean="0"/>
              <a:t>fecha</a:t>
            </a:r>
            <a:r>
              <a:rPr lang="en-US" sz="4000" dirty="0" smtClean="0"/>
              <a:t> y </a:t>
            </a:r>
            <a:r>
              <a:rPr lang="en-US" sz="4000" dirty="0" err="1" smtClean="0"/>
              <a:t>hora</a:t>
            </a:r>
            <a:r>
              <a:rPr lang="en-US" sz="4000" dirty="0" smtClean="0"/>
              <a:t> (5)</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Proporciona la forma de especificar una fecha y/u hora. Formato fecha: 2010-12-31 y hora: 23:59:59</a:t>
            </a:r>
          </a:p>
          <a:p>
            <a:pPr algn="just"/>
            <a:r>
              <a:rPr lang="es-MX" sz="2800" dirty="0" smtClean="0"/>
              <a:t>Sintaxis: </a:t>
            </a:r>
          </a:p>
          <a:p>
            <a:pPr algn="just"/>
            <a:r>
              <a:rPr lang="en-US" sz="2800" b="1" dirty="0" smtClean="0"/>
              <a:t>&lt;input type=“</a:t>
            </a:r>
            <a:r>
              <a:rPr lang="en-US" sz="2800" b="1" dirty="0" err="1" smtClean="0"/>
              <a:t>datetime</a:t>
            </a:r>
            <a:r>
              <a:rPr lang="en-US" sz="2800" b="1" dirty="0" smtClean="0"/>
              <a:t>“ name=“</a:t>
            </a:r>
            <a:r>
              <a:rPr lang="en-US" sz="2800" b="1" dirty="0" err="1" smtClean="0"/>
              <a:t>dateAndTime</a:t>
            </a:r>
            <a:r>
              <a:rPr lang="en-US" sz="2800" b="1" dirty="0" smtClean="0"/>
              <a:t>"&gt;</a:t>
            </a:r>
          </a:p>
          <a:p>
            <a:pPr algn="just"/>
            <a:r>
              <a:rPr lang="en-US" sz="2800" b="1" dirty="0" smtClean="0"/>
              <a:t>&lt;input type=“date“ name=“date"&gt;</a:t>
            </a:r>
          </a:p>
          <a:p>
            <a:pPr algn="just"/>
            <a:r>
              <a:rPr lang="en-US" sz="2800" b="1" dirty="0" smtClean="0"/>
              <a:t>&lt;input type=“time“ name=“time"&gt;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a:t>
                      </a:r>
                      <a:endParaRPr lang="es-MX" dirty="0"/>
                    </a:p>
                  </a:txBody>
                  <a:tcPr/>
                </a:tc>
                <a:tc>
                  <a:txBody>
                    <a:bodyPr/>
                    <a:lstStyle/>
                    <a:p>
                      <a:r>
                        <a:rPr lang="es-MX" dirty="0" smtClean="0"/>
                        <a:t>--</a:t>
                      </a:r>
                      <a:endParaRPr lang="es-MX" dirty="0"/>
                    </a:p>
                  </a:txBody>
                  <a:tcPr/>
                </a:tc>
                <a:tc>
                  <a:txBody>
                    <a:bodyPr/>
                    <a:lstStyle/>
                    <a:p>
                      <a:r>
                        <a:rPr lang="es-MX" dirty="0" smtClean="0"/>
                        <a:t>10+</a:t>
                      </a:r>
                      <a:endParaRPr lang="es-MX" dirty="0"/>
                    </a:p>
                  </a:txBody>
                  <a:tcPr/>
                </a:tc>
                <a:tc>
                  <a:txBody>
                    <a:bodyPr/>
                    <a:lstStyle/>
                    <a:p>
                      <a:r>
                        <a:rPr lang="es-MX" dirty="0" smtClean="0"/>
                        <a:t>5.0+</a:t>
                      </a:r>
                      <a:endParaRPr lang="es-MX" dirty="0"/>
                    </a:p>
                  </a:txBody>
                  <a:tcPr/>
                </a:tc>
                <a:tc>
                  <a:txBody>
                    <a:bodyPr/>
                    <a:lstStyle/>
                    <a:p>
                      <a:r>
                        <a:rPr lang="es-MX" dirty="0" smtClean="0"/>
                        <a:t>9.0+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10</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5 date time.html</a:t>
            </a:r>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7384"/>
            <a:ext cx="7958166" cy="1470025"/>
          </a:xfrm>
        </p:spPr>
        <p:txBody>
          <a:bodyPr>
            <a:normAutofit/>
          </a:bodyPr>
          <a:lstStyle/>
          <a:p>
            <a:r>
              <a:rPr lang="en-US" sz="4000" dirty="0" smtClean="0"/>
              <a:t>Number input: Campo de </a:t>
            </a:r>
            <a:r>
              <a:rPr lang="en-US" sz="4000" dirty="0" err="1" smtClean="0"/>
              <a:t>número</a:t>
            </a:r>
            <a:r>
              <a:rPr lang="en-US" sz="4000" dirty="0" smtClean="0"/>
              <a:t> (6)</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Proporciona la forma de introducir un número. Puede utilizar atributos de min (mínimo), </a:t>
            </a:r>
            <a:r>
              <a:rPr lang="es-MX" sz="2800" dirty="0" err="1" smtClean="0"/>
              <a:t>max</a:t>
            </a:r>
            <a:r>
              <a:rPr lang="es-MX" sz="2800" dirty="0" smtClean="0"/>
              <a:t> (máximo) y </a:t>
            </a:r>
            <a:r>
              <a:rPr lang="es-MX" sz="2800" dirty="0" err="1" smtClean="0"/>
              <a:t>step</a:t>
            </a:r>
            <a:r>
              <a:rPr lang="es-MX" sz="2800" dirty="0" smtClean="0"/>
              <a:t> (especifica </a:t>
            </a:r>
            <a:r>
              <a:rPr lang="es-MX" sz="2800" dirty="0" smtClean="0"/>
              <a:t>incremento)</a:t>
            </a:r>
            <a:endParaRPr lang="es-MX" sz="2800" dirty="0" smtClean="0"/>
          </a:p>
          <a:p>
            <a:pPr algn="just"/>
            <a:r>
              <a:rPr lang="es-MX" sz="2800" dirty="0" smtClean="0"/>
              <a:t>Sintaxis: </a:t>
            </a:r>
          </a:p>
          <a:p>
            <a:pPr algn="just"/>
            <a:r>
              <a:rPr lang="en-US" sz="2800" b="1" dirty="0" smtClean="0"/>
              <a:t>&lt;input type=“number“ name=“quantity"&gt;</a:t>
            </a:r>
          </a:p>
          <a:p>
            <a:pPr algn="just"/>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a:t>
                      </a:r>
                      <a:endParaRPr lang="es-MX" dirty="0"/>
                    </a:p>
                  </a:txBody>
                  <a:tcPr/>
                </a:tc>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9.0+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11</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6 number.html</a:t>
            </a:r>
            <a:r>
              <a:rPr lang="es-MX" dirty="0" smtClean="0"/>
              <a:t> </a:t>
            </a:r>
            <a:r>
              <a:rPr lang="es-MX" dirty="0" smtClean="0">
                <a:hlinkClick r:id="rId3" action="ppaction://hlinkfile"/>
              </a:rPr>
              <a:t>6 </a:t>
            </a:r>
            <a:r>
              <a:rPr lang="es-MX" dirty="0" err="1" smtClean="0">
                <a:hlinkClick r:id="rId3" action="ppaction://hlinkfile"/>
              </a:rPr>
              <a:t>max</a:t>
            </a:r>
            <a:r>
              <a:rPr lang="es-MX" dirty="0" smtClean="0">
                <a:hlinkClick r:id="rId3" action="ppaction://hlinkfile"/>
              </a:rPr>
              <a:t> min.html</a:t>
            </a:r>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Number input: Campo de </a:t>
            </a:r>
            <a:r>
              <a:rPr lang="en-US" sz="4000" dirty="0" err="1" smtClean="0"/>
              <a:t>número</a:t>
            </a:r>
            <a:r>
              <a:rPr lang="en-US" sz="4000" dirty="0" smtClean="0"/>
              <a:t>. </a:t>
            </a:r>
            <a:r>
              <a:rPr lang="en-US" sz="4000" dirty="0" err="1" smtClean="0"/>
              <a:t>Rango</a:t>
            </a:r>
            <a:r>
              <a:rPr lang="en-US" sz="4000" dirty="0" smtClean="0"/>
              <a:t> de </a:t>
            </a:r>
            <a:r>
              <a:rPr lang="en-US" sz="4000" dirty="0" err="1" smtClean="0"/>
              <a:t>números</a:t>
            </a:r>
            <a:r>
              <a:rPr lang="en-US" sz="4000" dirty="0" smtClean="0"/>
              <a:t> (7)</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Proporciona el rango de un número. Se puede especificar el mínimo, máximo o incremento</a:t>
            </a:r>
          </a:p>
          <a:p>
            <a:pPr algn="just"/>
            <a:r>
              <a:rPr lang="es-MX" sz="2800" dirty="0" smtClean="0"/>
              <a:t>Sintaxis: </a:t>
            </a:r>
          </a:p>
          <a:p>
            <a:pPr algn="just"/>
            <a:r>
              <a:rPr lang="en-US" sz="2800" b="1" dirty="0" smtClean="0"/>
              <a:t>&lt;input type=“range“ name=“volume“ min=“0”</a:t>
            </a:r>
          </a:p>
          <a:p>
            <a:pPr algn="just"/>
            <a:r>
              <a:rPr lang="en-US" sz="2800" b="1" dirty="0" smtClean="0"/>
              <a:t>max=“10” step=“.5” value=“5”&gt;</a:t>
            </a:r>
          </a:p>
          <a:p>
            <a:pPr algn="just"/>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a:t>
                      </a:r>
                      <a:endParaRPr lang="es-MX" dirty="0"/>
                    </a:p>
                  </a:txBody>
                  <a:tcPr/>
                </a:tc>
                <a:tc>
                  <a:txBody>
                    <a:bodyPr/>
                    <a:lstStyle/>
                    <a:p>
                      <a:r>
                        <a:rPr lang="es-MX" dirty="0" smtClean="0"/>
                        <a:t>--</a:t>
                      </a:r>
                      <a:endParaRPr lang="es-MX" dirty="0"/>
                    </a:p>
                  </a:txBody>
                  <a:tcPr/>
                </a:tc>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12</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7 </a:t>
            </a:r>
            <a:r>
              <a:rPr lang="es-MX" dirty="0" err="1" smtClean="0">
                <a:hlinkClick r:id="rId2" action="ppaction://hlinkfile"/>
              </a:rPr>
              <a:t>number</a:t>
            </a:r>
            <a:r>
              <a:rPr lang="es-MX" dirty="0" smtClean="0">
                <a:hlinkClick r:id="rId2" action="ppaction://hlinkfile"/>
              </a:rPr>
              <a:t> min </a:t>
            </a:r>
            <a:r>
              <a:rPr lang="es-MX" dirty="0" err="1" smtClean="0">
                <a:hlinkClick r:id="rId2" action="ppaction://hlinkfile"/>
              </a:rPr>
              <a:t>max</a:t>
            </a:r>
            <a:r>
              <a:rPr lang="es-MX" dirty="0" smtClean="0">
                <a:hlinkClick r:id="rId2" action="ppaction://hlinkfile"/>
              </a:rPr>
              <a:t> step.html</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step (8)</a:t>
            </a:r>
            <a:endParaRPr lang="es-MX" sz="4000" dirty="0"/>
          </a:p>
        </p:txBody>
      </p:sp>
      <p:sp>
        <p:nvSpPr>
          <p:cNvPr id="3" name="Subtitle 2"/>
          <p:cNvSpPr>
            <a:spLocks noGrp="1"/>
          </p:cNvSpPr>
          <p:nvPr>
            <p:ph type="subTitle" idx="1"/>
          </p:nvPr>
        </p:nvSpPr>
        <p:spPr>
          <a:xfrm>
            <a:off x="785786" y="1214422"/>
            <a:ext cx="7572428" cy="5112568"/>
          </a:xfrm>
        </p:spPr>
        <p:txBody>
          <a:bodyPr>
            <a:normAutofit/>
          </a:bodyPr>
          <a:lstStyle/>
          <a:p>
            <a:pPr algn="just"/>
            <a:r>
              <a:rPr lang="es-MX" sz="2800" dirty="0" smtClean="0"/>
              <a:t>Permite establecer el rango de intervalos en los </a:t>
            </a:r>
            <a:r>
              <a:rPr lang="es-MX" sz="2800" dirty="0" smtClean="0"/>
              <a:t>que se </a:t>
            </a:r>
            <a:r>
              <a:rPr lang="es-MX" sz="2800" dirty="0" smtClean="0"/>
              <a:t>pueden mover los valores de los input de fecha y numéricos.</a:t>
            </a:r>
          </a:p>
          <a:p>
            <a:pPr algn="just"/>
            <a:r>
              <a:rPr lang="es-MX" sz="2800" dirty="0" smtClean="0"/>
              <a:t>Sintaxis:</a:t>
            </a:r>
          </a:p>
          <a:p>
            <a:pPr algn="just"/>
            <a:r>
              <a:rPr lang="es-MX" sz="2800" b="1" dirty="0" smtClean="0"/>
              <a:t>&lt;input </a:t>
            </a:r>
            <a:r>
              <a:rPr lang="es-MX" sz="2800" b="1" dirty="0" err="1" smtClean="0"/>
              <a:t>type</a:t>
            </a:r>
            <a:r>
              <a:rPr lang="es-MX" sz="2800" b="1" dirty="0" smtClean="0"/>
              <a:t>="</a:t>
            </a:r>
            <a:r>
              <a:rPr lang="es-MX" sz="2800" b="1" dirty="0" err="1" smtClean="0"/>
              <a:t>number</a:t>
            </a:r>
            <a:r>
              <a:rPr lang="es-MX" sz="2800" b="1" dirty="0" smtClean="0"/>
              <a:t>" </a:t>
            </a:r>
            <a:r>
              <a:rPr lang="es-MX" sz="2800" b="1" dirty="0" err="1" smtClean="0"/>
              <a:t>name</a:t>
            </a:r>
            <a:r>
              <a:rPr lang="es-MX" sz="2800" b="1" dirty="0" smtClean="0"/>
              <a:t>="</a:t>
            </a:r>
            <a:r>
              <a:rPr lang="es-MX" sz="2800" b="1" dirty="0" err="1" smtClean="0"/>
              <a:t>puntuacion</a:t>
            </a:r>
            <a:r>
              <a:rPr lang="es-MX" sz="2800" b="1" dirty="0" smtClean="0"/>
              <a:t>“ </a:t>
            </a:r>
            <a:r>
              <a:rPr lang="es-MX" sz="2800" b="1" dirty="0" err="1" smtClean="0"/>
              <a:t>step</a:t>
            </a:r>
            <a:r>
              <a:rPr lang="es-MX" sz="2800" b="1" dirty="0" smtClean="0"/>
              <a:t>="5"&gt; &lt;!-- el usuario solo podrá meter valores múltiplos del 5--&gt;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13</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8 step.html</a:t>
            </a:r>
            <a:endParaRPr lang="es-MX"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selecting colors: Campo de </a:t>
            </a:r>
            <a:r>
              <a:rPr lang="en-US" sz="4000" dirty="0" err="1" smtClean="0"/>
              <a:t>selección</a:t>
            </a:r>
            <a:r>
              <a:rPr lang="en-US" sz="4000" dirty="0" smtClean="0"/>
              <a:t> de color (9)</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Proporciona la forma para seleccionar un color. El color input restringe a un valor válido de RGB en formato hexadecimal incluyendo el signo de número </a:t>
            </a:r>
            <a:r>
              <a:rPr lang="es-MX" sz="2800" dirty="0"/>
              <a:t>"#" </a:t>
            </a:r>
            <a:r>
              <a:rPr lang="es-MX" sz="2800" dirty="0" smtClean="0"/>
              <a:t>que aparece antes de los seis dígitos. </a:t>
            </a:r>
          </a:p>
          <a:p>
            <a:pPr algn="just"/>
            <a:r>
              <a:rPr lang="es-MX" sz="2800" dirty="0" smtClean="0"/>
              <a:t>Sintaxis: </a:t>
            </a:r>
          </a:p>
          <a:p>
            <a:pPr algn="just"/>
            <a:r>
              <a:rPr lang="en-US" sz="2800" b="1" dirty="0" smtClean="0"/>
              <a:t>&lt;input type=“color“ name=“</a:t>
            </a:r>
            <a:r>
              <a:rPr lang="en-US" sz="2800" b="1" dirty="0" err="1" smtClean="0"/>
              <a:t>bg</a:t>
            </a:r>
            <a:r>
              <a:rPr lang="en-US" sz="2800" b="1" dirty="0" smtClean="0"/>
              <a:t>”&gt;</a:t>
            </a:r>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a:t>
                      </a:r>
                      <a:endParaRPr lang="es-MX" dirty="0"/>
                    </a:p>
                  </a:txBody>
                  <a:tcPr/>
                </a:tc>
                <a:tc>
                  <a:txBody>
                    <a:bodyPr/>
                    <a:lstStyle/>
                    <a:p>
                      <a:r>
                        <a:rPr lang="es-MX" dirty="0" smtClean="0"/>
                        <a:t>--</a:t>
                      </a:r>
                      <a:endParaRPr lang="es-MX" dirty="0"/>
                    </a:p>
                  </a:txBody>
                  <a:tcPr/>
                </a:tc>
                <a:tc>
                  <a:txBody>
                    <a:bodyPr/>
                    <a:lstStyle/>
                    <a:p>
                      <a:r>
                        <a:rPr lang="es-MX" dirty="0" smtClean="0"/>
                        <a:t>10+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14</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9 color.html</a:t>
            </a:r>
            <a:endParaRPr lang="es-MX"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Creando</a:t>
            </a:r>
            <a:r>
              <a:rPr lang="en-US" sz="4000" dirty="0" smtClean="0"/>
              <a:t> un drop-down editable (10)</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Se utiliza el elemento </a:t>
            </a:r>
            <a:r>
              <a:rPr lang="es-MX" sz="2800" b="1" dirty="0" err="1" smtClean="0"/>
              <a:t>datalist</a:t>
            </a:r>
            <a:r>
              <a:rPr lang="es-MX" sz="2800" dirty="0" smtClean="0"/>
              <a:t> para crear una lista de sugerencias usando </a:t>
            </a:r>
            <a:r>
              <a:rPr lang="es-MX" sz="2800" b="1" dirty="0" err="1" smtClean="0"/>
              <a:t>option</a:t>
            </a:r>
            <a:r>
              <a:rPr lang="es-MX" sz="2800" dirty="0" smtClean="0"/>
              <a:t> y asociar la lista con </a:t>
            </a:r>
            <a:r>
              <a:rPr lang="es-MX" sz="2800" b="1" dirty="0" smtClean="0"/>
              <a:t>input</a:t>
            </a:r>
            <a:r>
              <a:rPr lang="es-MX" sz="2800" dirty="0" smtClean="0"/>
              <a:t> a través del atributo </a:t>
            </a:r>
            <a:r>
              <a:rPr lang="es-MX" sz="2800" b="1" dirty="0" err="1" smtClean="0"/>
              <a:t>list</a:t>
            </a:r>
            <a:r>
              <a:rPr lang="es-MX" sz="2800" dirty="0" smtClean="0"/>
              <a:t>. </a:t>
            </a:r>
          </a:p>
          <a:p>
            <a:pPr algn="just"/>
            <a:r>
              <a:rPr lang="es-MX" sz="2800" dirty="0" smtClean="0"/>
              <a:t>Sintaxis: </a:t>
            </a:r>
          </a:p>
          <a:p>
            <a:pPr algn="just"/>
            <a:r>
              <a:rPr lang="en-US" sz="2800" b="1" dirty="0" smtClean="0"/>
              <a:t>&lt;list=“donation”&gt;&lt;</a:t>
            </a:r>
            <a:r>
              <a:rPr lang="en-US" sz="2800" b="1" dirty="0" err="1" smtClean="0"/>
              <a:t>datalist</a:t>
            </a:r>
            <a:r>
              <a:rPr lang="en-US" sz="2800" b="1" dirty="0" smtClean="0"/>
              <a:t> id=“donation”&gt;&lt;option value=“10.00”&gt;10.00&lt;/option&gt;&lt;/</a:t>
            </a:r>
            <a:r>
              <a:rPr lang="en-US" sz="2800" b="1" dirty="0" err="1" smtClean="0"/>
              <a:t>datalist</a:t>
            </a:r>
            <a:r>
              <a:rPr lang="en-US" sz="2800" b="1" dirty="0" smtClean="0"/>
              <a:t>&gt;</a:t>
            </a:r>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a:t>
                      </a:r>
                      <a:endParaRPr lang="es-MX" dirty="0"/>
                    </a:p>
                  </a:txBody>
                  <a:tcPr/>
                </a:tc>
                <a:tc>
                  <a:txBody>
                    <a:bodyPr/>
                    <a:lstStyle/>
                    <a:p>
                      <a:r>
                        <a:rPr lang="es-MX" dirty="0" smtClean="0"/>
                        <a:t>--</a:t>
                      </a:r>
                      <a:endParaRPr lang="es-MX" dirty="0"/>
                    </a:p>
                  </a:txBody>
                  <a:tcPr/>
                </a:tc>
                <a:tc>
                  <a:txBody>
                    <a:bodyPr/>
                    <a:lstStyle/>
                    <a:p>
                      <a:r>
                        <a:rPr lang="es-MX" dirty="0" smtClean="0"/>
                        <a:t>10.0+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15</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10 </a:t>
            </a:r>
            <a:r>
              <a:rPr lang="es-MX" dirty="0" err="1" smtClean="0">
                <a:hlinkClick r:id="rId2" action="ppaction://hlinkfile"/>
              </a:rPr>
              <a:t>datalist</a:t>
            </a:r>
            <a:r>
              <a:rPr lang="es-MX" dirty="0" smtClean="0">
                <a:hlinkClick r:id="rId2" action="ppaction://hlinkfile"/>
              </a:rPr>
              <a:t> list.html</a:t>
            </a:r>
            <a:endParaRPr lang="es-MX"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list (11)</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Referenciado al elemento </a:t>
            </a:r>
            <a:r>
              <a:rPr lang="es-MX" sz="2800" b="1" dirty="0" smtClean="0"/>
              <a:t>&lt;</a:t>
            </a:r>
            <a:r>
              <a:rPr lang="es-MX" sz="2800" b="1" dirty="0" err="1" smtClean="0"/>
              <a:t>datalist</a:t>
            </a:r>
            <a:r>
              <a:rPr lang="es-MX" sz="2800" b="1" dirty="0" smtClean="0"/>
              <a:t>&gt; </a:t>
            </a:r>
            <a:r>
              <a:rPr lang="es-MX" sz="2800" dirty="0" smtClean="0"/>
              <a:t>el cual es usado para predefinir opciones para el elemento </a:t>
            </a:r>
            <a:r>
              <a:rPr lang="es-MX" sz="2800" b="1" dirty="0" smtClean="0"/>
              <a:t>&lt;input&gt;.</a:t>
            </a:r>
          </a:p>
          <a:p>
            <a:pPr algn="just"/>
            <a:r>
              <a:rPr lang="es-MX" sz="2800" dirty="0" smtClean="0"/>
              <a:t>Sintaxis: </a:t>
            </a:r>
          </a:p>
          <a:p>
            <a:pPr algn="just"/>
            <a:r>
              <a:rPr lang="es-MX" sz="2800" b="1" dirty="0" smtClean="0"/>
              <a:t>&lt;input </a:t>
            </a:r>
            <a:r>
              <a:rPr lang="es-MX" sz="2800" b="1" dirty="0" err="1" smtClean="0"/>
              <a:t>list</a:t>
            </a:r>
            <a:r>
              <a:rPr lang="es-MX" sz="2800" b="1" dirty="0" smtClean="0"/>
              <a:t>="country"&gt; &lt;</a:t>
            </a:r>
            <a:r>
              <a:rPr lang="es-MX" sz="2800" b="1" dirty="0" err="1" smtClean="0"/>
              <a:t>datalist</a:t>
            </a:r>
            <a:r>
              <a:rPr lang="es-MX" sz="2800" b="1" dirty="0" smtClean="0"/>
              <a:t> id="country"&gt; &lt;</a:t>
            </a:r>
            <a:r>
              <a:rPr lang="es-MX" sz="2800" b="1" dirty="0" err="1" smtClean="0"/>
              <a:t>option</a:t>
            </a:r>
            <a:r>
              <a:rPr lang="es-MX" sz="2800" b="1" dirty="0" smtClean="0"/>
              <a:t> </a:t>
            </a:r>
            <a:r>
              <a:rPr lang="es-MX" sz="2800" b="1" dirty="0" err="1" smtClean="0"/>
              <a:t>value</a:t>
            </a:r>
            <a:r>
              <a:rPr lang="es-MX" sz="2800" b="1" dirty="0" smtClean="0"/>
              <a:t>="India"&gt; … /&gt;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16</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11 list.html</a:t>
            </a:r>
            <a:endParaRPr lang="es-MX"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required (12)</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Al aplicar el atributo sobre cualquier campo de forma (</a:t>
            </a:r>
            <a:r>
              <a:rPr lang="es-MX" sz="2800" dirty="0" err="1" smtClean="0"/>
              <a:t>form</a:t>
            </a:r>
            <a:r>
              <a:rPr lang="es-MX" sz="2800" dirty="0" smtClean="0"/>
              <a:t>) debe de ser completado con el fin de enviar el formulario</a:t>
            </a:r>
          </a:p>
          <a:p>
            <a:pPr algn="just"/>
            <a:r>
              <a:rPr lang="es-MX" sz="2800" dirty="0" smtClean="0"/>
              <a:t>Sintaxis: </a:t>
            </a:r>
          </a:p>
          <a:p>
            <a:pPr algn="just"/>
            <a:r>
              <a:rPr lang="en-US" sz="2800" b="1" dirty="0" smtClean="0"/>
              <a:t>&lt;input type=“password“ name=“</a:t>
            </a:r>
            <a:r>
              <a:rPr lang="en-US" sz="2800" b="1" dirty="0" err="1" smtClean="0"/>
              <a:t>pwd</a:t>
            </a:r>
            <a:r>
              <a:rPr lang="en-US" sz="2800" b="1" dirty="0" smtClean="0"/>
              <a:t>” required&gt;</a:t>
            </a:r>
          </a:p>
          <a:p>
            <a:pPr algn="just"/>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a:t>
                      </a:r>
                      <a:endParaRPr lang="es-MX" dirty="0"/>
                    </a:p>
                  </a:txBody>
                  <a:tcPr/>
                </a:tc>
                <a:tc>
                  <a:txBody>
                    <a:bodyPr/>
                    <a:lstStyle/>
                    <a:p>
                      <a:r>
                        <a:rPr lang="es-MX" dirty="0" smtClean="0"/>
                        <a:t>5.0+</a:t>
                      </a:r>
                      <a:endParaRPr lang="es-MX" dirty="0"/>
                    </a:p>
                  </a:txBody>
                  <a:tcPr/>
                </a:tc>
                <a:tc>
                  <a:txBody>
                    <a:bodyPr/>
                    <a:lstStyle/>
                    <a:p>
                      <a:r>
                        <a:rPr lang="es-MX" dirty="0" smtClean="0"/>
                        <a:t>10.0+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17</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12 required.html</a:t>
            </a:r>
            <a:endParaRPr lang="es-MX"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autofocus (13)</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Al cargar una página el foco del cursor se posiciona en un campo del formulario. Sólo se puede aplicar sobre un único campo.</a:t>
            </a:r>
          </a:p>
          <a:p>
            <a:pPr algn="just"/>
            <a:r>
              <a:rPr lang="es-MX" sz="2800" dirty="0" smtClean="0"/>
              <a:t>Sintaxis: </a:t>
            </a:r>
          </a:p>
          <a:p>
            <a:pPr algn="just"/>
            <a:r>
              <a:rPr lang="en-US" sz="2800" b="1" dirty="0" smtClean="0"/>
              <a:t>&lt;input type=“search“ name=“query” autofocus&gt;</a:t>
            </a:r>
          </a:p>
          <a:p>
            <a:pPr algn="just"/>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3.0+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18</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5 </a:t>
            </a:r>
            <a:r>
              <a:rPr lang="es-MX" dirty="0" smtClean="0">
                <a:hlinkClick r:id="rId2" action="ppaction://hlinkfile"/>
              </a:rPr>
              <a:t>13 autofocus.html</a:t>
            </a:r>
            <a:endParaRPr lang="es-MX"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placeholder (14)</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Se puede definir el texto que deseamos aparezca dentro del campo del formulario a modo de ayuda.</a:t>
            </a:r>
          </a:p>
          <a:p>
            <a:pPr algn="just"/>
            <a:r>
              <a:rPr lang="es-MX" sz="2800" dirty="0" smtClean="0"/>
              <a:t>Sintaxis: </a:t>
            </a:r>
          </a:p>
          <a:p>
            <a:pPr algn="just"/>
            <a:r>
              <a:rPr lang="en-US" sz="2800" b="1" dirty="0" smtClean="0"/>
              <a:t>&lt;input type=“email“ name=“email”</a:t>
            </a:r>
          </a:p>
          <a:p>
            <a:pPr algn="just"/>
            <a:r>
              <a:rPr lang="en-US" sz="2800" b="1" dirty="0" smtClean="0"/>
              <a:t> placeholder=“user@domain.com”&gt;</a:t>
            </a:r>
          </a:p>
          <a:p>
            <a:pPr algn="just"/>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4.0+</a:t>
                      </a:r>
                      <a:endParaRPr lang="es-MX" dirty="0"/>
                    </a:p>
                  </a:txBody>
                  <a:tcPr/>
                </a:tc>
                <a:tc>
                  <a:txBody>
                    <a:bodyPr/>
                    <a:lstStyle/>
                    <a:p>
                      <a:r>
                        <a:rPr lang="es-MX" dirty="0" smtClean="0"/>
                        <a:t>4.0+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19</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14 placeholder.html</a:t>
            </a:r>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4"/>
            <a:ext cx="7772400" cy="1470025"/>
          </a:xfrm>
        </p:spPr>
        <p:txBody>
          <a:bodyPr/>
          <a:lstStyle/>
          <a:p>
            <a:r>
              <a:rPr lang="es-MX" dirty="0" smtClean="0"/>
              <a:t>HTML 5 &lt;output&gt;</a:t>
            </a:r>
            <a:endParaRPr lang="es-MX" dirty="0"/>
          </a:p>
        </p:txBody>
      </p:sp>
      <p:sp>
        <p:nvSpPr>
          <p:cNvPr id="3" name="2 Subtítulo"/>
          <p:cNvSpPr>
            <a:spLocks noGrp="1"/>
          </p:cNvSpPr>
          <p:nvPr>
            <p:ph type="subTitle" idx="1"/>
          </p:nvPr>
        </p:nvSpPr>
        <p:spPr>
          <a:xfrm>
            <a:off x="428596" y="1500174"/>
            <a:ext cx="8286808" cy="4572032"/>
          </a:xfrm>
        </p:spPr>
        <p:txBody>
          <a:bodyPr>
            <a:normAutofit fontScale="92500" lnSpcReduction="20000"/>
          </a:bodyPr>
          <a:lstStyle/>
          <a:p>
            <a:pPr algn="just"/>
            <a:r>
              <a:rPr lang="es-MX" dirty="0" smtClean="0"/>
              <a:t>Representa el resultado de un cálculo o una acción de usuario.</a:t>
            </a:r>
          </a:p>
          <a:p>
            <a:pPr algn="just"/>
            <a:endParaRPr lang="es-MX" dirty="0"/>
          </a:p>
          <a:p>
            <a:pPr algn="just"/>
            <a:r>
              <a:rPr lang="es-MX" b="1" dirty="0" smtClean="0"/>
              <a:t>Atributos del elemento</a:t>
            </a:r>
          </a:p>
          <a:p>
            <a:pPr algn="just"/>
            <a:endParaRPr lang="es-MX" dirty="0"/>
          </a:p>
          <a:p>
            <a:pPr algn="just">
              <a:buFont typeface="Wingdings" pitchFamily="2" charset="2"/>
              <a:buChar char="q"/>
            </a:pPr>
            <a:r>
              <a:rPr lang="es-MX" dirty="0" smtClean="0"/>
              <a:t> </a:t>
            </a:r>
            <a:r>
              <a:rPr lang="es-MX" dirty="0" err="1" smtClean="0"/>
              <a:t>for</a:t>
            </a:r>
            <a:r>
              <a:rPr lang="es-MX" dirty="0" smtClean="0"/>
              <a:t>: Indicamos una lista de los elementos que entran en el cálculo</a:t>
            </a:r>
          </a:p>
          <a:p>
            <a:pPr algn="just">
              <a:buFont typeface="Wingdings" pitchFamily="2" charset="2"/>
              <a:buChar char="q"/>
            </a:pPr>
            <a:r>
              <a:rPr lang="es-MX" dirty="0" smtClean="0"/>
              <a:t> </a:t>
            </a:r>
            <a:r>
              <a:rPr lang="es-MX" dirty="0" err="1" smtClean="0"/>
              <a:t>form</a:t>
            </a:r>
            <a:r>
              <a:rPr lang="es-MX" dirty="0" smtClean="0"/>
              <a:t>: Asociamos al elemento &lt;output&gt; en un formulario</a:t>
            </a:r>
          </a:p>
          <a:p>
            <a:pPr algn="just">
              <a:buFont typeface="Wingdings" pitchFamily="2" charset="2"/>
              <a:buChar char="q"/>
            </a:pPr>
            <a:r>
              <a:rPr lang="es-MX" dirty="0" smtClean="0"/>
              <a:t> </a:t>
            </a:r>
            <a:r>
              <a:rPr lang="es-MX" dirty="0" err="1" smtClean="0"/>
              <a:t>name</a:t>
            </a:r>
            <a:r>
              <a:rPr lang="es-MX" dirty="0" smtClean="0"/>
              <a:t>: El nombre del elemento</a:t>
            </a:r>
          </a:p>
          <a:p>
            <a:pPr algn="just"/>
            <a:endParaRPr lang="es-MX" dirty="0"/>
          </a:p>
        </p:txBody>
      </p:sp>
      <p:sp>
        <p:nvSpPr>
          <p:cNvPr id="4" name="3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output.html</a:t>
            </a:r>
            <a:endParaRPr lang="es-MX" dirty="0"/>
          </a:p>
        </p:txBody>
      </p:sp>
    </p:spTree>
    <p:extLst>
      <p:ext uri="{BB962C8B-B14F-4D97-AF65-F5344CB8AC3E}">
        <p14:creationId xmlns:p14="http://schemas.microsoft.com/office/powerpoint/2010/main" val="3906395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pattern (15)</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Se especifica una expresión regular que se usará para validar las entradas del usuario. Se restringe el valor de entrada.</a:t>
            </a:r>
          </a:p>
          <a:p>
            <a:pPr algn="just"/>
            <a:r>
              <a:rPr lang="es-MX" sz="2800" dirty="0" smtClean="0"/>
              <a:t>Sintaxis: </a:t>
            </a:r>
          </a:p>
          <a:p>
            <a:pPr algn="just"/>
            <a:r>
              <a:rPr lang="en-US" sz="2800" b="1" dirty="0" smtClean="0"/>
              <a:t>&lt;input type=“</a:t>
            </a:r>
            <a:r>
              <a:rPr lang="en-US" sz="2800" b="1" dirty="0" err="1" smtClean="0"/>
              <a:t>tel</a:t>
            </a:r>
            <a:r>
              <a:rPr lang="en-US" sz="2800" b="1" dirty="0" smtClean="0"/>
              <a:t>“ name=“phone”</a:t>
            </a:r>
          </a:p>
          <a:p>
            <a:pPr algn="just"/>
            <a:r>
              <a:rPr lang="en-US" sz="2800" b="1" dirty="0" smtClean="0"/>
              <a:t> pattern=“</a:t>
            </a:r>
            <a:r>
              <a:rPr lang="es-MX" sz="2800" b="1" dirty="0" smtClean="0"/>
              <a:t>[2-9][0-9]{2}-[0-9]{3}-[0-9]{4}</a:t>
            </a:r>
            <a:r>
              <a:rPr lang="en-US" sz="2800" b="1" dirty="0" smtClean="0"/>
              <a:t>”&gt;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20</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15 pattern.html</a:t>
            </a:r>
            <a:endParaRPr lang="es-MX"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formaction</a:t>
            </a:r>
            <a:r>
              <a:rPr lang="en-US" sz="4000" dirty="0" smtClean="0"/>
              <a:t> (17)</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Se puede cambiar el </a:t>
            </a:r>
            <a:r>
              <a:rPr lang="es-MX" sz="2800" dirty="0" err="1" smtClean="0"/>
              <a:t>action</a:t>
            </a:r>
            <a:r>
              <a:rPr lang="es-MX" sz="2800" dirty="0" smtClean="0"/>
              <a:t> de un formulario dependiendo del botón en el que se haga </a:t>
            </a:r>
            <a:r>
              <a:rPr lang="es-MX" sz="2800" dirty="0" err="1" smtClean="0"/>
              <a:t>click</a:t>
            </a:r>
            <a:r>
              <a:rPr lang="es-MX" sz="2800" dirty="0" smtClean="0"/>
              <a:t>.</a:t>
            </a:r>
          </a:p>
          <a:p>
            <a:pPr algn="just"/>
            <a:r>
              <a:rPr lang="es-MX" sz="2800" dirty="0" smtClean="0"/>
              <a:t>Sintaxis: </a:t>
            </a:r>
          </a:p>
          <a:p>
            <a:pPr algn="just"/>
            <a:r>
              <a:rPr lang="en-US" sz="2800" b="1" dirty="0" smtClean="0"/>
              <a:t>&lt;input type="submit" </a:t>
            </a:r>
            <a:r>
              <a:rPr lang="en-US" sz="2800" b="1" dirty="0" err="1" smtClean="0"/>
              <a:t>formaction</a:t>
            </a:r>
            <a:r>
              <a:rPr lang="en-US" sz="2800" b="1" dirty="0" smtClean="0"/>
              <a:t>="action2.php" value="</a:t>
            </a:r>
            <a:r>
              <a:rPr lang="en-US" sz="2800" b="1" dirty="0" err="1" smtClean="0"/>
              <a:t>Otro</a:t>
            </a:r>
            <a:r>
              <a:rPr lang="en-US" sz="2800" b="1" dirty="0" smtClean="0"/>
              <a:t> action"&gt;</a:t>
            </a:r>
          </a:p>
          <a:p>
            <a:pPr algn="just"/>
            <a:endParaRPr lang="en-US" sz="2800" b="1"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21</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17 formaction.html</a:t>
            </a:r>
            <a:endParaRPr lang="es-MX"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formenctype</a:t>
            </a:r>
            <a:r>
              <a:rPr lang="en-US" sz="4000" dirty="0" smtClean="0"/>
              <a:t> (18)</a:t>
            </a:r>
            <a:endParaRPr lang="es-MX" sz="4000" dirty="0"/>
          </a:p>
        </p:txBody>
      </p:sp>
      <p:sp>
        <p:nvSpPr>
          <p:cNvPr id="3" name="Subtitle 2"/>
          <p:cNvSpPr>
            <a:spLocks noGrp="1"/>
          </p:cNvSpPr>
          <p:nvPr>
            <p:ph type="subTitle" idx="1"/>
          </p:nvPr>
        </p:nvSpPr>
        <p:spPr>
          <a:xfrm>
            <a:off x="785786" y="1285860"/>
            <a:ext cx="7572428" cy="5112568"/>
          </a:xfrm>
        </p:spPr>
        <p:txBody>
          <a:bodyPr>
            <a:normAutofit/>
          </a:bodyPr>
          <a:lstStyle/>
          <a:p>
            <a:pPr algn="just"/>
            <a:r>
              <a:rPr lang="es-MX" sz="2800" dirty="0" smtClean="0"/>
              <a:t>Especifica la codificación en la que será enviada la información al servidor (sólo con formularios con método post).</a:t>
            </a:r>
          </a:p>
          <a:p>
            <a:pPr algn="just"/>
            <a:r>
              <a:rPr lang="es-MX" sz="2800" dirty="0" smtClean="0"/>
              <a:t>Sintaxis: </a:t>
            </a:r>
          </a:p>
          <a:p>
            <a:pPr algn="just"/>
            <a:r>
              <a:rPr lang="es-MX" sz="2800" b="1" dirty="0" smtClean="0"/>
              <a:t>&lt;input </a:t>
            </a:r>
            <a:r>
              <a:rPr lang="es-MX" sz="2800" b="1" dirty="0" err="1" smtClean="0"/>
              <a:t>type</a:t>
            </a:r>
            <a:r>
              <a:rPr lang="es-MX" sz="2800" b="1" dirty="0" smtClean="0"/>
              <a:t>="</a:t>
            </a:r>
            <a:r>
              <a:rPr lang="es-MX" sz="2800" b="1" dirty="0" err="1" smtClean="0"/>
              <a:t>submit</a:t>
            </a:r>
            <a:r>
              <a:rPr lang="es-MX" sz="2800" b="1" dirty="0" smtClean="0"/>
              <a:t>" </a:t>
            </a:r>
            <a:r>
              <a:rPr lang="es-MX" sz="2800" b="1" dirty="0" err="1" smtClean="0"/>
              <a:t>formenctype</a:t>
            </a:r>
            <a:r>
              <a:rPr lang="es-MX" sz="2800" b="1" dirty="0" smtClean="0"/>
              <a:t>="</a:t>
            </a:r>
            <a:r>
              <a:rPr lang="es-MX" sz="2800" b="1" dirty="0" err="1" smtClean="0"/>
              <a:t>multipart</a:t>
            </a:r>
            <a:r>
              <a:rPr lang="es-MX" sz="2800" b="1" dirty="0" smtClean="0"/>
              <a:t> /</a:t>
            </a:r>
            <a:r>
              <a:rPr lang="es-MX" sz="2800" b="1" dirty="0" err="1" smtClean="0"/>
              <a:t>form</a:t>
            </a:r>
            <a:r>
              <a:rPr lang="es-MX" sz="2800" b="1" dirty="0" smtClean="0"/>
              <a:t>-data" </a:t>
            </a:r>
            <a:r>
              <a:rPr lang="es-MX" sz="2800" b="1" dirty="0" err="1" smtClean="0"/>
              <a:t>value</a:t>
            </a:r>
            <a:r>
              <a:rPr lang="es-MX" sz="2800" b="1" dirty="0" smtClean="0"/>
              <a:t>="Enviar como </a:t>
            </a:r>
            <a:r>
              <a:rPr lang="es-MX" sz="2800" b="1" dirty="0" err="1" smtClean="0"/>
              <a:t>Multipart</a:t>
            </a:r>
            <a:r>
              <a:rPr lang="es-MX" sz="2800" b="1" dirty="0" smtClean="0"/>
              <a:t>/</a:t>
            </a:r>
            <a:r>
              <a:rPr lang="es-MX" sz="2800" b="1" dirty="0" err="1" smtClean="0"/>
              <a:t>form</a:t>
            </a:r>
            <a:r>
              <a:rPr lang="es-MX" sz="2800" b="1" dirty="0" smtClean="0"/>
              <a:t>-data"&gt;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22</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18 formenctype.html</a:t>
            </a:r>
            <a:endParaRPr lang="es-MX"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formmethod</a:t>
            </a:r>
            <a:r>
              <a:rPr lang="en-US" sz="4000" dirty="0" smtClean="0"/>
              <a:t> (19)</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Especifica el método en el que será enviado el formulario.</a:t>
            </a:r>
          </a:p>
          <a:p>
            <a:pPr algn="just"/>
            <a:r>
              <a:rPr lang="es-MX" sz="2800" dirty="0" smtClean="0"/>
              <a:t>Sintaxis: </a:t>
            </a:r>
          </a:p>
          <a:p>
            <a:pPr algn="just"/>
            <a:r>
              <a:rPr lang="es-MX" sz="2800" b="1" dirty="0" smtClean="0"/>
              <a:t>&lt;input </a:t>
            </a:r>
            <a:r>
              <a:rPr lang="es-MX" sz="2800" b="1" dirty="0" err="1" smtClean="0"/>
              <a:t>type</a:t>
            </a:r>
            <a:r>
              <a:rPr lang="es-MX" sz="2800" b="1" dirty="0" smtClean="0"/>
              <a:t>="</a:t>
            </a:r>
            <a:r>
              <a:rPr lang="es-MX" sz="2800" b="1" dirty="0" err="1" smtClean="0"/>
              <a:t>submit</a:t>
            </a:r>
            <a:r>
              <a:rPr lang="es-MX" sz="2800" b="1" dirty="0" smtClean="0"/>
              <a:t>" </a:t>
            </a:r>
            <a:r>
              <a:rPr lang="es-MX" sz="2800" b="1" dirty="0" err="1" smtClean="0"/>
              <a:t>formmethod</a:t>
            </a:r>
            <a:r>
              <a:rPr lang="es-MX" sz="2800" b="1" dirty="0" smtClean="0"/>
              <a:t>="post" </a:t>
            </a:r>
            <a:r>
              <a:rPr lang="es-MX" sz="2800" b="1" dirty="0" err="1" smtClean="0"/>
              <a:t>formaction</a:t>
            </a:r>
            <a:r>
              <a:rPr lang="es-MX" sz="2800" b="1" dirty="0" smtClean="0"/>
              <a:t>="demo_post.asp" </a:t>
            </a:r>
            <a:r>
              <a:rPr lang="es-MX" sz="2800" b="1" dirty="0" err="1" smtClean="0"/>
              <a:t>value</a:t>
            </a:r>
            <a:r>
              <a:rPr lang="es-MX" sz="2800" b="1" dirty="0" smtClean="0"/>
              <a:t>="Enviar usando POST"&gt;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23</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19 formmethod.html</a:t>
            </a:r>
            <a:endParaRPr lang="es-MX"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formnovalidate</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Especificamos que el elemento &lt;input&gt; no será validado cuando se envíe .</a:t>
            </a:r>
          </a:p>
          <a:p>
            <a:pPr algn="just"/>
            <a:r>
              <a:rPr lang="es-MX" sz="2800" dirty="0" smtClean="0"/>
              <a:t>Sintaxis: </a:t>
            </a:r>
          </a:p>
          <a:p>
            <a:pPr algn="just"/>
            <a:r>
              <a:rPr lang="es-MX" sz="2800" b="1" dirty="0" smtClean="0"/>
              <a:t>&lt;input </a:t>
            </a:r>
            <a:r>
              <a:rPr lang="es-MX" sz="2800" b="1" dirty="0" err="1" smtClean="0"/>
              <a:t>type</a:t>
            </a:r>
            <a:r>
              <a:rPr lang="es-MX" sz="2800" b="1" dirty="0" smtClean="0"/>
              <a:t>="</a:t>
            </a:r>
            <a:r>
              <a:rPr lang="es-MX" sz="2800" b="1" dirty="0" err="1" smtClean="0"/>
              <a:t>submit</a:t>
            </a:r>
            <a:r>
              <a:rPr lang="es-MX" sz="2800" b="1" dirty="0" smtClean="0"/>
              <a:t>" </a:t>
            </a:r>
            <a:r>
              <a:rPr lang="es-MX" sz="2800" b="1" dirty="0" err="1" smtClean="0"/>
              <a:t>formnovalidate</a:t>
            </a:r>
            <a:r>
              <a:rPr lang="es-MX" sz="2800" b="1" dirty="0" smtClean="0"/>
              <a:t> </a:t>
            </a:r>
            <a:r>
              <a:rPr lang="es-MX" sz="2800" b="1" dirty="0" err="1" smtClean="0"/>
              <a:t>value</a:t>
            </a:r>
            <a:r>
              <a:rPr lang="es-MX" sz="2800" b="1" dirty="0" smtClean="0"/>
              <a:t>="Enviar sin validación"&gt;</a:t>
            </a:r>
          </a:p>
          <a:p>
            <a:pPr algn="just"/>
            <a:endParaRPr lang="es-MX"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24</a:t>
            </a:fld>
            <a:endParaRPr lang="es-MX"/>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formtarget</a:t>
            </a:r>
            <a:r>
              <a:rPr lang="en-US" sz="4000" dirty="0" smtClean="0"/>
              <a:t> (20)</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Con este atributo </a:t>
            </a:r>
            <a:r>
              <a:rPr lang="es-MX" sz="2800" dirty="0" err="1" smtClean="0"/>
              <a:t>sobreescribimos</a:t>
            </a:r>
            <a:r>
              <a:rPr lang="es-MX" sz="2800" dirty="0" smtClean="0"/>
              <a:t> la ventana de destino del formulario por defecto.</a:t>
            </a:r>
          </a:p>
          <a:p>
            <a:pPr algn="just"/>
            <a:r>
              <a:rPr lang="es-MX" sz="2800" dirty="0" smtClean="0"/>
              <a:t>Sintaxis: </a:t>
            </a:r>
          </a:p>
          <a:p>
            <a:pPr algn="just"/>
            <a:r>
              <a:rPr lang="es-MX" sz="2800" b="1" dirty="0" smtClean="0"/>
              <a:t>&lt;input </a:t>
            </a:r>
            <a:r>
              <a:rPr lang="es-MX" sz="2800" b="1" dirty="0" err="1" smtClean="0"/>
              <a:t>type</a:t>
            </a:r>
            <a:r>
              <a:rPr lang="es-MX" sz="2800" b="1" dirty="0" smtClean="0"/>
              <a:t>="</a:t>
            </a:r>
            <a:r>
              <a:rPr lang="es-MX" sz="2800" b="1" dirty="0" err="1" smtClean="0"/>
              <a:t>submit</a:t>
            </a:r>
            <a:r>
              <a:rPr lang="es-MX" sz="2800" b="1" dirty="0" smtClean="0"/>
              <a:t>" </a:t>
            </a:r>
            <a:r>
              <a:rPr lang="es-MX" sz="2800" b="1" dirty="0" err="1" smtClean="0"/>
              <a:t>value</a:t>
            </a:r>
            <a:r>
              <a:rPr lang="es-MX" sz="2800" b="1" dirty="0" smtClean="0"/>
              <a:t>="Enviar“ </a:t>
            </a:r>
            <a:r>
              <a:rPr lang="es-MX" sz="2800" b="1" dirty="0" err="1" smtClean="0"/>
              <a:t>formtarget</a:t>
            </a:r>
            <a:r>
              <a:rPr lang="es-MX" sz="2800" b="1" dirty="0" smtClean="0"/>
              <a:t>= mailto:todocursoonlinees@gmail.com/&gt;</a:t>
            </a:r>
          </a:p>
          <a:p>
            <a:pPr algn="just"/>
            <a:endParaRPr lang="es-MX"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25</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20 formtarget.html</a:t>
            </a:r>
            <a:endParaRPr lang="es-MX"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height y width (21)</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Dichos atributos de altura y anchura sólo se pueden aplicar a los &lt;input&gt; de tipo </a:t>
            </a:r>
            <a:r>
              <a:rPr lang="es-MX" sz="2800" dirty="0" err="1" smtClean="0"/>
              <a:t>image</a:t>
            </a:r>
            <a:r>
              <a:rPr lang="es-MX" sz="2800" dirty="0" smtClean="0"/>
              <a:t> .</a:t>
            </a:r>
          </a:p>
          <a:p>
            <a:pPr algn="just"/>
            <a:r>
              <a:rPr lang="es-MX" sz="2800" dirty="0" smtClean="0"/>
              <a:t>Sintaxis: </a:t>
            </a:r>
          </a:p>
          <a:p>
            <a:pPr algn="just"/>
            <a:r>
              <a:rPr lang="es-MX" sz="2800" b="1" dirty="0" smtClean="0"/>
              <a:t>&lt;input </a:t>
            </a:r>
            <a:r>
              <a:rPr lang="es-MX" sz="2800" b="1" dirty="0" err="1" smtClean="0"/>
              <a:t>type</a:t>
            </a:r>
            <a:r>
              <a:rPr lang="es-MX" sz="2800" b="1" dirty="0" smtClean="0"/>
              <a:t>="</a:t>
            </a:r>
            <a:r>
              <a:rPr lang="es-MX" sz="2800" b="1" dirty="0" err="1" smtClean="0"/>
              <a:t>image</a:t>
            </a:r>
            <a:r>
              <a:rPr lang="es-MX" sz="2800" b="1" dirty="0" smtClean="0"/>
              <a:t>" </a:t>
            </a:r>
            <a:r>
              <a:rPr lang="es-MX" sz="2800" b="1" dirty="0" err="1" smtClean="0"/>
              <a:t>src</a:t>
            </a:r>
            <a:r>
              <a:rPr lang="es-MX" sz="2800" b="1" dirty="0" smtClean="0"/>
              <a:t>="ruta_imagen.jpg" </a:t>
            </a:r>
            <a:r>
              <a:rPr lang="es-MX" sz="2800" b="1" dirty="0" err="1" smtClean="0"/>
              <a:t>alt</a:t>
            </a:r>
            <a:r>
              <a:rPr lang="es-MX" sz="2800" b="1" dirty="0" smtClean="0"/>
              <a:t>="Enviar" </a:t>
            </a:r>
            <a:r>
              <a:rPr lang="es-MX" sz="2800" b="1" dirty="0" err="1" smtClean="0"/>
              <a:t>width</a:t>
            </a:r>
            <a:r>
              <a:rPr lang="es-MX" sz="2800" b="1" dirty="0" smtClean="0"/>
              <a:t>="100" </a:t>
            </a:r>
            <a:r>
              <a:rPr lang="es-MX" sz="2800" b="1" dirty="0" err="1" smtClean="0"/>
              <a:t>height</a:t>
            </a:r>
            <a:r>
              <a:rPr lang="es-MX" sz="2800" b="1" dirty="0" smtClean="0"/>
              <a:t>="50"&gt;</a:t>
            </a:r>
          </a:p>
          <a:p>
            <a:pPr algn="just"/>
            <a:endParaRPr lang="es-MX"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26</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21 </a:t>
            </a:r>
            <a:r>
              <a:rPr lang="es-MX" dirty="0" err="1" smtClean="0">
                <a:hlinkClick r:id="rId2" action="ppaction://hlinkfile"/>
              </a:rPr>
              <a:t>height&amp;width.html</a:t>
            </a:r>
            <a:endParaRPr lang="es-MX"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multiple (22)</a:t>
            </a:r>
            <a:endParaRPr lang="es-MX" sz="4000" dirty="0"/>
          </a:p>
        </p:txBody>
      </p:sp>
      <p:sp>
        <p:nvSpPr>
          <p:cNvPr id="3" name="Subtitle 2"/>
          <p:cNvSpPr>
            <a:spLocks noGrp="1"/>
          </p:cNvSpPr>
          <p:nvPr>
            <p:ph type="subTitle" idx="1"/>
          </p:nvPr>
        </p:nvSpPr>
        <p:spPr>
          <a:xfrm>
            <a:off x="785786" y="1214422"/>
            <a:ext cx="7572428" cy="5112568"/>
          </a:xfrm>
        </p:spPr>
        <p:txBody>
          <a:bodyPr>
            <a:normAutofit/>
          </a:bodyPr>
          <a:lstStyle/>
          <a:p>
            <a:pPr algn="just"/>
            <a:r>
              <a:rPr lang="es-MX" sz="2800" dirty="0" smtClean="0"/>
              <a:t>Se pueden seleccionar varios ficheros o emails en el envío de formularios, compatible con </a:t>
            </a:r>
            <a:r>
              <a:rPr lang="es-MX" sz="2800" dirty="0" err="1" smtClean="0"/>
              <a:t>file</a:t>
            </a:r>
            <a:r>
              <a:rPr lang="es-MX" sz="2800" dirty="0" smtClean="0"/>
              <a:t> o email.</a:t>
            </a:r>
          </a:p>
          <a:p>
            <a:pPr algn="just"/>
            <a:r>
              <a:rPr lang="es-MX" sz="2800" dirty="0" smtClean="0"/>
              <a:t>Sintaxis: </a:t>
            </a:r>
          </a:p>
          <a:p>
            <a:pPr algn="just"/>
            <a:r>
              <a:rPr lang="es-MX" sz="2800" b="1" dirty="0" smtClean="0"/>
              <a:t>&lt;input </a:t>
            </a:r>
            <a:r>
              <a:rPr lang="es-MX" sz="2800" b="1" dirty="0" err="1" smtClean="0"/>
              <a:t>type</a:t>
            </a:r>
            <a:r>
              <a:rPr lang="es-MX" sz="2800" b="1" dirty="0" smtClean="0"/>
              <a:t>="email" </a:t>
            </a:r>
            <a:r>
              <a:rPr lang="es-MX" sz="2800" b="1" dirty="0" err="1" smtClean="0"/>
              <a:t>name</a:t>
            </a:r>
            <a:r>
              <a:rPr lang="es-MX" sz="2800" b="1" dirty="0" smtClean="0"/>
              <a:t>="emails" </a:t>
            </a:r>
          </a:p>
          <a:p>
            <a:pPr algn="just"/>
            <a:r>
              <a:rPr lang="es-MX" sz="2800" b="1" dirty="0" err="1" smtClean="0"/>
              <a:t>multiple</a:t>
            </a:r>
            <a:r>
              <a:rPr lang="es-MX" sz="2800" b="1" dirty="0" smtClean="0"/>
              <a:t>="</a:t>
            </a:r>
            <a:r>
              <a:rPr lang="es-MX" sz="2800" b="1" dirty="0" err="1" smtClean="0"/>
              <a:t>multiple</a:t>
            </a:r>
            <a:r>
              <a:rPr lang="es-MX" sz="2800" b="1" dirty="0" smtClean="0"/>
              <a:t>" /&gt;</a:t>
            </a:r>
          </a:p>
          <a:p>
            <a:pPr algn="just"/>
            <a:endParaRPr lang="es-MX" sz="2800" b="1"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27</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22 multiple.html</a:t>
            </a:r>
            <a:endParaRPr lang="es-MX"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form (23)</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Representa una sección del documento que contiene controles interactivos que permiten al usuario enviar información a un servidor web.</a:t>
            </a:r>
          </a:p>
          <a:p>
            <a:pPr algn="just"/>
            <a:r>
              <a:rPr lang="es-MX" sz="2800" dirty="0" smtClean="0"/>
              <a:t>Sintaxis: </a:t>
            </a:r>
          </a:p>
          <a:p>
            <a:pPr algn="just"/>
            <a:r>
              <a:rPr lang="en-US" sz="2800" b="1" dirty="0" smtClean="0"/>
              <a:t>&lt;input type="text" name="</a:t>
            </a:r>
            <a:r>
              <a:rPr lang="en-US" sz="2800" b="1" dirty="0" err="1" smtClean="0"/>
              <a:t>nombre</a:t>
            </a:r>
            <a:r>
              <a:rPr lang="en-US" sz="2800" b="1" dirty="0" smtClean="0"/>
              <a:t>" form= "</a:t>
            </a:r>
            <a:r>
              <a:rPr lang="en-US" sz="2800" b="1" dirty="0" err="1" smtClean="0"/>
              <a:t>formulario</a:t>
            </a:r>
            <a:r>
              <a:rPr lang="en-US" sz="2800" b="1" dirty="0" smtClean="0"/>
              <a:t>"&gt;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10.0+</a:t>
                      </a:r>
                      <a:endParaRPr lang="es-MX" dirty="0"/>
                    </a:p>
                  </a:txBody>
                  <a:tcPr/>
                </a:tc>
                <a:tc>
                  <a:txBody>
                    <a:bodyPr/>
                    <a:lstStyle/>
                    <a:p>
                      <a:r>
                        <a:rPr lang="es-MX" dirty="0" smtClean="0"/>
                        <a:t>5.0+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28</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23 </a:t>
            </a:r>
            <a:r>
              <a:rPr lang="es-MX" dirty="0" err="1" smtClean="0">
                <a:hlinkClick r:id="rId2" action="ppaction://hlinkfile"/>
              </a:rPr>
              <a:t>sample</a:t>
            </a:r>
            <a:r>
              <a:rPr lang="es-MX" dirty="0" smtClean="0">
                <a:hlinkClick r:id="rId2" action="ppaction://hlinkfile"/>
              </a:rPr>
              <a:t> form.html</a:t>
            </a:r>
            <a:endParaRPr lang="es-MX"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0"/>
            <a:ext cx="7772400" cy="1714488"/>
          </a:xfrm>
        </p:spPr>
        <p:txBody>
          <a:bodyPr>
            <a:normAutofit fontScale="90000"/>
          </a:bodyPr>
          <a:lstStyle/>
          <a:p>
            <a:r>
              <a:rPr lang="en-US" sz="4000" dirty="0" err="1" smtClean="0"/>
              <a:t>Cómo</a:t>
            </a:r>
            <a:r>
              <a:rPr lang="en-US" sz="4000" dirty="0" smtClean="0"/>
              <a:t> </a:t>
            </a:r>
            <a:r>
              <a:rPr lang="en-US" sz="4000" dirty="0" err="1" smtClean="0"/>
              <a:t>hacer</a:t>
            </a:r>
            <a:r>
              <a:rPr lang="en-US" sz="4000" dirty="0" smtClean="0"/>
              <a:t> </a:t>
            </a:r>
            <a:r>
              <a:rPr lang="en-US" sz="4000" dirty="0" err="1" smtClean="0"/>
              <a:t>trabajar</a:t>
            </a:r>
            <a:r>
              <a:rPr lang="en-US" sz="4000" dirty="0" smtClean="0"/>
              <a:t> HTML5 en </a:t>
            </a:r>
            <a:r>
              <a:rPr lang="en-US" sz="4000" dirty="0" err="1" smtClean="0"/>
              <a:t>navegadores</a:t>
            </a:r>
            <a:r>
              <a:rPr lang="en-US" sz="4000" dirty="0" smtClean="0"/>
              <a:t> </a:t>
            </a:r>
            <a:r>
              <a:rPr lang="en-US" dirty="0" err="1" smtClean="0"/>
              <a:t>viejos</a:t>
            </a:r>
            <a:r>
              <a:rPr lang="en-US" sz="4000" dirty="0" smtClean="0"/>
              <a:t> y </a:t>
            </a:r>
            <a:r>
              <a:rPr lang="en-US" sz="4000" dirty="0" err="1" smtClean="0"/>
              <a:t>validar</a:t>
            </a:r>
            <a:r>
              <a:rPr lang="en-US" sz="4000" dirty="0" smtClean="0"/>
              <a:t> </a:t>
            </a:r>
            <a:r>
              <a:rPr lang="en-US" sz="4000" dirty="0" err="1" smtClean="0"/>
              <a:t>formulario</a:t>
            </a:r>
            <a:r>
              <a:rPr lang="en-US" sz="4000" dirty="0" smtClean="0"/>
              <a:t> de </a:t>
            </a:r>
            <a:r>
              <a:rPr lang="en-US" sz="4000" dirty="0" err="1" smtClean="0"/>
              <a:t>datos</a:t>
            </a:r>
            <a:r>
              <a:rPr lang="en-US" sz="4000" dirty="0" smtClean="0"/>
              <a:t> (23)</a:t>
            </a:r>
            <a:endParaRPr lang="es-MX" sz="4000" dirty="0"/>
          </a:p>
        </p:txBody>
      </p:sp>
      <p:sp>
        <p:nvSpPr>
          <p:cNvPr id="3" name="Subtitle 2"/>
          <p:cNvSpPr>
            <a:spLocks noGrp="1"/>
          </p:cNvSpPr>
          <p:nvPr>
            <p:ph type="subTitle" idx="1"/>
          </p:nvPr>
        </p:nvSpPr>
        <p:spPr>
          <a:xfrm>
            <a:off x="785786" y="2143116"/>
            <a:ext cx="7572428" cy="2357454"/>
          </a:xfrm>
        </p:spPr>
        <p:txBody>
          <a:bodyPr>
            <a:normAutofit/>
          </a:bodyPr>
          <a:lstStyle/>
          <a:p>
            <a:pPr algn="just"/>
            <a:r>
              <a:rPr lang="es-MX" sz="2600" dirty="0" smtClean="0"/>
              <a:t>Para ello, se necesita la librería de </a:t>
            </a:r>
            <a:r>
              <a:rPr lang="es-MX" sz="2600" dirty="0" err="1" smtClean="0"/>
              <a:t>JavaScript</a:t>
            </a:r>
            <a:r>
              <a:rPr lang="es-MX" sz="2600" dirty="0" smtClean="0"/>
              <a:t> </a:t>
            </a:r>
            <a:r>
              <a:rPr lang="es-MX" sz="2600" dirty="0" err="1" smtClean="0"/>
              <a:t>Modernizr</a:t>
            </a:r>
            <a:r>
              <a:rPr lang="es-MX" sz="2600" dirty="0" smtClean="0"/>
              <a:t> que detecta automáticamente la disponibilidad de tecnologías web de última generación.</a:t>
            </a:r>
          </a:p>
          <a:p>
            <a:pPr algn="just"/>
            <a:r>
              <a:rPr lang="es-MX" sz="2600" dirty="0" smtClean="0"/>
              <a:t>Sintaxis: </a:t>
            </a:r>
          </a:p>
          <a:p>
            <a:pPr algn="just"/>
            <a:endParaRPr lang="es-MX" sz="2600" dirty="0" smtClean="0"/>
          </a:p>
          <a:p>
            <a:pPr algn="just"/>
            <a:endParaRPr lang="es-MX" sz="2600" dirty="0" smtClean="0"/>
          </a:p>
        </p:txBody>
      </p:sp>
      <p:sp>
        <p:nvSpPr>
          <p:cNvPr id="5" name="Subtitle 2"/>
          <p:cNvSpPr txBox="1">
            <a:spLocks/>
          </p:cNvSpPr>
          <p:nvPr/>
        </p:nvSpPr>
        <p:spPr>
          <a:xfrm>
            <a:off x="785786" y="4214818"/>
            <a:ext cx="7572428" cy="192882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rPr>
              <a:t>&lt;head&gt; &lt;script </a:t>
            </a:r>
            <a:r>
              <a:rPr kumimoji="0" lang="es-MX" sz="2400" b="1" i="0" u="none" strike="noStrike" kern="1200" cap="none" spc="0" normalizeH="0" baseline="0" noProof="0" dirty="0" err="1" smtClean="0">
                <a:ln>
                  <a:noFill/>
                </a:ln>
                <a:solidFill>
                  <a:schemeClr val="tx1">
                    <a:tint val="75000"/>
                  </a:schemeClr>
                </a:solidFill>
                <a:effectLst/>
                <a:uLnTx/>
                <a:uFillTx/>
                <a:latin typeface="+mn-lt"/>
                <a:ea typeface="+mn-ea"/>
                <a:cs typeface="+mn-cs"/>
              </a:rPr>
              <a:t>src</a:t>
            </a:r>
            <a:r>
              <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rPr>
              <a:t>="modernizer.js"&gt;&lt;/script&gt;&lt;/head&gt;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rPr>
              <a:t>&lt;</a:t>
            </a:r>
            <a:r>
              <a:rPr kumimoji="0" lang="es-MX" sz="2400" b="1" i="0" u="none" strike="noStrike" kern="1200" cap="none" spc="0" normalizeH="0" baseline="0" noProof="0" dirty="0" err="1" smtClean="0">
                <a:ln>
                  <a:noFill/>
                </a:ln>
                <a:solidFill>
                  <a:schemeClr val="tx1">
                    <a:tint val="75000"/>
                  </a:schemeClr>
                </a:solidFill>
                <a:effectLst/>
                <a:uLnTx/>
                <a:uFillTx/>
                <a:latin typeface="+mn-lt"/>
                <a:ea typeface="+mn-ea"/>
                <a:cs typeface="+mn-cs"/>
              </a:rPr>
              <a:t>form</a:t>
            </a:r>
            <a:r>
              <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rPr>
              <a:t>&gt;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MX" sz="2400" b="1" dirty="0" smtClean="0">
                <a:solidFill>
                  <a:schemeClr val="tx1">
                    <a:tint val="75000"/>
                  </a:schemeClr>
                </a:solidFill>
              </a:rPr>
              <a:t>…</a:t>
            </a:r>
            <a:endPar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rPr>
              <a:t>&lt;/</a:t>
            </a:r>
            <a:r>
              <a:rPr kumimoji="0" lang="es-MX" sz="2400" b="1" i="0" u="none" strike="noStrike" kern="1200" cap="none" spc="0" normalizeH="0" baseline="0" noProof="0" dirty="0" err="1" smtClean="0">
                <a:ln>
                  <a:noFill/>
                </a:ln>
                <a:solidFill>
                  <a:schemeClr val="tx1">
                    <a:tint val="75000"/>
                  </a:schemeClr>
                </a:solidFill>
                <a:effectLst/>
                <a:uLnTx/>
                <a:uFillTx/>
                <a:latin typeface="+mn-lt"/>
                <a:ea typeface="+mn-ea"/>
                <a:cs typeface="+mn-cs"/>
              </a:rPr>
              <a:t>form</a:t>
            </a:r>
            <a:r>
              <a:rPr kumimoji="0" lang="es-MX" sz="2400" b="1" i="0" u="none" strike="noStrike" kern="1200" cap="none" spc="0" normalizeH="0" baseline="0" noProof="0" dirty="0" smtClean="0">
                <a:ln>
                  <a:noFill/>
                </a:ln>
                <a:solidFill>
                  <a:schemeClr val="tx1">
                    <a:tint val="75000"/>
                  </a:schemeClr>
                </a:solidFill>
                <a:effectLst/>
                <a:uLnTx/>
                <a:uFillTx/>
                <a:latin typeface="+mn-lt"/>
                <a:ea typeface="+mn-ea"/>
                <a:cs typeface="+mn-cs"/>
              </a:rPr>
              <a:t>&gt;</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4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4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29</a:t>
            </a:fld>
            <a:endParaRPr lang="es-MX"/>
          </a:p>
        </p:txBody>
      </p:sp>
      <p:sp>
        <p:nvSpPr>
          <p:cNvPr id="7" name="6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Modernizr.html</a:t>
            </a:r>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4"/>
            <a:ext cx="7772400" cy="1470025"/>
          </a:xfrm>
        </p:spPr>
        <p:txBody>
          <a:bodyPr/>
          <a:lstStyle/>
          <a:p>
            <a:r>
              <a:rPr lang="es-MX" dirty="0" smtClean="0"/>
              <a:t>HTML 5 &lt;</a:t>
            </a:r>
            <a:r>
              <a:rPr lang="es-MX" dirty="0" err="1" smtClean="0"/>
              <a:t>progress</a:t>
            </a:r>
            <a:r>
              <a:rPr lang="es-MX" dirty="0" smtClean="0"/>
              <a:t>&gt;</a:t>
            </a:r>
            <a:endParaRPr lang="es-MX" dirty="0"/>
          </a:p>
        </p:txBody>
      </p:sp>
      <p:sp>
        <p:nvSpPr>
          <p:cNvPr id="3" name="2 Subtítulo"/>
          <p:cNvSpPr>
            <a:spLocks noGrp="1"/>
          </p:cNvSpPr>
          <p:nvPr>
            <p:ph type="subTitle" idx="1"/>
          </p:nvPr>
        </p:nvSpPr>
        <p:spPr>
          <a:xfrm>
            <a:off x="428596" y="1500174"/>
            <a:ext cx="8286808" cy="4572032"/>
          </a:xfrm>
        </p:spPr>
        <p:txBody>
          <a:bodyPr>
            <a:normAutofit fontScale="85000" lnSpcReduction="10000"/>
          </a:bodyPr>
          <a:lstStyle/>
          <a:p>
            <a:pPr algn="just"/>
            <a:r>
              <a:rPr lang="es-MX" dirty="0" smtClean="0"/>
              <a:t>Visualiza una barra de proceso. Los detalles de cómo se muestra depende del navegador.</a:t>
            </a:r>
          </a:p>
          <a:p>
            <a:pPr algn="just"/>
            <a:endParaRPr lang="es-MX" dirty="0"/>
          </a:p>
          <a:p>
            <a:pPr algn="just"/>
            <a:r>
              <a:rPr lang="es-MX" b="1" dirty="0" smtClean="0"/>
              <a:t>Atributos del elemento</a:t>
            </a:r>
          </a:p>
          <a:p>
            <a:pPr algn="just"/>
            <a:endParaRPr lang="es-MX" dirty="0"/>
          </a:p>
          <a:p>
            <a:pPr algn="just">
              <a:buFont typeface="Wingdings" pitchFamily="2" charset="2"/>
              <a:buChar char="q"/>
            </a:pPr>
            <a:r>
              <a:rPr lang="es-MX" dirty="0" smtClean="0"/>
              <a:t> </a:t>
            </a:r>
            <a:r>
              <a:rPr lang="es-MX" dirty="0" err="1" smtClean="0"/>
              <a:t>max</a:t>
            </a:r>
            <a:r>
              <a:rPr lang="es-MX" dirty="0" smtClean="0"/>
              <a:t>: Indica </a:t>
            </a:r>
            <a:r>
              <a:rPr lang="es-MX" dirty="0" smtClean="0"/>
              <a:t>cantidad </a:t>
            </a:r>
            <a:r>
              <a:rPr lang="es-MX" dirty="0" smtClean="0"/>
              <a:t>de trabajo que </a:t>
            </a:r>
            <a:r>
              <a:rPr lang="es-MX" dirty="0" smtClean="0"/>
              <a:t>demorará </a:t>
            </a:r>
            <a:r>
              <a:rPr lang="es-MX" dirty="0" smtClean="0"/>
              <a:t>la carga</a:t>
            </a:r>
          </a:p>
          <a:p>
            <a:pPr algn="just">
              <a:buFont typeface="Wingdings" pitchFamily="2" charset="2"/>
              <a:buChar char="q"/>
            </a:pPr>
            <a:r>
              <a:rPr lang="es-MX" dirty="0" smtClean="0"/>
              <a:t> </a:t>
            </a:r>
            <a:r>
              <a:rPr lang="es-MX" dirty="0" err="1" smtClean="0"/>
              <a:t>value</a:t>
            </a:r>
            <a:r>
              <a:rPr lang="es-MX" dirty="0" smtClean="0"/>
              <a:t>: Indica en qué parte de la tarea ya se ha completado o cargado </a:t>
            </a:r>
          </a:p>
          <a:p>
            <a:pPr algn="just">
              <a:buFont typeface="Wingdings" pitchFamily="2" charset="2"/>
              <a:buChar char="q"/>
            </a:pPr>
            <a:r>
              <a:rPr lang="es-MX" dirty="0"/>
              <a:t> </a:t>
            </a:r>
            <a:r>
              <a:rPr lang="es-MX" dirty="0" smtClean="0"/>
              <a:t>position: Devuelve la posición actual (sólo lectura)</a:t>
            </a:r>
          </a:p>
          <a:p>
            <a:pPr algn="just">
              <a:buFont typeface="Wingdings" pitchFamily="2" charset="2"/>
              <a:buChar char="q"/>
            </a:pPr>
            <a:r>
              <a:rPr lang="es-MX" dirty="0"/>
              <a:t> </a:t>
            </a:r>
            <a:r>
              <a:rPr lang="es-MX" dirty="0" err="1" smtClean="0"/>
              <a:t>labels</a:t>
            </a:r>
            <a:r>
              <a:rPr lang="es-MX" dirty="0" smtClean="0"/>
              <a:t>: Devuelve una lista de etiquetas (sólo lectura)</a:t>
            </a:r>
          </a:p>
          <a:p>
            <a:pPr algn="just"/>
            <a:endParaRPr lang="es-MX" dirty="0"/>
          </a:p>
        </p:txBody>
      </p:sp>
      <p:sp>
        <p:nvSpPr>
          <p:cNvPr id="4" name="3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progress.html</a:t>
            </a:r>
            <a:endParaRPr lang="es-MX" dirty="0"/>
          </a:p>
        </p:txBody>
      </p:sp>
    </p:spTree>
    <p:extLst>
      <p:ext uri="{BB962C8B-B14F-4D97-AF65-F5344CB8AC3E}">
        <p14:creationId xmlns:p14="http://schemas.microsoft.com/office/powerpoint/2010/main" val="1596188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785786" y="1928802"/>
            <a:ext cx="7572428" cy="1857388"/>
          </a:xfrm>
        </p:spPr>
        <p:txBody>
          <a:bodyPr>
            <a:normAutofit/>
          </a:bodyPr>
          <a:lstStyle/>
          <a:p>
            <a:pPr algn="just"/>
            <a:r>
              <a:rPr lang="es-MX" sz="2600" b="1" dirty="0" smtClean="0"/>
              <a:t>Estilos básicos. </a:t>
            </a:r>
            <a:r>
              <a:rPr lang="es-MX" sz="2600" dirty="0" smtClean="0"/>
              <a:t>Se definen dos modelos diferentes para el tratamiento de los bordes de las celdas. La propiedad que nos permite seleccionar el modelo de bordes es </a:t>
            </a:r>
            <a:r>
              <a:rPr lang="es-MX" sz="2600" b="1" dirty="0" err="1" smtClean="0"/>
              <a:t>border-collapse</a:t>
            </a:r>
            <a:r>
              <a:rPr lang="es-MX" sz="2600" b="1" dirty="0" smtClean="0"/>
              <a:t>.</a:t>
            </a:r>
          </a:p>
          <a:p>
            <a:pPr algn="just"/>
            <a:endParaRPr lang="es-MX" sz="2600" dirty="0" smtClean="0"/>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30</a:t>
            </a:fld>
            <a:endParaRPr lang="es-MX"/>
          </a:p>
        </p:txBody>
      </p:sp>
      <p:graphicFrame>
        <p:nvGraphicFramePr>
          <p:cNvPr id="7" name="6 Tabla"/>
          <p:cNvGraphicFramePr>
            <a:graphicFrameLocks noGrp="1"/>
          </p:cNvGraphicFramePr>
          <p:nvPr/>
        </p:nvGraphicFramePr>
        <p:xfrm>
          <a:off x="357158" y="3857628"/>
          <a:ext cx="8286808" cy="2397760"/>
        </p:xfrm>
        <a:graphic>
          <a:graphicData uri="http://schemas.openxmlformats.org/drawingml/2006/table">
            <a:tbl>
              <a:tblPr firstRow="1" bandRow="1">
                <a:tableStyleId>{5C22544A-7EE6-4342-B048-85BDC9FD1C3A}</a:tableStyleId>
              </a:tblPr>
              <a:tblGrid>
                <a:gridCol w="4143404"/>
                <a:gridCol w="4143404"/>
              </a:tblGrid>
              <a:tr h="370840">
                <a:tc>
                  <a:txBody>
                    <a:bodyPr/>
                    <a:lstStyle/>
                    <a:p>
                      <a:r>
                        <a:rPr lang="es-MX" dirty="0" err="1" smtClean="0"/>
                        <a:t>border-collapse</a:t>
                      </a:r>
                      <a:endParaRPr lang="es-MX" dirty="0"/>
                    </a:p>
                  </a:txBody>
                  <a:tcPr/>
                </a:tc>
                <a:tc>
                  <a:txBody>
                    <a:bodyPr/>
                    <a:lstStyle/>
                    <a:p>
                      <a:r>
                        <a:rPr lang="es-MX" dirty="0" smtClean="0"/>
                        <a:t>Fusión</a:t>
                      </a:r>
                      <a:r>
                        <a:rPr lang="es-MX" baseline="0" dirty="0" smtClean="0"/>
                        <a:t> de bordes</a:t>
                      </a:r>
                      <a:endParaRPr lang="es-MX" dirty="0"/>
                    </a:p>
                  </a:txBody>
                  <a:tcPr/>
                </a:tc>
              </a:tr>
              <a:tr h="370840">
                <a:tc>
                  <a:txBody>
                    <a:bodyPr/>
                    <a:lstStyle/>
                    <a:p>
                      <a:r>
                        <a:rPr lang="es-MX" dirty="0" smtClean="0"/>
                        <a:t>Valores</a:t>
                      </a:r>
                      <a:endParaRPr lang="es-MX" dirty="0"/>
                    </a:p>
                  </a:txBody>
                  <a:tcPr/>
                </a:tc>
                <a:tc>
                  <a:txBody>
                    <a:bodyPr/>
                    <a:lstStyle/>
                    <a:p>
                      <a:r>
                        <a:rPr lang="es-MX" dirty="0" err="1" smtClean="0"/>
                        <a:t>collapse</a:t>
                      </a:r>
                      <a:r>
                        <a:rPr lang="es-MX" baseline="0" dirty="0" smtClean="0"/>
                        <a:t> | </a:t>
                      </a:r>
                      <a:r>
                        <a:rPr lang="es-MX" baseline="0" dirty="0" err="1" smtClean="0"/>
                        <a:t>separate</a:t>
                      </a:r>
                      <a:r>
                        <a:rPr lang="es-MX" baseline="0" dirty="0" smtClean="0"/>
                        <a:t> | </a:t>
                      </a:r>
                      <a:r>
                        <a:rPr lang="es-MX" baseline="0" dirty="0" err="1" smtClean="0"/>
                        <a:t>inherit</a:t>
                      </a:r>
                      <a:endParaRPr lang="es-MX" dirty="0"/>
                    </a:p>
                  </a:txBody>
                  <a:tcPr/>
                </a:tc>
              </a:tr>
              <a:tr h="370840">
                <a:tc>
                  <a:txBody>
                    <a:bodyPr/>
                    <a:lstStyle/>
                    <a:p>
                      <a:r>
                        <a:rPr lang="es-MX" dirty="0" smtClean="0"/>
                        <a:t>Se</a:t>
                      </a:r>
                      <a:r>
                        <a:rPr lang="es-MX" baseline="0" dirty="0" smtClean="0"/>
                        <a:t> aplica a…</a:t>
                      </a:r>
                      <a:endParaRPr lang="es-MX" dirty="0"/>
                    </a:p>
                  </a:txBody>
                  <a:tcPr/>
                </a:tc>
                <a:tc>
                  <a:txBody>
                    <a:bodyPr/>
                    <a:lstStyle/>
                    <a:p>
                      <a:r>
                        <a:rPr lang="es-MX" dirty="0" smtClean="0"/>
                        <a:t>Todas las tablas</a:t>
                      </a:r>
                      <a:endParaRPr lang="es-MX" dirty="0"/>
                    </a:p>
                  </a:txBody>
                  <a:tcPr/>
                </a:tc>
              </a:tr>
              <a:tr h="370840">
                <a:tc>
                  <a:txBody>
                    <a:bodyPr/>
                    <a:lstStyle/>
                    <a:p>
                      <a:r>
                        <a:rPr lang="es-MX" dirty="0" smtClean="0"/>
                        <a:t>Valor inicial</a:t>
                      </a:r>
                      <a:endParaRPr lang="es-MX" dirty="0"/>
                    </a:p>
                  </a:txBody>
                  <a:tcPr/>
                </a:tc>
                <a:tc>
                  <a:txBody>
                    <a:bodyPr/>
                    <a:lstStyle/>
                    <a:p>
                      <a:r>
                        <a:rPr lang="es-MX" dirty="0" err="1" smtClean="0"/>
                        <a:t>separate</a:t>
                      </a:r>
                      <a:endParaRPr lang="es-MX" dirty="0"/>
                    </a:p>
                  </a:txBody>
                  <a:tcPr/>
                </a:tc>
              </a:tr>
              <a:tr h="370840">
                <a:tc>
                  <a:txBody>
                    <a:bodyPr/>
                    <a:lstStyle/>
                    <a:p>
                      <a:r>
                        <a:rPr lang="es-MX" dirty="0" smtClean="0"/>
                        <a:t>Descripción</a:t>
                      </a:r>
                      <a:endParaRPr lang="es-MX" dirty="0"/>
                    </a:p>
                  </a:txBody>
                  <a:tcPr/>
                </a:tc>
                <a:tc>
                  <a:txBody>
                    <a:bodyPr/>
                    <a:lstStyle/>
                    <a:p>
                      <a:r>
                        <a:rPr lang="es-MX" dirty="0" smtClean="0"/>
                        <a:t>Define el mecanismo de fusión</a:t>
                      </a:r>
                      <a:r>
                        <a:rPr lang="es-MX" baseline="0" dirty="0" smtClean="0"/>
                        <a:t> de los bordes de las celdas adyacentes de una tabla</a:t>
                      </a:r>
                      <a:endParaRPr lang="es-MX"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785786" y="1285860"/>
            <a:ext cx="7572428" cy="1857388"/>
          </a:xfrm>
        </p:spPr>
        <p:txBody>
          <a:bodyPr>
            <a:normAutofit/>
          </a:bodyPr>
          <a:lstStyle/>
          <a:p>
            <a:pPr algn="just"/>
            <a:r>
              <a:rPr lang="es-MX" sz="2600" dirty="0" smtClean="0"/>
              <a:t>El modelo </a:t>
            </a:r>
            <a:r>
              <a:rPr lang="es-MX" sz="2600" b="1" dirty="0" err="1" smtClean="0"/>
              <a:t>collapse</a:t>
            </a:r>
            <a:r>
              <a:rPr lang="es-MX" sz="2600" dirty="0" smtClean="0"/>
              <a:t> fusiona de forma automática los bordes de las celdas adyacentes, mientras que el modelo </a:t>
            </a:r>
            <a:r>
              <a:rPr lang="es-MX" sz="2600" b="1" dirty="0" err="1" smtClean="0"/>
              <a:t>separate</a:t>
            </a:r>
            <a:r>
              <a:rPr lang="es-MX" sz="2600" dirty="0" smtClean="0"/>
              <a:t> fuerza a que cada celda muestra sus cuatro bordes</a:t>
            </a:r>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31</a:t>
            </a:fld>
            <a:endParaRPr lang="es-MX"/>
          </a:p>
        </p:txBody>
      </p:sp>
      <p:pic>
        <p:nvPicPr>
          <p:cNvPr id="1026" name="Picture 2"/>
          <p:cNvPicPr>
            <a:picLocks noChangeAspect="1" noChangeArrowheads="1"/>
          </p:cNvPicPr>
          <p:nvPr/>
        </p:nvPicPr>
        <p:blipFill>
          <a:blip r:embed="rId2"/>
          <a:srcRect/>
          <a:stretch>
            <a:fillRect/>
          </a:stretch>
        </p:blipFill>
        <p:spPr bwMode="auto">
          <a:xfrm>
            <a:off x="4643438" y="3179386"/>
            <a:ext cx="4099363" cy="267850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57158" y="3200417"/>
            <a:ext cx="4067175" cy="2657475"/>
          </a:xfrm>
          <a:prstGeom prst="rect">
            <a:avLst/>
          </a:prstGeom>
          <a:noFill/>
          <a:ln w="9525">
            <a:noFill/>
            <a:miter lim="800000"/>
            <a:headEnd/>
            <a:tailEnd/>
          </a:ln>
          <a:effectLst/>
        </p:spPr>
      </p:pic>
      <p:sp>
        <p:nvSpPr>
          <p:cNvPr id="8" name="7 CuadroTexto"/>
          <p:cNvSpPr txBox="1"/>
          <p:nvPr/>
        </p:nvSpPr>
        <p:spPr>
          <a:xfrm>
            <a:off x="340294" y="5929330"/>
            <a:ext cx="3374450" cy="369332"/>
          </a:xfrm>
          <a:prstGeom prst="rect">
            <a:avLst/>
          </a:prstGeom>
          <a:noFill/>
        </p:spPr>
        <p:txBody>
          <a:bodyPr wrap="none" rtlCol="0">
            <a:spAutoFit/>
          </a:bodyPr>
          <a:lstStyle/>
          <a:p>
            <a:r>
              <a:rPr lang="es-MX" dirty="0" smtClean="0"/>
              <a:t>Fig. Aspecto por defecto, </a:t>
            </a:r>
            <a:r>
              <a:rPr lang="es-MX" dirty="0" err="1" smtClean="0"/>
              <a:t>separate</a:t>
            </a:r>
            <a:endParaRPr lang="es-MX" dirty="0"/>
          </a:p>
        </p:txBody>
      </p:sp>
      <p:sp>
        <p:nvSpPr>
          <p:cNvPr id="9" name="8 CuadroTexto"/>
          <p:cNvSpPr txBox="1"/>
          <p:nvPr/>
        </p:nvSpPr>
        <p:spPr>
          <a:xfrm>
            <a:off x="4698012" y="5917188"/>
            <a:ext cx="3921073" cy="369332"/>
          </a:xfrm>
          <a:prstGeom prst="rect">
            <a:avLst/>
          </a:prstGeom>
          <a:noFill/>
        </p:spPr>
        <p:txBody>
          <a:bodyPr wrap="none" rtlCol="0">
            <a:spAutoFit/>
          </a:bodyPr>
          <a:lstStyle/>
          <a:p>
            <a:r>
              <a:rPr lang="es-MX" dirty="0" smtClean="0"/>
              <a:t>Fig. Propiedad </a:t>
            </a:r>
            <a:r>
              <a:rPr lang="es-MX" dirty="0" err="1" smtClean="0"/>
              <a:t>border-collapse</a:t>
            </a:r>
            <a:r>
              <a:rPr lang="es-MX" dirty="0" smtClean="0"/>
              <a:t>: </a:t>
            </a:r>
            <a:r>
              <a:rPr lang="es-MX" dirty="0" err="1" smtClean="0"/>
              <a:t>collapse</a:t>
            </a:r>
            <a:endParaRPr lang="es-MX"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357158" y="1571612"/>
            <a:ext cx="8286808" cy="2428892"/>
          </a:xfrm>
        </p:spPr>
        <p:txBody>
          <a:bodyPr>
            <a:normAutofit fontScale="62500" lnSpcReduction="20000"/>
          </a:bodyPr>
          <a:lstStyle/>
          <a:p>
            <a:pPr algn="just"/>
            <a:r>
              <a:rPr lang="es-MX" sz="3800" dirty="0" smtClean="0"/>
              <a:t>Si se opta por el modelo </a:t>
            </a:r>
            <a:r>
              <a:rPr lang="es-MX" sz="3800" b="1" dirty="0" err="1" smtClean="0"/>
              <a:t>separate</a:t>
            </a:r>
            <a:r>
              <a:rPr lang="es-MX" sz="3800" dirty="0" smtClean="0"/>
              <a:t> (modelo por defecto si no se indica lo contrario) se puede utilizar la propiedad </a:t>
            </a:r>
            <a:r>
              <a:rPr lang="es-MX" sz="3800" dirty="0" err="1" smtClean="0"/>
              <a:t>border-spacing</a:t>
            </a:r>
            <a:r>
              <a:rPr lang="es-MX" sz="3800" dirty="0" smtClean="0"/>
              <a:t> para controlar la separación de los bordes de cada celda. </a:t>
            </a:r>
          </a:p>
          <a:p>
            <a:pPr algn="just"/>
            <a:r>
              <a:rPr lang="es-MX" sz="3800" dirty="0" smtClean="0"/>
              <a:t>Si solamente se indica como valor una medida, se asigna ese valor como separación horizontal y vertical. Si se indican dos medidas, la primera es la separación horizontal y</a:t>
            </a:r>
          </a:p>
          <a:p>
            <a:pPr algn="just"/>
            <a:r>
              <a:rPr lang="es-MX" sz="3800" dirty="0" smtClean="0"/>
              <a:t>la segunda es la separación vertical entre celdas.</a:t>
            </a:r>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32</a:t>
            </a:fld>
            <a:endParaRPr lang="es-MX"/>
          </a:p>
        </p:txBody>
      </p:sp>
      <p:graphicFrame>
        <p:nvGraphicFramePr>
          <p:cNvPr id="7" name="6 Tabla"/>
          <p:cNvGraphicFramePr>
            <a:graphicFrameLocks noGrp="1"/>
          </p:cNvGraphicFramePr>
          <p:nvPr/>
        </p:nvGraphicFramePr>
        <p:xfrm>
          <a:off x="357158" y="4163080"/>
          <a:ext cx="8286808" cy="2123440"/>
        </p:xfrm>
        <a:graphic>
          <a:graphicData uri="http://schemas.openxmlformats.org/drawingml/2006/table">
            <a:tbl>
              <a:tblPr firstRow="1" bandRow="1">
                <a:tableStyleId>{5C22544A-7EE6-4342-B048-85BDC9FD1C3A}</a:tableStyleId>
              </a:tblPr>
              <a:tblGrid>
                <a:gridCol w="4143404"/>
                <a:gridCol w="4143404"/>
              </a:tblGrid>
              <a:tr h="370840">
                <a:tc>
                  <a:txBody>
                    <a:bodyPr/>
                    <a:lstStyle/>
                    <a:p>
                      <a:r>
                        <a:rPr lang="es-MX" dirty="0" err="1" smtClean="0"/>
                        <a:t>border-spacing</a:t>
                      </a:r>
                      <a:endParaRPr lang="es-MX" dirty="0"/>
                    </a:p>
                  </a:txBody>
                  <a:tcPr/>
                </a:tc>
                <a:tc>
                  <a:txBody>
                    <a:bodyPr/>
                    <a:lstStyle/>
                    <a:p>
                      <a:r>
                        <a:rPr lang="es-MX" dirty="0" smtClean="0"/>
                        <a:t>Espacio entre</a:t>
                      </a:r>
                      <a:r>
                        <a:rPr lang="es-MX" baseline="0" dirty="0" smtClean="0"/>
                        <a:t> los bordes</a:t>
                      </a:r>
                      <a:endParaRPr lang="es-MX" dirty="0"/>
                    </a:p>
                  </a:txBody>
                  <a:tcPr/>
                </a:tc>
              </a:tr>
              <a:tr h="370840">
                <a:tc>
                  <a:txBody>
                    <a:bodyPr/>
                    <a:lstStyle/>
                    <a:p>
                      <a:r>
                        <a:rPr lang="es-MX" dirty="0" smtClean="0"/>
                        <a:t>Valores</a:t>
                      </a:r>
                      <a:endParaRPr lang="es-MX" dirty="0"/>
                    </a:p>
                  </a:txBody>
                  <a:tcPr/>
                </a:tc>
                <a:tc>
                  <a:txBody>
                    <a:bodyPr/>
                    <a:lstStyle/>
                    <a:p>
                      <a:r>
                        <a:rPr lang="es-MX" baseline="0" dirty="0" smtClean="0"/>
                        <a:t>&lt;medida&gt; &lt;medida&gt;? | </a:t>
                      </a:r>
                      <a:r>
                        <a:rPr lang="es-MX" baseline="0" dirty="0" err="1" smtClean="0"/>
                        <a:t>inherit</a:t>
                      </a:r>
                      <a:endParaRPr lang="es-MX" dirty="0"/>
                    </a:p>
                  </a:txBody>
                  <a:tcPr/>
                </a:tc>
              </a:tr>
              <a:tr h="370840">
                <a:tc>
                  <a:txBody>
                    <a:bodyPr/>
                    <a:lstStyle/>
                    <a:p>
                      <a:r>
                        <a:rPr lang="es-MX" dirty="0" smtClean="0"/>
                        <a:t>Se</a:t>
                      </a:r>
                      <a:r>
                        <a:rPr lang="es-MX" baseline="0" dirty="0" smtClean="0"/>
                        <a:t> aplica a…</a:t>
                      </a:r>
                      <a:endParaRPr lang="es-MX" dirty="0"/>
                    </a:p>
                  </a:txBody>
                  <a:tcPr/>
                </a:tc>
                <a:tc>
                  <a:txBody>
                    <a:bodyPr/>
                    <a:lstStyle/>
                    <a:p>
                      <a:r>
                        <a:rPr lang="es-MX" dirty="0" smtClean="0"/>
                        <a:t>Todas las tablas</a:t>
                      </a:r>
                      <a:endParaRPr lang="es-MX" dirty="0"/>
                    </a:p>
                  </a:txBody>
                  <a:tcPr/>
                </a:tc>
              </a:tr>
              <a:tr h="370840">
                <a:tc>
                  <a:txBody>
                    <a:bodyPr/>
                    <a:lstStyle/>
                    <a:p>
                      <a:r>
                        <a:rPr lang="es-MX" dirty="0" smtClean="0"/>
                        <a:t>Valor inicial</a:t>
                      </a:r>
                      <a:endParaRPr lang="es-MX" dirty="0"/>
                    </a:p>
                  </a:txBody>
                  <a:tcPr/>
                </a:tc>
                <a:tc>
                  <a:txBody>
                    <a:bodyPr/>
                    <a:lstStyle/>
                    <a:p>
                      <a:r>
                        <a:rPr lang="es-MX" dirty="0" smtClean="0"/>
                        <a:t>0</a:t>
                      </a:r>
                      <a:endParaRPr lang="es-MX" dirty="0"/>
                    </a:p>
                  </a:txBody>
                  <a:tcPr/>
                </a:tc>
              </a:tr>
              <a:tr h="370840">
                <a:tc>
                  <a:txBody>
                    <a:bodyPr/>
                    <a:lstStyle/>
                    <a:p>
                      <a:r>
                        <a:rPr lang="es-MX" dirty="0" smtClean="0"/>
                        <a:t>Descripción</a:t>
                      </a:r>
                      <a:endParaRPr lang="es-MX" dirty="0"/>
                    </a:p>
                  </a:txBody>
                  <a:tcPr/>
                </a:tc>
                <a:tc>
                  <a:txBody>
                    <a:bodyPr/>
                    <a:lstStyle/>
                    <a:p>
                      <a:r>
                        <a:rPr lang="es-MX" dirty="0" smtClean="0"/>
                        <a:t>Establece</a:t>
                      </a:r>
                      <a:r>
                        <a:rPr lang="es-MX" baseline="0" dirty="0" smtClean="0"/>
                        <a:t> la separación entre los bordes de las celdas adyacentes de una tabla</a:t>
                      </a:r>
                      <a:endParaRPr lang="es-MX"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357158" y="1428736"/>
            <a:ext cx="8286808" cy="2214578"/>
          </a:xfrm>
        </p:spPr>
        <p:txBody>
          <a:bodyPr>
            <a:normAutofit fontScale="92500" lnSpcReduction="20000"/>
          </a:bodyPr>
          <a:lstStyle/>
          <a:p>
            <a:pPr algn="just"/>
            <a:r>
              <a:rPr lang="es-MX" sz="2600" b="1" dirty="0" smtClean="0"/>
              <a:t>Estilos avanzados. </a:t>
            </a:r>
            <a:r>
              <a:rPr lang="es-MX" sz="2800" dirty="0" smtClean="0"/>
              <a:t>CSS define otras propiedades específicas para el control del aspecto de las tablas. Una de ellas es el tratamiento que reciben las celdas vacías de una tabla, que se controla mediante la propiedad </a:t>
            </a:r>
            <a:r>
              <a:rPr lang="es-MX" sz="2800" b="1" dirty="0" err="1" smtClean="0"/>
              <a:t>empty-cells</a:t>
            </a:r>
            <a:r>
              <a:rPr lang="es-MX" sz="2800" dirty="0" smtClean="0"/>
              <a:t>. </a:t>
            </a:r>
          </a:p>
          <a:p>
            <a:pPr algn="just"/>
            <a:r>
              <a:rPr lang="es-MX" sz="2800" dirty="0" smtClean="0"/>
              <a:t>Esta propiedad sólo se aplica cuando el modelo de</a:t>
            </a:r>
          </a:p>
          <a:p>
            <a:pPr algn="just"/>
            <a:r>
              <a:rPr lang="es-MX" sz="2800" dirty="0" smtClean="0"/>
              <a:t>bordes de la tabla es de tipo </a:t>
            </a:r>
            <a:r>
              <a:rPr lang="es-MX" sz="2800" b="1" dirty="0" err="1" smtClean="0"/>
              <a:t>separate</a:t>
            </a:r>
            <a:r>
              <a:rPr lang="es-MX" sz="2600" b="1" dirty="0" smtClean="0"/>
              <a:t>.</a:t>
            </a:r>
          </a:p>
          <a:p>
            <a:pPr algn="just"/>
            <a:endParaRPr lang="es-MX" sz="2600" dirty="0" smtClean="0"/>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33</a:t>
            </a:fld>
            <a:endParaRPr lang="es-MX"/>
          </a:p>
        </p:txBody>
      </p:sp>
      <p:graphicFrame>
        <p:nvGraphicFramePr>
          <p:cNvPr id="7" name="6 Tabla"/>
          <p:cNvGraphicFramePr>
            <a:graphicFrameLocks noGrp="1"/>
          </p:cNvGraphicFramePr>
          <p:nvPr/>
        </p:nvGraphicFramePr>
        <p:xfrm>
          <a:off x="357158" y="3857628"/>
          <a:ext cx="8286808" cy="2397760"/>
        </p:xfrm>
        <a:graphic>
          <a:graphicData uri="http://schemas.openxmlformats.org/drawingml/2006/table">
            <a:tbl>
              <a:tblPr firstRow="1" bandRow="1">
                <a:tableStyleId>{5C22544A-7EE6-4342-B048-85BDC9FD1C3A}</a:tableStyleId>
              </a:tblPr>
              <a:tblGrid>
                <a:gridCol w="4143404"/>
                <a:gridCol w="4143404"/>
              </a:tblGrid>
              <a:tr h="370840">
                <a:tc>
                  <a:txBody>
                    <a:bodyPr/>
                    <a:lstStyle/>
                    <a:p>
                      <a:r>
                        <a:rPr lang="es-MX" dirty="0" err="1" smtClean="0"/>
                        <a:t>empy-cells</a:t>
                      </a:r>
                      <a:endParaRPr lang="es-MX" dirty="0"/>
                    </a:p>
                  </a:txBody>
                  <a:tcPr/>
                </a:tc>
                <a:tc>
                  <a:txBody>
                    <a:bodyPr/>
                    <a:lstStyle/>
                    <a:p>
                      <a:r>
                        <a:rPr lang="es-MX" dirty="0" smtClean="0"/>
                        <a:t>Tratamiento</a:t>
                      </a:r>
                      <a:r>
                        <a:rPr lang="es-MX" baseline="0" dirty="0" smtClean="0"/>
                        <a:t> de celdas vacías</a:t>
                      </a:r>
                      <a:endParaRPr lang="es-MX" dirty="0"/>
                    </a:p>
                  </a:txBody>
                  <a:tcPr/>
                </a:tc>
              </a:tr>
              <a:tr h="370840">
                <a:tc>
                  <a:txBody>
                    <a:bodyPr/>
                    <a:lstStyle/>
                    <a:p>
                      <a:r>
                        <a:rPr lang="es-MX" dirty="0" smtClean="0"/>
                        <a:t>Valores</a:t>
                      </a:r>
                      <a:endParaRPr lang="es-MX" dirty="0"/>
                    </a:p>
                  </a:txBody>
                  <a:tcPr/>
                </a:tc>
                <a:tc>
                  <a:txBody>
                    <a:bodyPr/>
                    <a:lstStyle/>
                    <a:p>
                      <a:r>
                        <a:rPr lang="es-MX" dirty="0" smtClean="0"/>
                        <a:t>show</a:t>
                      </a:r>
                      <a:r>
                        <a:rPr lang="es-MX" baseline="0" dirty="0" smtClean="0"/>
                        <a:t>| </a:t>
                      </a:r>
                      <a:r>
                        <a:rPr lang="es-MX" baseline="0" dirty="0" err="1" smtClean="0"/>
                        <a:t>hide</a:t>
                      </a:r>
                      <a:r>
                        <a:rPr lang="es-MX" baseline="0" dirty="0" smtClean="0"/>
                        <a:t>| </a:t>
                      </a:r>
                      <a:r>
                        <a:rPr lang="es-MX" baseline="0" dirty="0" err="1" smtClean="0"/>
                        <a:t>inherit</a:t>
                      </a:r>
                      <a:endParaRPr lang="es-MX" dirty="0"/>
                    </a:p>
                  </a:txBody>
                  <a:tcPr/>
                </a:tc>
              </a:tr>
              <a:tr h="370840">
                <a:tc>
                  <a:txBody>
                    <a:bodyPr/>
                    <a:lstStyle/>
                    <a:p>
                      <a:r>
                        <a:rPr lang="es-MX" dirty="0" smtClean="0"/>
                        <a:t>Se</a:t>
                      </a:r>
                      <a:r>
                        <a:rPr lang="es-MX" baseline="0" dirty="0" smtClean="0"/>
                        <a:t> aplica a…</a:t>
                      </a:r>
                      <a:endParaRPr lang="es-MX" dirty="0"/>
                    </a:p>
                  </a:txBody>
                  <a:tcPr/>
                </a:tc>
                <a:tc>
                  <a:txBody>
                    <a:bodyPr/>
                    <a:lstStyle/>
                    <a:p>
                      <a:r>
                        <a:rPr lang="es-MX" dirty="0" smtClean="0"/>
                        <a:t>Celdas</a:t>
                      </a:r>
                      <a:r>
                        <a:rPr lang="es-MX" baseline="0" dirty="0" smtClean="0"/>
                        <a:t> de una tabla</a:t>
                      </a:r>
                      <a:endParaRPr lang="es-MX" dirty="0"/>
                    </a:p>
                  </a:txBody>
                  <a:tcPr/>
                </a:tc>
              </a:tr>
              <a:tr h="370840">
                <a:tc>
                  <a:txBody>
                    <a:bodyPr/>
                    <a:lstStyle/>
                    <a:p>
                      <a:r>
                        <a:rPr lang="es-MX" dirty="0" smtClean="0"/>
                        <a:t>Valor inicial</a:t>
                      </a:r>
                      <a:endParaRPr lang="es-MX" dirty="0"/>
                    </a:p>
                  </a:txBody>
                  <a:tcPr/>
                </a:tc>
                <a:tc>
                  <a:txBody>
                    <a:bodyPr/>
                    <a:lstStyle/>
                    <a:p>
                      <a:r>
                        <a:rPr lang="es-MX" dirty="0" smtClean="0"/>
                        <a:t>show</a:t>
                      </a:r>
                      <a:endParaRPr lang="es-MX" dirty="0"/>
                    </a:p>
                  </a:txBody>
                  <a:tcPr/>
                </a:tc>
              </a:tr>
              <a:tr h="370840">
                <a:tc>
                  <a:txBody>
                    <a:bodyPr/>
                    <a:lstStyle/>
                    <a:p>
                      <a:r>
                        <a:rPr lang="es-MX" dirty="0" smtClean="0"/>
                        <a:t>Descripción</a:t>
                      </a:r>
                      <a:endParaRPr lang="es-MX" dirty="0"/>
                    </a:p>
                  </a:txBody>
                  <a:tcPr/>
                </a:tc>
                <a:tc>
                  <a:txBody>
                    <a:bodyPr/>
                    <a:lstStyle/>
                    <a:p>
                      <a:r>
                        <a:rPr lang="es-MX" dirty="0" smtClean="0"/>
                        <a:t>Define el mecanismo</a:t>
                      </a:r>
                      <a:r>
                        <a:rPr lang="es-MX" baseline="0" dirty="0" smtClean="0"/>
                        <a:t> utilizado para el tratamiento de las celdas vacías de una tabla</a:t>
                      </a:r>
                      <a:endParaRPr lang="es-MX"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785786" y="1285860"/>
            <a:ext cx="7572428" cy="1857388"/>
          </a:xfrm>
        </p:spPr>
        <p:txBody>
          <a:bodyPr>
            <a:normAutofit/>
          </a:bodyPr>
          <a:lstStyle/>
          <a:p>
            <a:pPr algn="just"/>
            <a:r>
              <a:rPr lang="es-MX" sz="2600" dirty="0" smtClean="0"/>
              <a:t>El valor </a:t>
            </a:r>
            <a:r>
              <a:rPr lang="es-MX" sz="2600" b="1" dirty="0" err="1" smtClean="0"/>
              <a:t>hide</a:t>
            </a:r>
            <a:r>
              <a:rPr lang="es-MX" sz="2600" dirty="0" smtClean="0"/>
              <a:t> indica que las celdas vacías no se deben mostrar. Una celda vacía es aquella que no tiene ningún contenido, ni siquiera un espacio en blanco.</a:t>
            </a:r>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34</a:t>
            </a:fld>
            <a:endParaRPr lang="es-MX" dirty="0"/>
          </a:p>
        </p:txBody>
      </p:sp>
      <p:sp>
        <p:nvSpPr>
          <p:cNvPr id="8" name="7 CuadroTexto"/>
          <p:cNvSpPr txBox="1"/>
          <p:nvPr/>
        </p:nvSpPr>
        <p:spPr>
          <a:xfrm>
            <a:off x="2054806" y="6202940"/>
            <a:ext cx="4450962" cy="369332"/>
          </a:xfrm>
          <a:prstGeom prst="rect">
            <a:avLst/>
          </a:prstGeom>
          <a:noFill/>
        </p:spPr>
        <p:txBody>
          <a:bodyPr wrap="none" rtlCol="0">
            <a:spAutoFit/>
          </a:bodyPr>
          <a:lstStyle/>
          <a:p>
            <a:r>
              <a:rPr lang="es-MX" dirty="0" smtClean="0"/>
              <a:t>Fig. Aspecto con propiedad </a:t>
            </a:r>
            <a:r>
              <a:rPr lang="es-MX" dirty="0" err="1" smtClean="0"/>
              <a:t>empty-cells</a:t>
            </a:r>
            <a:r>
              <a:rPr lang="es-MX" dirty="0" smtClean="0"/>
              <a:t>: </a:t>
            </a:r>
            <a:r>
              <a:rPr lang="es-MX" dirty="0" err="1" smtClean="0"/>
              <a:t>hide</a:t>
            </a:r>
            <a:r>
              <a:rPr lang="es-MX" dirty="0" smtClean="0"/>
              <a:t>:</a:t>
            </a:r>
            <a:endParaRPr lang="es-MX" dirty="0"/>
          </a:p>
        </p:txBody>
      </p:sp>
      <p:pic>
        <p:nvPicPr>
          <p:cNvPr id="2050" name="Picture 2"/>
          <p:cNvPicPr>
            <a:picLocks noChangeAspect="1" noChangeArrowheads="1"/>
          </p:cNvPicPr>
          <p:nvPr/>
        </p:nvPicPr>
        <p:blipFill>
          <a:blip r:embed="rId2"/>
          <a:srcRect/>
          <a:stretch>
            <a:fillRect/>
          </a:stretch>
        </p:blipFill>
        <p:spPr bwMode="auto">
          <a:xfrm>
            <a:off x="2076461" y="2703865"/>
            <a:ext cx="4995869" cy="34397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357158" y="1428736"/>
            <a:ext cx="8286808" cy="2214578"/>
          </a:xfrm>
        </p:spPr>
        <p:txBody>
          <a:bodyPr>
            <a:normAutofit lnSpcReduction="10000"/>
          </a:bodyPr>
          <a:lstStyle/>
          <a:p>
            <a:pPr algn="just"/>
            <a:r>
              <a:rPr lang="es-MX" sz="2800" dirty="0" smtClean="0"/>
              <a:t>Por otra parte, el título de las tablas se establece mediante el elemento </a:t>
            </a:r>
            <a:r>
              <a:rPr lang="es-MX" sz="2800" b="1" dirty="0" smtClean="0"/>
              <a:t>&lt;</a:t>
            </a:r>
            <a:r>
              <a:rPr lang="es-MX" sz="2800" b="1" dirty="0" err="1" smtClean="0"/>
              <a:t>caption</a:t>
            </a:r>
            <a:r>
              <a:rPr lang="es-MX" sz="2800" b="1" dirty="0" smtClean="0"/>
              <a:t>&gt;</a:t>
            </a:r>
            <a:r>
              <a:rPr lang="es-MX" sz="2800" dirty="0" smtClean="0"/>
              <a:t>, que por defecto se muestra encima de los contenidos de la tabla. La propiedad </a:t>
            </a:r>
            <a:r>
              <a:rPr lang="es-MX" sz="2800" b="1" dirty="0" err="1" smtClean="0"/>
              <a:t>caption-side</a:t>
            </a:r>
            <a:r>
              <a:rPr lang="es-MX" sz="2800" dirty="0" smtClean="0"/>
              <a:t> permite controlar la posición del título de la tabla.</a:t>
            </a:r>
            <a:endParaRPr lang="es-MX" sz="2600" dirty="0" smtClean="0"/>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35</a:t>
            </a:fld>
            <a:endParaRPr lang="es-MX"/>
          </a:p>
        </p:txBody>
      </p:sp>
      <p:graphicFrame>
        <p:nvGraphicFramePr>
          <p:cNvPr id="7" name="6 Tabla"/>
          <p:cNvGraphicFramePr>
            <a:graphicFrameLocks noGrp="1"/>
          </p:cNvGraphicFramePr>
          <p:nvPr/>
        </p:nvGraphicFramePr>
        <p:xfrm>
          <a:off x="357158" y="3857628"/>
          <a:ext cx="8286808" cy="1854200"/>
        </p:xfrm>
        <a:graphic>
          <a:graphicData uri="http://schemas.openxmlformats.org/drawingml/2006/table">
            <a:tbl>
              <a:tblPr firstRow="1" bandRow="1">
                <a:tableStyleId>{5C22544A-7EE6-4342-B048-85BDC9FD1C3A}</a:tableStyleId>
              </a:tblPr>
              <a:tblGrid>
                <a:gridCol w="4143404"/>
                <a:gridCol w="4143404"/>
              </a:tblGrid>
              <a:tr h="370840">
                <a:tc>
                  <a:txBody>
                    <a:bodyPr/>
                    <a:lstStyle/>
                    <a:p>
                      <a:r>
                        <a:rPr lang="es-MX" dirty="0" err="1" smtClean="0"/>
                        <a:t>caption-side</a:t>
                      </a:r>
                      <a:endParaRPr lang="es-MX" dirty="0"/>
                    </a:p>
                  </a:txBody>
                  <a:tcPr/>
                </a:tc>
                <a:tc>
                  <a:txBody>
                    <a:bodyPr/>
                    <a:lstStyle/>
                    <a:p>
                      <a:r>
                        <a:rPr lang="es-MX" dirty="0" smtClean="0"/>
                        <a:t>Posición del título de la tabla</a:t>
                      </a:r>
                      <a:endParaRPr lang="es-MX" dirty="0"/>
                    </a:p>
                  </a:txBody>
                  <a:tcPr/>
                </a:tc>
              </a:tr>
              <a:tr h="370840">
                <a:tc>
                  <a:txBody>
                    <a:bodyPr/>
                    <a:lstStyle/>
                    <a:p>
                      <a:r>
                        <a:rPr lang="es-MX" dirty="0" smtClean="0"/>
                        <a:t>Valores</a:t>
                      </a:r>
                      <a:endParaRPr lang="es-MX" dirty="0"/>
                    </a:p>
                  </a:txBody>
                  <a:tcPr/>
                </a:tc>
                <a:tc>
                  <a:txBody>
                    <a:bodyPr/>
                    <a:lstStyle/>
                    <a:p>
                      <a:r>
                        <a:rPr lang="es-MX" baseline="0" dirty="0" smtClean="0"/>
                        <a:t>top| </a:t>
                      </a:r>
                      <a:r>
                        <a:rPr lang="es-MX" baseline="0" dirty="0" err="1" smtClean="0"/>
                        <a:t>bottom</a:t>
                      </a:r>
                      <a:r>
                        <a:rPr lang="es-MX" baseline="0" dirty="0" smtClean="0"/>
                        <a:t>| </a:t>
                      </a:r>
                      <a:r>
                        <a:rPr lang="es-MX" baseline="0" dirty="0" err="1" smtClean="0"/>
                        <a:t>inherit</a:t>
                      </a:r>
                      <a:endParaRPr lang="es-MX" dirty="0"/>
                    </a:p>
                  </a:txBody>
                  <a:tcPr/>
                </a:tc>
              </a:tr>
              <a:tr h="370840">
                <a:tc>
                  <a:txBody>
                    <a:bodyPr/>
                    <a:lstStyle/>
                    <a:p>
                      <a:r>
                        <a:rPr lang="es-MX" dirty="0" smtClean="0"/>
                        <a:t>Se</a:t>
                      </a:r>
                      <a:r>
                        <a:rPr lang="es-MX" baseline="0" dirty="0" smtClean="0"/>
                        <a:t> aplica a…</a:t>
                      </a:r>
                      <a:endParaRPr lang="es-MX" dirty="0"/>
                    </a:p>
                  </a:txBody>
                  <a:tcPr/>
                </a:tc>
                <a:tc>
                  <a:txBody>
                    <a:bodyPr/>
                    <a:lstStyle/>
                    <a:p>
                      <a:r>
                        <a:rPr lang="es-MX" dirty="0" smtClean="0"/>
                        <a:t>Los elementos </a:t>
                      </a:r>
                      <a:r>
                        <a:rPr lang="es-MX" dirty="0" err="1" smtClean="0"/>
                        <a:t>caption</a:t>
                      </a:r>
                      <a:endParaRPr lang="es-MX" dirty="0"/>
                    </a:p>
                  </a:txBody>
                  <a:tcPr/>
                </a:tc>
              </a:tr>
              <a:tr h="370840">
                <a:tc>
                  <a:txBody>
                    <a:bodyPr/>
                    <a:lstStyle/>
                    <a:p>
                      <a:r>
                        <a:rPr lang="es-MX" dirty="0" smtClean="0"/>
                        <a:t>Valor inicial</a:t>
                      </a:r>
                      <a:endParaRPr lang="es-MX" dirty="0"/>
                    </a:p>
                  </a:txBody>
                  <a:tcPr/>
                </a:tc>
                <a:tc>
                  <a:txBody>
                    <a:bodyPr/>
                    <a:lstStyle/>
                    <a:p>
                      <a:r>
                        <a:rPr lang="es-MX" dirty="0" smtClean="0"/>
                        <a:t>top</a:t>
                      </a:r>
                      <a:endParaRPr lang="es-MX" dirty="0"/>
                    </a:p>
                  </a:txBody>
                  <a:tcPr/>
                </a:tc>
              </a:tr>
              <a:tr h="370840">
                <a:tc>
                  <a:txBody>
                    <a:bodyPr/>
                    <a:lstStyle/>
                    <a:p>
                      <a:r>
                        <a:rPr lang="es-MX" dirty="0" smtClean="0"/>
                        <a:t>Descripción</a:t>
                      </a:r>
                      <a:endParaRPr lang="es-MX" dirty="0"/>
                    </a:p>
                  </a:txBody>
                  <a:tcPr/>
                </a:tc>
                <a:tc>
                  <a:txBody>
                    <a:bodyPr/>
                    <a:lstStyle/>
                    <a:p>
                      <a:r>
                        <a:rPr lang="es-MX" dirty="0" smtClean="0"/>
                        <a:t>Establece la posición</a:t>
                      </a:r>
                      <a:r>
                        <a:rPr lang="es-MX" baseline="0" dirty="0" smtClean="0"/>
                        <a:t> del título de la tabla</a:t>
                      </a:r>
                      <a:endParaRPr lang="es-MX"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357158" y="1428736"/>
            <a:ext cx="8286808" cy="2000264"/>
          </a:xfrm>
        </p:spPr>
        <p:txBody>
          <a:bodyPr>
            <a:normAutofit/>
          </a:bodyPr>
          <a:lstStyle/>
          <a:p>
            <a:pPr algn="just"/>
            <a:r>
              <a:rPr lang="es-MX" sz="2800" dirty="0" smtClean="0"/>
              <a:t>El valor </a:t>
            </a:r>
            <a:r>
              <a:rPr lang="es-MX" sz="2800" b="1" dirty="0" err="1" smtClean="0"/>
              <a:t>bottom</a:t>
            </a:r>
            <a:r>
              <a:rPr lang="es-MX" sz="2800" dirty="0" smtClean="0"/>
              <a:t> indica que el título de la tabla se debe mostrar después de los contenidos de la tabla. La alineación horizontal se controla mediante la propiedad </a:t>
            </a:r>
            <a:r>
              <a:rPr lang="es-MX" sz="2800" b="1" dirty="0" err="1" smtClean="0"/>
              <a:t>text-align</a:t>
            </a:r>
            <a:r>
              <a:rPr lang="es-MX" sz="2800" dirty="0" smtClean="0"/>
              <a:t>.</a:t>
            </a:r>
          </a:p>
          <a:p>
            <a:pPr algn="just"/>
            <a:endParaRPr lang="es-MX" sz="2800" dirty="0" smtClean="0"/>
          </a:p>
          <a:p>
            <a:pPr algn="just"/>
            <a:endParaRPr lang="es-MX" sz="2800" dirty="0" smtClean="0"/>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36</a:t>
            </a:fld>
            <a:endParaRPr lang="es-MX"/>
          </a:p>
        </p:txBody>
      </p:sp>
      <p:pic>
        <p:nvPicPr>
          <p:cNvPr id="3074" name="Picture 2"/>
          <p:cNvPicPr>
            <a:picLocks noChangeAspect="1" noChangeArrowheads="1"/>
          </p:cNvPicPr>
          <p:nvPr/>
        </p:nvPicPr>
        <p:blipFill>
          <a:blip r:embed="rId2"/>
          <a:srcRect/>
          <a:stretch>
            <a:fillRect/>
          </a:stretch>
        </p:blipFill>
        <p:spPr bwMode="auto">
          <a:xfrm>
            <a:off x="2643174" y="3071810"/>
            <a:ext cx="3643338" cy="3539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
            <a:ext cx="7772400" cy="1714488"/>
          </a:xfrm>
        </p:spPr>
        <p:txBody>
          <a:bodyPr>
            <a:normAutofit/>
          </a:bodyPr>
          <a:lstStyle/>
          <a:p>
            <a:r>
              <a:rPr lang="en-US" sz="4000" dirty="0" smtClean="0"/>
              <a:t>Tablas CSS3</a:t>
            </a:r>
            <a:endParaRPr lang="es-MX" sz="4000" dirty="0"/>
          </a:p>
        </p:txBody>
      </p:sp>
      <p:sp>
        <p:nvSpPr>
          <p:cNvPr id="3" name="Subtitle 2"/>
          <p:cNvSpPr>
            <a:spLocks noGrp="1"/>
          </p:cNvSpPr>
          <p:nvPr>
            <p:ph type="subTitle" idx="1"/>
          </p:nvPr>
        </p:nvSpPr>
        <p:spPr>
          <a:xfrm>
            <a:off x="357158" y="1428736"/>
            <a:ext cx="8286808" cy="2000264"/>
          </a:xfrm>
        </p:spPr>
        <p:txBody>
          <a:bodyPr>
            <a:normAutofit/>
          </a:bodyPr>
          <a:lstStyle/>
          <a:p>
            <a:pPr algn="just"/>
            <a:r>
              <a:rPr lang="es-MX" sz="2800" dirty="0" smtClean="0"/>
              <a:t>Añadiendo una pequeña mejora: que el color de las filas varíe cuando el usuario pasa el ratón por encima de cada fila. La </a:t>
            </a:r>
            <a:r>
              <a:rPr lang="es-MX" sz="2800" i="1" dirty="0" err="1" smtClean="0"/>
              <a:t>pseudo</a:t>
            </a:r>
            <a:r>
              <a:rPr lang="es-MX" sz="2800" i="1" dirty="0" smtClean="0"/>
              <a:t>-clase </a:t>
            </a:r>
            <a:r>
              <a:rPr lang="es-MX" sz="2800" b="1" i="1" dirty="0" smtClean="0"/>
              <a:t>:</a:t>
            </a:r>
            <a:r>
              <a:rPr lang="es-MX" sz="2800" b="1" i="1" dirty="0" err="1" smtClean="0"/>
              <a:t>hover</a:t>
            </a:r>
            <a:r>
              <a:rPr lang="es-MX" sz="2800" b="1" i="1" dirty="0" smtClean="0"/>
              <a:t> </a:t>
            </a:r>
            <a:r>
              <a:rPr lang="es-MX" sz="2800" i="1" dirty="0" smtClean="0"/>
              <a:t>permite añadir fácilmente esta característica:</a:t>
            </a:r>
            <a:endParaRPr lang="es-MX" sz="2800" dirty="0" smtClean="0"/>
          </a:p>
          <a:p>
            <a:pPr algn="just"/>
            <a:endParaRPr lang="es-MX" sz="2800" dirty="0" smtClean="0"/>
          </a:p>
          <a:p>
            <a:pPr algn="just"/>
            <a:endParaRPr lang="es-MX" sz="2600" dirty="0" smtClean="0"/>
          </a:p>
        </p:txBody>
      </p:sp>
      <p:sp>
        <p:nvSpPr>
          <p:cNvPr id="6" name="5 Marcador de número de diapositiva"/>
          <p:cNvSpPr>
            <a:spLocks noGrp="1"/>
          </p:cNvSpPr>
          <p:nvPr>
            <p:ph type="sldNum" sz="quarter" idx="12"/>
          </p:nvPr>
        </p:nvSpPr>
        <p:spPr/>
        <p:txBody>
          <a:bodyPr/>
          <a:lstStyle/>
          <a:p>
            <a:fld id="{D41A9360-76DD-479F-A235-76C75C741460}" type="slidenum">
              <a:rPr lang="es-MX" smtClean="0"/>
              <a:pPr/>
              <a:t>37</a:t>
            </a:fld>
            <a:endParaRPr lang="es-MX"/>
          </a:p>
        </p:txBody>
      </p:sp>
      <p:pic>
        <p:nvPicPr>
          <p:cNvPr id="4098" name="Picture 2"/>
          <p:cNvPicPr>
            <a:picLocks noChangeAspect="1" noChangeArrowheads="1"/>
          </p:cNvPicPr>
          <p:nvPr/>
        </p:nvPicPr>
        <p:blipFill>
          <a:blip r:embed="rId2"/>
          <a:srcRect/>
          <a:stretch>
            <a:fillRect/>
          </a:stretch>
        </p:blipFill>
        <p:spPr bwMode="auto">
          <a:xfrm>
            <a:off x="2500298" y="3214686"/>
            <a:ext cx="4214842" cy="2954329"/>
          </a:xfrm>
          <a:prstGeom prst="rect">
            <a:avLst/>
          </a:prstGeom>
          <a:noFill/>
          <a:ln w="9525">
            <a:noFill/>
            <a:miter lim="800000"/>
            <a:headEnd/>
            <a:tailEnd/>
          </a:ln>
          <a:effectLst/>
        </p:spPr>
      </p:pic>
      <p:sp>
        <p:nvSpPr>
          <p:cNvPr id="7" name="6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3" action="ppaction://hlinkfile"/>
              </a:rPr>
              <a:t>estilosCU01052D.css</a:t>
            </a:r>
            <a:r>
              <a:rPr lang="es-MX" dirty="0" smtClean="0"/>
              <a:t> </a:t>
            </a:r>
            <a:r>
              <a:rPr lang="es-MX" dirty="0" smtClean="0">
                <a:hlinkClick r:id="rId4" action="ppaction://hlinkfile"/>
              </a:rPr>
              <a:t>Tablas CSS3.html</a:t>
            </a:r>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form attributes</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Los atributos de forma otorgan algo de control extra al elemento </a:t>
            </a:r>
            <a:r>
              <a:rPr lang="es-MX" sz="2800" dirty="0" err="1" smtClean="0"/>
              <a:t>form</a:t>
            </a:r>
            <a:r>
              <a:rPr lang="es-MX" sz="2800" dirty="0" smtClean="0"/>
              <a:t>.</a:t>
            </a:r>
          </a:p>
          <a:p>
            <a:pPr algn="just"/>
            <a:r>
              <a:rPr lang="es-MX" sz="2800" dirty="0" smtClean="0"/>
              <a:t>Individualmente se puede implementar alguna característica adicional para manipular más ventajas del elemento </a:t>
            </a:r>
            <a:r>
              <a:rPr lang="es-MX" sz="2800" dirty="0" err="1" smtClean="0"/>
              <a:t>form</a:t>
            </a:r>
            <a:r>
              <a:rPr lang="es-MX" sz="2800" dirty="0" smtClean="0"/>
              <a:t>.</a:t>
            </a:r>
          </a:p>
          <a:p>
            <a:pPr algn="just"/>
            <a:endParaRPr lang="es-MX" sz="2800" dirty="0" smtClean="0"/>
          </a:p>
          <a:p>
            <a:pPr algn="just"/>
            <a:r>
              <a:rPr lang="es-MX" sz="2800" dirty="0" smtClean="0"/>
              <a:t>Los dos principales atributos son:</a:t>
            </a:r>
          </a:p>
          <a:p>
            <a:pPr algn="just"/>
            <a:endParaRPr lang="es-MX" sz="2800" dirty="0" smtClean="0"/>
          </a:p>
          <a:p>
            <a:pPr algn="just">
              <a:buFont typeface="Wingdings" pitchFamily="2" charset="2"/>
              <a:buChar char="q"/>
            </a:pPr>
            <a:r>
              <a:rPr lang="es-MX" sz="2800" dirty="0" smtClean="0"/>
              <a:t> autocomplete</a:t>
            </a:r>
          </a:p>
          <a:p>
            <a:pPr algn="just">
              <a:buFont typeface="Wingdings" pitchFamily="2" charset="2"/>
              <a:buChar char="q"/>
            </a:pPr>
            <a:r>
              <a:rPr lang="es-MX" sz="2800" dirty="0" smtClean="0"/>
              <a:t> </a:t>
            </a:r>
            <a:r>
              <a:rPr lang="es-MX" sz="2800" dirty="0" err="1" smtClean="0"/>
              <a:t>novalidate</a:t>
            </a:r>
            <a:endParaRPr lang="en-US" sz="2800" dirty="0" smtClean="0"/>
          </a:p>
          <a:p>
            <a:pPr algn="just"/>
            <a:endParaRPr lang="es-MX" dirty="0"/>
          </a:p>
        </p:txBody>
      </p:sp>
      <p:sp>
        <p:nvSpPr>
          <p:cNvPr id="4" name="3 Marcador de número de diapositiva"/>
          <p:cNvSpPr>
            <a:spLocks noGrp="1"/>
          </p:cNvSpPr>
          <p:nvPr>
            <p:ph type="sldNum" sz="quarter" idx="12"/>
          </p:nvPr>
        </p:nvSpPr>
        <p:spPr/>
        <p:txBody>
          <a:bodyPr/>
          <a:lstStyle/>
          <a:p>
            <a:fld id="{D41A9360-76DD-479F-A235-76C75C741460}" type="slidenum">
              <a:rPr lang="es-MX" smtClean="0"/>
              <a:pPr/>
              <a:t>4</a:t>
            </a:fld>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autocomplete</a:t>
            </a:r>
            <a:r>
              <a:rPr lang="en-US" sz="4000" dirty="0" smtClean="0"/>
              <a:t> (1)</a:t>
            </a:r>
            <a:endParaRPr lang="es-MX" sz="4000" dirty="0"/>
          </a:p>
        </p:txBody>
      </p:sp>
      <p:sp>
        <p:nvSpPr>
          <p:cNvPr id="3" name="Subtitle 2"/>
          <p:cNvSpPr>
            <a:spLocks noGrp="1"/>
          </p:cNvSpPr>
          <p:nvPr>
            <p:ph type="subTitle" idx="1"/>
          </p:nvPr>
        </p:nvSpPr>
        <p:spPr>
          <a:xfrm>
            <a:off x="785786" y="1214422"/>
            <a:ext cx="7572428" cy="5112568"/>
          </a:xfrm>
        </p:spPr>
        <p:txBody>
          <a:bodyPr>
            <a:normAutofit/>
          </a:bodyPr>
          <a:lstStyle/>
          <a:p>
            <a:pPr algn="just"/>
            <a:r>
              <a:rPr lang="es-MX" sz="2800" dirty="0" smtClean="0"/>
              <a:t>Nos permite activar un desplegable que se mostrará cuando haga </a:t>
            </a:r>
            <a:r>
              <a:rPr lang="es-MX" sz="2800" dirty="0" err="1" smtClean="0"/>
              <a:t>click</a:t>
            </a:r>
            <a:r>
              <a:rPr lang="es-MX" sz="2800" dirty="0" smtClean="0"/>
              <a:t> dentro de él. Por default esta habilitado. Trabaja con los tipos: </a:t>
            </a:r>
            <a:r>
              <a:rPr lang="es-MX" sz="2800" b="1" dirty="0" err="1" smtClean="0"/>
              <a:t>text</a:t>
            </a:r>
            <a:r>
              <a:rPr lang="es-MX" sz="2800" dirty="0" smtClean="0"/>
              <a:t>, </a:t>
            </a:r>
            <a:r>
              <a:rPr lang="es-MX" sz="2800" b="1" dirty="0" err="1" smtClean="0"/>
              <a:t>search</a:t>
            </a:r>
            <a:r>
              <a:rPr lang="es-MX" sz="2800" dirty="0" smtClean="0"/>
              <a:t>, </a:t>
            </a:r>
            <a:r>
              <a:rPr lang="es-MX" sz="2800" b="1" dirty="0" err="1" smtClean="0"/>
              <a:t>url</a:t>
            </a:r>
            <a:r>
              <a:rPr lang="es-MX" sz="2800" dirty="0" smtClean="0"/>
              <a:t>, </a:t>
            </a:r>
            <a:r>
              <a:rPr lang="es-MX" sz="2800" b="1" dirty="0" err="1" smtClean="0"/>
              <a:t>tel</a:t>
            </a:r>
            <a:r>
              <a:rPr lang="es-MX" sz="2800" dirty="0" smtClean="0"/>
              <a:t>, </a:t>
            </a:r>
            <a:r>
              <a:rPr lang="es-MX" sz="2800" b="1" dirty="0" err="1" smtClean="0"/>
              <a:t>password</a:t>
            </a:r>
            <a:r>
              <a:rPr lang="es-MX" sz="2800" dirty="0" smtClean="0"/>
              <a:t>, </a:t>
            </a:r>
            <a:r>
              <a:rPr lang="es-MX" sz="2800" b="1" dirty="0" smtClean="0"/>
              <a:t>color</a:t>
            </a:r>
            <a:r>
              <a:rPr lang="es-MX" sz="2800" dirty="0" smtClean="0"/>
              <a:t>.</a:t>
            </a:r>
          </a:p>
          <a:p>
            <a:pPr algn="just"/>
            <a:endParaRPr lang="es-MX" sz="900" dirty="0" smtClean="0"/>
          </a:p>
          <a:p>
            <a:pPr algn="just"/>
            <a:r>
              <a:rPr lang="es-MX" sz="2800" dirty="0" smtClean="0"/>
              <a:t>Sintaxis:  </a:t>
            </a:r>
            <a:r>
              <a:rPr lang="en-US" sz="2800" b="1" dirty="0" smtClean="0"/>
              <a:t>&lt;input type=“password“ name=“</a:t>
            </a:r>
            <a:r>
              <a:rPr lang="en-US" sz="2800" b="1" dirty="0" err="1" smtClean="0"/>
              <a:t>pwd</a:t>
            </a:r>
            <a:r>
              <a:rPr lang="en-US" sz="2800" b="1" dirty="0" smtClean="0"/>
              <a:t>”</a:t>
            </a:r>
          </a:p>
          <a:p>
            <a:pPr algn="just"/>
            <a:r>
              <a:rPr lang="en-US" sz="2800" b="1" dirty="0" smtClean="0"/>
              <a:t> </a:t>
            </a:r>
            <a:r>
              <a:rPr lang="en-US" sz="2800" b="1" dirty="0" err="1" smtClean="0"/>
              <a:t>autocomplete</a:t>
            </a:r>
            <a:r>
              <a:rPr lang="en-US" sz="2800" b="1" dirty="0" smtClean="0"/>
              <a:t>=“off”&gt;</a:t>
            </a:r>
          </a:p>
          <a:p>
            <a:pPr algn="just"/>
            <a:endParaRPr lang="en-US" sz="900" b="1" dirty="0" smtClean="0"/>
          </a:p>
          <a:p>
            <a:pPr algn="just"/>
            <a:r>
              <a:rPr lang="en-US" sz="2800" u="sng" dirty="0" err="1" smtClean="0"/>
              <a:t>Soporte</a:t>
            </a:r>
            <a:r>
              <a:rPr lang="en-US" sz="2800" u="sng" dirty="0" smtClean="0"/>
              <a:t> del </a:t>
            </a:r>
            <a:r>
              <a:rPr lang="en-US" sz="2800" u="sng" dirty="0" err="1" smtClean="0"/>
              <a:t>navegador</a:t>
            </a:r>
            <a:endParaRPr lang="en-US" sz="2800" u="sng" dirty="0" smtClean="0"/>
          </a:p>
          <a:p>
            <a:pPr algn="just"/>
            <a:endParaRPr lang="es-MX" dirty="0"/>
          </a:p>
        </p:txBody>
      </p:sp>
      <p:sp>
        <p:nvSpPr>
          <p:cNvPr id="5" name="4 Marcador de número de diapositiva"/>
          <p:cNvSpPr>
            <a:spLocks noGrp="1"/>
          </p:cNvSpPr>
          <p:nvPr>
            <p:ph type="sldNum" sz="quarter" idx="12"/>
          </p:nvPr>
        </p:nvSpPr>
        <p:spPr/>
        <p:txBody>
          <a:bodyPr/>
          <a:lstStyle/>
          <a:p>
            <a:fld id="{D41A9360-76DD-479F-A235-76C75C741460}" type="slidenum">
              <a:rPr lang="es-MX" smtClean="0"/>
              <a:pPr/>
              <a:t>5</a:t>
            </a:fld>
            <a:endParaRPr lang="es-MX"/>
          </a:p>
        </p:txBody>
      </p:sp>
      <p:graphicFrame>
        <p:nvGraphicFramePr>
          <p:cNvPr id="6"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 </a:t>
                      </a:r>
                      <a:endParaRPr lang="es-MX" dirty="0"/>
                    </a:p>
                  </a:txBody>
                  <a:tcPr/>
                </a:tc>
                <a:tc>
                  <a:txBody>
                    <a:bodyPr/>
                    <a:lstStyle/>
                    <a:p>
                      <a:r>
                        <a:rPr lang="es-MX" dirty="0" smtClean="0"/>
                        <a:t>4.0+</a:t>
                      </a:r>
                      <a:endParaRPr lang="es-MX" dirty="0"/>
                    </a:p>
                  </a:txBody>
                  <a:tcPr/>
                </a:tc>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7" name="6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1 autocomplete.html</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err="1" smtClean="0"/>
              <a:t>Atributo</a:t>
            </a:r>
            <a:r>
              <a:rPr lang="en-US" sz="4000" dirty="0" smtClean="0"/>
              <a:t> </a:t>
            </a:r>
            <a:r>
              <a:rPr lang="en-US" sz="4000" dirty="0" err="1" smtClean="0"/>
              <a:t>novalidate</a:t>
            </a:r>
            <a:r>
              <a:rPr lang="en-US" sz="4000" dirty="0" smtClean="0"/>
              <a:t> (2)</a:t>
            </a:r>
            <a:endParaRPr lang="es-MX" sz="4000" dirty="0"/>
          </a:p>
        </p:txBody>
      </p:sp>
      <p:sp>
        <p:nvSpPr>
          <p:cNvPr id="3" name="Subtitle 2"/>
          <p:cNvSpPr>
            <a:spLocks noGrp="1"/>
          </p:cNvSpPr>
          <p:nvPr>
            <p:ph type="subTitle" idx="1"/>
          </p:nvPr>
        </p:nvSpPr>
        <p:spPr>
          <a:xfrm>
            <a:off x="785786" y="1214422"/>
            <a:ext cx="7572428" cy="5112568"/>
          </a:xfrm>
        </p:spPr>
        <p:txBody>
          <a:bodyPr>
            <a:normAutofit fontScale="92500"/>
          </a:bodyPr>
          <a:lstStyle/>
          <a:p>
            <a:pPr algn="just"/>
            <a:r>
              <a:rPr lang="es-MX" sz="2800" dirty="0" smtClean="0"/>
              <a:t>Es usado cuando el atributo envía la información para no ser validada dentro del campo </a:t>
            </a:r>
            <a:r>
              <a:rPr lang="es-MX" sz="2800" dirty="0" err="1" smtClean="0"/>
              <a:t>form</a:t>
            </a:r>
            <a:r>
              <a:rPr lang="es-MX" sz="2800" dirty="0" smtClean="0"/>
              <a:t>. Se aplica a los input del formulario.</a:t>
            </a:r>
          </a:p>
          <a:p>
            <a:pPr algn="just"/>
            <a:endParaRPr lang="es-MX" sz="900" dirty="0" smtClean="0"/>
          </a:p>
          <a:p>
            <a:pPr algn="just"/>
            <a:r>
              <a:rPr lang="es-MX" sz="2800" dirty="0" smtClean="0"/>
              <a:t>Sintaxis:  </a:t>
            </a:r>
          </a:p>
          <a:p>
            <a:pPr algn="just"/>
            <a:r>
              <a:rPr lang="en-US" sz="2800" b="1" dirty="0" smtClean="0"/>
              <a:t>&lt;form </a:t>
            </a:r>
            <a:r>
              <a:rPr lang="en-US" sz="2800" b="1" dirty="0" err="1" smtClean="0"/>
              <a:t>novalidate</a:t>
            </a:r>
            <a:r>
              <a:rPr lang="en-US" sz="2800" b="1" dirty="0" smtClean="0"/>
              <a:t>&gt;</a:t>
            </a:r>
          </a:p>
          <a:p>
            <a:pPr algn="just"/>
            <a:r>
              <a:rPr lang="en-US" sz="2800" b="1" dirty="0" smtClean="0"/>
              <a:t>	&lt;p&gt;</a:t>
            </a:r>
            <a:r>
              <a:rPr lang="en-US" sz="2800" b="1" dirty="0" err="1" smtClean="0"/>
              <a:t>Nombre</a:t>
            </a:r>
            <a:r>
              <a:rPr lang="en-US" sz="2800" b="1" dirty="0" smtClean="0"/>
              <a:t> &lt;input type="text" required&gt;&lt;/p&gt;</a:t>
            </a:r>
          </a:p>
          <a:p>
            <a:pPr algn="just"/>
            <a:r>
              <a:rPr lang="en-US" sz="2800" b="1" dirty="0" smtClean="0"/>
              <a:t>	&lt;p&gt;&lt;input type="submit"&gt;&lt;/p&gt;</a:t>
            </a:r>
          </a:p>
          <a:p>
            <a:pPr algn="just"/>
            <a:r>
              <a:rPr lang="en-US" sz="2800" b="1" dirty="0" smtClean="0"/>
              <a:t>&lt;/form&gt;</a:t>
            </a:r>
          </a:p>
          <a:p>
            <a:pPr algn="just"/>
            <a:endParaRPr lang="en-US" sz="2800" b="1" dirty="0" smtClean="0"/>
          </a:p>
          <a:p>
            <a:pPr algn="just"/>
            <a:endParaRPr lang="en-US" sz="900" b="1" dirty="0" smtClean="0"/>
          </a:p>
          <a:p>
            <a:pPr algn="just"/>
            <a:r>
              <a:rPr lang="en-US" sz="2800" u="sng" dirty="0" err="1" smtClean="0"/>
              <a:t>Soporte</a:t>
            </a:r>
            <a:r>
              <a:rPr lang="en-US" sz="2800" u="sng" dirty="0" smtClean="0"/>
              <a:t> del </a:t>
            </a:r>
            <a:r>
              <a:rPr lang="en-US" sz="2800" u="sng" dirty="0" err="1" smtClean="0"/>
              <a:t>navegador</a:t>
            </a:r>
            <a:endParaRPr lang="en-US" sz="2800" u="sng" dirty="0" smtClean="0"/>
          </a:p>
          <a:p>
            <a:pPr algn="just"/>
            <a:endParaRPr lang="es-MX" dirty="0"/>
          </a:p>
        </p:txBody>
      </p:sp>
      <p:graphicFrame>
        <p:nvGraphicFramePr>
          <p:cNvPr id="4" name="3 Tabla"/>
          <p:cNvGraphicFramePr>
            <a:graphicFrameLocks noGrp="1"/>
          </p:cNvGraphicFramePr>
          <p:nvPr/>
        </p:nvGraphicFramePr>
        <p:xfrm>
          <a:off x="642910"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4.0+</a:t>
                      </a:r>
                      <a:endParaRPr lang="es-MX" dirty="0"/>
                    </a:p>
                  </a:txBody>
                  <a:tcPr/>
                </a:tc>
                <a:tc>
                  <a:txBody>
                    <a:bodyPr/>
                    <a:lstStyle/>
                    <a:p>
                      <a:r>
                        <a:rPr lang="es-MX" dirty="0" smtClean="0"/>
                        <a:t>4.0+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6</a:t>
            </a:fld>
            <a:endParaRPr lang="es-MX"/>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2 novalidate.html</a:t>
            </a:r>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Input attributes</a:t>
            </a:r>
            <a:endParaRPr lang="es-MX" sz="4000" dirty="0"/>
          </a:p>
        </p:txBody>
      </p:sp>
      <p:sp>
        <p:nvSpPr>
          <p:cNvPr id="3" name="Subtitle 2"/>
          <p:cNvSpPr>
            <a:spLocks noGrp="1"/>
          </p:cNvSpPr>
          <p:nvPr>
            <p:ph type="subTitle" idx="1"/>
          </p:nvPr>
        </p:nvSpPr>
        <p:spPr>
          <a:xfrm>
            <a:off x="785786" y="1484784"/>
            <a:ext cx="7572428" cy="5112568"/>
          </a:xfrm>
        </p:spPr>
        <p:txBody>
          <a:bodyPr>
            <a:normAutofit lnSpcReduction="10000"/>
          </a:bodyPr>
          <a:lstStyle/>
          <a:p>
            <a:pPr algn="just"/>
            <a:r>
              <a:rPr lang="es-MX" sz="2800" dirty="0" smtClean="0"/>
              <a:t>Los atributos de entrada otorgan algo de control extra al elemento input.</a:t>
            </a:r>
          </a:p>
          <a:p>
            <a:pPr algn="just"/>
            <a:r>
              <a:rPr lang="es-MX" sz="2800" dirty="0" smtClean="0"/>
              <a:t>Individualmente se puede implementar alguna característica adicional para manipular más ventajas del elemento input.</a:t>
            </a:r>
          </a:p>
          <a:p>
            <a:pPr algn="just"/>
            <a:endParaRPr lang="es-MX" sz="2800" dirty="0" smtClean="0"/>
          </a:p>
          <a:p>
            <a:pPr algn="just"/>
            <a:r>
              <a:rPr lang="es-MX" sz="2800" dirty="0" smtClean="0"/>
              <a:t>Los principales atributos son:</a:t>
            </a:r>
          </a:p>
          <a:p>
            <a:pPr algn="just"/>
            <a:endParaRPr lang="es-MX" sz="2800" dirty="0" smtClean="0"/>
          </a:p>
          <a:p>
            <a:pPr algn="just">
              <a:buFont typeface="Wingdings" pitchFamily="2" charset="2"/>
              <a:buChar char="q"/>
            </a:pPr>
            <a:r>
              <a:rPr lang="es-MX" sz="2800" dirty="0" smtClean="0"/>
              <a:t> autofocus, min, </a:t>
            </a:r>
            <a:r>
              <a:rPr lang="es-MX" sz="2800" dirty="0" err="1" smtClean="0"/>
              <a:t>max</a:t>
            </a:r>
            <a:r>
              <a:rPr lang="es-MX" sz="2800" dirty="0" smtClean="0"/>
              <a:t>, </a:t>
            </a:r>
            <a:r>
              <a:rPr lang="es-MX" sz="2800" dirty="0" err="1" smtClean="0"/>
              <a:t>pattern</a:t>
            </a:r>
            <a:r>
              <a:rPr lang="es-MX" sz="2800" dirty="0" smtClean="0"/>
              <a:t>, </a:t>
            </a:r>
            <a:r>
              <a:rPr lang="es-MX" sz="2800" dirty="0" err="1" smtClean="0"/>
              <a:t>placeholder</a:t>
            </a:r>
            <a:endParaRPr lang="es-MX" sz="2800" dirty="0" smtClean="0"/>
          </a:p>
          <a:p>
            <a:pPr algn="just">
              <a:buFont typeface="Wingdings" pitchFamily="2" charset="2"/>
              <a:buChar char="q"/>
            </a:pPr>
            <a:r>
              <a:rPr lang="es-MX" sz="2800" dirty="0" smtClean="0"/>
              <a:t> </a:t>
            </a:r>
            <a:r>
              <a:rPr lang="es-MX" sz="2800" dirty="0" err="1" smtClean="0"/>
              <a:t>required</a:t>
            </a:r>
            <a:r>
              <a:rPr lang="es-MX" sz="2800" dirty="0" smtClean="0"/>
              <a:t>, </a:t>
            </a:r>
            <a:r>
              <a:rPr lang="es-MX" sz="2800" dirty="0" err="1" smtClean="0"/>
              <a:t>step</a:t>
            </a:r>
            <a:r>
              <a:rPr lang="es-MX" sz="2800" dirty="0" smtClean="0"/>
              <a:t>, </a:t>
            </a:r>
            <a:r>
              <a:rPr lang="es-MX" sz="2800" dirty="0" err="1" smtClean="0"/>
              <a:t>list</a:t>
            </a:r>
            <a:r>
              <a:rPr lang="es-MX" sz="2800" dirty="0" smtClean="0"/>
              <a:t>, </a:t>
            </a:r>
            <a:r>
              <a:rPr lang="es-MX" sz="2800" dirty="0" err="1" smtClean="0"/>
              <a:t>height</a:t>
            </a:r>
            <a:r>
              <a:rPr lang="es-MX" sz="2800" dirty="0" smtClean="0"/>
              <a:t>, </a:t>
            </a:r>
            <a:r>
              <a:rPr lang="es-MX" sz="2800" dirty="0" err="1" smtClean="0"/>
              <a:t>width</a:t>
            </a:r>
            <a:r>
              <a:rPr lang="es-MX" sz="2800" dirty="0" smtClean="0"/>
              <a:t>, </a:t>
            </a:r>
            <a:r>
              <a:rPr lang="es-MX" sz="2800" dirty="0" err="1" smtClean="0"/>
              <a:t>search</a:t>
            </a:r>
            <a:endParaRPr lang="es-MX" sz="2800" dirty="0" smtClean="0"/>
          </a:p>
          <a:p>
            <a:pPr algn="just">
              <a:buFont typeface="Wingdings" pitchFamily="2" charset="2"/>
              <a:buChar char="q"/>
            </a:pPr>
            <a:r>
              <a:rPr lang="es-MX" sz="2800" dirty="0" smtClean="0"/>
              <a:t> </a:t>
            </a:r>
            <a:r>
              <a:rPr lang="es-MX" sz="2800" dirty="0" err="1" smtClean="0"/>
              <a:t>form</a:t>
            </a:r>
            <a:r>
              <a:rPr lang="es-MX" sz="2800" dirty="0" smtClean="0"/>
              <a:t>, </a:t>
            </a:r>
            <a:r>
              <a:rPr lang="es-MX" sz="2800" dirty="0" err="1" smtClean="0"/>
              <a:t>formaction</a:t>
            </a:r>
            <a:r>
              <a:rPr lang="es-MX" sz="2800" dirty="0" smtClean="0"/>
              <a:t>, </a:t>
            </a:r>
            <a:r>
              <a:rPr lang="es-MX" sz="2800" dirty="0" err="1" smtClean="0"/>
              <a:t>formenctype</a:t>
            </a:r>
            <a:r>
              <a:rPr lang="es-MX" sz="2800" dirty="0" smtClean="0"/>
              <a:t>, </a:t>
            </a:r>
            <a:r>
              <a:rPr lang="es-MX" sz="2800" dirty="0" err="1" smtClean="0"/>
              <a:t>formmethod</a:t>
            </a:r>
            <a:endParaRPr lang="en-US" sz="2800" dirty="0" smtClean="0"/>
          </a:p>
          <a:p>
            <a:pPr algn="just"/>
            <a:endParaRPr lang="es-MX" dirty="0"/>
          </a:p>
        </p:txBody>
      </p:sp>
      <p:sp>
        <p:nvSpPr>
          <p:cNvPr id="4" name="3 Marcador de número de diapositiva"/>
          <p:cNvSpPr>
            <a:spLocks noGrp="1"/>
          </p:cNvSpPr>
          <p:nvPr>
            <p:ph type="sldNum" sz="quarter" idx="12"/>
          </p:nvPr>
        </p:nvSpPr>
        <p:spPr/>
        <p:txBody>
          <a:bodyPr/>
          <a:lstStyle/>
          <a:p>
            <a:fld id="{D41A9360-76DD-479F-A235-76C75C741460}" type="slidenum">
              <a:rPr lang="es-MX" smtClean="0"/>
              <a:pPr/>
              <a:t>7</a:t>
            </a:fld>
            <a:endParaRPr lang="es-MX"/>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search input: Campo de </a:t>
            </a:r>
            <a:r>
              <a:rPr lang="en-US" sz="4000" dirty="0" err="1" smtClean="0"/>
              <a:t>búsqueda</a:t>
            </a:r>
            <a:r>
              <a:rPr lang="en-US" sz="4000" dirty="0" smtClean="0"/>
              <a:t> </a:t>
            </a:r>
            <a:r>
              <a:rPr lang="en-US" sz="4000" dirty="0" err="1" smtClean="0"/>
              <a:t>para</a:t>
            </a:r>
            <a:r>
              <a:rPr lang="en-US" sz="4000" dirty="0" smtClean="0"/>
              <a:t> </a:t>
            </a:r>
            <a:r>
              <a:rPr lang="en-US" sz="4000" dirty="0" err="1" smtClean="0"/>
              <a:t>formularios</a:t>
            </a:r>
            <a:r>
              <a:rPr lang="en-US" sz="4000" dirty="0" smtClean="0"/>
              <a:t> (3)</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Muestra un campo de entrada de texto que puede hacer validaciones automáticas en un campo de búsqueda.</a:t>
            </a:r>
          </a:p>
          <a:p>
            <a:pPr algn="just"/>
            <a:r>
              <a:rPr lang="es-MX" sz="2800" dirty="0" smtClean="0"/>
              <a:t>Sintaxis: </a:t>
            </a:r>
          </a:p>
          <a:p>
            <a:pPr algn="just"/>
            <a:r>
              <a:rPr lang="en-US" sz="2800" b="1" dirty="0" smtClean="0"/>
              <a:t>&lt;input type="search“ name="</a:t>
            </a:r>
            <a:r>
              <a:rPr lang="en-US" sz="2800" b="1" dirty="0" err="1" smtClean="0"/>
              <a:t>busqueda</a:t>
            </a:r>
            <a:r>
              <a:rPr lang="en-US" sz="2800" b="1" dirty="0" smtClean="0"/>
              <a:t>"&gt;</a:t>
            </a:r>
          </a:p>
          <a:p>
            <a:pPr algn="just"/>
            <a:endParaRPr lang="en-US" sz="2800" dirty="0" smtClean="0"/>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 </a:t>
                      </a:r>
                      <a:endParaRPr lang="es-MX" dirty="0"/>
                    </a:p>
                  </a:txBody>
                  <a:tcPr/>
                </a:tc>
                <a:tc>
                  <a:txBody>
                    <a:bodyPr/>
                    <a:lstStyle/>
                    <a:p>
                      <a:r>
                        <a:rPr lang="es-MX" dirty="0" smtClean="0"/>
                        <a:t>4.0+</a:t>
                      </a:r>
                      <a:endParaRPr lang="es-MX" dirty="0"/>
                    </a:p>
                  </a:txBody>
                  <a:tcPr/>
                </a:tc>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8</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3 search.html</a:t>
            </a:r>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384"/>
            <a:ext cx="7772400" cy="1470025"/>
          </a:xfrm>
        </p:spPr>
        <p:txBody>
          <a:bodyPr>
            <a:normAutofit/>
          </a:bodyPr>
          <a:lstStyle/>
          <a:p>
            <a:r>
              <a:rPr lang="en-US" sz="4000" dirty="0" smtClean="0"/>
              <a:t>contact information input: Campo de </a:t>
            </a:r>
            <a:r>
              <a:rPr lang="en-US" sz="4000" dirty="0" err="1" smtClean="0"/>
              <a:t>información</a:t>
            </a:r>
            <a:r>
              <a:rPr lang="en-US" sz="4000" dirty="0" smtClean="0"/>
              <a:t> de </a:t>
            </a:r>
            <a:r>
              <a:rPr lang="en-US" sz="4000" dirty="0" err="1" smtClean="0"/>
              <a:t>contacto</a:t>
            </a:r>
            <a:r>
              <a:rPr lang="en-US" sz="4000" dirty="0" smtClean="0"/>
              <a:t> (4)</a:t>
            </a:r>
            <a:endParaRPr lang="es-MX" sz="4000" dirty="0"/>
          </a:p>
        </p:txBody>
      </p:sp>
      <p:sp>
        <p:nvSpPr>
          <p:cNvPr id="3" name="Subtitle 2"/>
          <p:cNvSpPr>
            <a:spLocks noGrp="1"/>
          </p:cNvSpPr>
          <p:nvPr>
            <p:ph type="subTitle" idx="1"/>
          </p:nvPr>
        </p:nvSpPr>
        <p:spPr>
          <a:xfrm>
            <a:off x="785786" y="1484784"/>
            <a:ext cx="7572428" cy="5112568"/>
          </a:xfrm>
        </p:spPr>
        <p:txBody>
          <a:bodyPr>
            <a:normAutofit/>
          </a:bodyPr>
          <a:lstStyle/>
          <a:p>
            <a:pPr algn="just"/>
            <a:r>
              <a:rPr lang="es-MX" sz="2800" dirty="0" smtClean="0"/>
              <a:t>Proporciona información como e-mail, una URL o un número telefónico.</a:t>
            </a:r>
          </a:p>
          <a:p>
            <a:pPr algn="just"/>
            <a:r>
              <a:rPr lang="es-MX" sz="2800" dirty="0" smtClean="0"/>
              <a:t>Sintaxis:</a:t>
            </a:r>
          </a:p>
          <a:p>
            <a:pPr algn="just"/>
            <a:r>
              <a:rPr lang="en-US" sz="2800" b="1" dirty="0" smtClean="0"/>
              <a:t>&lt;input type=“email“ name=“email"&gt;</a:t>
            </a:r>
          </a:p>
          <a:p>
            <a:pPr algn="just"/>
            <a:r>
              <a:rPr lang="en-US" sz="2800" b="1" dirty="0" smtClean="0"/>
              <a:t>&lt;input type=“</a:t>
            </a:r>
            <a:r>
              <a:rPr lang="en-US" sz="2800" b="1" dirty="0" err="1" smtClean="0"/>
              <a:t>url</a:t>
            </a:r>
            <a:r>
              <a:rPr lang="en-US" sz="2800" b="1" dirty="0" smtClean="0"/>
              <a:t>“ name=“website"&gt;</a:t>
            </a:r>
          </a:p>
          <a:p>
            <a:pPr algn="just"/>
            <a:r>
              <a:rPr lang="en-US" sz="2800" b="1" dirty="0" smtClean="0"/>
              <a:t>&lt;input type=“</a:t>
            </a:r>
            <a:r>
              <a:rPr lang="en-US" sz="2800" b="1" dirty="0" err="1" smtClean="0"/>
              <a:t>tel</a:t>
            </a:r>
            <a:r>
              <a:rPr lang="en-US" sz="2800" b="1" dirty="0" smtClean="0"/>
              <a:t>“ name=“phone"&gt;</a:t>
            </a:r>
          </a:p>
          <a:p>
            <a:pPr algn="just"/>
            <a:r>
              <a:rPr lang="en-US" sz="2800" dirty="0" err="1" smtClean="0"/>
              <a:t>Soporte</a:t>
            </a:r>
            <a:r>
              <a:rPr lang="en-US" sz="2800" dirty="0" smtClean="0"/>
              <a:t> del </a:t>
            </a:r>
            <a:r>
              <a:rPr lang="en-US" sz="2800" dirty="0" err="1" smtClean="0"/>
              <a:t>navegador</a:t>
            </a:r>
            <a:endParaRPr lang="en-US" sz="2800" dirty="0" smtClean="0"/>
          </a:p>
          <a:p>
            <a:pPr algn="just"/>
            <a:endParaRPr lang="es-MX" dirty="0"/>
          </a:p>
        </p:txBody>
      </p:sp>
      <p:graphicFrame>
        <p:nvGraphicFramePr>
          <p:cNvPr id="4" name="3 Tabla"/>
          <p:cNvGraphicFramePr>
            <a:graphicFrameLocks noGrp="1"/>
          </p:cNvGraphicFramePr>
          <p:nvPr/>
        </p:nvGraphicFramePr>
        <p:xfrm>
          <a:off x="714348" y="5143512"/>
          <a:ext cx="7643867" cy="1000132"/>
        </p:xfrm>
        <a:graphic>
          <a:graphicData uri="http://schemas.openxmlformats.org/drawingml/2006/table">
            <a:tbl>
              <a:tblPr firstRow="1" bandRow="1">
                <a:tableStyleId>{5C22544A-7EE6-4342-B048-85BDC9FD1C3A}</a:tableStyleId>
              </a:tblPr>
              <a:tblGrid>
                <a:gridCol w="1091981"/>
                <a:gridCol w="1091981"/>
                <a:gridCol w="1091981"/>
                <a:gridCol w="1091981"/>
                <a:gridCol w="1091981"/>
                <a:gridCol w="1091981"/>
                <a:gridCol w="1091981"/>
              </a:tblGrid>
              <a:tr h="633249">
                <a:tc>
                  <a:txBody>
                    <a:bodyPr/>
                    <a:lstStyle/>
                    <a:p>
                      <a:r>
                        <a:rPr lang="es-MX" dirty="0" smtClean="0"/>
                        <a:t>IE</a:t>
                      </a:r>
                      <a:endParaRPr lang="es-MX" dirty="0"/>
                    </a:p>
                  </a:txBody>
                  <a:tcPr/>
                </a:tc>
                <a:tc>
                  <a:txBody>
                    <a:bodyPr/>
                    <a:lstStyle/>
                    <a:p>
                      <a:r>
                        <a:rPr lang="es-MX" dirty="0" err="1" smtClean="0"/>
                        <a:t>FireFox</a:t>
                      </a:r>
                      <a:endParaRPr lang="es-MX" dirty="0"/>
                    </a:p>
                  </a:txBody>
                  <a:tcPr/>
                </a:tc>
                <a:tc>
                  <a:txBody>
                    <a:bodyPr/>
                    <a:lstStyle/>
                    <a:p>
                      <a:r>
                        <a:rPr lang="es-MX" dirty="0" err="1" smtClean="0"/>
                        <a:t>Chrome</a:t>
                      </a:r>
                      <a:endParaRPr lang="es-MX" dirty="0"/>
                    </a:p>
                  </a:txBody>
                  <a:tcPr/>
                </a:tc>
                <a:tc>
                  <a:txBody>
                    <a:bodyPr/>
                    <a:lstStyle/>
                    <a:p>
                      <a:r>
                        <a:rPr lang="es-MX" dirty="0" smtClean="0"/>
                        <a:t>Safari</a:t>
                      </a:r>
                      <a:endParaRPr lang="es-MX" dirty="0"/>
                    </a:p>
                  </a:txBody>
                  <a:tcPr/>
                </a:tc>
                <a:tc>
                  <a:txBody>
                    <a:bodyPr/>
                    <a:lstStyle/>
                    <a:p>
                      <a:r>
                        <a:rPr lang="es-MX" dirty="0" smtClean="0"/>
                        <a:t>Opera</a:t>
                      </a:r>
                      <a:endParaRPr lang="es-MX" dirty="0"/>
                    </a:p>
                  </a:txBody>
                  <a:tcPr/>
                </a:tc>
                <a:tc>
                  <a:txBody>
                    <a:bodyPr/>
                    <a:lstStyle/>
                    <a:p>
                      <a:r>
                        <a:rPr lang="es-MX" dirty="0" err="1" smtClean="0"/>
                        <a:t>iOS</a:t>
                      </a:r>
                      <a:endParaRPr lang="es-MX" dirty="0"/>
                    </a:p>
                  </a:txBody>
                  <a:tcPr/>
                </a:tc>
                <a:tc>
                  <a:txBody>
                    <a:bodyPr/>
                    <a:lstStyle/>
                    <a:p>
                      <a:r>
                        <a:rPr lang="es-MX" dirty="0" err="1" smtClean="0"/>
                        <a:t>Android</a:t>
                      </a:r>
                      <a:endParaRPr lang="es-MX" dirty="0"/>
                    </a:p>
                  </a:txBody>
                  <a:tcPr/>
                </a:tc>
              </a:tr>
              <a:tr h="366883">
                <a:tc>
                  <a:txBody>
                    <a:bodyPr/>
                    <a:lstStyle/>
                    <a:p>
                      <a:r>
                        <a:rPr lang="es-MX" dirty="0" smtClean="0"/>
                        <a:t>10 </a:t>
                      </a:r>
                      <a:endParaRPr lang="es-MX" dirty="0"/>
                    </a:p>
                  </a:txBody>
                  <a:tcPr/>
                </a:tc>
                <a:tc>
                  <a:txBody>
                    <a:bodyPr/>
                    <a:lstStyle/>
                    <a:p>
                      <a:r>
                        <a:rPr lang="es-MX" dirty="0" smtClean="0"/>
                        <a:t>4.0+</a:t>
                      </a:r>
                      <a:endParaRPr lang="es-MX" dirty="0"/>
                    </a:p>
                  </a:txBody>
                  <a:tcPr/>
                </a:tc>
                <a:tc>
                  <a:txBody>
                    <a:bodyPr/>
                    <a:lstStyle/>
                    <a:p>
                      <a:r>
                        <a:rPr lang="es-MX" dirty="0" smtClean="0"/>
                        <a:t>10+</a:t>
                      </a:r>
                      <a:endParaRPr lang="es-MX" dirty="0"/>
                    </a:p>
                  </a:txBody>
                  <a:tcPr/>
                </a:tc>
                <a:tc>
                  <a:txBody>
                    <a:bodyPr/>
                    <a:lstStyle/>
                    <a:p>
                      <a:r>
                        <a:rPr lang="es-MX" dirty="0" smtClean="0"/>
                        <a:t>4.0+</a:t>
                      </a:r>
                      <a:endParaRPr lang="es-MX" dirty="0"/>
                    </a:p>
                  </a:txBody>
                  <a:tcPr/>
                </a:tc>
                <a:tc>
                  <a:txBody>
                    <a:bodyPr/>
                    <a:lstStyle/>
                    <a:p>
                      <a:r>
                        <a:rPr lang="es-MX" dirty="0" smtClean="0"/>
                        <a:t>11.0+</a:t>
                      </a:r>
                      <a:endParaRPr lang="es-MX" dirty="0"/>
                    </a:p>
                  </a:txBody>
                  <a:tcPr/>
                </a:tc>
                <a:tc>
                  <a:txBody>
                    <a:bodyPr/>
                    <a:lstStyle/>
                    <a:p>
                      <a:r>
                        <a:rPr lang="es-MX" dirty="0" smtClean="0">
                          <a:sym typeface="Wingdings"/>
                        </a:rPr>
                        <a:t></a:t>
                      </a:r>
                      <a:endParaRPr lang="es-MX" dirty="0"/>
                    </a:p>
                  </a:txBody>
                  <a:tcPr/>
                </a:tc>
                <a:tc>
                  <a:txBody>
                    <a:bodyPr/>
                    <a:lstStyle/>
                    <a:p>
                      <a:r>
                        <a:rPr lang="es-MX" dirty="0" smtClean="0">
                          <a:sym typeface="Wingdings"/>
                        </a:rPr>
                        <a:t></a:t>
                      </a:r>
                      <a:endParaRPr lang="es-MX" dirty="0"/>
                    </a:p>
                  </a:txBody>
                  <a:tcPr/>
                </a:tc>
              </a:tr>
            </a:tbl>
          </a:graphicData>
        </a:graphic>
      </p:graphicFrame>
      <p:sp>
        <p:nvSpPr>
          <p:cNvPr id="5" name="4 Marcador de número de diapositiva"/>
          <p:cNvSpPr>
            <a:spLocks noGrp="1"/>
          </p:cNvSpPr>
          <p:nvPr>
            <p:ph type="sldNum" sz="quarter" idx="12"/>
          </p:nvPr>
        </p:nvSpPr>
        <p:spPr/>
        <p:txBody>
          <a:bodyPr/>
          <a:lstStyle/>
          <a:p>
            <a:fld id="{D41A9360-76DD-479F-A235-76C75C741460}" type="slidenum">
              <a:rPr lang="es-MX" smtClean="0"/>
              <a:pPr/>
              <a:t>9</a:t>
            </a:fld>
            <a:endParaRPr lang="es-MX" dirty="0"/>
          </a:p>
        </p:txBody>
      </p:sp>
      <p:sp>
        <p:nvSpPr>
          <p:cNvPr id="6" name="5 CuadroTexto"/>
          <p:cNvSpPr txBox="1"/>
          <p:nvPr/>
        </p:nvSpPr>
        <p:spPr>
          <a:xfrm>
            <a:off x="626883" y="6357958"/>
            <a:ext cx="5373877" cy="369332"/>
          </a:xfrm>
          <a:prstGeom prst="rect">
            <a:avLst/>
          </a:prstGeom>
          <a:noFill/>
        </p:spPr>
        <p:txBody>
          <a:bodyPr wrap="square" rtlCol="0">
            <a:spAutoFit/>
          </a:bodyPr>
          <a:lstStyle/>
          <a:p>
            <a:r>
              <a:rPr lang="es-MX" dirty="0" smtClean="0"/>
              <a:t>EJEMPLO: </a:t>
            </a:r>
            <a:r>
              <a:rPr lang="es-MX" dirty="0" smtClean="0">
                <a:hlinkClick r:id="rId2" action="ppaction://hlinkfile"/>
              </a:rPr>
              <a:t>4 email URL número telefonico.html</a:t>
            </a:r>
            <a:endParaRPr lang="es-MX"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2518</Words>
  <Application>Microsoft Office PowerPoint</Application>
  <PresentationFormat>On-screen Show (4:3)</PresentationFormat>
  <Paragraphs>632</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Tema de Office</vt:lpstr>
      <vt:lpstr>Programación básica en ambiente web</vt:lpstr>
      <vt:lpstr>HTML 5 &lt;output&gt;</vt:lpstr>
      <vt:lpstr>HTML 5 &lt;progress&gt;</vt:lpstr>
      <vt:lpstr>form attributes</vt:lpstr>
      <vt:lpstr>Atributo autocomplete (1)</vt:lpstr>
      <vt:lpstr>Atributo novalidate (2)</vt:lpstr>
      <vt:lpstr>Input attributes</vt:lpstr>
      <vt:lpstr>search input: Campo de búsqueda para formularios (3)</vt:lpstr>
      <vt:lpstr>contact information input: Campo de información de contacto (4)</vt:lpstr>
      <vt:lpstr>date and time input: Campo de fecha y hora (5)</vt:lpstr>
      <vt:lpstr>Number input: Campo de número (6)</vt:lpstr>
      <vt:lpstr>Number input: Campo de número. Rango de números (7)</vt:lpstr>
      <vt:lpstr>Atributo step (8)</vt:lpstr>
      <vt:lpstr>selecting colors: Campo de selección de color (9)</vt:lpstr>
      <vt:lpstr>Creando un drop-down editable (10)</vt:lpstr>
      <vt:lpstr>Atributo list (11)</vt:lpstr>
      <vt:lpstr>Atributo required (12)</vt:lpstr>
      <vt:lpstr>Atributo autofocus (13)</vt:lpstr>
      <vt:lpstr>Atributo placeholder (14)</vt:lpstr>
      <vt:lpstr>Atributo pattern (15)</vt:lpstr>
      <vt:lpstr>Atributo formaction (17)</vt:lpstr>
      <vt:lpstr>Atributo formenctype (18)</vt:lpstr>
      <vt:lpstr>Atributo formmethod (19)</vt:lpstr>
      <vt:lpstr>Atributo formnovalidate</vt:lpstr>
      <vt:lpstr>Atributo formtarget (20)</vt:lpstr>
      <vt:lpstr>Atributo height y width (21)</vt:lpstr>
      <vt:lpstr>Atributo multiple (22)</vt:lpstr>
      <vt:lpstr>Atributo form (23)</vt:lpstr>
      <vt:lpstr>Cómo hacer trabajar HTML5 en navegadores viejos y validar formulario de datos (23)</vt:lpstr>
      <vt:lpstr>Tablas CSS3</vt:lpstr>
      <vt:lpstr>Tablas CSS3</vt:lpstr>
      <vt:lpstr>Tablas CSS3</vt:lpstr>
      <vt:lpstr>Tablas CSS3</vt:lpstr>
      <vt:lpstr>Tablas CSS3</vt:lpstr>
      <vt:lpstr>Tablas CSS3</vt:lpstr>
      <vt:lpstr>Tablas CSS3</vt:lpstr>
      <vt:lpstr>Tablas CSS3</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ATTRIBUTES</dc:title>
  <dc:creator>Juan Jose Lair Martinez</dc:creator>
  <cp:lastModifiedBy>Juan Jose Lair Martinez</cp:lastModifiedBy>
  <cp:revision>139</cp:revision>
  <dcterms:created xsi:type="dcterms:W3CDTF">2015-09-16T01:40:10Z</dcterms:created>
  <dcterms:modified xsi:type="dcterms:W3CDTF">2015-09-25T21:57:39Z</dcterms:modified>
</cp:coreProperties>
</file>