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70"/>
  </p:notesMasterIdLst>
  <p:sldIdLst>
    <p:sldId id="256" r:id="rId2"/>
    <p:sldId id="257" r:id="rId3"/>
    <p:sldId id="263" r:id="rId4"/>
    <p:sldId id="264" r:id="rId5"/>
    <p:sldId id="261" r:id="rId6"/>
    <p:sldId id="267" r:id="rId7"/>
    <p:sldId id="268" r:id="rId8"/>
    <p:sldId id="269" r:id="rId9"/>
    <p:sldId id="270" r:id="rId10"/>
    <p:sldId id="271" r:id="rId11"/>
    <p:sldId id="273" r:id="rId12"/>
    <p:sldId id="272" r:id="rId13"/>
    <p:sldId id="281" r:id="rId14"/>
    <p:sldId id="266" r:id="rId15"/>
    <p:sldId id="265" r:id="rId16"/>
    <p:sldId id="282" r:id="rId17"/>
    <p:sldId id="283" r:id="rId18"/>
    <p:sldId id="284" r:id="rId19"/>
    <p:sldId id="285" r:id="rId20"/>
    <p:sldId id="286" r:id="rId21"/>
    <p:sldId id="287" r:id="rId22"/>
    <p:sldId id="307" r:id="rId23"/>
    <p:sldId id="311" r:id="rId24"/>
    <p:sldId id="310" r:id="rId25"/>
    <p:sldId id="317" r:id="rId26"/>
    <p:sldId id="318" r:id="rId27"/>
    <p:sldId id="319" r:id="rId28"/>
    <p:sldId id="322" r:id="rId29"/>
    <p:sldId id="323" r:id="rId30"/>
    <p:sldId id="325" r:id="rId31"/>
    <p:sldId id="327" r:id="rId32"/>
    <p:sldId id="328" r:id="rId33"/>
    <p:sldId id="330" r:id="rId34"/>
    <p:sldId id="331" r:id="rId35"/>
    <p:sldId id="333" r:id="rId36"/>
    <p:sldId id="334" r:id="rId37"/>
    <p:sldId id="335" r:id="rId38"/>
    <p:sldId id="336" r:id="rId39"/>
    <p:sldId id="337" r:id="rId40"/>
    <p:sldId id="338" r:id="rId41"/>
    <p:sldId id="339" r:id="rId42"/>
    <p:sldId id="340" r:id="rId43"/>
    <p:sldId id="341" r:id="rId44"/>
    <p:sldId id="342" r:id="rId45"/>
    <p:sldId id="343" r:id="rId46"/>
    <p:sldId id="345" r:id="rId47"/>
    <p:sldId id="346" r:id="rId48"/>
    <p:sldId id="347" r:id="rId49"/>
    <p:sldId id="348" r:id="rId50"/>
    <p:sldId id="349" r:id="rId51"/>
    <p:sldId id="332" r:id="rId52"/>
    <p:sldId id="350" r:id="rId53"/>
    <p:sldId id="351" r:id="rId54"/>
    <p:sldId id="291" r:id="rId55"/>
    <p:sldId id="301" r:id="rId56"/>
    <p:sldId id="302" r:id="rId57"/>
    <p:sldId id="290" r:id="rId58"/>
    <p:sldId id="292" r:id="rId59"/>
    <p:sldId id="293" r:id="rId60"/>
    <p:sldId id="295" r:id="rId61"/>
    <p:sldId id="296" r:id="rId62"/>
    <p:sldId id="297" r:id="rId63"/>
    <p:sldId id="294" r:id="rId64"/>
    <p:sldId id="298" r:id="rId65"/>
    <p:sldId id="299" r:id="rId66"/>
    <p:sldId id="303" r:id="rId67"/>
    <p:sldId id="262" r:id="rId68"/>
    <p:sldId id="300" r:id="rId6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ADEFF1"/>
    <a:srgbClr val="F2D9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5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s-E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s-E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BFED9796-75CC-4354-BB81-12563EF4B52C}" type="slidenum">
              <a:rPr lang="es-ES"/>
              <a:pPr>
                <a:defRPr/>
              </a:pPr>
              <a:t>‹Nº›</a:t>
            </a:fld>
            <a:endParaRPr lang="es-ES"/>
          </a:p>
        </p:txBody>
      </p:sp>
    </p:spTree>
    <p:extLst>
      <p:ext uri="{BB962C8B-B14F-4D97-AF65-F5344CB8AC3E}">
        <p14:creationId xmlns:p14="http://schemas.microsoft.com/office/powerpoint/2010/main" val="2135703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221365-3914-430F-A300-5D2E78696FEB}" type="slidenum">
              <a:rPr lang="es-ES" smtClean="0"/>
              <a:pPr eaLnBrk="1" hangingPunct="1"/>
              <a:t>1</a:t>
            </a:fld>
            <a:endParaRPr lang="es-E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6629FD-4C5D-433C-8ABE-300F42ECE362}" type="slidenum">
              <a:rPr lang="es-ES" smtClean="0"/>
              <a:pPr eaLnBrk="1" hangingPunct="1"/>
              <a:t>10</a:t>
            </a:fld>
            <a:endParaRPr lang="es-E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C38A163-687B-45E7-BBB4-DFDBB15E9C6E}" type="slidenum">
              <a:rPr lang="es-ES" smtClean="0"/>
              <a:pPr eaLnBrk="1" hangingPunct="1"/>
              <a:t>11</a:t>
            </a:fld>
            <a:endParaRPr lang="es-E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718DAC-7A6A-45C0-BD4E-241480D2DB25}" type="slidenum">
              <a:rPr lang="es-ES" smtClean="0"/>
              <a:pPr eaLnBrk="1" hangingPunct="1"/>
              <a:t>12</a:t>
            </a:fld>
            <a:endParaRPr lang="es-E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384A5D6-E48E-4ED5-B6F3-D0DDA213C2C9}" type="slidenum">
              <a:rPr lang="es-ES" smtClean="0"/>
              <a:pPr eaLnBrk="1" hangingPunct="1"/>
              <a:t>13</a:t>
            </a:fld>
            <a:endParaRPr lang="es-E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1143F3-EB4D-4AD7-8945-D7FAA2F3812A}" type="slidenum">
              <a:rPr lang="es-ES" smtClean="0"/>
              <a:pPr eaLnBrk="1" hangingPunct="1"/>
              <a:t>14</a:t>
            </a:fld>
            <a:endParaRPr lang="es-E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BDD6EC0-BE50-4573-806D-B4FB1D6092FE}" type="slidenum">
              <a:rPr lang="es-ES" smtClean="0"/>
              <a:pPr eaLnBrk="1" hangingPunct="1"/>
              <a:t>15</a:t>
            </a:fld>
            <a:endParaRPr lang="es-E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C833669-86D2-4CB6-822F-FBB75751EB7C}" type="slidenum">
              <a:rPr lang="es-ES" smtClean="0"/>
              <a:pPr eaLnBrk="1" hangingPunct="1"/>
              <a:t>16</a:t>
            </a:fld>
            <a:endParaRPr lang="es-E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BC6195-8E60-4763-81EE-4A2123180ECB}" type="slidenum">
              <a:rPr lang="es-ES" smtClean="0"/>
              <a:pPr eaLnBrk="1" hangingPunct="1"/>
              <a:t>17</a:t>
            </a:fld>
            <a:endParaRPr lang="es-E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9B4F467-088F-4FEB-B1FE-76F3B6CE7CFA}" type="slidenum">
              <a:rPr lang="es-ES" smtClean="0"/>
              <a:pPr eaLnBrk="1" hangingPunct="1"/>
              <a:t>18</a:t>
            </a:fld>
            <a:endParaRPr lang="es-E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r>
              <a:rPr lang="es-ES" b="1" smtClean="0"/>
              <a:t>assistive technology</a:t>
            </a:r>
            <a:endParaRPr lang="es-ES" smtClean="0"/>
          </a:p>
          <a:p>
            <a:pPr eaLnBrk="1" hangingPunct="1"/>
            <a:r>
              <a:rPr lang="es-ES" smtClean="0"/>
              <a:t>(n.) = tecnología adaptada a usuarios con necesidades especiales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D4DD945-BD4A-467A-90D2-608A52F0AEC3}" type="slidenum">
              <a:rPr lang="es-ES" smtClean="0"/>
              <a:pPr eaLnBrk="1" hangingPunct="1"/>
              <a:t>19</a:t>
            </a:fld>
            <a:endParaRPr lang="es-E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97AC9BD-8BE6-4CCF-B1B6-0AAABA26FCEE}" type="slidenum">
              <a:rPr lang="es-ES" smtClean="0"/>
              <a:pPr eaLnBrk="1" hangingPunct="1"/>
              <a:t>2</a:t>
            </a:fld>
            <a:endParaRPr lang="es-E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70F5B21-34E5-4BE2-A4AC-F03220E1E145}" type="slidenum">
              <a:rPr lang="es-ES" smtClean="0"/>
              <a:pPr eaLnBrk="1" hangingPunct="1"/>
              <a:t>20</a:t>
            </a:fld>
            <a:endParaRPr lang="es-E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2D1D6B4-E5C5-423E-85D3-D9BB1485BD69}" type="slidenum">
              <a:rPr lang="es-ES" smtClean="0"/>
              <a:pPr eaLnBrk="1" hangingPunct="1"/>
              <a:t>21</a:t>
            </a:fld>
            <a:endParaRPr lang="es-E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C7E8C9-8325-42B8-9D25-773BA20E4B49}" type="slidenum">
              <a:rPr lang="es-ES" smtClean="0"/>
              <a:pPr eaLnBrk="1" hangingPunct="1"/>
              <a:t>41</a:t>
            </a:fld>
            <a:endParaRPr lang="es-E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95C0C5D-E906-4D40-A91E-C4E5E3891B22}" type="slidenum">
              <a:rPr lang="es-ES" smtClean="0"/>
              <a:pPr eaLnBrk="1" hangingPunct="1"/>
              <a:t>42</a:t>
            </a:fld>
            <a:endParaRPr lang="es-E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497F241-C1E4-4EC9-85C6-D3089C4304F4}" type="slidenum">
              <a:rPr lang="es-ES" smtClean="0"/>
              <a:pPr eaLnBrk="1" hangingPunct="1"/>
              <a:t>54</a:t>
            </a:fld>
            <a:endParaRPr lang="es-E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1C6845-6765-481B-AA3B-631F48D088F3}" type="slidenum">
              <a:rPr lang="es-ES" smtClean="0"/>
              <a:pPr eaLnBrk="1" hangingPunct="1"/>
              <a:t>57</a:t>
            </a:fld>
            <a:endParaRPr lang="es-E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B549A43-B50D-4AF2-993C-95F70B2CFDAF}" type="slidenum">
              <a:rPr lang="es-ES" smtClean="0"/>
              <a:pPr eaLnBrk="1" hangingPunct="1"/>
              <a:t>58</a:t>
            </a:fld>
            <a:endParaRPr lang="es-E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F358C0C-FD00-41C6-AC3D-A1D256930C06}" type="slidenum">
              <a:rPr lang="es-ES" smtClean="0"/>
              <a:pPr eaLnBrk="1" hangingPunct="1"/>
              <a:t>59</a:t>
            </a:fld>
            <a:endParaRPr lang="es-E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193C45-FCB7-4219-AB4A-D016AB74D079}" type="slidenum">
              <a:rPr lang="es-ES" smtClean="0"/>
              <a:pPr eaLnBrk="1" hangingPunct="1"/>
              <a:t>60</a:t>
            </a:fld>
            <a:endParaRPr lang="es-E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DCFB06-B50E-441F-93C6-20798C513E1D}" type="slidenum">
              <a:rPr lang="es-ES" smtClean="0"/>
              <a:pPr eaLnBrk="1" hangingPunct="1"/>
              <a:t>61</a:t>
            </a:fld>
            <a:endParaRPr lang="es-E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75ECC4-D5F9-4F3F-9DE3-2AD598A91C91}" type="slidenum">
              <a:rPr lang="es-ES" smtClean="0"/>
              <a:pPr eaLnBrk="1" hangingPunct="1"/>
              <a:t>3</a:t>
            </a:fld>
            <a:endParaRPr lang="es-E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B88E338-2401-43A0-9BB3-F8EA74D9AEAA}" type="slidenum">
              <a:rPr lang="es-ES" smtClean="0"/>
              <a:pPr eaLnBrk="1" hangingPunct="1"/>
              <a:t>62</a:t>
            </a:fld>
            <a:endParaRPr lang="es-E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1521B4D-8597-4814-A941-BD7EC34DD13D}" type="slidenum">
              <a:rPr lang="es-ES" smtClean="0"/>
              <a:pPr eaLnBrk="1" hangingPunct="1"/>
              <a:t>63</a:t>
            </a:fld>
            <a:endParaRPr lang="es-E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F5CB8BF-15F5-49AF-92E9-1B12DDD4877D}" type="slidenum">
              <a:rPr lang="es-ES" smtClean="0"/>
              <a:pPr eaLnBrk="1" hangingPunct="1"/>
              <a:t>64</a:t>
            </a:fld>
            <a:endParaRPr lang="es-E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DCF229-1C7A-4420-BF07-88C397D6E2FE}" type="slidenum">
              <a:rPr lang="es-ES" smtClean="0"/>
              <a:pPr eaLnBrk="1" hangingPunct="1"/>
              <a:t>65</a:t>
            </a:fld>
            <a:endParaRPr lang="es-E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D050193-0666-40A5-B1E7-AF833C160DA3}" type="slidenum">
              <a:rPr lang="es-ES" smtClean="0"/>
              <a:pPr eaLnBrk="1" hangingPunct="1"/>
              <a:t>67</a:t>
            </a:fld>
            <a:endParaRPr lang="es-E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231DA71-5EF7-4B53-92D2-C37CEBCCA545}" type="slidenum">
              <a:rPr lang="es-ES" smtClean="0"/>
              <a:pPr eaLnBrk="1" hangingPunct="1"/>
              <a:t>68</a:t>
            </a:fld>
            <a:endParaRPr lang="es-E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840CB8-0FCD-4A00-8723-334702380D7B}" type="slidenum">
              <a:rPr lang="es-ES" smtClean="0"/>
              <a:pPr eaLnBrk="1" hangingPunct="1"/>
              <a:t>4</a:t>
            </a:fld>
            <a:endParaRPr lang="es-E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C80E719-2FDA-4D92-929A-B06F1C0C1D4D}" type="slidenum">
              <a:rPr lang="es-ES" smtClean="0"/>
              <a:pPr eaLnBrk="1" hangingPunct="1"/>
              <a:t>5</a:t>
            </a:fld>
            <a:endParaRPr lang="es-E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A3D0F30-E494-4CCD-B427-1C66C2B21329}" type="slidenum">
              <a:rPr lang="es-ES" smtClean="0"/>
              <a:pPr eaLnBrk="1" hangingPunct="1"/>
              <a:t>6</a:t>
            </a:fld>
            <a:endParaRPr lang="es-E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AF9217-3006-4FB2-A95F-AF2BA3CB135F}" type="slidenum">
              <a:rPr lang="es-ES" smtClean="0"/>
              <a:pPr eaLnBrk="1" hangingPunct="1"/>
              <a:t>7</a:t>
            </a:fld>
            <a:endParaRPr lang="es-E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1A2B097-53CF-411D-8808-9C054BC793E5}" type="slidenum">
              <a:rPr lang="es-ES" smtClean="0"/>
              <a:pPr eaLnBrk="1" hangingPunct="1"/>
              <a:t>8</a:t>
            </a:fld>
            <a:endParaRPr lang="es-E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CD65E02-BD5D-40E5-B351-61DDA2EAD847}" type="slidenum">
              <a:rPr lang="es-ES" smtClean="0"/>
              <a:pPr eaLnBrk="1" hangingPunct="1"/>
              <a:t>9</a:t>
            </a:fld>
            <a:endParaRPr lang="es-E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s-MX"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pPr>
              <a:defRPr/>
            </a:pPr>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pPr>
              <a:defRPr/>
            </a:pPr>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pPr>
              <a:defRPr/>
            </a:pPr>
            <a:fld id="{774F1500-C3A9-4307-8489-DC6F43AD7CEE}" type="slidenum">
              <a:rPr lang="es-ES" smtClean="0"/>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ES"/>
          </a:p>
        </p:txBody>
      </p:sp>
      <p:sp>
        <p:nvSpPr>
          <p:cNvPr id="5" name="4 Marcador de pie de página"/>
          <p:cNvSpPr>
            <a:spLocks noGrp="1"/>
          </p:cNvSpPr>
          <p:nvPr>
            <p:ph type="ftr" sz="quarter" idx="11"/>
          </p:nvPr>
        </p:nvSpPr>
        <p:spPr/>
        <p:txBody>
          <a:bodyPr/>
          <a:lstStyle>
            <a:extLst/>
          </a:lstStyle>
          <a:p>
            <a:pPr>
              <a:defRPr/>
            </a:pPr>
            <a:endParaRPr lang="es-ES"/>
          </a:p>
        </p:txBody>
      </p:sp>
      <p:sp>
        <p:nvSpPr>
          <p:cNvPr id="6" name="5 Marcador de número de diapositiva"/>
          <p:cNvSpPr>
            <a:spLocks noGrp="1"/>
          </p:cNvSpPr>
          <p:nvPr>
            <p:ph type="sldNum" sz="quarter" idx="12"/>
          </p:nvPr>
        </p:nvSpPr>
        <p:spPr/>
        <p:txBody>
          <a:bodyPr/>
          <a:lstStyle>
            <a:extLst/>
          </a:lstStyle>
          <a:p>
            <a:pPr>
              <a:defRPr/>
            </a:pPr>
            <a:fld id="{30F5456E-3E43-4BF4-8EDB-464A7BABBA72}"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ES"/>
          </a:p>
        </p:txBody>
      </p:sp>
      <p:sp>
        <p:nvSpPr>
          <p:cNvPr id="5" name="4 Marcador de pie de página"/>
          <p:cNvSpPr>
            <a:spLocks noGrp="1"/>
          </p:cNvSpPr>
          <p:nvPr>
            <p:ph type="ftr" sz="quarter" idx="11"/>
          </p:nvPr>
        </p:nvSpPr>
        <p:spPr/>
        <p:txBody>
          <a:bodyPr/>
          <a:lstStyle>
            <a:extLst/>
          </a:lstStyle>
          <a:p>
            <a:pPr>
              <a:defRPr/>
            </a:pPr>
            <a:endParaRPr lang="es-ES"/>
          </a:p>
        </p:txBody>
      </p:sp>
      <p:sp>
        <p:nvSpPr>
          <p:cNvPr id="6" name="5 Marcador de número de diapositiva"/>
          <p:cNvSpPr>
            <a:spLocks noGrp="1"/>
          </p:cNvSpPr>
          <p:nvPr>
            <p:ph type="sldNum" sz="quarter" idx="12"/>
          </p:nvPr>
        </p:nvSpPr>
        <p:spPr/>
        <p:txBody>
          <a:bodyPr/>
          <a:lstStyle>
            <a:extLst/>
          </a:lstStyle>
          <a:p>
            <a:pPr>
              <a:defRPr/>
            </a:pPr>
            <a:fld id="{0ACDFDBE-C334-45EA-AE92-B809EE74D335}"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ES"/>
          </a:p>
        </p:txBody>
      </p:sp>
      <p:sp>
        <p:nvSpPr>
          <p:cNvPr id="5" name="4 Marcador de pie de página"/>
          <p:cNvSpPr>
            <a:spLocks noGrp="1"/>
          </p:cNvSpPr>
          <p:nvPr>
            <p:ph type="ftr" sz="quarter" idx="11"/>
          </p:nvPr>
        </p:nvSpPr>
        <p:spPr/>
        <p:txBody>
          <a:bodyPr/>
          <a:lstStyle>
            <a:extLst/>
          </a:lstStyle>
          <a:p>
            <a:pPr>
              <a:defRPr/>
            </a:pPr>
            <a:endParaRPr lang="es-ES"/>
          </a:p>
        </p:txBody>
      </p:sp>
      <p:sp>
        <p:nvSpPr>
          <p:cNvPr id="6" name="5 Marcador de número de diapositiva"/>
          <p:cNvSpPr>
            <a:spLocks noGrp="1"/>
          </p:cNvSpPr>
          <p:nvPr>
            <p:ph type="sldNum" sz="quarter" idx="12"/>
          </p:nvPr>
        </p:nvSpPr>
        <p:spPr/>
        <p:txBody>
          <a:bodyPr/>
          <a:lstStyle>
            <a:extLst/>
          </a:lstStyle>
          <a:p>
            <a:pPr>
              <a:defRPr/>
            </a:pPr>
            <a:fld id="{56C54A0C-DF18-48D6-9C4D-652256D3E9A1}" type="slidenum">
              <a:rPr lang="es-ES" smtClean="0"/>
              <a:pPr>
                <a:defRPr/>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pPr>
              <a:defRPr/>
            </a:pPr>
            <a:endParaRPr lang="es-ES"/>
          </a:p>
        </p:txBody>
      </p:sp>
      <p:sp>
        <p:nvSpPr>
          <p:cNvPr id="5" name="4 Marcador de pie de página"/>
          <p:cNvSpPr>
            <a:spLocks noGrp="1"/>
          </p:cNvSpPr>
          <p:nvPr>
            <p:ph type="ftr" sz="quarter" idx="11"/>
          </p:nvPr>
        </p:nvSpPr>
        <p:spPr/>
        <p:txBody>
          <a:bodyPr/>
          <a:lstStyle>
            <a:extLst/>
          </a:lstStyle>
          <a:p>
            <a:pPr>
              <a:defRPr/>
            </a:pPr>
            <a:endParaRPr lang="es-ES"/>
          </a:p>
        </p:txBody>
      </p:sp>
      <p:sp>
        <p:nvSpPr>
          <p:cNvPr id="6" name="5 Marcador de número de diapositiva"/>
          <p:cNvSpPr>
            <a:spLocks noGrp="1"/>
          </p:cNvSpPr>
          <p:nvPr>
            <p:ph type="sldNum" sz="quarter" idx="12"/>
          </p:nvPr>
        </p:nvSpPr>
        <p:spPr/>
        <p:txBody>
          <a:bodyPr/>
          <a:lstStyle>
            <a:extLst/>
          </a:lstStyle>
          <a:p>
            <a:pPr>
              <a:defRPr/>
            </a:pPr>
            <a:fld id="{D6D352A2-813B-4AF2-AB78-545C82D0815D}" type="slidenum">
              <a:rPr lang="es-ES" smtClean="0"/>
              <a:pPr>
                <a:defRPr/>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s-ES"/>
          </a:p>
        </p:txBody>
      </p:sp>
      <p:sp>
        <p:nvSpPr>
          <p:cNvPr id="6" name="5 Marcador de pie de página"/>
          <p:cNvSpPr>
            <a:spLocks noGrp="1"/>
          </p:cNvSpPr>
          <p:nvPr>
            <p:ph type="ftr" sz="quarter" idx="11"/>
          </p:nvPr>
        </p:nvSpPr>
        <p:spPr/>
        <p:txBody>
          <a:bodyPr/>
          <a:lstStyle>
            <a:extLst/>
          </a:lstStyle>
          <a:p>
            <a:pPr>
              <a:defRPr/>
            </a:pPr>
            <a:endParaRPr lang="es-ES"/>
          </a:p>
        </p:txBody>
      </p:sp>
      <p:sp>
        <p:nvSpPr>
          <p:cNvPr id="7" name="6 Marcador de número de diapositiva"/>
          <p:cNvSpPr>
            <a:spLocks noGrp="1"/>
          </p:cNvSpPr>
          <p:nvPr>
            <p:ph type="sldNum" sz="quarter" idx="12"/>
          </p:nvPr>
        </p:nvSpPr>
        <p:spPr/>
        <p:txBody>
          <a:bodyPr/>
          <a:lstStyle>
            <a:extLst/>
          </a:lstStyle>
          <a:p>
            <a:pPr>
              <a:defRPr/>
            </a:pPr>
            <a:fld id="{09427852-78FB-4CEA-97F1-2D5B62985701}" type="slidenum">
              <a:rPr lang="es-ES" smtClean="0"/>
              <a:pPr>
                <a:defRPr/>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endParaRPr lang="es-ES"/>
          </a:p>
        </p:txBody>
      </p:sp>
      <p:sp>
        <p:nvSpPr>
          <p:cNvPr id="8" name="7 Marcador de pie de página"/>
          <p:cNvSpPr>
            <a:spLocks noGrp="1"/>
          </p:cNvSpPr>
          <p:nvPr>
            <p:ph type="ftr" sz="quarter" idx="11"/>
          </p:nvPr>
        </p:nvSpPr>
        <p:spPr/>
        <p:txBody>
          <a:bodyPr/>
          <a:lstStyle>
            <a:extLst/>
          </a:lstStyle>
          <a:p>
            <a:pPr>
              <a:defRPr/>
            </a:pPr>
            <a:endParaRPr lang="es-ES"/>
          </a:p>
        </p:txBody>
      </p:sp>
      <p:sp>
        <p:nvSpPr>
          <p:cNvPr id="9" name="8 Marcador de número de diapositiva"/>
          <p:cNvSpPr>
            <a:spLocks noGrp="1"/>
          </p:cNvSpPr>
          <p:nvPr>
            <p:ph type="sldNum" sz="quarter" idx="12"/>
          </p:nvPr>
        </p:nvSpPr>
        <p:spPr/>
        <p:txBody>
          <a:bodyPr/>
          <a:lstStyle>
            <a:extLst/>
          </a:lstStyle>
          <a:p>
            <a:pPr>
              <a:defRPr/>
            </a:pPr>
            <a:fld id="{93728495-A25C-448B-87B6-3BBAC01D8717}" type="slidenum">
              <a:rPr lang="es-ES" smtClean="0"/>
              <a:pPr>
                <a:defRPr/>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pPr>
              <a:defRPr/>
            </a:pPr>
            <a:endParaRPr lang="es-ES"/>
          </a:p>
        </p:txBody>
      </p:sp>
      <p:sp>
        <p:nvSpPr>
          <p:cNvPr id="4" name="3 Marcador de pie de página"/>
          <p:cNvSpPr>
            <a:spLocks noGrp="1"/>
          </p:cNvSpPr>
          <p:nvPr>
            <p:ph type="ftr" sz="quarter" idx="11"/>
          </p:nvPr>
        </p:nvSpPr>
        <p:spPr/>
        <p:txBody>
          <a:bodyPr/>
          <a:lstStyle>
            <a:extLst/>
          </a:lstStyle>
          <a:p>
            <a:pPr>
              <a:defRPr/>
            </a:pPr>
            <a:endParaRPr lang="es-ES"/>
          </a:p>
        </p:txBody>
      </p:sp>
      <p:sp>
        <p:nvSpPr>
          <p:cNvPr id="5" name="4 Marcador de número de diapositiva"/>
          <p:cNvSpPr>
            <a:spLocks noGrp="1"/>
          </p:cNvSpPr>
          <p:nvPr>
            <p:ph type="sldNum" sz="quarter" idx="12"/>
          </p:nvPr>
        </p:nvSpPr>
        <p:spPr/>
        <p:txBody>
          <a:bodyPr/>
          <a:lstStyle>
            <a:extLst/>
          </a:lstStyle>
          <a:p>
            <a:pPr>
              <a:defRPr/>
            </a:pPr>
            <a:fld id="{AD457EED-05EA-43A2-8CB1-8F9848A14672}" type="slidenum">
              <a:rPr lang="es-ES" smtClean="0"/>
              <a:pPr>
                <a:defRPr/>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pPr>
              <a:defRPr/>
            </a:pPr>
            <a:endParaRPr lang="es-ES"/>
          </a:p>
        </p:txBody>
      </p:sp>
      <p:sp>
        <p:nvSpPr>
          <p:cNvPr id="3" name="2 Marcador de pie de página"/>
          <p:cNvSpPr>
            <a:spLocks noGrp="1"/>
          </p:cNvSpPr>
          <p:nvPr>
            <p:ph type="ftr" sz="quarter" idx="11"/>
          </p:nvPr>
        </p:nvSpPr>
        <p:spPr/>
        <p:txBody>
          <a:bodyPr/>
          <a:lstStyle>
            <a:extLst/>
          </a:lstStyle>
          <a:p>
            <a:pPr>
              <a:defRPr/>
            </a:pPr>
            <a:endParaRPr lang="es-ES"/>
          </a:p>
        </p:txBody>
      </p:sp>
      <p:sp>
        <p:nvSpPr>
          <p:cNvPr id="4" name="3 Marcador de número de diapositiva"/>
          <p:cNvSpPr>
            <a:spLocks noGrp="1"/>
          </p:cNvSpPr>
          <p:nvPr>
            <p:ph type="sldNum" sz="quarter" idx="12"/>
          </p:nvPr>
        </p:nvSpPr>
        <p:spPr/>
        <p:txBody>
          <a:bodyPr/>
          <a:lstStyle>
            <a:extLst/>
          </a:lstStyle>
          <a:p>
            <a:pPr>
              <a:defRPr/>
            </a:pPr>
            <a:fld id="{2F00FCCF-93D6-400A-B3AF-7C6F1C481205}"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pPr>
              <a:defRPr/>
            </a:pPr>
            <a:endParaRPr lang="es-ES"/>
          </a:p>
        </p:txBody>
      </p:sp>
      <p:sp>
        <p:nvSpPr>
          <p:cNvPr id="6" name="5 Marcador de pie de página"/>
          <p:cNvSpPr>
            <a:spLocks noGrp="1"/>
          </p:cNvSpPr>
          <p:nvPr>
            <p:ph type="ftr" sz="quarter" idx="11"/>
          </p:nvPr>
        </p:nvSpPr>
        <p:spPr/>
        <p:txBody>
          <a:bodyPr/>
          <a:lstStyle>
            <a:extLst/>
          </a:lstStyle>
          <a:p>
            <a:pPr>
              <a:defRPr/>
            </a:pPr>
            <a:endParaRPr lang="es-ES"/>
          </a:p>
        </p:txBody>
      </p:sp>
      <p:sp>
        <p:nvSpPr>
          <p:cNvPr id="7" name="6 Marcador de número de diapositiva"/>
          <p:cNvSpPr>
            <a:spLocks noGrp="1"/>
          </p:cNvSpPr>
          <p:nvPr>
            <p:ph type="sldNum" sz="quarter" idx="12"/>
          </p:nvPr>
        </p:nvSpPr>
        <p:spPr/>
        <p:txBody>
          <a:bodyPr/>
          <a:lstStyle>
            <a:extLst/>
          </a:lstStyle>
          <a:p>
            <a:pPr>
              <a:defRPr/>
            </a:pPr>
            <a:fld id="{31BF4940-1AFD-45A7-9925-FEC3C9F3C9D7}" type="slidenum">
              <a:rPr lang="es-ES" smtClean="0"/>
              <a:pPr>
                <a:defRPr/>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pPr>
              <a:defRPr/>
            </a:pPr>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pPr>
              <a:defRPr/>
            </a:pPr>
            <a:fld id="{50E2CEE1-5AB5-469F-A81C-AFF0940A275D}" type="slidenum">
              <a:rPr lang="es-ES" smtClean="0"/>
              <a:pPr>
                <a:defRPr/>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54BD090C-4E2F-4F12-8DAE-1C1012190B4D}" type="slidenum">
              <a:rPr lang="es-ES" smtClean="0"/>
              <a:pPr>
                <a:defRPr/>
              </a:pPr>
              <a:t>‹Nº›</a:t>
            </a:fld>
            <a:endParaRPr lang="es-E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s-MX" smtClean="0"/>
              <a:t>SWING</a:t>
            </a:r>
            <a:endParaRPr lang="es-ES" smtClean="0"/>
          </a:p>
        </p:txBody>
      </p:sp>
      <p:sp>
        <p:nvSpPr>
          <p:cNvPr id="2051" name="Rectangle 3"/>
          <p:cNvSpPr>
            <a:spLocks noGrp="1" noChangeArrowheads="1"/>
          </p:cNvSpPr>
          <p:nvPr>
            <p:ph type="subTitle" idx="1"/>
          </p:nvPr>
        </p:nvSpPr>
        <p:spPr/>
        <p:txBody>
          <a:bodyPr/>
          <a:lstStyle/>
          <a:p>
            <a:pPr eaLnBrk="1" hangingPunct="1"/>
            <a:endParaRPr lang="es-MX"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eaLnBrk="1" hangingPunct="1"/>
            <a:r>
              <a:rPr lang="es-MX" smtClean="0"/>
              <a:t>Cada aplicación que utiliza componentes Swing debe tener por lo menos un contenedor de nivel superior</a:t>
            </a:r>
          </a:p>
          <a:p>
            <a:pPr eaLnBrk="1" hangingPunct="1"/>
            <a:r>
              <a:rPr lang="es-MX" smtClean="0"/>
              <a:t>El contenedor de nivel superior es la raíz de la jerarquía de contención</a:t>
            </a:r>
          </a:p>
          <a:p>
            <a:pPr eaLnBrk="1" hangingPunct="1"/>
            <a:r>
              <a:rPr lang="es-MX" smtClean="0"/>
              <a:t>El JFrame es, por lo general, la raíz de la jerarquía de contención</a:t>
            </a:r>
            <a:endParaRPr lang="es-ES" smtClean="0"/>
          </a:p>
        </p:txBody>
      </p:sp>
      <p:sp>
        <p:nvSpPr>
          <p:cNvPr id="11266" name="Rectangle 2"/>
          <p:cNvSpPr>
            <a:spLocks noGrp="1" noChangeArrowheads="1"/>
          </p:cNvSpPr>
          <p:nvPr>
            <p:ph type="title"/>
          </p:nvPr>
        </p:nvSpPr>
        <p:spPr/>
        <p:txBody>
          <a:bodyPr/>
          <a:lstStyle/>
          <a:p>
            <a:pPr eaLnBrk="1" hangingPunct="1"/>
            <a:r>
              <a:rPr lang="es-MX" smtClean="0"/>
              <a:t>Jerarquía de los componentes</a:t>
            </a:r>
            <a:endParaRPr lang="es-E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ox(in)">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ox(in)">
                                      <p:cBhvr>
                                        <p:cTn id="12" dur="500"/>
                                        <p:tgtEl>
                                          <p:spTgt spid="37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box(in)">
                                      <p:cBhvr>
                                        <p:cTn id="17" dur="500"/>
                                        <p:tgtEl>
                                          <p:spTgt spid="37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s-MX" smtClean="0"/>
              <a:t>El JFrame</a:t>
            </a:r>
            <a:endParaRPr lang="es-ES" smtClean="0"/>
          </a:p>
        </p:txBody>
      </p:sp>
      <p:pic>
        <p:nvPicPr>
          <p:cNvPr id="12291" name="Picture 6" descr="1lay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981200"/>
            <a:ext cx="82105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7"/>
          <p:cNvSpPr txBox="1">
            <a:spLocks noChangeArrowheads="1"/>
          </p:cNvSpPr>
          <p:nvPr/>
        </p:nvSpPr>
        <p:spPr bwMode="auto">
          <a:xfrm>
            <a:off x="990600" y="5181600"/>
            <a:ext cx="73056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MX" sz="1400"/>
              <a:t>Imagen obtenida de :</a:t>
            </a:r>
          </a:p>
          <a:p>
            <a:pPr eaLnBrk="1" hangingPunct="1"/>
            <a:r>
              <a:rPr lang="es-ES" sz="1400"/>
              <a:t>http://download.oracle.com/javase/tutorial/uiswing/components/rootpane.html#layeredpane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eaLnBrk="1" hangingPunct="1"/>
            <a:r>
              <a:rPr lang="es-MX" smtClean="0"/>
              <a:t>Para agregar objetos a un componente de nivel superior se utiliza el método getContentPane() el cual devuelve un objeto Container</a:t>
            </a:r>
          </a:p>
          <a:p>
            <a:pPr eaLnBrk="1" hangingPunct="1"/>
            <a:r>
              <a:rPr lang="es-MX" smtClean="0"/>
              <a:t>Ejemplo</a:t>
            </a:r>
          </a:p>
          <a:p>
            <a:pPr eaLnBrk="1" hangingPunct="1">
              <a:buFontTx/>
              <a:buNone/>
            </a:pPr>
            <a:r>
              <a:rPr lang="es-ES" smtClean="0"/>
              <a:t>miMarco.getContentPane().</a:t>
            </a:r>
          </a:p>
          <a:p>
            <a:pPr eaLnBrk="1" hangingPunct="1">
              <a:buFontTx/>
              <a:buNone/>
            </a:pPr>
            <a:r>
              <a:rPr lang="es-ES" smtClean="0"/>
              <a:t>                  add(miComponente,</a:t>
            </a:r>
          </a:p>
          <a:p>
            <a:pPr eaLnBrk="1" hangingPunct="1">
              <a:buFontTx/>
              <a:buNone/>
            </a:pPr>
            <a:r>
              <a:rPr lang="es-ES" smtClean="0"/>
              <a:t>                  BorderLayout.CENTER);</a:t>
            </a:r>
          </a:p>
        </p:txBody>
      </p:sp>
      <p:sp>
        <p:nvSpPr>
          <p:cNvPr id="19458" name="Rectangle 2"/>
          <p:cNvSpPr>
            <a:spLocks noGrp="1" noChangeArrowheads="1"/>
          </p:cNvSpPr>
          <p:nvPr>
            <p:ph type="title"/>
          </p:nvPr>
        </p:nvSpPr>
        <p:spPr/>
        <p:txBody>
          <a:bodyPr>
            <a:normAutofit fontScale="90000"/>
          </a:bodyPr>
          <a:lstStyle/>
          <a:p>
            <a:pPr eaLnBrk="1" hangingPunct="1"/>
            <a:r>
              <a:rPr lang="es-MX" sz="4000" smtClean="0"/>
              <a:t>Adición de objetos a un componente de nivel superior</a:t>
            </a:r>
            <a:endParaRPr lang="es-ES" sz="40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p:txBody>
          <a:bodyPr/>
          <a:lstStyle/>
          <a:p>
            <a:pPr eaLnBrk="1" hangingPunct="1">
              <a:lnSpc>
                <a:spcPct val="90000"/>
              </a:lnSpc>
            </a:pPr>
            <a:r>
              <a:rPr lang="es-MX" smtClean="0"/>
              <a:t>Con excepción de los contenedores de nivel superior, todos los componentes Swing cuyos nombres comienzan con “J” descienden de la clase </a:t>
            </a:r>
            <a:r>
              <a:rPr lang="es-ES" smtClean="0"/>
              <a:t>JComponent </a:t>
            </a:r>
          </a:p>
          <a:p>
            <a:pPr eaLnBrk="1" hangingPunct="1">
              <a:lnSpc>
                <a:spcPct val="90000"/>
              </a:lnSpc>
            </a:pPr>
            <a:r>
              <a:rPr lang="es-MX" smtClean="0"/>
              <a:t>La clase </a:t>
            </a:r>
            <a:r>
              <a:rPr lang="es-ES" smtClean="0"/>
              <a:t>JComponent hereda de la clase Container, la cual hereda de  Component</a:t>
            </a:r>
          </a:p>
          <a:p>
            <a:pPr eaLnBrk="1" hangingPunct="1">
              <a:lnSpc>
                <a:spcPct val="90000"/>
              </a:lnSpc>
            </a:pPr>
            <a:r>
              <a:rPr lang="es-MX" smtClean="0"/>
              <a:t>La clase </a:t>
            </a:r>
            <a:r>
              <a:rPr lang="es-ES" smtClean="0"/>
              <a:t>Component</a:t>
            </a:r>
            <a:r>
              <a:rPr lang="es-MX" smtClean="0"/>
              <a:t> incluye todo lo necesario para apoyar el dibujado en el lienzo y el manejo de eventos </a:t>
            </a:r>
            <a:endParaRPr lang="es-ES" smtClean="0"/>
          </a:p>
          <a:p>
            <a:pPr eaLnBrk="1" hangingPunct="1">
              <a:lnSpc>
                <a:spcPct val="90000"/>
              </a:lnSpc>
            </a:pPr>
            <a:endParaRPr lang="es-ES" smtClean="0"/>
          </a:p>
        </p:txBody>
      </p:sp>
      <p:sp>
        <p:nvSpPr>
          <p:cNvPr id="20482" name="Rectangle 2"/>
          <p:cNvSpPr>
            <a:spLocks noGrp="1" noChangeArrowheads="1"/>
          </p:cNvSpPr>
          <p:nvPr>
            <p:ph type="title"/>
          </p:nvPr>
        </p:nvSpPr>
        <p:spPr/>
        <p:txBody>
          <a:bodyPr/>
          <a:lstStyle/>
          <a:p>
            <a:pPr eaLnBrk="1" hangingPunct="1"/>
            <a:r>
              <a:rPr lang="es-MX" smtClean="0"/>
              <a:t>La clase JComponent</a:t>
            </a:r>
            <a:endParaRPr lang="es-E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box(in)">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box(in)">
                                      <p:cBhvr>
                                        <p:cTn id="12" dur="500"/>
                                        <p:tgtEl>
                                          <p:spTgt spid="69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box(in)">
                                      <p:cBhvr>
                                        <p:cTn id="17" dur="500"/>
                                        <p:tgtEl>
                                          <p:spTgt spid="69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r>
              <a:rPr lang="es-MX" sz="4000" smtClean="0"/>
              <a:t>Jerarquía de clases de Java Swing</a:t>
            </a:r>
            <a:endParaRPr lang="es-ES" sz="4000" smtClean="0"/>
          </a:p>
        </p:txBody>
      </p:sp>
      <p:sp>
        <p:nvSpPr>
          <p:cNvPr id="21507" name="AutoShape 8"/>
          <p:cNvSpPr>
            <a:spLocks noChangeArrowheads="1"/>
          </p:cNvSpPr>
          <p:nvPr/>
        </p:nvSpPr>
        <p:spPr bwMode="auto">
          <a:xfrm>
            <a:off x="3581400" y="2819400"/>
            <a:ext cx="1447800" cy="533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Component</a:t>
            </a:r>
            <a:endParaRPr lang="es-ES"/>
          </a:p>
        </p:txBody>
      </p:sp>
      <p:sp>
        <p:nvSpPr>
          <p:cNvPr id="21508" name="AutoShape 9"/>
          <p:cNvSpPr>
            <a:spLocks noChangeArrowheads="1"/>
          </p:cNvSpPr>
          <p:nvPr/>
        </p:nvSpPr>
        <p:spPr bwMode="auto">
          <a:xfrm>
            <a:off x="3581400" y="3505200"/>
            <a:ext cx="1447800" cy="533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Container</a:t>
            </a:r>
            <a:endParaRPr lang="es-ES"/>
          </a:p>
        </p:txBody>
      </p:sp>
      <p:sp>
        <p:nvSpPr>
          <p:cNvPr id="21509" name="AutoShape 10"/>
          <p:cNvSpPr>
            <a:spLocks noChangeArrowheads="1"/>
          </p:cNvSpPr>
          <p:nvPr/>
        </p:nvSpPr>
        <p:spPr bwMode="auto">
          <a:xfrm>
            <a:off x="3581400" y="4191000"/>
            <a:ext cx="1447800" cy="533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JComponent</a:t>
            </a:r>
            <a:endParaRPr lang="es-ES"/>
          </a:p>
        </p:txBody>
      </p:sp>
      <p:sp>
        <p:nvSpPr>
          <p:cNvPr id="21510" name="AutoShape 11"/>
          <p:cNvSpPr>
            <a:spLocks noChangeArrowheads="1"/>
          </p:cNvSpPr>
          <p:nvPr/>
        </p:nvSpPr>
        <p:spPr bwMode="auto">
          <a:xfrm>
            <a:off x="152400" y="5105400"/>
            <a:ext cx="990600" cy="533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JLabel</a:t>
            </a:r>
            <a:endParaRPr lang="es-ES"/>
          </a:p>
        </p:txBody>
      </p:sp>
      <p:sp>
        <p:nvSpPr>
          <p:cNvPr id="21511" name="AutoShape 12"/>
          <p:cNvSpPr>
            <a:spLocks noChangeArrowheads="1"/>
          </p:cNvSpPr>
          <p:nvPr/>
        </p:nvSpPr>
        <p:spPr bwMode="auto">
          <a:xfrm>
            <a:off x="1143000" y="5105400"/>
            <a:ext cx="1295400" cy="533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JMenuBar</a:t>
            </a:r>
            <a:endParaRPr lang="es-ES"/>
          </a:p>
        </p:txBody>
      </p:sp>
      <p:sp>
        <p:nvSpPr>
          <p:cNvPr id="21512" name="AutoShape 13"/>
          <p:cNvSpPr>
            <a:spLocks noChangeArrowheads="1"/>
          </p:cNvSpPr>
          <p:nvPr/>
        </p:nvSpPr>
        <p:spPr bwMode="auto">
          <a:xfrm>
            <a:off x="2438400" y="5105400"/>
            <a:ext cx="1143000" cy="533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JButton</a:t>
            </a:r>
            <a:endParaRPr lang="es-ES"/>
          </a:p>
        </p:txBody>
      </p:sp>
      <p:sp>
        <p:nvSpPr>
          <p:cNvPr id="21513" name="AutoShape 14"/>
          <p:cNvSpPr>
            <a:spLocks noChangeArrowheads="1"/>
          </p:cNvSpPr>
          <p:nvPr/>
        </p:nvSpPr>
        <p:spPr bwMode="auto">
          <a:xfrm>
            <a:off x="3581400" y="5105400"/>
            <a:ext cx="1143000" cy="533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JTree</a:t>
            </a:r>
            <a:endParaRPr lang="es-ES"/>
          </a:p>
        </p:txBody>
      </p:sp>
      <p:sp>
        <p:nvSpPr>
          <p:cNvPr id="21514" name="AutoShape 15"/>
          <p:cNvSpPr>
            <a:spLocks noChangeArrowheads="1"/>
          </p:cNvSpPr>
          <p:nvPr/>
        </p:nvSpPr>
        <p:spPr bwMode="auto">
          <a:xfrm>
            <a:off x="4724400" y="5067300"/>
            <a:ext cx="1295400" cy="6096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JScrollBar</a:t>
            </a:r>
            <a:endParaRPr lang="es-ES"/>
          </a:p>
        </p:txBody>
      </p:sp>
      <p:sp>
        <p:nvSpPr>
          <p:cNvPr id="21515" name="AutoShape 16"/>
          <p:cNvSpPr>
            <a:spLocks noChangeArrowheads="1"/>
          </p:cNvSpPr>
          <p:nvPr/>
        </p:nvSpPr>
        <p:spPr bwMode="auto">
          <a:xfrm>
            <a:off x="6019800" y="5105400"/>
            <a:ext cx="1143000" cy="533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JPane</a:t>
            </a:r>
            <a:endParaRPr lang="es-ES"/>
          </a:p>
        </p:txBody>
      </p:sp>
      <p:sp>
        <p:nvSpPr>
          <p:cNvPr id="21516" name="AutoShape 17"/>
          <p:cNvSpPr>
            <a:spLocks noChangeArrowheads="1"/>
          </p:cNvSpPr>
          <p:nvPr/>
        </p:nvSpPr>
        <p:spPr bwMode="auto">
          <a:xfrm>
            <a:off x="3657600" y="2133600"/>
            <a:ext cx="1447800" cy="533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Object</a:t>
            </a:r>
            <a:endParaRPr lang="es-ES"/>
          </a:p>
        </p:txBody>
      </p:sp>
      <p:sp>
        <p:nvSpPr>
          <p:cNvPr id="21517" name="Line 18"/>
          <p:cNvSpPr>
            <a:spLocks noChangeShapeType="1"/>
          </p:cNvSpPr>
          <p:nvPr/>
        </p:nvSpPr>
        <p:spPr bwMode="auto">
          <a:xfrm>
            <a:off x="4267200" y="26670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1518" name="Line 19"/>
          <p:cNvSpPr>
            <a:spLocks noChangeShapeType="1"/>
          </p:cNvSpPr>
          <p:nvPr/>
        </p:nvSpPr>
        <p:spPr bwMode="auto">
          <a:xfrm>
            <a:off x="4267200" y="33528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1519" name="Line 20"/>
          <p:cNvSpPr>
            <a:spLocks noChangeShapeType="1"/>
          </p:cNvSpPr>
          <p:nvPr/>
        </p:nvSpPr>
        <p:spPr bwMode="auto">
          <a:xfrm>
            <a:off x="4267200" y="40386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1520" name="Line 21"/>
          <p:cNvSpPr>
            <a:spLocks noChangeShapeType="1"/>
          </p:cNvSpPr>
          <p:nvPr/>
        </p:nvSpPr>
        <p:spPr bwMode="auto">
          <a:xfrm>
            <a:off x="4114800" y="47244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1521" name="Line 22"/>
          <p:cNvSpPr>
            <a:spLocks noChangeShapeType="1"/>
          </p:cNvSpPr>
          <p:nvPr/>
        </p:nvSpPr>
        <p:spPr bwMode="auto">
          <a:xfrm>
            <a:off x="685800" y="49530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1522" name="Line 23"/>
          <p:cNvSpPr>
            <a:spLocks noChangeShapeType="1"/>
          </p:cNvSpPr>
          <p:nvPr/>
        </p:nvSpPr>
        <p:spPr bwMode="auto">
          <a:xfrm>
            <a:off x="1828800" y="49530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1523" name="Line 24"/>
          <p:cNvSpPr>
            <a:spLocks noChangeShapeType="1"/>
          </p:cNvSpPr>
          <p:nvPr/>
        </p:nvSpPr>
        <p:spPr bwMode="auto">
          <a:xfrm>
            <a:off x="3048000" y="49530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1524" name="Line 25"/>
          <p:cNvSpPr>
            <a:spLocks noChangeShapeType="1"/>
          </p:cNvSpPr>
          <p:nvPr/>
        </p:nvSpPr>
        <p:spPr bwMode="auto">
          <a:xfrm>
            <a:off x="4114800" y="49530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1525" name="Line 26"/>
          <p:cNvSpPr>
            <a:spLocks noChangeShapeType="1"/>
          </p:cNvSpPr>
          <p:nvPr/>
        </p:nvSpPr>
        <p:spPr bwMode="auto">
          <a:xfrm>
            <a:off x="5334000" y="49530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1526" name="Line 27"/>
          <p:cNvSpPr>
            <a:spLocks noChangeShapeType="1"/>
          </p:cNvSpPr>
          <p:nvPr/>
        </p:nvSpPr>
        <p:spPr bwMode="auto">
          <a:xfrm>
            <a:off x="6553200" y="49530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1527" name="Line 28"/>
          <p:cNvSpPr>
            <a:spLocks noChangeShapeType="1"/>
          </p:cNvSpPr>
          <p:nvPr/>
        </p:nvSpPr>
        <p:spPr bwMode="auto">
          <a:xfrm>
            <a:off x="685800" y="4953000"/>
            <a:ext cx="7391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1528" name="AutoShape 16"/>
          <p:cNvSpPr>
            <a:spLocks noChangeArrowheads="1"/>
          </p:cNvSpPr>
          <p:nvPr/>
        </p:nvSpPr>
        <p:spPr bwMode="auto">
          <a:xfrm>
            <a:off x="7162800" y="5105400"/>
            <a:ext cx="1905000" cy="5334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JTexComponent</a:t>
            </a:r>
            <a:endParaRPr lang="es-ES"/>
          </a:p>
        </p:txBody>
      </p:sp>
      <p:sp>
        <p:nvSpPr>
          <p:cNvPr id="21529" name="Line 27"/>
          <p:cNvSpPr>
            <a:spLocks noChangeShapeType="1"/>
          </p:cNvSpPr>
          <p:nvPr/>
        </p:nvSpPr>
        <p:spPr bwMode="auto">
          <a:xfrm>
            <a:off x="8077200" y="4953000"/>
            <a:ext cx="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lnSpc>
                <a:spcPct val="90000"/>
              </a:lnSpc>
            </a:pPr>
            <a:r>
              <a:rPr lang="en-US" smtClean="0"/>
              <a:t>Tool tips</a:t>
            </a:r>
          </a:p>
          <a:p>
            <a:pPr lvl="1" eaLnBrk="1" hangingPunct="1">
              <a:lnSpc>
                <a:spcPct val="90000"/>
              </a:lnSpc>
            </a:pPr>
            <a:r>
              <a:rPr lang="en-US" smtClean="0"/>
              <a:t>Se puede proporcionar ayuda a los usuarios de un componente cuando el cursor se posicona sobre el componente </a:t>
            </a:r>
          </a:p>
          <a:p>
            <a:pPr eaLnBrk="1" hangingPunct="1">
              <a:lnSpc>
                <a:spcPct val="90000"/>
              </a:lnSpc>
            </a:pPr>
            <a:r>
              <a:rPr lang="en-US" smtClean="0"/>
              <a:t>Pintado y bordes </a:t>
            </a:r>
          </a:p>
          <a:p>
            <a:pPr lvl="1" eaLnBrk="1" hangingPunct="1">
              <a:lnSpc>
                <a:spcPct val="90000"/>
              </a:lnSpc>
            </a:pPr>
            <a:r>
              <a:rPr lang="en-US" smtClean="0"/>
              <a:t>Se puede tener un control específico de la forma en que los gráficos dentro de un componente son dibujados. De la misma forma se puede especificar el borde que muestre un componente </a:t>
            </a:r>
          </a:p>
        </p:txBody>
      </p:sp>
      <p:sp>
        <p:nvSpPr>
          <p:cNvPr id="22530" name="Rectangle 2"/>
          <p:cNvSpPr>
            <a:spLocks noGrp="1" noChangeArrowheads="1"/>
          </p:cNvSpPr>
          <p:nvPr>
            <p:ph type="title"/>
          </p:nvPr>
        </p:nvSpPr>
        <p:spPr/>
        <p:txBody>
          <a:bodyPr/>
          <a:lstStyle/>
          <a:p>
            <a:pPr eaLnBrk="1" hangingPunct="1"/>
            <a:r>
              <a:rPr lang="es-MX" smtClean="0"/>
              <a:t>Características de JComponent</a:t>
            </a:r>
            <a:endParaRPr lang="es-E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eaLnBrk="1" hangingPunct="1"/>
            <a:r>
              <a:rPr lang="en-US" smtClean="0"/>
              <a:t>Modificación de look and feel </a:t>
            </a:r>
          </a:p>
          <a:p>
            <a:pPr lvl="1" eaLnBrk="1" hangingPunct="1"/>
            <a:r>
              <a:rPr lang="en-US" smtClean="0"/>
              <a:t>La arquitectura de Swing está diseñada de tal manera que se puede cambiar el “look and feel” de la aplicación GUI</a:t>
            </a:r>
          </a:p>
          <a:p>
            <a:pPr lvl="1" eaLnBrk="1" hangingPunct="1"/>
            <a:r>
              <a:rPr lang="en-US" smtClean="0"/>
              <a:t>El “look” se refiere a la apariencia de los artefactos GUI y “feel” se refiere a la manera en que los artefactos se comportan</a:t>
            </a:r>
          </a:p>
        </p:txBody>
      </p:sp>
      <p:sp>
        <p:nvSpPr>
          <p:cNvPr id="23554" name="Rectangle 2"/>
          <p:cNvSpPr>
            <a:spLocks noGrp="1" noChangeArrowheads="1"/>
          </p:cNvSpPr>
          <p:nvPr>
            <p:ph type="title"/>
          </p:nvPr>
        </p:nvSpPr>
        <p:spPr/>
        <p:txBody>
          <a:bodyPr/>
          <a:lstStyle/>
          <a:p>
            <a:pPr eaLnBrk="1" hangingPunct="1"/>
            <a:r>
              <a:rPr lang="es-MX" smtClean="0"/>
              <a:t>Características de JComponent</a:t>
            </a:r>
            <a:endParaRPr lang="es-E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sz="2800" smtClean="0"/>
              <a:t>Propiedades definidas por el usuario</a:t>
            </a:r>
          </a:p>
          <a:p>
            <a:pPr lvl="1" eaLnBrk="1" hangingPunct="1"/>
            <a:r>
              <a:rPr lang="en-US" sz="2400" smtClean="0"/>
              <a:t>Las propiedades son valores de configuración manejados por el usuario como pares </a:t>
            </a:r>
            <a:r>
              <a:rPr lang="en-US" sz="2400" i="1" smtClean="0"/>
              <a:t>clave/valor</a:t>
            </a:r>
          </a:p>
          <a:p>
            <a:pPr lvl="1" eaLnBrk="1" hangingPunct="1"/>
            <a:r>
              <a:rPr lang="en-US" sz="2400" smtClean="0"/>
              <a:t>En cada par, la clave y el valor son valores tipo String</a:t>
            </a:r>
          </a:p>
          <a:p>
            <a:pPr lvl="1" eaLnBrk="1" hangingPunct="1"/>
            <a:r>
              <a:rPr lang="en-US" sz="2400" smtClean="0"/>
              <a:t>La clave identifica y es usada para recuperar el valor</a:t>
            </a:r>
          </a:p>
          <a:p>
            <a:pPr lvl="2" eaLnBrk="1" hangingPunct="1"/>
            <a:r>
              <a:rPr lang="en-US" sz="2000" smtClean="0"/>
              <a:t>Por ejemplo cuando se descargan archivos se puede utilizar una propiedad llamada “descarga.ultimoDirectorio” para saber cual fué el último directorio que se descargó </a:t>
            </a:r>
            <a:endParaRPr lang="es-ES" sz="2000" smtClean="0"/>
          </a:p>
          <a:p>
            <a:pPr eaLnBrk="1" hangingPunct="1"/>
            <a:endParaRPr lang="es-ES" sz="2800" smtClean="0"/>
          </a:p>
        </p:txBody>
      </p:sp>
      <p:sp>
        <p:nvSpPr>
          <p:cNvPr id="24578" name="Rectangle 2"/>
          <p:cNvSpPr>
            <a:spLocks noGrp="1" noChangeArrowheads="1"/>
          </p:cNvSpPr>
          <p:nvPr>
            <p:ph type="title"/>
          </p:nvPr>
        </p:nvSpPr>
        <p:spPr/>
        <p:txBody>
          <a:bodyPr/>
          <a:lstStyle/>
          <a:p>
            <a:pPr eaLnBrk="1" hangingPunct="1"/>
            <a:r>
              <a:rPr lang="es-MX" smtClean="0"/>
              <a:t>Características de JComponent</a:t>
            </a:r>
            <a:endParaRPr lang="es-E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eaLnBrk="1" hangingPunct="1"/>
            <a:r>
              <a:rPr lang="en-US" smtClean="0"/>
              <a:t>Apoyo para el layout</a:t>
            </a:r>
          </a:p>
          <a:p>
            <a:pPr lvl="1" eaLnBrk="1" hangingPunct="1"/>
            <a:r>
              <a:rPr lang="en-US" smtClean="0"/>
              <a:t>Swing utiliza administradores de layout para disponer en pantalla los componentes </a:t>
            </a:r>
          </a:p>
          <a:p>
            <a:pPr eaLnBrk="1" hangingPunct="1"/>
            <a:endParaRPr lang="es-ES" smtClean="0"/>
          </a:p>
        </p:txBody>
      </p:sp>
      <p:sp>
        <p:nvSpPr>
          <p:cNvPr id="25602" name="Rectangle 2"/>
          <p:cNvSpPr>
            <a:spLocks noGrp="1" noChangeArrowheads="1"/>
          </p:cNvSpPr>
          <p:nvPr>
            <p:ph type="title"/>
          </p:nvPr>
        </p:nvSpPr>
        <p:spPr/>
        <p:txBody>
          <a:bodyPr/>
          <a:lstStyle/>
          <a:p>
            <a:pPr eaLnBrk="1" hangingPunct="1"/>
            <a:r>
              <a:rPr lang="es-MX" smtClean="0"/>
              <a:t>Características de JComponent</a:t>
            </a:r>
            <a:endParaRPr lang="es-E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sz="2800" smtClean="0"/>
              <a:t>Apoyo para la accesibilidad </a:t>
            </a:r>
          </a:p>
          <a:p>
            <a:pPr lvl="1" eaLnBrk="1" hangingPunct="1"/>
            <a:r>
              <a:rPr lang="en-US" sz="2400" smtClean="0"/>
              <a:t>Esta característiva se refiere al uso de tecnologías adaptadas a usuarios con necesidades especiales</a:t>
            </a:r>
          </a:p>
          <a:p>
            <a:pPr lvl="1" eaLnBrk="1" hangingPunct="1"/>
            <a:r>
              <a:rPr lang="en-US" sz="2400" smtClean="0"/>
              <a:t>Ejemplos de estas tecnologías son las interfaces de voz, lectores de pantalla o dispositivos de entrada alternos</a:t>
            </a:r>
          </a:p>
          <a:p>
            <a:pPr lvl="1" eaLnBrk="1" hangingPunct="1"/>
            <a:r>
              <a:rPr lang="en-US" sz="2400" smtClean="0"/>
              <a:t>Estas tecnologías son útiles no únicamente a personas con discapacidades, sino también para personas que utilizan computadoras en ambientes fuera de oficinas </a:t>
            </a:r>
          </a:p>
          <a:p>
            <a:pPr eaLnBrk="1" hangingPunct="1"/>
            <a:endParaRPr lang="es-ES" sz="2800" smtClean="0"/>
          </a:p>
        </p:txBody>
      </p:sp>
      <p:sp>
        <p:nvSpPr>
          <p:cNvPr id="26626" name="Rectangle 2"/>
          <p:cNvSpPr>
            <a:spLocks noGrp="1" noChangeArrowheads="1"/>
          </p:cNvSpPr>
          <p:nvPr>
            <p:ph type="title"/>
          </p:nvPr>
        </p:nvSpPr>
        <p:spPr/>
        <p:txBody>
          <a:bodyPr/>
          <a:lstStyle/>
          <a:p>
            <a:pPr eaLnBrk="1" hangingPunct="1"/>
            <a:r>
              <a:rPr lang="es-MX" smtClean="0"/>
              <a:t>Características de JComponent</a:t>
            </a:r>
            <a:endParaRPr lang="es-E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eaLnBrk="1" hangingPunct="1"/>
            <a:r>
              <a:rPr lang="es-ES" smtClean="0"/>
              <a:t>JFC es la abreviatura de JavaTM Foundation Classes, que comprende un grupo de características para ayudar a construir interfaces gráficos de usuario (GUIs) y agregar funcionalidad gráfica e interactividad a las aplicaciones de Java.</a:t>
            </a:r>
          </a:p>
          <a:p>
            <a:pPr eaLnBrk="1" hangingPunct="1"/>
            <a:endParaRPr lang="es-ES" b="1" smtClean="0"/>
          </a:p>
        </p:txBody>
      </p:sp>
      <p:sp>
        <p:nvSpPr>
          <p:cNvPr id="3074" name="Rectangle 2"/>
          <p:cNvSpPr>
            <a:spLocks noGrp="1" noChangeArrowheads="1"/>
          </p:cNvSpPr>
          <p:nvPr>
            <p:ph type="title"/>
          </p:nvPr>
        </p:nvSpPr>
        <p:spPr/>
        <p:txBody>
          <a:bodyPr/>
          <a:lstStyle/>
          <a:p>
            <a:pPr eaLnBrk="1" hangingPunct="1"/>
            <a:r>
              <a:rPr lang="es-MX" smtClean="0"/>
              <a:t>JFC</a:t>
            </a:r>
            <a:endParaRPr lang="es-E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smtClean="0"/>
              <a:t>Apoyo para drag and drop </a:t>
            </a:r>
          </a:p>
          <a:p>
            <a:pPr lvl="1" eaLnBrk="1" hangingPunct="1"/>
            <a:r>
              <a:rPr lang="en-US" smtClean="0"/>
              <a:t>Se refiere a la habilidad que tenga una aplicación para transferir información entre componentes</a:t>
            </a:r>
            <a:r>
              <a:rPr lang="es-MX" smtClean="0"/>
              <a:t> </a:t>
            </a:r>
            <a:endParaRPr lang="es-ES" smtClean="0"/>
          </a:p>
        </p:txBody>
      </p:sp>
      <p:sp>
        <p:nvSpPr>
          <p:cNvPr id="27650" name="Rectangle 2"/>
          <p:cNvSpPr>
            <a:spLocks noGrp="1" noChangeArrowheads="1"/>
          </p:cNvSpPr>
          <p:nvPr>
            <p:ph type="title"/>
          </p:nvPr>
        </p:nvSpPr>
        <p:spPr/>
        <p:txBody>
          <a:bodyPr/>
          <a:lstStyle/>
          <a:p>
            <a:pPr eaLnBrk="1" hangingPunct="1"/>
            <a:r>
              <a:rPr lang="es-MX" smtClean="0"/>
              <a:t>Características de JComponent</a:t>
            </a:r>
            <a:endParaRPr lang="es-E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eaLnBrk="1" hangingPunct="1"/>
            <a:r>
              <a:rPr lang="en-US" smtClean="0"/>
              <a:t>Asociación de teclas</a:t>
            </a:r>
          </a:p>
          <a:p>
            <a:pPr lvl="1" eaLnBrk="1" hangingPunct="1"/>
            <a:r>
              <a:rPr lang="es-MX" smtClean="0"/>
              <a:t>Esta característica hace que un componente reaccione al presionado de teclas en el teclado</a:t>
            </a:r>
          </a:p>
          <a:p>
            <a:pPr lvl="2" eaLnBrk="1" hangingPunct="1"/>
            <a:r>
              <a:rPr lang="es-MX" smtClean="0"/>
              <a:t>Un ejemplo de esto es cuando un botón tiene el foco, teclear un espacio es como si se efectuara un click sobre el botón del mouse</a:t>
            </a:r>
            <a:endParaRPr lang="es-ES" smtClean="0"/>
          </a:p>
        </p:txBody>
      </p:sp>
      <p:sp>
        <p:nvSpPr>
          <p:cNvPr id="28674" name="Rectangle 2"/>
          <p:cNvSpPr>
            <a:spLocks noGrp="1" noChangeArrowheads="1"/>
          </p:cNvSpPr>
          <p:nvPr>
            <p:ph type="title"/>
          </p:nvPr>
        </p:nvSpPr>
        <p:spPr/>
        <p:txBody>
          <a:bodyPr/>
          <a:lstStyle/>
          <a:p>
            <a:pPr eaLnBrk="1" hangingPunct="1"/>
            <a:r>
              <a:rPr lang="es-MX" smtClean="0"/>
              <a:t>Características de JComponent</a:t>
            </a:r>
            <a:endParaRPr lang="es-E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pPr eaLnBrk="1" hangingPunct="1"/>
            <a:r>
              <a:rPr lang="es-MX" smtClean="0"/>
              <a:t>Aplicación de JComponent</a:t>
            </a:r>
          </a:p>
        </p:txBody>
      </p:sp>
      <p:sp>
        <p:nvSpPr>
          <p:cNvPr id="2" name="1 Marcador de texto"/>
          <p:cNvSpPr>
            <a:spLocks noGrp="1"/>
          </p:cNvSpPr>
          <p:nvPr>
            <p:ph type="body" idx="1"/>
          </p:nvPr>
        </p:nvSpPr>
        <p:spPr/>
        <p:txBody>
          <a:bodyPr/>
          <a:lstStyle/>
          <a:p>
            <a:endParaRPr lang="es-MX"/>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2 Marcador de contenido"/>
          <p:cNvSpPr>
            <a:spLocks noGrp="1"/>
          </p:cNvSpPr>
          <p:nvPr>
            <p:ph idx="1"/>
          </p:nvPr>
        </p:nvSpPr>
        <p:spPr>
          <a:xfrm>
            <a:off x="457200" y="1371600"/>
            <a:ext cx="8229600" cy="457200"/>
          </a:xfrm>
        </p:spPr>
        <p:txBody>
          <a:bodyPr>
            <a:normAutofit fontScale="92500" lnSpcReduction="10000"/>
          </a:bodyPr>
          <a:lstStyle/>
          <a:p>
            <a:pPr eaLnBrk="1" hangingPunct="1"/>
            <a:r>
              <a:rPr lang="es-MX" dirty="0" smtClean="0"/>
              <a:t>Clase </a:t>
            </a:r>
            <a:r>
              <a:rPr lang="es-MX" dirty="0" err="1" smtClean="0"/>
              <a:t>Jframe</a:t>
            </a:r>
            <a:r>
              <a:rPr lang="es-MX" dirty="0" smtClean="0"/>
              <a:t>: Ventana con título y marco</a:t>
            </a:r>
          </a:p>
        </p:txBody>
      </p:sp>
      <p:sp>
        <p:nvSpPr>
          <p:cNvPr id="48130" name="1 Título"/>
          <p:cNvSpPr>
            <a:spLocks noGrp="1"/>
          </p:cNvSpPr>
          <p:nvPr>
            <p:ph type="title"/>
          </p:nvPr>
        </p:nvSpPr>
        <p:spPr/>
        <p:txBody>
          <a:bodyPr/>
          <a:lstStyle/>
          <a:p>
            <a:pPr eaLnBrk="1" hangingPunct="1"/>
            <a:r>
              <a:rPr lang="es-MX" smtClean="0"/>
              <a:t>Ventanas</a:t>
            </a:r>
          </a:p>
        </p:txBody>
      </p:sp>
      <p:graphicFrame>
        <p:nvGraphicFramePr>
          <p:cNvPr id="5" name="4 Tabla"/>
          <p:cNvGraphicFramePr>
            <a:graphicFrameLocks noGrp="1"/>
          </p:cNvGraphicFramePr>
          <p:nvPr>
            <p:extLst>
              <p:ext uri="{D42A27DB-BD31-4B8C-83A1-F6EECF244321}">
                <p14:modId xmlns:p14="http://schemas.microsoft.com/office/powerpoint/2010/main" val="312258524"/>
              </p:ext>
            </p:extLst>
          </p:nvPr>
        </p:nvGraphicFramePr>
        <p:xfrm>
          <a:off x="533400" y="1912937"/>
          <a:ext cx="8382000" cy="4335463"/>
        </p:xfrm>
        <a:graphic>
          <a:graphicData uri="http://schemas.openxmlformats.org/drawingml/2006/table">
            <a:tbl>
              <a:tblPr firstRow="1" bandRow="1">
                <a:tableStyleId>{21E4AEA4-8DFA-4A89-87EB-49C32662AFE0}</a:tableStyleId>
              </a:tblPr>
              <a:tblGrid>
                <a:gridCol w="4191000"/>
                <a:gridCol w="4191000"/>
              </a:tblGrid>
              <a:tr h="365801">
                <a:tc>
                  <a:txBody>
                    <a:bodyPr/>
                    <a:lstStyle/>
                    <a:p>
                      <a:pPr algn="ctr"/>
                      <a:r>
                        <a:rPr lang="es-MX" sz="1800" dirty="0" smtClean="0"/>
                        <a:t>Método </a:t>
                      </a:r>
                      <a:endParaRPr lang="es-MX" sz="1800" dirty="0"/>
                    </a:p>
                  </a:txBody>
                  <a:tcPr marT="45725" marB="45725"/>
                </a:tc>
                <a:tc>
                  <a:txBody>
                    <a:bodyPr/>
                    <a:lstStyle/>
                    <a:p>
                      <a:pPr algn="ctr"/>
                      <a:r>
                        <a:rPr lang="es-MX" sz="1800" dirty="0" smtClean="0"/>
                        <a:t>Descripción</a:t>
                      </a:r>
                      <a:endParaRPr lang="es-MX" sz="1800" dirty="0"/>
                    </a:p>
                  </a:txBody>
                  <a:tcPr marT="45725" marB="45725"/>
                </a:tc>
              </a:tr>
              <a:tr h="1260516">
                <a:tc>
                  <a:txBody>
                    <a:bodyPr/>
                    <a:lstStyle/>
                    <a:p>
                      <a:r>
                        <a:rPr lang="es-MX" sz="1800" dirty="0" err="1" smtClean="0"/>
                        <a:t>void</a:t>
                      </a:r>
                      <a:r>
                        <a:rPr lang="es-MX" sz="1800" dirty="0" smtClean="0"/>
                        <a:t> </a:t>
                      </a:r>
                      <a:r>
                        <a:rPr lang="es-MX" sz="1800" dirty="0" err="1" smtClean="0"/>
                        <a:t>setLocation</a:t>
                      </a:r>
                      <a:r>
                        <a:rPr lang="es-MX" sz="1800" dirty="0" smtClean="0"/>
                        <a:t>(</a:t>
                      </a:r>
                      <a:r>
                        <a:rPr lang="es-MX" sz="1800" dirty="0" err="1" smtClean="0"/>
                        <a:t>int</a:t>
                      </a:r>
                      <a:r>
                        <a:rPr lang="es-MX" sz="1800" dirty="0" smtClean="0"/>
                        <a:t> x, </a:t>
                      </a:r>
                      <a:r>
                        <a:rPr lang="es-MX" sz="1800" dirty="0" err="1" smtClean="0"/>
                        <a:t>int</a:t>
                      </a:r>
                      <a:r>
                        <a:rPr lang="es-MX" sz="1800" dirty="0" smtClean="0"/>
                        <a:t> y)</a:t>
                      </a:r>
                      <a:endParaRPr lang="es-MX" sz="1800" b="1" dirty="0" smtClean="0"/>
                    </a:p>
                  </a:txBody>
                  <a:tcPr marT="45725" marB="45725"/>
                </a:tc>
                <a:tc>
                  <a:txBody>
                    <a:bodyPr/>
                    <a:lstStyle/>
                    <a:p>
                      <a:r>
                        <a:rPr lang="es-MX" sz="1800" dirty="0" smtClean="0"/>
                        <a:t> Posiciona la ventana en la pantalla. (x, y) son las coordenadas de</a:t>
                      </a:r>
                      <a:r>
                        <a:rPr lang="es-MX" sz="1800" baseline="0" dirty="0" smtClean="0"/>
                        <a:t> </a:t>
                      </a:r>
                      <a:r>
                        <a:rPr lang="es-MX" sz="1800" dirty="0" smtClean="0"/>
                        <a:t>su vértice superior izquierdo</a:t>
                      </a:r>
                    </a:p>
                    <a:p>
                      <a:pPr marL="0" marR="0" indent="0" algn="l" defTabSz="914400" rtl="0" eaLnBrk="1" fontAlgn="auto" latinLnBrk="0" hangingPunct="1">
                        <a:lnSpc>
                          <a:spcPct val="100000"/>
                        </a:lnSpc>
                        <a:spcBef>
                          <a:spcPts val="0"/>
                        </a:spcBef>
                        <a:spcAft>
                          <a:spcPts val="0"/>
                        </a:spcAft>
                        <a:buClrTx/>
                        <a:buSzTx/>
                        <a:buFontTx/>
                        <a:buNone/>
                        <a:tabLst/>
                        <a:defRPr/>
                      </a:pPr>
                      <a:endParaRPr lang="es-MX" sz="1800" b="1" dirty="0" smtClean="0"/>
                    </a:p>
                  </a:txBody>
                  <a:tcPr marT="45725" marB="45725"/>
                </a:tc>
              </a:tr>
              <a:tr h="514343">
                <a:tc>
                  <a:txBody>
                    <a:bodyPr/>
                    <a:lstStyle/>
                    <a:p>
                      <a:r>
                        <a:rPr lang="es-MX" sz="1800" dirty="0" err="1" smtClean="0"/>
                        <a:t>void</a:t>
                      </a:r>
                      <a:r>
                        <a:rPr lang="es-MX" sz="1800" dirty="0" smtClean="0"/>
                        <a:t> </a:t>
                      </a:r>
                      <a:r>
                        <a:rPr lang="es-MX" sz="1800" dirty="0" err="1" smtClean="0"/>
                        <a:t>setSize</a:t>
                      </a:r>
                      <a:r>
                        <a:rPr lang="es-MX" sz="1800" dirty="0" smtClean="0"/>
                        <a:t>(</a:t>
                      </a:r>
                      <a:r>
                        <a:rPr lang="es-MX" sz="1800" dirty="0" err="1" smtClean="0"/>
                        <a:t>int</a:t>
                      </a:r>
                      <a:r>
                        <a:rPr lang="es-MX" sz="1800" dirty="0" smtClean="0"/>
                        <a:t> ancho, </a:t>
                      </a:r>
                      <a:r>
                        <a:rPr lang="es-MX" sz="1800" dirty="0" err="1" smtClean="0"/>
                        <a:t>int</a:t>
                      </a:r>
                      <a:r>
                        <a:rPr lang="es-MX" sz="1800" dirty="0" smtClean="0"/>
                        <a:t> alto)</a:t>
                      </a:r>
                      <a:endParaRPr lang="es-MX" sz="1800" b="1" dirty="0" smtClean="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800" dirty="0" smtClean="0"/>
                        <a:t>Asigna</a:t>
                      </a:r>
                      <a:r>
                        <a:rPr lang="es-MX" sz="1800" baseline="0" dirty="0" smtClean="0"/>
                        <a:t> el t</a:t>
                      </a:r>
                      <a:r>
                        <a:rPr lang="es-MX" sz="1800" dirty="0" smtClean="0"/>
                        <a:t>amaño de la ventana</a:t>
                      </a:r>
                      <a:endParaRPr lang="es-MX" sz="1800" b="1" dirty="0" smtClean="0"/>
                    </a:p>
                  </a:txBody>
                  <a:tcPr marT="45725" marB="45725"/>
                </a:tc>
              </a:tr>
              <a:tr h="914501">
                <a:tc>
                  <a:txBody>
                    <a:bodyPr/>
                    <a:lstStyle/>
                    <a:p>
                      <a:r>
                        <a:rPr lang="es-MX" sz="1800" dirty="0" err="1" smtClean="0"/>
                        <a:t>void</a:t>
                      </a:r>
                      <a:r>
                        <a:rPr lang="es-MX" sz="1800" dirty="0" smtClean="0"/>
                        <a:t> </a:t>
                      </a:r>
                      <a:r>
                        <a:rPr lang="es-MX" sz="1800" dirty="0" err="1" smtClean="0"/>
                        <a:t>setVisible</a:t>
                      </a:r>
                      <a:r>
                        <a:rPr lang="es-MX" sz="1800" dirty="0" smtClean="0"/>
                        <a:t>(</a:t>
                      </a:r>
                      <a:r>
                        <a:rPr lang="es-MX" sz="1800" dirty="0" err="1" smtClean="0"/>
                        <a:t>boolean</a:t>
                      </a:r>
                      <a:r>
                        <a:rPr lang="es-MX" sz="1800" dirty="0" smtClean="0"/>
                        <a:t> b) </a:t>
                      </a:r>
                      <a:r>
                        <a:rPr lang="es-MX" sz="1800" dirty="0" err="1" smtClean="0"/>
                        <a:t>void</a:t>
                      </a:r>
                      <a:endParaRPr lang="es-MX" sz="1800" b="1" dirty="0" smtClean="0"/>
                    </a:p>
                  </a:txBody>
                  <a:tcPr marT="45725" marB="45725"/>
                </a:tc>
                <a:tc>
                  <a:txBody>
                    <a:bodyPr/>
                    <a:lstStyle/>
                    <a:p>
                      <a:r>
                        <a:rPr lang="es-MX" sz="1800" dirty="0" smtClean="0"/>
                        <a:t>Ventana visible (x verdadero) </a:t>
                      </a:r>
                      <a:r>
                        <a:rPr lang="es-MX" sz="1800" baseline="0" dirty="0" smtClean="0"/>
                        <a:t> u </a:t>
                      </a:r>
                      <a:r>
                        <a:rPr lang="es-MX" sz="1800" dirty="0" smtClean="0"/>
                        <a:t>oculta</a:t>
                      </a:r>
                      <a:r>
                        <a:rPr lang="es-MX" sz="1800" baseline="0" dirty="0" smtClean="0"/>
                        <a:t> (x</a:t>
                      </a:r>
                      <a:r>
                        <a:rPr lang="es-MX" sz="1800" dirty="0" smtClean="0"/>
                        <a:t> falso)</a:t>
                      </a:r>
                    </a:p>
                    <a:p>
                      <a:endParaRPr lang="es-MX" sz="1800" dirty="0"/>
                    </a:p>
                  </a:txBody>
                  <a:tcPr marT="45725" marB="45725"/>
                </a:tc>
              </a:tr>
              <a:tr h="640151">
                <a:tc>
                  <a:txBody>
                    <a:bodyPr/>
                    <a:lstStyle/>
                    <a:p>
                      <a:r>
                        <a:rPr lang="es-MX" sz="1800" dirty="0" smtClean="0"/>
                        <a:t>pack()</a:t>
                      </a:r>
                      <a:endParaRPr lang="es-MX" sz="1800" b="1" dirty="0" smtClean="0"/>
                    </a:p>
                  </a:txBody>
                  <a:tcPr marT="45725" marB="45725"/>
                </a:tc>
                <a:tc>
                  <a:txBody>
                    <a:bodyPr/>
                    <a:lstStyle/>
                    <a:p>
                      <a:r>
                        <a:rPr lang="es-MX" sz="1800" dirty="0" smtClean="0"/>
                        <a:t>Reduce la ventana al tamaño de</a:t>
                      </a:r>
                    </a:p>
                    <a:p>
                      <a:r>
                        <a:rPr lang="es-MX" sz="1800" dirty="0" smtClean="0"/>
                        <a:t>sus componentes</a:t>
                      </a:r>
                      <a:endParaRPr lang="es-MX" sz="1800" b="1" dirty="0" smtClean="0"/>
                    </a:p>
                  </a:txBody>
                  <a:tcPr marT="45725" marB="45725"/>
                </a:tc>
              </a:tr>
              <a:tr h="640151">
                <a:tc>
                  <a:txBody>
                    <a:bodyPr/>
                    <a:lstStyle/>
                    <a:p>
                      <a:r>
                        <a:rPr lang="es-MX" sz="1800" dirty="0" err="1" smtClean="0"/>
                        <a:t>void</a:t>
                      </a:r>
                      <a:r>
                        <a:rPr lang="es-MX" sz="1800" dirty="0" smtClean="0"/>
                        <a:t> </a:t>
                      </a:r>
                      <a:r>
                        <a:rPr lang="es-MX" sz="1800" dirty="0" err="1" smtClean="0"/>
                        <a:t>setDefaultCloseOperation</a:t>
                      </a:r>
                      <a:endParaRPr lang="es-MX" sz="1800" dirty="0" smtClean="0"/>
                    </a:p>
                    <a:p>
                      <a:r>
                        <a:rPr lang="es-MX" sz="1800" dirty="0" smtClean="0"/>
                        <a:t>(</a:t>
                      </a:r>
                      <a:r>
                        <a:rPr lang="es-MX" sz="1800" dirty="0" err="1" smtClean="0"/>
                        <a:t>int</a:t>
                      </a:r>
                      <a:r>
                        <a:rPr lang="es-MX" sz="1800" dirty="0" smtClean="0"/>
                        <a:t> acción);</a:t>
                      </a:r>
                      <a:endParaRPr lang="es-MX" sz="1800" b="1" dirty="0" smtClean="0"/>
                    </a:p>
                  </a:txBody>
                  <a:tcPr marT="45725" marB="45725"/>
                </a:tc>
                <a:tc>
                  <a:txBody>
                    <a:bodyPr/>
                    <a:lstStyle/>
                    <a:p>
                      <a:r>
                        <a:rPr lang="es-MX" sz="1800" dirty="0" smtClean="0"/>
                        <a:t>Acción al cerrar la ventana</a:t>
                      </a:r>
                    </a:p>
                    <a:p>
                      <a:r>
                        <a:rPr lang="es-MX" sz="1800" dirty="0" smtClean="0"/>
                        <a:t>(</a:t>
                      </a:r>
                      <a:r>
                        <a:rPr lang="es-MX" sz="1800" dirty="0" err="1" smtClean="0"/>
                        <a:t>JFrame.EXIT_ON_CLOSE</a:t>
                      </a:r>
                      <a:r>
                        <a:rPr lang="es-MX" sz="1800" dirty="0" smtClean="0"/>
                        <a:t>)</a:t>
                      </a:r>
                      <a:endParaRPr lang="es-MX" sz="1800" b="1" dirty="0" smtClean="0"/>
                    </a:p>
                  </a:txBody>
                  <a:tcPr marT="45725" marB="45725"/>
                </a:tc>
              </a:tr>
            </a:tbl>
          </a:graphicData>
        </a:graphic>
      </p:graphicFrame>
    </p:spTree>
    <p:extLst>
      <p:ext uri="{BB962C8B-B14F-4D97-AF65-F5344CB8AC3E}">
        <p14:creationId xmlns:p14="http://schemas.microsoft.com/office/powerpoint/2010/main" val="3680310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normAutofit/>
          </a:bodyPr>
          <a:lstStyle/>
          <a:p>
            <a:r>
              <a:rPr lang="es-MX" dirty="0" smtClean="0"/>
              <a:t>Para agregar componentes a una ventana (</a:t>
            </a:r>
            <a:r>
              <a:rPr lang="es-MX" dirty="0" err="1" smtClean="0"/>
              <a:t>JFrame</a:t>
            </a:r>
            <a:r>
              <a:rPr lang="es-MX" dirty="0" smtClean="0"/>
              <a:t>) se tiene que agregar a su Content </a:t>
            </a:r>
            <a:r>
              <a:rPr lang="es-MX" dirty="0" err="1" smtClean="0"/>
              <a:t>Pane</a:t>
            </a:r>
            <a:endParaRPr lang="es-MX" dirty="0" smtClean="0"/>
          </a:p>
          <a:p>
            <a:pPr lvl="1"/>
            <a:r>
              <a:rPr lang="es-MX" dirty="0" smtClean="0"/>
              <a:t>Por uso común los métodos </a:t>
            </a:r>
            <a:r>
              <a:rPr lang="es-MX" dirty="0" err="1" smtClean="0"/>
              <a:t>add</a:t>
            </a:r>
            <a:r>
              <a:rPr lang="es-MX" dirty="0" smtClean="0"/>
              <a:t>, </a:t>
            </a:r>
            <a:r>
              <a:rPr lang="es-MX" dirty="0" err="1" smtClean="0"/>
              <a:t>remone</a:t>
            </a:r>
            <a:r>
              <a:rPr lang="es-MX" dirty="0" smtClean="0"/>
              <a:t> y </a:t>
            </a:r>
            <a:r>
              <a:rPr lang="es-MX" dirty="0" err="1" smtClean="0"/>
              <a:t>setLayout</a:t>
            </a:r>
            <a:r>
              <a:rPr lang="es-MX" dirty="0" smtClean="0"/>
              <a:t> de un </a:t>
            </a:r>
            <a:r>
              <a:rPr lang="es-MX" dirty="0" err="1" smtClean="0"/>
              <a:t>Jframe</a:t>
            </a:r>
            <a:r>
              <a:rPr lang="es-MX" dirty="0" smtClean="0"/>
              <a:t> están redefinidos sobre su Content </a:t>
            </a:r>
            <a:r>
              <a:rPr lang="es-MX" dirty="0" err="1" smtClean="0"/>
              <a:t>Pane</a:t>
            </a:r>
            <a:endParaRPr lang="es-MX" dirty="0" smtClean="0"/>
          </a:p>
          <a:p>
            <a:pPr lvl="2"/>
            <a:r>
              <a:rPr lang="es-MX" dirty="0" smtClean="0"/>
              <a:t>Por ejemplo</a:t>
            </a:r>
          </a:p>
          <a:p>
            <a:pPr marL="914400" lvl="2" indent="0">
              <a:buNone/>
            </a:pPr>
            <a:r>
              <a:rPr lang="es-MX" dirty="0"/>
              <a:t> </a:t>
            </a:r>
            <a:r>
              <a:rPr lang="es-MX" dirty="0" err="1" smtClean="0"/>
              <a:t>add</a:t>
            </a:r>
            <a:r>
              <a:rPr lang="es-MX" dirty="0" smtClean="0"/>
              <a:t>(a);</a:t>
            </a:r>
          </a:p>
          <a:p>
            <a:pPr lvl="2"/>
            <a:r>
              <a:rPr lang="es-MX" dirty="0" smtClean="0"/>
              <a:t>Es equivalente a</a:t>
            </a:r>
          </a:p>
          <a:p>
            <a:pPr marL="914400" lvl="2" indent="0">
              <a:buNone/>
            </a:pPr>
            <a:r>
              <a:rPr lang="es-MX" dirty="0" err="1" smtClean="0"/>
              <a:t>getContentPane</a:t>
            </a:r>
            <a:r>
              <a:rPr lang="es-MX" dirty="0" smtClean="0"/>
              <a:t>().</a:t>
            </a:r>
            <a:r>
              <a:rPr lang="es-MX" dirty="0" err="1" smtClean="0"/>
              <a:t>add</a:t>
            </a:r>
            <a:r>
              <a:rPr lang="es-MX" dirty="0" smtClean="0"/>
              <a:t>(a);</a:t>
            </a:r>
          </a:p>
          <a:p>
            <a:pPr marL="914400" lvl="2" indent="0">
              <a:buNone/>
            </a:pPr>
            <a:r>
              <a:rPr lang="es-MX" dirty="0" smtClean="0"/>
              <a:t>    </a:t>
            </a:r>
            <a:endParaRPr lang="es-MX" dirty="0"/>
          </a:p>
        </p:txBody>
      </p:sp>
      <p:sp>
        <p:nvSpPr>
          <p:cNvPr id="2" name="1 Título"/>
          <p:cNvSpPr>
            <a:spLocks noGrp="1"/>
          </p:cNvSpPr>
          <p:nvPr>
            <p:ph type="title"/>
          </p:nvPr>
        </p:nvSpPr>
        <p:spPr/>
        <p:txBody>
          <a:bodyPr>
            <a:normAutofit fontScale="90000"/>
          </a:bodyPr>
          <a:lstStyle/>
          <a:p>
            <a:r>
              <a:rPr lang="es-MX" dirty="0" smtClean="0"/>
              <a:t>Agregar Componentes a una Ventana</a:t>
            </a:r>
            <a:endParaRPr lang="es-MX" dirty="0"/>
          </a:p>
        </p:txBody>
      </p:sp>
    </p:spTree>
    <p:extLst>
      <p:ext uri="{BB962C8B-B14F-4D97-AF65-F5344CB8AC3E}">
        <p14:creationId xmlns:p14="http://schemas.microsoft.com/office/powerpoint/2010/main" val="1553195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Algunos métodos de los </a:t>
            </a:r>
            <a:r>
              <a:rPr lang="es-MX" dirty="0" err="1" smtClean="0"/>
              <a:t>páneles</a:t>
            </a:r>
            <a:r>
              <a:rPr lang="es-MX" dirty="0" smtClean="0"/>
              <a:t> contenedores</a:t>
            </a:r>
            <a:endParaRPr lang="es-MX" dirty="0"/>
          </a:p>
        </p:txBody>
      </p:sp>
      <p:graphicFrame>
        <p:nvGraphicFramePr>
          <p:cNvPr id="5" name="4 Tabla"/>
          <p:cNvGraphicFramePr>
            <a:graphicFrameLocks noGrp="1"/>
          </p:cNvGraphicFramePr>
          <p:nvPr>
            <p:extLst>
              <p:ext uri="{D42A27DB-BD31-4B8C-83A1-F6EECF244321}">
                <p14:modId xmlns:p14="http://schemas.microsoft.com/office/powerpoint/2010/main" val="1908050370"/>
              </p:ext>
            </p:extLst>
          </p:nvPr>
        </p:nvGraphicFramePr>
        <p:xfrm>
          <a:off x="533400" y="1676400"/>
          <a:ext cx="8001000" cy="4394200"/>
        </p:xfrm>
        <a:graphic>
          <a:graphicData uri="http://schemas.openxmlformats.org/drawingml/2006/table">
            <a:tbl>
              <a:tblPr firstRow="1" bandRow="1">
                <a:tableStyleId>{93296810-A885-4BE3-A3E7-6D5BEEA58F35}</a:tableStyleId>
              </a:tblPr>
              <a:tblGrid>
                <a:gridCol w="4000500"/>
                <a:gridCol w="4000500"/>
              </a:tblGrid>
              <a:tr h="370840">
                <a:tc>
                  <a:txBody>
                    <a:bodyPr/>
                    <a:lstStyle/>
                    <a:p>
                      <a:r>
                        <a:rPr lang="es-MX" dirty="0" smtClean="0"/>
                        <a:t>Método(s)</a:t>
                      </a:r>
                      <a:endParaRPr lang="es-MX" dirty="0"/>
                    </a:p>
                  </a:txBody>
                  <a:tcPr/>
                </a:tc>
                <a:tc>
                  <a:txBody>
                    <a:bodyPr/>
                    <a:lstStyle/>
                    <a:p>
                      <a:r>
                        <a:rPr lang="es-MX" dirty="0" smtClean="0"/>
                        <a:t>Acción</a:t>
                      </a:r>
                      <a:endParaRPr lang="es-MX" dirty="0"/>
                    </a:p>
                  </a:txBody>
                  <a:tcPr/>
                </a:tc>
              </a:tr>
              <a:tr h="370840">
                <a:tc>
                  <a:txBody>
                    <a:bodyPr/>
                    <a:lstStyle/>
                    <a:p>
                      <a:r>
                        <a:rPr lang="es-MX" dirty="0" err="1" smtClean="0"/>
                        <a:t>void</a:t>
                      </a:r>
                      <a:r>
                        <a:rPr lang="es-MX" dirty="0" smtClean="0"/>
                        <a:t> </a:t>
                      </a:r>
                      <a:r>
                        <a:rPr lang="es-MX" dirty="0" err="1" smtClean="0"/>
                        <a:t>setBackground</a:t>
                      </a:r>
                      <a:r>
                        <a:rPr lang="es-MX" dirty="0" smtClean="0"/>
                        <a:t>(Color c)</a:t>
                      </a:r>
                    </a:p>
                    <a:p>
                      <a:r>
                        <a:rPr lang="es-MX" dirty="0" smtClean="0"/>
                        <a:t>Color </a:t>
                      </a:r>
                      <a:r>
                        <a:rPr lang="es-MX" dirty="0" err="1" smtClean="0"/>
                        <a:t>getBackground</a:t>
                      </a:r>
                      <a:r>
                        <a:rPr lang="es-MX" dirty="0" smtClean="0"/>
                        <a:t>()</a:t>
                      </a:r>
                      <a:endParaRPr lang="es-MX"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Permite cambiar y obtener el color de fondo</a:t>
                      </a:r>
                      <a:endParaRPr lang="es-MX" b="1" dirty="0" smtClean="0"/>
                    </a:p>
                  </a:txBody>
                  <a:tcPr/>
                </a:tc>
              </a:tr>
              <a:tr h="370840">
                <a:tc>
                  <a:txBody>
                    <a:bodyPr/>
                    <a:lstStyle/>
                    <a:p>
                      <a:r>
                        <a:rPr lang="es-MX" dirty="0" err="1" smtClean="0"/>
                        <a:t>int</a:t>
                      </a:r>
                      <a:r>
                        <a:rPr lang="es-MX" dirty="0" smtClean="0"/>
                        <a:t> </a:t>
                      </a:r>
                      <a:r>
                        <a:rPr lang="es-MX" dirty="0" err="1" smtClean="0"/>
                        <a:t>getWidth</a:t>
                      </a:r>
                      <a:r>
                        <a:rPr lang="es-MX" dirty="0" smtClean="0"/>
                        <a:t>()</a:t>
                      </a:r>
                    </a:p>
                    <a:p>
                      <a:r>
                        <a:rPr lang="es-MX" dirty="0" err="1" smtClean="0"/>
                        <a:t>int</a:t>
                      </a:r>
                      <a:r>
                        <a:rPr lang="es-MX" dirty="0" smtClean="0"/>
                        <a:t> </a:t>
                      </a:r>
                      <a:r>
                        <a:rPr lang="es-MX" dirty="0" err="1" smtClean="0"/>
                        <a:t>getHeight</a:t>
                      </a:r>
                      <a:r>
                        <a:rPr lang="es-MX" dirty="0" smtClean="0"/>
                        <a:t>()</a:t>
                      </a:r>
                      <a:endParaRPr lang="es-MX" b="1" dirty="0" smtClean="0"/>
                    </a:p>
                  </a:txBody>
                  <a:tcPr/>
                </a:tc>
                <a:tc>
                  <a:txBody>
                    <a:bodyPr/>
                    <a:lstStyle/>
                    <a:p>
                      <a:r>
                        <a:rPr lang="es-MX" dirty="0" smtClean="0"/>
                        <a:t>Regresa la altura y el</a:t>
                      </a:r>
                      <a:r>
                        <a:rPr lang="es-MX" baseline="0" dirty="0" smtClean="0"/>
                        <a:t> ancho</a:t>
                      </a:r>
                      <a:r>
                        <a:rPr lang="es-MX" dirty="0" smtClean="0"/>
                        <a:t> del componente</a:t>
                      </a:r>
                      <a:endParaRPr lang="es-MX"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err="1" smtClean="0"/>
                        <a:t>void</a:t>
                      </a:r>
                      <a:r>
                        <a:rPr lang="es-MX" dirty="0" smtClean="0"/>
                        <a:t> </a:t>
                      </a:r>
                      <a:r>
                        <a:rPr lang="es-MX" dirty="0" err="1" smtClean="0"/>
                        <a:t>setLayout</a:t>
                      </a:r>
                      <a:r>
                        <a:rPr lang="es-MX" dirty="0" smtClean="0"/>
                        <a:t>(</a:t>
                      </a:r>
                      <a:r>
                        <a:rPr lang="es-MX" dirty="0" err="1" smtClean="0"/>
                        <a:t>LayoutManager</a:t>
                      </a:r>
                      <a:r>
                        <a:rPr lang="es-MX" dirty="0" smtClean="0"/>
                        <a:t> </a:t>
                      </a:r>
                      <a:r>
                        <a:rPr lang="es-MX" dirty="0" err="1" smtClean="0"/>
                        <a:t>mgr</a:t>
                      </a:r>
                      <a:r>
                        <a:rPr lang="es-MX" dirty="0" smtClean="0"/>
                        <a:t>)</a:t>
                      </a:r>
                    </a:p>
                    <a:p>
                      <a:endParaRPr lang="es-MX" dirty="0"/>
                    </a:p>
                  </a:txBody>
                  <a:tcPr/>
                </a:tc>
                <a:tc>
                  <a:txBody>
                    <a:bodyPr/>
                    <a:lstStyle/>
                    <a:p>
                      <a:r>
                        <a:rPr lang="es-MX" dirty="0" smtClean="0"/>
                        <a:t>Permite configurar la forma en que se distribuyen los</a:t>
                      </a:r>
                    </a:p>
                    <a:p>
                      <a:r>
                        <a:rPr lang="es-MX" dirty="0" smtClean="0"/>
                        <a:t>componentes en el contenedor</a:t>
                      </a:r>
                      <a:endParaRPr lang="es-MX" b="1" dirty="0" smtClean="0"/>
                    </a:p>
                  </a:txBody>
                  <a:tcPr/>
                </a:tc>
              </a:tr>
              <a:tr h="370840">
                <a:tc>
                  <a:txBody>
                    <a:bodyPr/>
                    <a:lstStyle/>
                    <a:p>
                      <a:r>
                        <a:rPr lang="es-MX" dirty="0" err="1" smtClean="0"/>
                        <a:t>void</a:t>
                      </a:r>
                      <a:r>
                        <a:rPr lang="es-MX" dirty="0" smtClean="0"/>
                        <a:t> </a:t>
                      </a:r>
                      <a:r>
                        <a:rPr lang="es-MX" dirty="0" err="1" smtClean="0"/>
                        <a:t>setPreferredSize</a:t>
                      </a:r>
                      <a:r>
                        <a:rPr lang="es-MX" dirty="0" smtClean="0"/>
                        <a:t>(</a:t>
                      </a:r>
                      <a:r>
                        <a:rPr lang="es-MX" dirty="0" err="1" smtClean="0"/>
                        <a:t>Dimension</a:t>
                      </a:r>
                      <a:r>
                        <a:rPr lang="es-MX" dirty="0" smtClean="0"/>
                        <a:t> </a:t>
                      </a:r>
                      <a:r>
                        <a:rPr lang="es-MX" dirty="0" err="1" smtClean="0"/>
                        <a:t>preferredSize</a:t>
                      </a:r>
                      <a:r>
                        <a:rPr lang="es-MX" dirty="0" smtClean="0"/>
                        <a:t>)</a:t>
                      </a:r>
                      <a:endParaRPr lang="es-MX" dirty="0"/>
                    </a:p>
                  </a:txBody>
                  <a:tcPr/>
                </a:tc>
                <a:tc>
                  <a:txBody>
                    <a:bodyPr/>
                    <a:lstStyle/>
                    <a:p>
                      <a:r>
                        <a:rPr lang="es-MX" dirty="0" smtClean="0"/>
                        <a:t>Determina el tamaño del componente, ejemplo:</a:t>
                      </a:r>
                    </a:p>
                    <a:p>
                      <a:r>
                        <a:rPr lang="es-MX" dirty="0" err="1" smtClean="0"/>
                        <a:t>panel.setPreferredSize</a:t>
                      </a:r>
                      <a:r>
                        <a:rPr lang="es-MX" dirty="0" smtClean="0"/>
                        <a:t>(new </a:t>
                      </a:r>
                      <a:r>
                        <a:rPr lang="es-MX" dirty="0" err="1" smtClean="0"/>
                        <a:t>Dimension</a:t>
                      </a:r>
                      <a:r>
                        <a:rPr lang="es-MX" dirty="0" smtClean="0"/>
                        <a:t>(200,100));</a:t>
                      </a:r>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latin typeface="+mn-lt"/>
                          <a:ea typeface="+mn-ea"/>
                          <a:cs typeface="+mn-cs"/>
                        </a:rPr>
                        <a:t>setLocatioin</a:t>
                      </a:r>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int</a:t>
                      </a:r>
                      <a:r>
                        <a:rPr lang="en-US" sz="1800" kern="1200" dirty="0" smtClean="0">
                          <a:solidFill>
                            <a:schemeClr val="dk1"/>
                          </a:solidFill>
                          <a:latin typeface="+mn-lt"/>
                          <a:ea typeface="+mn-ea"/>
                          <a:cs typeface="+mn-cs"/>
                        </a:rPr>
                        <a:t> x, </a:t>
                      </a:r>
                      <a:r>
                        <a:rPr lang="en-US" sz="1800" kern="1200" dirty="0" err="1" smtClean="0">
                          <a:solidFill>
                            <a:schemeClr val="dk1"/>
                          </a:solidFill>
                          <a:latin typeface="+mn-lt"/>
                          <a:ea typeface="+mn-ea"/>
                          <a:cs typeface="+mn-cs"/>
                        </a:rPr>
                        <a:t>int</a:t>
                      </a:r>
                      <a:r>
                        <a:rPr lang="en-US" sz="1800" kern="1200" dirty="0" smtClean="0">
                          <a:solidFill>
                            <a:schemeClr val="dk1"/>
                          </a:solidFill>
                          <a:latin typeface="+mn-lt"/>
                          <a:ea typeface="+mn-ea"/>
                          <a:cs typeface="+mn-cs"/>
                        </a:rPr>
                        <a:t> y)</a:t>
                      </a:r>
                    </a:p>
                    <a:p>
                      <a:endParaRPr lang="es-MX" dirty="0"/>
                    </a:p>
                  </a:txBody>
                  <a:tcPr/>
                </a:tc>
                <a:tc>
                  <a:txBody>
                    <a:bodyPr/>
                    <a:lstStyle/>
                    <a:p>
                      <a:r>
                        <a:rPr lang="es-MX" dirty="0" smtClean="0"/>
                        <a:t>Mueve el componente a una nueva coordenada</a:t>
                      </a:r>
                    </a:p>
                  </a:txBody>
                  <a:tcPr/>
                </a:tc>
              </a:tr>
            </a:tbl>
          </a:graphicData>
        </a:graphic>
      </p:graphicFrame>
    </p:spTree>
    <p:extLst>
      <p:ext uri="{BB962C8B-B14F-4D97-AF65-F5344CB8AC3E}">
        <p14:creationId xmlns:p14="http://schemas.microsoft.com/office/powerpoint/2010/main" val="717233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2 Marcador de contenido"/>
          <p:cNvSpPr>
            <a:spLocks noGrp="1"/>
          </p:cNvSpPr>
          <p:nvPr>
            <p:ph idx="1"/>
          </p:nvPr>
        </p:nvSpPr>
        <p:spPr/>
        <p:txBody>
          <a:bodyPr/>
          <a:lstStyle/>
          <a:p>
            <a:pPr eaLnBrk="1" hangingPunct="1"/>
            <a:r>
              <a:rPr lang="es-MX" smtClean="0"/>
              <a:t>Swing declara varios tipos de paneles contenedores. Algunos de los más usados son:</a:t>
            </a:r>
          </a:p>
          <a:p>
            <a:pPr lvl="1" eaLnBrk="1" hangingPunct="1"/>
            <a:r>
              <a:rPr lang="es-MX" smtClean="0"/>
              <a:t>JPanel</a:t>
            </a:r>
          </a:p>
          <a:p>
            <a:pPr lvl="1" eaLnBrk="1" hangingPunct="1"/>
            <a:r>
              <a:rPr lang="es-MX" smtClean="0"/>
              <a:t>JScrollPane</a:t>
            </a:r>
          </a:p>
        </p:txBody>
      </p:sp>
      <p:sp>
        <p:nvSpPr>
          <p:cNvPr id="32770" name="1 Título"/>
          <p:cNvSpPr>
            <a:spLocks noGrp="1"/>
          </p:cNvSpPr>
          <p:nvPr>
            <p:ph type="title"/>
          </p:nvPr>
        </p:nvSpPr>
        <p:spPr/>
        <p:txBody>
          <a:bodyPr>
            <a:normAutofit/>
          </a:bodyPr>
          <a:lstStyle/>
          <a:p>
            <a:pPr eaLnBrk="1" hangingPunct="1"/>
            <a:r>
              <a:rPr lang="es-MX" dirty="0" smtClean="0"/>
              <a:t>Paneles</a:t>
            </a:r>
          </a:p>
        </p:txBody>
      </p:sp>
    </p:spTree>
    <p:extLst>
      <p:ext uri="{BB962C8B-B14F-4D97-AF65-F5344CB8AC3E}">
        <p14:creationId xmlns:p14="http://schemas.microsoft.com/office/powerpoint/2010/main" val="169744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eaLnBrk="1" hangingPunct="1">
              <a:defRPr/>
            </a:pPr>
            <a:r>
              <a:rPr lang="es-MX" dirty="0" smtClean="0"/>
              <a:t>Para agregar componentes a un panel se utilizan</a:t>
            </a:r>
          </a:p>
          <a:p>
            <a:pPr marL="0" indent="0" eaLnBrk="1" hangingPunct="1">
              <a:buFontTx/>
              <a:buNone/>
              <a:defRPr/>
            </a:pPr>
            <a:r>
              <a:rPr lang="es-MX" b="1" dirty="0" err="1" smtClean="0"/>
              <a:t>Component</a:t>
            </a:r>
            <a:r>
              <a:rPr lang="es-MX" b="1" dirty="0" smtClean="0"/>
              <a:t> </a:t>
            </a:r>
            <a:r>
              <a:rPr lang="es-MX" b="1" dirty="0" err="1" smtClean="0"/>
              <a:t>add</a:t>
            </a:r>
            <a:r>
              <a:rPr lang="es-MX" b="1" dirty="0" smtClean="0"/>
              <a:t>(</a:t>
            </a:r>
            <a:r>
              <a:rPr lang="es-MX" b="1" dirty="0" err="1" smtClean="0"/>
              <a:t>Component</a:t>
            </a:r>
            <a:r>
              <a:rPr lang="es-MX" b="1" dirty="0" smtClean="0"/>
              <a:t> </a:t>
            </a:r>
            <a:r>
              <a:rPr lang="es-MX" b="1" dirty="0" err="1" smtClean="0"/>
              <a:t>comp</a:t>
            </a:r>
            <a:r>
              <a:rPr lang="es-MX" b="1" dirty="0" smtClean="0"/>
              <a:t>)</a:t>
            </a:r>
          </a:p>
          <a:p>
            <a:pPr marL="0" indent="0" eaLnBrk="1" hangingPunct="1">
              <a:buFontTx/>
              <a:buNone/>
              <a:defRPr/>
            </a:pPr>
            <a:r>
              <a:rPr lang="es-MX" b="1" dirty="0" err="1" smtClean="0"/>
              <a:t>Component</a:t>
            </a:r>
            <a:r>
              <a:rPr lang="es-MX" b="1" dirty="0" smtClean="0"/>
              <a:t> </a:t>
            </a:r>
            <a:r>
              <a:rPr lang="es-MX" b="1" dirty="0" err="1" smtClean="0"/>
              <a:t>add</a:t>
            </a:r>
            <a:r>
              <a:rPr lang="es-MX" b="1" dirty="0" smtClean="0"/>
              <a:t>(</a:t>
            </a:r>
            <a:r>
              <a:rPr lang="es-MX" b="1" dirty="0" err="1" smtClean="0"/>
              <a:t>Component</a:t>
            </a:r>
            <a:r>
              <a:rPr lang="es-MX" b="1" dirty="0" smtClean="0"/>
              <a:t> </a:t>
            </a:r>
            <a:r>
              <a:rPr lang="es-MX" b="1" dirty="0" err="1" smtClean="0"/>
              <a:t>comp</a:t>
            </a:r>
            <a:r>
              <a:rPr lang="es-MX" b="1" dirty="0" smtClean="0"/>
              <a:t>, </a:t>
            </a:r>
            <a:r>
              <a:rPr lang="es-MX" b="1" dirty="0" err="1" smtClean="0"/>
              <a:t>int</a:t>
            </a:r>
            <a:r>
              <a:rPr lang="es-MX" b="1" dirty="0" smtClean="0"/>
              <a:t> </a:t>
            </a:r>
            <a:r>
              <a:rPr lang="es-MX" b="1" dirty="0" err="1" smtClean="0"/>
              <a:t>index</a:t>
            </a:r>
            <a:r>
              <a:rPr lang="es-MX" b="1" dirty="0" smtClean="0"/>
              <a:t>)</a:t>
            </a:r>
          </a:p>
          <a:p>
            <a:pPr eaLnBrk="1" hangingPunct="1">
              <a:defRPr/>
            </a:pPr>
            <a:r>
              <a:rPr lang="es-MX" dirty="0"/>
              <a:t>Para la eliminación de </a:t>
            </a:r>
            <a:r>
              <a:rPr lang="es-MX" dirty="0" smtClean="0"/>
              <a:t>componentes </a:t>
            </a:r>
            <a:r>
              <a:rPr lang="es-MX" dirty="0"/>
              <a:t>se utiliza</a:t>
            </a:r>
          </a:p>
          <a:p>
            <a:pPr marL="0" indent="0" eaLnBrk="1" hangingPunct="1">
              <a:buFontTx/>
              <a:buNone/>
              <a:defRPr/>
            </a:pPr>
            <a:r>
              <a:rPr lang="es-MX" b="1" dirty="0" err="1"/>
              <a:t>void</a:t>
            </a:r>
            <a:r>
              <a:rPr lang="es-MX" b="1" dirty="0"/>
              <a:t> </a:t>
            </a:r>
            <a:r>
              <a:rPr lang="es-MX" b="1" dirty="0" err="1"/>
              <a:t>remove</a:t>
            </a:r>
            <a:r>
              <a:rPr lang="es-MX" b="1" dirty="0"/>
              <a:t>(</a:t>
            </a:r>
            <a:r>
              <a:rPr lang="es-MX" b="1" dirty="0" err="1"/>
              <a:t>Component</a:t>
            </a:r>
            <a:r>
              <a:rPr lang="es-MX" b="1" dirty="0"/>
              <a:t> </a:t>
            </a:r>
            <a:r>
              <a:rPr lang="es-MX" b="1" dirty="0" err="1"/>
              <a:t>comp</a:t>
            </a:r>
            <a:r>
              <a:rPr lang="es-MX" b="1" dirty="0"/>
              <a:t>)</a:t>
            </a:r>
            <a:endParaRPr lang="es-MX" dirty="0" smtClean="0"/>
          </a:p>
        </p:txBody>
      </p:sp>
      <p:sp>
        <p:nvSpPr>
          <p:cNvPr id="33794" name="1 Título"/>
          <p:cNvSpPr>
            <a:spLocks noGrp="1"/>
          </p:cNvSpPr>
          <p:nvPr>
            <p:ph type="title"/>
          </p:nvPr>
        </p:nvSpPr>
        <p:spPr/>
        <p:txBody>
          <a:bodyPr>
            <a:normAutofit fontScale="90000"/>
          </a:bodyPr>
          <a:lstStyle/>
          <a:p>
            <a:r>
              <a:rPr lang="es-MX" dirty="0"/>
              <a:t>Agregar </a:t>
            </a:r>
            <a:r>
              <a:rPr lang="es-MX" dirty="0" smtClean="0"/>
              <a:t>y eliminar componentes </a:t>
            </a:r>
            <a:r>
              <a:rPr lang="es-MX" dirty="0"/>
              <a:t>a un Panel</a:t>
            </a:r>
            <a:endParaRPr lang="es-MX" dirty="0" smtClean="0"/>
          </a:p>
        </p:txBody>
      </p:sp>
    </p:spTree>
    <p:extLst>
      <p:ext uri="{BB962C8B-B14F-4D97-AF65-F5344CB8AC3E}">
        <p14:creationId xmlns:p14="http://schemas.microsoft.com/office/powerpoint/2010/main" val="1220144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Determina la manera en que se distribuyen los componentes dentro de un contenedor</a:t>
            </a:r>
          </a:p>
          <a:p>
            <a:r>
              <a:rPr lang="es-MX" dirty="0" smtClean="0"/>
              <a:t>Dentro de los administradores comunes están</a:t>
            </a:r>
          </a:p>
          <a:p>
            <a:pPr lvl="1"/>
            <a:r>
              <a:rPr lang="es-MX" dirty="0" err="1" smtClean="0"/>
              <a:t>FlowLayout</a:t>
            </a:r>
            <a:endParaRPr lang="es-MX" dirty="0" smtClean="0"/>
          </a:p>
          <a:p>
            <a:pPr lvl="1"/>
            <a:r>
              <a:rPr lang="es-MX" dirty="0" err="1" smtClean="0"/>
              <a:t>GridLayout</a:t>
            </a:r>
            <a:endParaRPr lang="es-MX" dirty="0" smtClean="0"/>
          </a:p>
          <a:p>
            <a:pPr lvl="1"/>
            <a:r>
              <a:rPr lang="es-MX" dirty="0" err="1" smtClean="0"/>
              <a:t>BorderLayout</a:t>
            </a:r>
            <a:endParaRPr lang="es-MX" dirty="0" smtClean="0"/>
          </a:p>
        </p:txBody>
      </p:sp>
      <p:sp>
        <p:nvSpPr>
          <p:cNvPr id="3" name="2 Título"/>
          <p:cNvSpPr>
            <a:spLocks noGrp="1"/>
          </p:cNvSpPr>
          <p:nvPr>
            <p:ph type="title"/>
          </p:nvPr>
        </p:nvSpPr>
        <p:spPr/>
        <p:txBody>
          <a:bodyPr>
            <a:normAutofit fontScale="90000"/>
          </a:bodyPr>
          <a:lstStyle/>
          <a:p>
            <a:r>
              <a:rPr lang="es-MX" dirty="0" smtClean="0"/>
              <a:t>Administradores de distribución</a:t>
            </a:r>
            <a:endParaRPr lang="es-MX" dirty="0"/>
          </a:p>
        </p:txBody>
      </p:sp>
    </p:spTree>
    <p:extLst>
      <p:ext uri="{BB962C8B-B14F-4D97-AF65-F5344CB8AC3E}">
        <p14:creationId xmlns:p14="http://schemas.microsoft.com/office/powerpoint/2010/main" val="3681619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Los componentes se van colocando de izquierda a derecha</a:t>
            </a:r>
          </a:p>
          <a:p>
            <a:r>
              <a:rPr lang="es-MX" dirty="0" smtClean="0"/>
              <a:t>Cuando una línea se completa se pasa a la siguiente línea</a:t>
            </a:r>
          </a:p>
          <a:p>
            <a:r>
              <a:rPr lang="es-MX" dirty="0" smtClean="0"/>
              <a:t>Conserva el tamaño de lo componentes</a:t>
            </a:r>
          </a:p>
          <a:p>
            <a:r>
              <a:rPr lang="es-MX" dirty="0" smtClean="0"/>
              <a:t>Constructor</a:t>
            </a:r>
          </a:p>
          <a:p>
            <a:pPr lvl="1"/>
            <a:r>
              <a:rPr lang="es-MX" dirty="0" err="1" smtClean="0"/>
              <a:t>FlowLayout</a:t>
            </a:r>
            <a:r>
              <a:rPr lang="es-MX" dirty="0" smtClean="0"/>
              <a:t>()</a:t>
            </a:r>
          </a:p>
          <a:p>
            <a:r>
              <a:rPr lang="es-MX" dirty="0" smtClean="0"/>
              <a:t>Administrador por defecto en </a:t>
            </a:r>
            <a:r>
              <a:rPr lang="es-MX" dirty="0" err="1" smtClean="0"/>
              <a:t>JPanel</a:t>
            </a:r>
            <a:endParaRPr lang="es-MX" dirty="0"/>
          </a:p>
        </p:txBody>
      </p:sp>
      <p:sp>
        <p:nvSpPr>
          <p:cNvPr id="3" name="2 Título"/>
          <p:cNvSpPr>
            <a:spLocks noGrp="1"/>
          </p:cNvSpPr>
          <p:nvPr>
            <p:ph type="title"/>
          </p:nvPr>
        </p:nvSpPr>
        <p:spPr/>
        <p:txBody>
          <a:bodyPr/>
          <a:lstStyle/>
          <a:p>
            <a:r>
              <a:rPr lang="es-MX" dirty="0" err="1" smtClean="0"/>
              <a:t>FlowLayout</a:t>
            </a:r>
            <a:endParaRPr lang="es-MX" dirty="0"/>
          </a:p>
        </p:txBody>
      </p:sp>
    </p:spTree>
    <p:extLst>
      <p:ext uri="{BB962C8B-B14F-4D97-AF65-F5344CB8AC3E}">
        <p14:creationId xmlns:p14="http://schemas.microsoft.com/office/powerpoint/2010/main" val="306283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eaLnBrk="1" hangingPunct="1"/>
            <a:r>
              <a:rPr lang="es-MX" dirty="0" smtClean="0"/>
              <a:t>Las características definidas son:</a:t>
            </a:r>
          </a:p>
          <a:p>
            <a:pPr lvl="1" eaLnBrk="1" hangingPunct="1"/>
            <a:r>
              <a:rPr lang="es-MX" dirty="0" smtClean="0"/>
              <a:t>Componentes Swing GUI</a:t>
            </a:r>
          </a:p>
          <a:p>
            <a:pPr lvl="2" eaLnBrk="1" hangingPunct="1"/>
            <a:r>
              <a:rPr lang="es-MX" dirty="0" smtClean="0"/>
              <a:t>Incluye desde botones, </a:t>
            </a:r>
            <a:r>
              <a:rPr lang="es-MX" dirty="0" err="1" smtClean="0"/>
              <a:t>panels</a:t>
            </a:r>
            <a:r>
              <a:rPr lang="es-MX" dirty="0" smtClean="0"/>
              <a:t> y tablas</a:t>
            </a:r>
          </a:p>
          <a:p>
            <a:pPr lvl="1" eaLnBrk="1" hangingPunct="1"/>
            <a:r>
              <a:rPr lang="es-MX" dirty="0" smtClean="0"/>
              <a:t>Soporte modificable de ‘Look and </a:t>
            </a:r>
            <a:r>
              <a:rPr lang="es-MX" dirty="0" err="1" smtClean="0"/>
              <a:t>Feel</a:t>
            </a:r>
            <a:r>
              <a:rPr lang="es-MX" dirty="0" smtClean="0"/>
              <a:t>’</a:t>
            </a:r>
          </a:p>
          <a:p>
            <a:pPr lvl="2" eaLnBrk="1" hangingPunct="1"/>
            <a:r>
              <a:rPr lang="es-MX" dirty="0" smtClean="0"/>
              <a:t>En cualquier programa que </a:t>
            </a:r>
            <a:r>
              <a:rPr lang="es-MX" smtClean="0"/>
              <a:t>utilice </a:t>
            </a:r>
            <a:r>
              <a:rPr lang="es-MX" smtClean="0"/>
              <a:t>Swing </a:t>
            </a:r>
            <a:r>
              <a:rPr lang="es-MX" dirty="0" smtClean="0"/>
              <a:t>se tiene la facultad de seleccionar el look and </a:t>
            </a:r>
            <a:r>
              <a:rPr lang="es-MX" dirty="0" err="1" smtClean="0"/>
              <a:t>feel</a:t>
            </a:r>
            <a:endParaRPr lang="es-MX" dirty="0" smtClean="0"/>
          </a:p>
          <a:p>
            <a:pPr lvl="3" eaLnBrk="1" hangingPunct="1"/>
            <a:r>
              <a:rPr lang="es-MX" dirty="0" smtClean="0"/>
              <a:t>Por ejemplo, el mismo programa puede utilizar ya se el </a:t>
            </a:r>
            <a:r>
              <a:rPr lang="es-MX" dirty="0" err="1" smtClean="0"/>
              <a:t>lokk</a:t>
            </a:r>
            <a:r>
              <a:rPr lang="es-MX" dirty="0" smtClean="0"/>
              <a:t> </a:t>
            </a:r>
            <a:r>
              <a:rPr lang="es-MX" dirty="0" err="1" smtClean="0"/>
              <a:t>adn</a:t>
            </a:r>
            <a:r>
              <a:rPr lang="es-MX" dirty="0" smtClean="0"/>
              <a:t> </a:t>
            </a:r>
            <a:r>
              <a:rPr lang="es-MX" dirty="0" err="1" smtClean="0"/>
              <a:t>feel</a:t>
            </a:r>
            <a:r>
              <a:rPr lang="es-MX" dirty="0" smtClean="0"/>
              <a:t> de java o el de Windows</a:t>
            </a:r>
            <a:endParaRPr lang="es-ES" dirty="0" smtClean="0"/>
          </a:p>
        </p:txBody>
      </p:sp>
      <p:sp>
        <p:nvSpPr>
          <p:cNvPr id="4098" name="Rectangle 2"/>
          <p:cNvSpPr>
            <a:spLocks noGrp="1" noChangeArrowheads="1"/>
          </p:cNvSpPr>
          <p:nvPr>
            <p:ph type="title"/>
          </p:nvPr>
        </p:nvSpPr>
        <p:spPr/>
        <p:txBody>
          <a:bodyPr/>
          <a:lstStyle/>
          <a:p>
            <a:pPr eaLnBrk="1" hangingPunct="1"/>
            <a:r>
              <a:rPr lang="es-MX" smtClean="0"/>
              <a:t>JFC</a:t>
            </a:r>
            <a:endParaRPr lang="es-E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Rejilla de celdas iguales</a:t>
            </a:r>
          </a:p>
          <a:p>
            <a:r>
              <a:rPr lang="es-MX" dirty="0" smtClean="0"/>
              <a:t>Se llena:</a:t>
            </a:r>
          </a:p>
          <a:p>
            <a:pPr lvl="1"/>
            <a:r>
              <a:rPr lang="es-MX" dirty="0" smtClean="0"/>
              <a:t>De izquierda a derecha</a:t>
            </a:r>
          </a:p>
          <a:p>
            <a:pPr lvl="1"/>
            <a:r>
              <a:rPr lang="es-MX" dirty="0" smtClean="0"/>
              <a:t>De arriba hacia abajo (línea a línea)</a:t>
            </a:r>
          </a:p>
          <a:p>
            <a:r>
              <a:rPr lang="es-MX" dirty="0" smtClean="0"/>
              <a:t>Cambia el tamaño de los componentes</a:t>
            </a:r>
          </a:p>
          <a:p>
            <a:r>
              <a:rPr lang="es-MX" dirty="0" smtClean="0"/>
              <a:t>Constructores</a:t>
            </a:r>
          </a:p>
          <a:p>
            <a:pPr marL="109728" indent="0">
              <a:buNone/>
            </a:pPr>
            <a:r>
              <a:rPr lang="es-MX" dirty="0" err="1" smtClean="0"/>
              <a:t>GridLayout</a:t>
            </a:r>
            <a:r>
              <a:rPr lang="es-MX" dirty="0" smtClean="0"/>
              <a:t>() – Una columna, un renglón</a:t>
            </a:r>
          </a:p>
          <a:p>
            <a:pPr marL="109728" indent="0">
              <a:buNone/>
            </a:pPr>
            <a:r>
              <a:rPr lang="es-MX" dirty="0" err="1" smtClean="0"/>
              <a:t>GridLayout</a:t>
            </a:r>
            <a:r>
              <a:rPr lang="es-MX" dirty="0" smtClean="0"/>
              <a:t>(</a:t>
            </a:r>
            <a:r>
              <a:rPr lang="es-MX" dirty="0" err="1" smtClean="0"/>
              <a:t>int</a:t>
            </a:r>
            <a:r>
              <a:rPr lang="es-MX" dirty="0" smtClean="0"/>
              <a:t> filas, </a:t>
            </a:r>
            <a:r>
              <a:rPr lang="es-MX" dirty="0" err="1" smtClean="0"/>
              <a:t>int</a:t>
            </a:r>
            <a:r>
              <a:rPr lang="es-MX" dirty="0" smtClean="0"/>
              <a:t> columnas)</a:t>
            </a:r>
          </a:p>
        </p:txBody>
      </p:sp>
      <p:sp>
        <p:nvSpPr>
          <p:cNvPr id="3" name="2 Título"/>
          <p:cNvSpPr>
            <a:spLocks noGrp="1"/>
          </p:cNvSpPr>
          <p:nvPr>
            <p:ph type="title"/>
          </p:nvPr>
        </p:nvSpPr>
        <p:spPr/>
        <p:txBody>
          <a:bodyPr/>
          <a:lstStyle/>
          <a:p>
            <a:r>
              <a:rPr lang="es-MX" dirty="0" err="1" smtClean="0"/>
              <a:t>GridLayout</a:t>
            </a:r>
            <a:endParaRPr lang="es-MX" dirty="0"/>
          </a:p>
        </p:txBody>
      </p:sp>
    </p:spTree>
    <p:extLst>
      <p:ext uri="{BB962C8B-B14F-4D97-AF65-F5344CB8AC3E}">
        <p14:creationId xmlns:p14="http://schemas.microsoft.com/office/powerpoint/2010/main" val="619058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Coloca los 4 componentes en los 4 puntos cardinales y en el centro</a:t>
            </a:r>
          </a:p>
          <a:p>
            <a:r>
              <a:rPr lang="es-MX" dirty="0" smtClean="0"/>
              <a:t>El central se expande, ocupando la mayor área</a:t>
            </a:r>
          </a:p>
          <a:p>
            <a:r>
              <a:rPr lang="es-MX" dirty="0" smtClean="0"/>
              <a:t>Constructor</a:t>
            </a:r>
          </a:p>
          <a:p>
            <a:pPr marL="109728" indent="0">
              <a:buNone/>
            </a:pPr>
            <a:r>
              <a:rPr lang="es-MX" dirty="0"/>
              <a:t> </a:t>
            </a:r>
            <a:r>
              <a:rPr lang="es-MX" dirty="0" smtClean="0"/>
              <a:t>  </a:t>
            </a:r>
            <a:r>
              <a:rPr lang="es-MX" dirty="0" err="1" smtClean="0"/>
              <a:t>BorderLayout</a:t>
            </a:r>
            <a:r>
              <a:rPr lang="es-MX" dirty="0" smtClean="0"/>
              <a:t>()</a:t>
            </a:r>
          </a:p>
        </p:txBody>
      </p:sp>
      <p:sp>
        <p:nvSpPr>
          <p:cNvPr id="3" name="2 Título"/>
          <p:cNvSpPr>
            <a:spLocks noGrp="1"/>
          </p:cNvSpPr>
          <p:nvPr>
            <p:ph type="title"/>
          </p:nvPr>
        </p:nvSpPr>
        <p:spPr/>
        <p:txBody>
          <a:bodyPr/>
          <a:lstStyle/>
          <a:p>
            <a:r>
              <a:rPr lang="es-MX" dirty="0" err="1" smtClean="0"/>
              <a:t>BorderLayout</a:t>
            </a:r>
            <a:endParaRPr lang="es-MX" dirty="0"/>
          </a:p>
        </p:txBody>
      </p:sp>
    </p:spTree>
    <p:extLst>
      <p:ext uri="{BB962C8B-B14F-4D97-AF65-F5344CB8AC3E}">
        <p14:creationId xmlns:p14="http://schemas.microsoft.com/office/powerpoint/2010/main" val="2155886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a:t>El método </a:t>
            </a:r>
            <a:r>
              <a:rPr lang="es-MX" dirty="0" err="1"/>
              <a:t>add</a:t>
            </a:r>
            <a:r>
              <a:rPr lang="es-MX" dirty="0"/>
              <a:t> tiene un parámetro </a:t>
            </a:r>
            <a:r>
              <a:rPr lang="es-MX" dirty="0" smtClean="0"/>
              <a:t>adicional (índice) </a:t>
            </a:r>
            <a:r>
              <a:rPr lang="es-MX" dirty="0"/>
              <a:t>para </a:t>
            </a:r>
            <a:r>
              <a:rPr lang="es-MX" dirty="0" smtClean="0"/>
              <a:t>indicar la zona</a:t>
            </a:r>
          </a:p>
          <a:p>
            <a:pPr marL="109728" indent="0">
              <a:buNone/>
            </a:pPr>
            <a:r>
              <a:rPr lang="es-MX" b="1" dirty="0" err="1" smtClean="0"/>
              <a:t>Component</a:t>
            </a:r>
            <a:r>
              <a:rPr lang="es-MX" b="1" dirty="0" smtClean="0"/>
              <a:t> </a:t>
            </a:r>
            <a:r>
              <a:rPr lang="es-MX" b="1" dirty="0" err="1"/>
              <a:t>add</a:t>
            </a:r>
            <a:r>
              <a:rPr lang="es-MX" b="1" dirty="0"/>
              <a:t>(</a:t>
            </a:r>
            <a:r>
              <a:rPr lang="es-MX" b="1" dirty="0" err="1"/>
              <a:t>Component</a:t>
            </a:r>
            <a:r>
              <a:rPr lang="es-MX" b="1" dirty="0"/>
              <a:t> </a:t>
            </a:r>
            <a:r>
              <a:rPr lang="es-MX" b="1" dirty="0" err="1"/>
              <a:t>comp</a:t>
            </a:r>
            <a:r>
              <a:rPr lang="es-MX" b="1" dirty="0"/>
              <a:t>, </a:t>
            </a:r>
            <a:r>
              <a:rPr lang="es-MX" b="1" dirty="0" err="1"/>
              <a:t>int</a:t>
            </a:r>
            <a:r>
              <a:rPr lang="es-MX" b="1" dirty="0"/>
              <a:t> </a:t>
            </a:r>
            <a:r>
              <a:rPr lang="es-MX" b="1" dirty="0" err="1"/>
              <a:t>index</a:t>
            </a:r>
            <a:r>
              <a:rPr lang="es-MX" b="1" dirty="0" smtClean="0"/>
              <a:t>)</a:t>
            </a:r>
          </a:p>
          <a:p>
            <a:pPr marL="109728" indent="0">
              <a:buNone/>
            </a:pPr>
            <a:endParaRPr lang="es-MX" dirty="0"/>
          </a:p>
          <a:p>
            <a:pPr marL="109728" indent="0">
              <a:buNone/>
            </a:pPr>
            <a:r>
              <a:rPr lang="es-MX" dirty="0" err="1" smtClean="0"/>
              <a:t>BorderLayout.NORTH</a:t>
            </a:r>
            <a:endParaRPr lang="es-MX" dirty="0" smtClean="0"/>
          </a:p>
          <a:p>
            <a:pPr marL="109728" indent="0">
              <a:buNone/>
            </a:pPr>
            <a:r>
              <a:rPr lang="es-MX" dirty="0" err="1" smtClean="0"/>
              <a:t>BorderLayout.SOUTH</a:t>
            </a:r>
            <a:endParaRPr lang="es-MX" dirty="0" smtClean="0"/>
          </a:p>
          <a:p>
            <a:pPr marL="109728" indent="0">
              <a:buNone/>
            </a:pPr>
            <a:r>
              <a:rPr lang="es-MX" dirty="0" err="1" smtClean="0"/>
              <a:t>BorderLayout.WEST</a:t>
            </a:r>
            <a:endParaRPr lang="es-MX" dirty="0" smtClean="0"/>
          </a:p>
          <a:p>
            <a:pPr marL="109728" indent="0">
              <a:buNone/>
            </a:pPr>
            <a:r>
              <a:rPr lang="es-MX" dirty="0" err="1" smtClean="0"/>
              <a:t>BorderLayout.EAST</a:t>
            </a:r>
            <a:endParaRPr lang="es-MX" dirty="0" smtClean="0"/>
          </a:p>
          <a:p>
            <a:pPr marL="109728" indent="0">
              <a:buNone/>
            </a:pPr>
            <a:r>
              <a:rPr lang="es-MX" dirty="0" err="1" smtClean="0"/>
              <a:t>BorderLayout.CENTER</a:t>
            </a:r>
            <a:endParaRPr lang="es-MX" dirty="0" smtClean="0"/>
          </a:p>
          <a:p>
            <a:pPr marL="109728" indent="0">
              <a:buNone/>
            </a:pPr>
            <a:endParaRPr lang="es-MX" b="1" dirty="0"/>
          </a:p>
        </p:txBody>
      </p:sp>
      <p:sp>
        <p:nvSpPr>
          <p:cNvPr id="3" name="2 Título"/>
          <p:cNvSpPr>
            <a:spLocks noGrp="1"/>
          </p:cNvSpPr>
          <p:nvPr>
            <p:ph type="title"/>
          </p:nvPr>
        </p:nvSpPr>
        <p:spPr/>
        <p:txBody>
          <a:bodyPr/>
          <a:lstStyle/>
          <a:p>
            <a:r>
              <a:rPr lang="es-MX" dirty="0" err="1" smtClean="0"/>
              <a:t>BorderLayout</a:t>
            </a:r>
            <a:r>
              <a:rPr lang="es-MX" dirty="0" smtClean="0"/>
              <a:t> (</a:t>
            </a:r>
            <a:r>
              <a:rPr lang="es-MX" dirty="0" err="1" smtClean="0"/>
              <a:t>cont</a:t>
            </a:r>
            <a:r>
              <a:rPr lang="es-MX" dirty="0" smtClean="0"/>
              <a:t>)</a:t>
            </a:r>
            <a:endParaRPr lang="es-MX" dirty="0"/>
          </a:p>
        </p:txBody>
      </p:sp>
      <p:pic>
        <p:nvPicPr>
          <p:cNvPr id="12595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1649"/>
          <a:stretch/>
        </p:blipFill>
        <p:spPr bwMode="auto">
          <a:xfrm>
            <a:off x="4343400" y="2899788"/>
            <a:ext cx="4267200" cy="314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9010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Componentes</a:t>
            </a:r>
            <a:endParaRPr lang="es-MX" dirty="0"/>
          </a:p>
        </p:txBody>
      </p:sp>
      <p:sp>
        <p:nvSpPr>
          <p:cNvPr id="3" name="2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785203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Etiqueta (</a:t>
            </a:r>
            <a:r>
              <a:rPr lang="es-MX" dirty="0" err="1"/>
              <a:t>JLabel</a:t>
            </a:r>
            <a:r>
              <a:rPr lang="es-MX" dirty="0" smtClean="0"/>
              <a:t>)</a:t>
            </a:r>
          </a:p>
          <a:p>
            <a:r>
              <a:rPr lang="es-MX" dirty="0" smtClean="0"/>
              <a:t>Botones</a:t>
            </a:r>
          </a:p>
          <a:p>
            <a:r>
              <a:rPr lang="es-MX" dirty="0" smtClean="0"/>
              <a:t>Campo de Texto</a:t>
            </a:r>
          </a:p>
          <a:p>
            <a:r>
              <a:rPr lang="es-MX" dirty="0" err="1" smtClean="0"/>
              <a:t>Area</a:t>
            </a:r>
            <a:r>
              <a:rPr lang="es-MX" dirty="0" smtClean="0"/>
              <a:t> de texto</a:t>
            </a:r>
          </a:p>
          <a:p>
            <a:r>
              <a:rPr lang="es-MX" dirty="0" smtClean="0"/>
              <a:t>Menú desplegable</a:t>
            </a:r>
          </a:p>
          <a:p>
            <a:r>
              <a:rPr lang="es-MX" dirty="0" smtClean="0"/>
              <a:t>Lista de opciones</a:t>
            </a:r>
          </a:p>
        </p:txBody>
      </p:sp>
      <p:sp>
        <p:nvSpPr>
          <p:cNvPr id="3" name="2 Título"/>
          <p:cNvSpPr>
            <a:spLocks noGrp="1"/>
          </p:cNvSpPr>
          <p:nvPr>
            <p:ph type="title"/>
          </p:nvPr>
        </p:nvSpPr>
        <p:spPr/>
        <p:txBody>
          <a:bodyPr/>
          <a:lstStyle/>
          <a:p>
            <a:r>
              <a:rPr lang="es-MX" dirty="0" smtClean="0"/>
              <a:t>Componentes</a:t>
            </a:r>
            <a:endParaRPr lang="es-MX" dirty="0"/>
          </a:p>
        </p:txBody>
      </p:sp>
    </p:spTree>
    <p:extLst>
      <p:ext uri="{BB962C8B-B14F-4D97-AF65-F5344CB8AC3E}">
        <p14:creationId xmlns:p14="http://schemas.microsoft.com/office/powerpoint/2010/main" val="2862932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MX" dirty="0" smtClean="0"/>
          </a:p>
          <a:p>
            <a:r>
              <a:rPr lang="es-MX" dirty="0" smtClean="0"/>
              <a:t>Texto de solo lectura</a:t>
            </a:r>
          </a:p>
          <a:p>
            <a:r>
              <a:rPr lang="es-MX" dirty="0" smtClean="0"/>
              <a:t>Constructor default</a:t>
            </a:r>
          </a:p>
          <a:p>
            <a:pPr marL="393192" lvl="1" indent="0">
              <a:buNone/>
            </a:pPr>
            <a:r>
              <a:rPr lang="es-MX" dirty="0" smtClean="0"/>
              <a:t>    </a:t>
            </a:r>
            <a:r>
              <a:rPr lang="es-MX" dirty="0" err="1" smtClean="0"/>
              <a:t>JLabel</a:t>
            </a:r>
            <a:r>
              <a:rPr lang="es-MX" dirty="0"/>
              <a:t>() </a:t>
            </a:r>
          </a:p>
          <a:p>
            <a:r>
              <a:rPr lang="es-MX" dirty="0" smtClean="0"/>
              <a:t>Obtener texto de la etiqueta</a:t>
            </a:r>
          </a:p>
          <a:p>
            <a:pPr marL="109728" indent="0">
              <a:buNone/>
            </a:pPr>
            <a:r>
              <a:rPr lang="es-MX" dirty="0" err="1"/>
              <a:t>String</a:t>
            </a:r>
            <a:r>
              <a:rPr lang="es-MX" dirty="0"/>
              <a:t> </a:t>
            </a:r>
            <a:r>
              <a:rPr lang="es-MX" dirty="0" err="1"/>
              <a:t>getText</a:t>
            </a:r>
            <a:r>
              <a:rPr lang="es-MX" dirty="0" smtClean="0"/>
              <a:t>()</a:t>
            </a:r>
          </a:p>
          <a:p>
            <a:r>
              <a:rPr lang="es-MX" dirty="0" smtClean="0"/>
              <a:t>Cambiar texto de la etiqueta</a:t>
            </a:r>
          </a:p>
          <a:p>
            <a:pPr marL="109728" indent="0">
              <a:buNone/>
            </a:pPr>
            <a:r>
              <a:rPr lang="es-MX" dirty="0" err="1"/>
              <a:t>void</a:t>
            </a:r>
            <a:r>
              <a:rPr lang="es-MX" dirty="0"/>
              <a:t> </a:t>
            </a:r>
            <a:r>
              <a:rPr lang="es-MX" dirty="0" err="1"/>
              <a:t>setText</a:t>
            </a:r>
            <a:r>
              <a:rPr lang="es-MX" dirty="0"/>
              <a:t>(</a:t>
            </a:r>
            <a:r>
              <a:rPr lang="es-MX" dirty="0" err="1"/>
              <a:t>String</a:t>
            </a:r>
            <a:r>
              <a:rPr lang="es-MX" dirty="0"/>
              <a:t> </a:t>
            </a:r>
            <a:r>
              <a:rPr lang="es-MX" dirty="0" err="1"/>
              <a:t>text</a:t>
            </a:r>
            <a:r>
              <a:rPr lang="es-MX" dirty="0"/>
              <a:t>)</a:t>
            </a:r>
            <a:endParaRPr lang="es-MX" dirty="0" smtClean="0"/>
          </a:p>
        </p:txBody>
      </p:sp>
      <p:sp>
        <p:nvSpPr>
          <p:cNvPr id="3" name="2 Título"/>
          <p:cNvSpPr>
            <a:spLocks noGrp="1"/>
          </p:cNvSpPr>
          <p:nvPr>
            <p:ph type="title"/>
          </p:nvPr>
        </p:nvSpPr>
        <p:spPr/>
        <p:txBody>
          <a:bodyPr/>
          <a:lstStyle/>
          <a:p>
            <a:r>
              <a:rPr lang="es-MX" dirty="0" err="1"/>
              <a:t>JLabel</a:t>
            </a:r>
            <a:endParaRPr lang="es-MX" dirty="0"/>
          </a:p>
        </p:txBody>
      </p:sp>
    </p:spTree>
    <p:extLst>
      <p:ext uri="{BB962C8B-B14F-4D97-AF65-F5344CB8AC3E}">
        <p14:creationId xmlns:p14="http://schemas.microsoft.com/office/powerpoint/2010/main" val="174330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04800" y="1481328"/>
            <a:ext cx="8382000" cy="4525963"/>
          </a:xfrm>
        </p:spPr>
        <p:txBody>
          <a:bodyPr/>
          <a:lstStyle/>
          <a:p>
            <a:r>
              <a:rPr lang="es-MX" dirty="0" err="1" smtClean="0"/>
              <a:t>Jbutton</a:t>
            </a:r>
            <a:endParaRPr lang="es-MX" dirty="0" smtClean="0"/>
          </a:p>
          <a:p>
            <a:r>
              <a:rPr lang="es-MX" dirty="0" err="1" smtClean="0"/>
              <a:t>JCheckBox</a:t>
            </a:r>
            <a:endParaRPr lang="es-MX" dirty="0" smtClean="0"/>
          </a:p>
          <a:p>
            <a:r>
              <a:rPr lang="es-MX" dirty="0" err="1" smtClean="0"/>
              <a:t>JRadioButton</a:t>
            </a:r>
            <a:endParaRPr lang="es-MX" dirty="0" smtClean="0"/>
          </a:p>
          <a:p>
            <a:endParaRPr lang="es-MX" dirty="0"/>
          </a:p>
          <a:p>
            <a:pPr marL="109728" indent="0">
              <a:buNone/>
            </a:pPr>
            <a:r>
              <a:rPr lang="es-MX" dirty="0" smtClean="0"/>
              <a:t>Todos </a:t>
            </a:r>
            <a:r>
              <a:rPr lang="es-MX" dirty="0"/>
              <a:t>heredan de </a:t>
            </a:r>
            <a:r>
              <a:rPr lang="es-MX" dirty="0" err="1"/>
              <a:t>AbstractButton</a:t>
            </a:r>
            <a:r>
              <a:rPr lang="es-MX" dirty="0"/>
              <a:t>:</a:t>
            </a:r>
          </a:p>
          <a:p>
            <a:pPr marL="109728" indent="0">
              <a:buNone/>
            </a:pPr>
            <a:r>
              <a:rPr lang="es-MX" dirty="0" err="1"/>
              <a:t>String</a:t>
            </a:r>
            <a:r>
              <a:rPr lang="es-MX" dirty="0"/>
              <a:t> </a:t>
            </a:r>
            <a:r>
              <a:rPr lang="es-MX" dirty="0" err="1"/>
              <a:t>getText</a:t>
            </a:r>
            <a:r>
              <a:rPr lang="es-MX" dirty="0"/>
              <a:t>() </a:t>
            </a:r>
            <a:endParaRPr lang="es-MX" dirty="0" smtClean="0"/>
          </a:p>
          <a:p>
            <a:pPr marL="109728" indent="0">
              <a:buNone/>
            </a:pPr>
            <a:r>
              <a:rPr lang="es-MX" dirty="0" err="1" smtClean="0"/>
              <a:t>void</a:t>
            </a:r>
            <a:r>
              <a:rPr lang="es-MX" dirty="0" smtClean="0"/>
              <a:t> </a:t>
            </a:r>
            <a:r>
              <a:rPr lang="es-MX" dirty="0" err="1"/>
              <a:t>setText</a:t>
            </a:r>
            <a:r>
              <a:rPr lang="es-MX" dirty="0"/>
              <a:t>(</a:t>
            </a:r>
            <a:r>
              <a:rPr lang="es-MX" dirty="0" err="1"/>
              <a:t>String</a:t>
            </a:r>
            <a:r>
              <a:rPr lang="es-MX" dirty="0"/>
              <a:t> </a:t>
            </a:r>
            <a:r>
              <a:rPr lang="es-MX" dirty="0" err="1"/>
              <a:t>text</a:t>
            </a:r>
            <a:r>
              <a:rPr lang="es-MX" dirty="0"/>
              <a:t>)</a:t>
            </a:r>
          </a:p>
          <a:p>
            <a:pPr marL="109728" indent="0">
              <a:buNone/>
            </a:pPr>
            <a:r>
              <a:rPr lang="es-MX" dirty="0" err="1"/>
              <a:t>boolean</a:t>
            </a:r>
            <a:r>
              <a:rPr lang="es-MX" dirty="0"/>
              <a:t> </a:t>
            </a:r>
            <a:r>
              <a:rPr lang="es-MX" dirty="0" err="1"/>
              <a:t>isSelected</a:t>
            </a:r>
            <a:r>
              <a:rPr lang="es-MX" dirty="0"/>
              <a:t>() </a:t>
            </a:r>
            <a:endParaRPr lang="es-MX" dirty="0" smtClean="0"/>
          </a:p>
          <a:p>
            <a:pPr marL="109728" indent="0">
              <a:buNone/>
            </a:pPr>
            <a:r>
              <a:rPr lang="es-MX" dirty="0" err="1" smtClean="0"/>
              <a:t>void</a:t>
            </a:r>
            <a:r>
              <a:rPr lang="es-MX" dirty="0" smtClean="0"/>
              <a:t> </a:t>
            </a:r>
            <a:r>
              <a:rPr lang="es-MX" dirty="0" err="1"/>
              <a:t>setSelected</a:t>
            </a:r>
            <a:r>
              <a:rPr lang="es-MX" dirty="0"/>
              <a:t>(</a:t>
            </a:r>
            <a:r>
              <a:rPr lang="es-MX" dirty="0" err="1"/>
              <a:t>boolean</a:t>
            </a:r>
            <a:r>
              <a:rPr lang="es-MX" dirty="0"/>
              <a:t> b)</a:t>
            </a:r>
          </a:p>
        </p:txBody>
      </p:sp>
      <p:sp>
        <p:nvSpPr>
          <p:cNvPr id="3" name="2 Título"/>
          <p:cNvSpPr>
            <a:spLocks noGrp="1"/>
          </p:cNvSpPr>
          <p:nvPr>
            <p:ph type="title"/>
          </p:nvPr>
        </p:nvSpPr>
        <p:spPr/>
        <p:txBody>
          <a:bodyPr/>
          <a:lstStyle/>
          <a:p>
            <a:r>
              <a:rPr lang="es-MX" dirty="0" smtClean="0"/>
              <a:t>Botones</a:t>
            </a:r>
            <a:endParaRPr lang="es-MX" dirty="0"/>
          </a:p>
        </p:txBody>
      </p:sp>
    </p:spTree>
    <p:extLst>
      <p:ext uri="{BB962C8B-B14F-4D97-AF65-F5344CB8AC3E}">
        <p14:creationId xmlns:p14="http://schemas.microsoft.com/office/powerpoint/2010/main" val="2150252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Botón que puede ser presionado</a:t>
            </a:r>
          </a:p>
          <a:p>
            <a:r>
              <a:rPr lang="es-MX" dirty="0" smtClean="0"/>
              <a:t>Constructor default</a:t>
            </a:r>
          </a:p>
          <a:p>
            <a:pPr marL="109728" indent="0">
              <a:buNone/>
            </a:pPr>
            <a:endParaRPr lang="es-MX" dirty="0" smtClean="0"/>
          </a:p>
          <a:p>
            <a:pPr marL="109728" indent="0">
              <a:buNone/>
            </a:pPr>
            <a:r>
              <a:rPr lang="es-MX" dirty="0" err="1"/>
              <a:t>JButton</a:t>
            </a:r>
            <a:r>
              <a:rPr lang="es-MX" dirty="0"/>
              <a:t>(</a:t>
            </a:r>
            <a:r>
              <a:rPr lang="es-MX" dirty="0" err="1"/>
              <a:t>String</a:t>
            </a:r>
            <a:r>
              <a:rPr lang="es-MX" dirty="0"/>
              <a:t> </a:t>
            </a:r>
            <a:r>
              <a:rPr lang="es-MX" dirty="0" err="1"/>
              <a:t>text</a:t>
            </a:r>
            <a:r>
              <a:rPr lang="es-MX" dirty="0" smtClean="0"/>
              <a:t>)</a:t>
            </a:r>
          </a:p>
          <a:p>
            <a:pPr marL="109728" indent="0">
              <a:buNone/>
            </a:pPr>
            <a:endParaRPr lang="es-MX" dirty="0"/>
          </a:p>
          <a:p>
            <a:pPr marL="109728" indent="0">
              <a:buNone/>
            </a:pPr>
            <a:endParaRPr lang="es-MX" dirty="0"/>
          </a:p>
        </p:txBody>
      </p:sp>
      <p:sp>
        <p:nvSpPr>
          <p:cNvPr id="3" name="2 Título"/>
          <p:cNvSpPr>
            <a:spLocks noGrp="1"/>
          </p:cNvSpPr>
          <p:nvPr>
            <p:ph type="title"/>
          </p:nvPr>
        </p:nvSpPr>
        <p:spPr/>
        <p:txBody>
          <a:bodyPr/>
          <a:lstStyle/>
          <a:p>
            <a:r>
              <a:rPr lang="es-MX" dirty="0" err="1" smtClean="0"/>
              <a:t>JButton</a:t>
            </a:r>
            <a:endParaRPr lang="es-MX" dirty="0"/>
          </a:p>
        </p:txBody>
      </p:sp>
    </p:spTree>
    <p:extLst>
      <p:ext uri="{BB962C8B-B14F-4D97-AF65-F5344CB8AC3E}">
        <p14:creationId xmlns:p14="http://schemas.microsoft.com/office/powerpoint/2010/main" val="2995706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a:t>C</a:t>
            </a:r>
            <a:r>
              <a:rPr lang="es-MX" dirty="0" smtClean="0"/>
              <a:t>asilla </a:t>
            </a:r>
            <a:r>
              <a:rPr lang="es-MX" dirty="0"/>
              <a:t>que puede ser marcada</a:t>
            </a:r>
          </a:p>
          <a:p>
            <a:r>
              <a:rPr lang="es-MX" dirty="0" smtClean="0"/>
              <a:t>Constructores </a:t>
            </a:r>
            <a:r>
              <a:rPr lang="es-MX" dirty="0" err="1" smtClean="0"/>
              <a:t>comúnes</a:t>
            </a:r>
            <a:endParaRPr lang="es-MX" dirty="0" smtClean="0"/>
          </a:p>
          <a:p>
            <a:pPr marL="109728" indent="0">
              <a:buNone/>
            </a:pPr>
            <a:r>
              <a:rPr lang="es-MX" dirty="0" err="1" smtClean="0"/>
              <a:t>JCheckBox</a:t>
            </a:r>
            <a:r>
              <a:rPr lang="es-MX" dirty="0" smtClean="0"/>
              <a:t>()</a:t>
            </a:r>
          </a:p>
          <a:p>
            <a:pPr lvl="1"/>
            <a:r>
              <a:rPr lang="es-MX" dirty="0" smtClean="0"/>
              <a:t>Crea un botón ‘</a:t>
            </a:r>
            <a:r>
              <a:rPr lang="es-MX" dirty="0" err="1" smtClean="0"/>
              <a:t>check</a:t>
            </a:r>
            <a:r>
              <a:rPr lang="es-MX" dirty="0" smtClean="0"/>
              <a:t> box’ sin texto y sin seleccionar inicialmente</a:t>
            </a:r>
            <a:endParaRPr lang="es-MX" dirty="0"/>
          </a:p>
          <a:p>
            <a:pPr marL="109728" indent="0">
              <a:buNone/>
            </a:pPr>
            <a:r>
              <a:rPr lang="es-MX" dirty="0" err="1"/>
              <a:t>JCheckBox</a:t>
            </a:r>
            <a:r>
              <a:rPr lang="es-MX" dirty="0"/>
              <a:t>(</a:t>
            </a:r>
            <a:r>
              <a:rPr lang="es-MX" dirty="0" err="1"/>
              <a:t>String</a:t>
            </a:r>
            <a:r>
              <a:rPr lang="es-MX" dirty="0"/>
              <a:t> </a:t>
            </a:r>
            <a:r>
              <a:rPr lang="es-MX" dirty="0" err="1"/>
              <a:t>text</a:t>
            </a:r>
            <a:r>
              <a:rPr lang="es-MX" dirty="0"/>
              <a:t>)</a:t>
            </a:r>
          </a:p>
          <a:p>
            <a:pPr marL="109728" indent="0">
              <a:buNone/>
            </a:pPr>
            <a:r>
              <a:rPr lang="es-MX" dirty="0" err="1"/>
              <a:t>JCheckBox</a:t>
            </a:r>
            <a:r>
              <a:rPr lang="es-MX" dirty="0"/>
              <a:t>(</a:t>
            </a:r>
            <a:r>
              <a:rPr lang="es-MX" dirty="0" err="1"/>
              <a:t>String</a:t>
            </a:r>
            <a:r>
              <a:rPr lang="es-MX" dirty="0"/>
              <a:t> </a:t>
            </a:r>
            <a:r>
              <a:rPr lang="es-MX" dirty="0" err="1"/>
              <a:t>text</a:t>
            </a:r>
            <a:r>
              <a:rPr lang="es-MX" dirty="0"/>
              <a:t>, </a:t>
            </a:r>
            <a:r>
              <a:rPr lang="es-MX" dirty="0" err="1"/>
              <a:t>boolean</a:t>
            </a:r>
            <a:r>
              <a:rPr lang="es-MX" dirty="0"/>
              <a:t> </a:t>
            </a:r>
            <a:r>
              <a:rPr lang="es-MX" dirty="0" err="1"/>
              <a:t>state</a:t>
            </a:r>
            <a:r>
              <a:rPr lang="es-MX" dirty="0" smtClean="0"/>
              <a:t>)</a:t>
            </a:r>
          </a:p>
          <a:p>
            <a:pPr lvl="1"/>
            <a:r>
              <a:rPr lang="es-MX" dirty="0" smtClean="0"/>
              <a:t>Crea un botón </a:t>
            </a:r>
            <a:r>
              <a:rPr lang="es-MX" dirty="0"/>
              <a:t>‘</a:t>
            </a:r>
            <a:r>
              <a:rPr lang="es-MX" dirty="0" err="1"/>
              <a:t>check</a:t>
            </a:r>
            <a:r>
              <a:rPr lang="es-MX" dirty="0"/>
              <a:t> box’ </a:t>
            </a:r>
            <a:r>
              <a:rPr lang="es-MX" dirty="0" smtClean="0"/>
              <a:t>con texto y especifica si o no es inicialmente seleccionado</a:t>
            </a:r>
            <a:endParaRPr lang="es-MX" dirty="0"/>
          </a:p>
        </p:txBody>
      </p:sp>
      <p:sp>
        <p:nvSpPr>
          <p:cNvPr id="3" name="2 Título"/>
          <p:cNvSpPr>
            <a:spLocks noGrp="1"/>
          </p:cNvSpPr>
          <p:nvPr>
            <p:ph type="title"/>
          </p:nvPr>
        </p:nvSpPr>
        <p:spPr/>
        <p:txBody>
          <a:bodyPr/>
          <a:lstStyle/>
          <a:p>
            <a:r>
              <a:rPr lang="es-MX" dirty="0" err="1"/>
              <a:t>JCheckBox</a:t>
            </a:r>
            <a:endParaRPr lang="es-MX" dirty="0"/>
          </a:p>
        </p:txBody>
      </p:sp>
    </p:spTree>
    <p:extLst>
      <p:ext uri="{BB962C8B-B14F-4D97-AF65-F5344CB8AC3E}">
        <p14:creationId xmlns:p14="http://schemas.microsoft.com/office/powerpoint/2010/main" val="2579194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a:t>C</a:t>
            </a:r>
            <a:r>
              <a:rPr lang="es-MX" dirty="0" smtClean="0"/>
              <a:t>asilla </a:t>
            </a:r>
            <a:r>
              <a:rPr lang="es-MX" dirty="0"/>
              <a:t>que puede ser marcada</a:t>
            </a:r>
          </a:p>
          <a:p>
            <a:r>
              <a:rPr lang="es-MX" dirty="0" smtClean="0"/>
              <a:t>Constructores comunes</a:t>
            </a:r>
          </a:p>
          <a:p>
            <a:pPr marL="109728" indent="0">
              <a:buNone/>
            </a:pPr>
            <a:r>
              <a:rPr lang="es-MX" dirty="0" err="1" smtClean="0"/>
              <a:t>JRadioButton</a:t>
            </a:r>
            <a:r>
              <a:rPr lang="es-MX" dirty="0" smtClean="0"/>
              <a:t>(</a:t>
            </a:r>
            <a:r>
              <a:rPr lang="es-MX" dirty="0" err="1" smtClean="0"/>
              <a:t>String</a:t>
            </a:r>
            <a:r>
              <a:rPr lang="es-MX" dirty="0" smtClean="0"/>
              <a:t> </a:t>
            </a:r>
            <a:r>
              <a:rPr lang="es-MX" dirty="0" err="1"/>
              <a:t>text</a:t>
            </a:r>
            <a:r>
              <a:rPr lang="es-MX" dirty="0"/>
              <a:t>)</a:t>
            </a:r>
          </a:p>
          <a:p>
            <a:pPr marL="109728" indent="0">
              <a:buNone/>
            </a:pPr>
            <a:r>
              <a:rPr lang="es-MX" dirty="0" err="1"/>
              <a:t>JRadioButton</a:t>
            </a:r>
            <a:r>
              <a:rPr lang="es-MX" dirty="0"/>
              <a:t>(</a:t>
            </a:r>
            <a:r>
              <a:rPr lang="es-MX" dirty="0" err="1"/>
              <a:t>String</a:t>
            </a:r>
            <a:r>
              <a:rPr lang="es-MX" dirty="0"/>
              <a:t> </a:t>
            </a:r>
            <a:r>
              <a:rPr lang="es-MX" dirty="0" err="1" smtClean="0"/>
              <a:t>text</a:t>
            </a:r>
            <a:r>
              <a:rPr lang="es-MX" dirty="0" smtClean="0"/>
              <a:t>, </a:t>
            </a:r>
            <a:r>
              <a:rPr lang="es-MX" dirty="0" err="1" smtClean="0"/>
              <a:t>boolean</a:t>
            </a:r>
            <a:r>
              <a:rPr lang="es-MX" dirty="0" smtClean="0"/>
              <a:t> </a:t>
            </a:r>
            <a:r>
              <a:rPr lang="es-MX" dirty="0" err="1"/>
              <a:t>selected</a:t>
            </a:r>
            <a:r>
              <a:rPr lang="es-MX" dirty="0"/>
              <a:t>)</a:t>
            </a:r>
          </a:p>
        </p:txBody>
      </p:sp>
      <p:sp>
        <p:nvSpPr>
          <p:cNvPr id="3" name="2 Título"/>
          <p:cNvSpPr>
            <a:spLocks noGrp="1"/>
          </p:cNvSpPr>
          <p:nvPr>
            <p:ph type="title"/>
          </p:nvPr>
        </p:nvSpPr>
        <p:spPr/>
        <p:txBody>
          <a:bodyPr/>
          <a:lstStyle/>
          <a:p>
            <a:r>
              <a:rPr lang="es-MX" dirty="0" err="1"/>
              <a:t>JRadioButton</a:t>
            </a:r>
            <a:endParaRPr lang="es-MX" dirty="0"/>
          </a:p>
        </p:txBody>
      </p:sp>
    </p:spTree>
    <p:extLst>
      <p:ext uri="{BB962C8B-B14F-4D97-AF65-F5344CB8AC3E}">
        <p14:creationId xmlns:p14="http://schemas.microsoft.com/office/powerpoint/2010/main" val="79409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eaLnBrk="1" hangingPunct="1"/>
            <a:r>
              <a:rPr lang="es-MX" smtClean="0"/>
              <a:t>API de accesibilidad</a:t>
            </a:r>
          </a:p>
          <a:p>
            <a:pPr lvl="1" eaLnBrk="1" hangingPunct="1"/>
            <a:r>
              <a:rPr lang="es-MX" smtClean="0"/>
              <a:t>Proporciona tecnología de asistencia tales como lectores de pantallas y desplegados en Braile para obtener información de la interfaz del usuario</a:t>
            </a:r>
          </a:p>
          <a:p>
            <a:pPr eaLnBrk="1" hangingPunct="1"/>
            <a:r>
              <a:rPr lang="es-MX" smtClean="0"/>
              <a:t>API Java 2D </a:t>
            </a:r>
            <a:r>
              <a:rPr lang="es-MX" baseline="30000" smtClean="0"/>
              <a:t>TM</a:t>
            </a:r>
            <a:r>
              <a:rPr lang="es-MX" smtClean="0"/>
              <a:t> </a:t>
            </a:r>
          </a:p>
          <a:p>
            <a:pPr lvl="1" eaLnBrk="1" hangingPunct="1"/>
            <a:r>
              <a:rPr lang="es-MX" smtClean="0"/>
              <a:t>Proporciona a los desarrolladores la facultad para incorporar gráficas de alta calidad en 2D</a:t>
            </a:r>
          </a:p>
          <a:p>
            <a:pPr lvl="1" eaLnBrk="1" hangingPunct="1"/>
            <a:r>
              <a:rPr lang="es-MX" smtClean="0"/>
              <a:t>Esto solo es disponible en JDK 1.2</a:t>
            </a:r>
          </a:p>
          <a:p>
            <a:pPr lvl="1" eaLnBrk="1" hangingPunct="1"/>
            <a:endParaRPr lang="es-ES" smtClean="0"/>
          </a:p>
        </p:txBody>
      </p:sp>
      <p:sp>
        <p:nvSpPr>
          <p:cNvPr id="5122" name="Rectangle 2"/>
          <p:cNvSpPr>
            <a:spLocks noGrp="1" noChangeArrowheads="1"/>
          </p:cNvSpPr>
          <p:nvPr>
            <p:ph type="title"/>
          </p:nvPr>
        </p:nvSpPr>
        <p:spPr/>
        <p:txBody>
          <a:bodyPr/>
          <a:lstStyle/>
          <a:p>
            <a:pPr eaLnBrk="1" hangingPunct="1"/>
            <a:r>
              <a:rPr lang="es-MX" smtClean="0"/>
              <a:t>JFC</a:t>
            </a:r>
            <a:endParaRPr lang="es-E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err="1"/>
              <a:t>ButtonGroup</a:t>
            </a:r>
            <a:endParaRPr lang="es-MX" dirty="0" smtClean="0"/>
          </a:p>
          <a:p>
            <a:pPr lvl="1"/>
            <a:r>
              <a:rPr lang="es-MX" dirty="0" smtClean="0"/>
              <a:t>Permite </a:t>
            </a:r>
            <a:r>
              <a:rPr lang="es-MX" dirty="0"/>
              <a:t>agrupar varias </a:t>
            </a:r>
            <a:r>
              <a:rPr lang="es-MX" dirty="0" smtClean="0"/>
              <a:t>casillas</a:t>
            </a:r>
            <a:endParaRPr lang="es-MX" dirty="0"/>
          </a:p>
          <a:p>
            <a:r>
              <a:rPr lang="es-MX" dirty="0" smtClean="0"/>
              <a:t>Constructor </a:t>
            </a:r>
            <a:r>
              <a:rPr lang="es-MX" dirty="0" err="1" smtClean="0"/>
              <a:t>defautl</a:t>
            </a:r>
            <a:endParaRPr lang="es-MX" dirty="0"/>
          </a:p>
          <a:p>
            <a:pPr marL="109728" indent="0">
              <a:buNone/>
            </a:pPr>
            <a:r>
              <a:rPr lang="es-MX" dirty="0" smtClean="0"/>
              <a:t>   </a:t>
            </a:r>
            <a:r>
              <a:rPr lang="es-MX" dirty="0" err="1" smtClean="0"/>
              <a:t>ButtonGroup</a:t>
            </a:r>
            <a:r>
              <a:rPr lang="es-MX" dirty="0"/>
              <a:t>()</a:t>
            </a:r>
          </a:p>
          <a:p>
            <a:r>
              <a:rPr lang="es-MX" dirty="0" smtClean="0"/>
              <a:t>Agregar </a:t>
            </a:r>
            <a:r>
              <a:rPr lang="es-MX" dirty="0"/>
              <a:t>un botón al grupo:</a:t>
            </a:r>
          </a:p>
          <a:p>
            <a:pPr marL="109728" indent="0">
              <a:buNone/>
            </a:pPr>
            <a:r>
              <a:rPr lang="es-MX" dirty="0" smtClean="0"/>
              <a:t>   </a:t>
            </a:r>
            <a:r>
              <a:rPr lang="es-MX" dirty="0" err="1" smtClean="0"/>
              <a:t>void</a:t>
            </a:r>
            <a:r>
              <a:rPr lang="es-MX" dirty="0" smtClean="0"/>
              <a:t> </a:t>
            </a:r>
            <a:r>
              <a:rPr lang="es-MX" dirty="0" err="1"/>
              <a:t>add</a:t>
            </a:r>
            <a:r>
              <a:rPr lang="es-MX" dirty="0"/>
              <a:t>(</a:t>
            </a:r>
            <a:r>
              <a:rPr lang="es-MX" dirty="0" err="1"/>
              <a:t>AbstractButton</a:t>
            </a:r>
            <a:r>
              <a:rPr lang="es-MX" dirty="0"/>
              <a:t> b)</a:t>
            </a:r>
          </a:p>
          <a:p>
            <a:endParaRPr lang="es-MX" dirty="0"/>
          </a:p>
        </p:txBody>
      </p:sp>
      <p:sp>
        <p:nvSpPr>
          <p:cNvPr id="3" name="2 Título"/>
          <p:cNvSpPr>
            <a:spLocks noGrp="1"/>
          </p:cNvSpPr>
          <p:nvPr>
            <p:ph type="title"/>
          </p:nvPr>
        </p:nvSpPr>
        <p:spPr/>
        <p:txBody>
          <a:bodyPr/>
          <a:lstStyle/>
          <a:p>
            <a:r>
              <a:rPr lang="es-MX" dirty="0" smtClean="0"/>
              <a:t>Grupo de botones</a:t>
            </a:r>
            <a:endParaRPr lang="es-MX" dirty="0"/>
          </a:p>
        </p:txBody>
      </p:sp>
    </p:spTree>
    <p:extLst>
      <p:ext uri="{BB962C8B-B14F-4D97-AF65-F5344CB8AC3E}">
        <p14:creationId xmlns:p14="http://schemas.microsoft.com/office/powerpoint/2010/main" val="1849128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eaLnBrk="1" hangingPunct="1"/>
            <a:r>
              <a:rPr lang="es-MX" dirty="0" smtClean="0"/>
              <a:t>Los componentes de texto en swing muestran texto y, de manera opcional, permiten su edición</a:t>
            </a:r>
          </a:p>
          <a:p>
            <a:pPr eaLnBrk="1" hangingPunct="1"/>
            <a:r>
              <a:rPr lang="es-MX" dirty="0" smtClean="0"/>
              <a:t>Swing provee seis componentes de texto, junto con sus clases e interfaces de apoyo</a:t>
            </a:r>
          </a:p>
          <a:p>
            <a:pPr eaLnBrk="1" hangingPunct="1"/>
            <a:r>
              <a:rPr lang="es-MX" dirty="0" smtClean="0"/>
              <a:t>Todos los componente de swing heredan de la misma superclase: </a:t>
            </a:r>
            <a:r>
              <a:rPr lang="es-MX" dirty="0" err="1" smtClean="0"/>
              <a:t>JTextComponent</a:t>
            </a:r>
            <a:r>
              <a:rPr lang="es-MX" dirty="0" smtClean="0"/>
              <a:t> </a:t>
            </a:r>
            <a:endParaRPr lang="es-ES" dirty="0" smtClean="0"/>
          </a:p>
        </p:txBody>
      </p:sp>
      <p:sp>
        <p:nvSpPr>
          <p:cNvPr id="29698" name="Rectangle 2"/>
          <p:cNvSpPr>
            <a:spLocks noGrp="1" noChangeArrowheads="1"/>
          </p:cNvSpPr>
          <p:nvPr>
            <p:ph type="title"/>
          </p:nvPr>
        </p:nvSpPr>
        <p:spPr/>
        <p:txBody>
          <a:bodyPr/>
          <a:lstStyle/>
          <a:p>
            <a:pPr eaLnBrk="1" hangingPunct="1"/>
            <a:r>
              <a:rPr lang="es-MX" smtClean="0"/>
              <a:t>Componentes de texto</a:t>
            </a:r>
            <a:endParaRPr lang="es-ES" smtClean="0"/>
          </a:p>
        </p:txBody>
      </p:sp>
    </p:spTree>
    <p:extLst>
      <p:ext uri="{BB962C8B-B14F-4D97-AF65-F5344CB8AC3E}">
        <p14:creationId xmlns:p14="http://schemas.microsoft.com/office/powerpoint/2010/main" val="1158999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s-MX" smtClean="0"/>
              <a:t>Jerarquía de JTextComponent</a:t>
            </a:r>
            <a:endParaRPr lang="es-ES" smtClean="0"/>
          </a:p>
        </p:txBody>
      </p:sp>
      <p:pic>
        <p:nvPicPr>
          <p:cNvPr id="30723" name="Picture 5" descr="Swing's hierarchy of text compon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925" y="1717675"/>
            <a:ext cx="722947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6"/>
          <p:cNvSpPr txBox="1">
            <a:spLocks noChangeArrowheads="1"/>
          </p:cNvSpPr>
          <p:nvPr/>
        </p:nvSpPr>
        <p:spPr bwMode="auto">
          <a:xfrm>
            <a:off x="1571625" y="5181600"/>
            <a:ext cx="58197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MX" sz="1400"/>
              <a:t>Imagen obtenida de :</a:t>
            </a:r>
          </a:p>
          <a:p>
            <a:pPr eaLnBrk="1" hangingPunct="1"/>
            <a:r>
              <a:rPr lang="es-ES" sz="1400"/>
              <a:t>http://download.oracle.com/javase/tutorial/uiswing/components/text.html</a:t>
            </a:r>
          </a:p>
        </p:txBody>
      </p:sp>
      <p:sp>
        <p:nvSpPr>
          <p:cNvPr id="2" name="1 CuadroTexto"/>
          <p:cNvSpPr txBox="1"/>
          <p:nvPr/>
        </p:nvSpPr>
        <p:spPr>
          <a:xfrm>
            <a:off x="3644678" y="5955268"/>
            <a:ext cx="4737322" cy="369332"/>
          </a:xfrm>
          <a:prstGeom prst="rect">
            <a:avLst/>
          </a:prstGeom>
          <a:noFill/>
        </p:spPr>
        <p:txBody>
          <a:bodyPr wrap="none" rtlCol="0">
            <a:spAutoFit/>
          </a:bodyPr>
          <a:lstStyle/>
          <a:p>
            <a:r>
              <a:rPr lang="es-MX" dirty="0" smtClean="0"/>
              <a:t>Aquí comentaremos </a:t>
            </a:r>
            <a:r>
              <a:rPr lang="es-MX" dirty="0" err="1" smtClean="0"/>
              <a:t>JTextField</a:t>
            </a:r>
            <a:r>
              <a:rPr lang="es-MX" dirty="0" smtClean="0"/>
              <a:t> y </a:t>
            </a:r>
            <a:r>
              <a:rPr lang="es-MX" dirty="0" err="1" smtClean="0"/>
              <a:t>JTextArea</a:t>
            </a:r>
            <a:endParaRPr lang="es-MX" dirty="0"/>
          </a:p>
        </p:txBody>
      </p:sp>
    </p:spTree>
    <p:extLst>
      <p:ext uri="{BB962C8B-B14F-4D97-AF65-F5344CB8AC3E}">
        <p14:creationId xmlns:p14="http://schemas.microsoft.com/office/powerpoint/2010/main" val="2724160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r>
              <a:rPr lang="es-MX" dirty="0"/>
              <a:t>Línea de texto que puede ser editada por el usuario</a:t>
            </a:r>
          </a:p>
          <a:p>
            <a:r>
              <a:rPr lang="es-MX" dirty="0" smtClean="0"/>
              <a:t>Constructores</a:t>
            </a:r>
            <a:r>
              <a:rPr lang="es-MX" dirty="0"/>
              <a:t>:</a:t>
            </a:r>
          </a:p>
          <a:p>
            <a:pPr marL="109728" indent="0">
              <a:buNone/>
            </a:pPr>
            <a:r>
              <a:rPr lang="es-MX" dirty="0" smtClean="0"/>
              <a:t>   </a:t>
            </a:r>
            <a:r>
              <a:rPr lang="es-MX" dirty="0" err="1" smtClean="0"/>
              <a:t>JTextField</a:t>
            </a:r>
            <a:r>
              <a:rPr lang="es-MX" dirty="0" smtClean="0"/>
              <a:t>()</a:t>
            </a:r>
          </a:p>
          <a:p>
            <a:pPr marL="109728" indent="0">
              <a:buNone/>
            </a:pPr>
            <a:r>
              <a:rPr lang="es-MX" dirty="0"/>
              <a:t> </a:t>
            </a:r>
            <a:r>
              <a:rPr lang="es-MX" dirty="0" smtClean="0"/>
              <a:t>  </a:t>
            </a:r>
            <a:r>
              <a:rPr lang="es-MX" dirty="0" err="1" smtClean="0"/>
              <a:t>JTextField</a:t>
            </a:r>
            <a:r>
              <a:rPr lang="es-MX" dirty="0" smtClean="0"/>
              <a:t>(</a:t>
            </a:r>
            <a:r>
              <a:rPr lang="es-MX" dirty="0" err="1" smtClean="0"/>
              <a:t>int</a:t>
            </a:r>
            <a:r>
              <a:rPr lang="es-MX" dirty="0" smtClean="0"/>
              <a:t> </a:t>
            </a:r>
            <a:r>
              <a:rPr lang="es-MX" dirty="0" err="1" smtClean="0"/>
              <a:t>columns</a:t>
            </a:r>
            <a:r>
              <a:rPr lang="es-MX" dirty="0" smtClean="0"/>
              <a:t>)</a:t>
            </a:r>
          </a:p>
          <a:p>
            <a:pPr marL="109728" indent="0">
              <a:buNone/>
            </a:pPr>
            <a:r>
              <a:rPr lang="es-MX" dirty="0"/>
              <a:t> </a:t>
            </a:r>
            <a:r>
              <a:rPr lang="es-MX" dirty="0" smtClean="0"/>
              <a:t>  </a:t>
            </a:r>
            <a:r>
              <a:rPr lang="es-MX" dirty="0" err="1" smtClean="0"/>
              <a:t>JTextField</a:t>
            </a:r>
            <a:r>
              <a:rPr lang="es-MX" dirty="0" smtClean="0"/>
              <a:t>(</a:t>
            </a:r>
            <a:r>
              <a:rPr lang="es-MX" dirty="0" err="1" smtClean="0"/>
              <a:t>String</a:t>
            </a:r>
            <a:r>
              <a:rPr lang="es-MX" dirty="0" smtClean="0"/>
              <a:t> </a:t>
            </a:r>
            <a:r>
              <a:rPr lang="es-MX" dirty="0" err="1" smtClean="0"/>
              <a:t>text</a:t>
            </a:r>
            <a:r>
              <a:rPr lang="es-MX" dirty="0" smtClean="0"/>
              <a:t>)</a:t>
            </a:r>
          </a:p>
          <a:p>
            <a:pPr marL="109728" indent="0">
              <a:buNone/>
            </a:pPr>
            <a:r>
              <a:rPr lang="es-MX" dirty="0"/>
              <a:t> </a:t>
            </a:r>
            <a:r>
              <a:rPr lang="es-MX" dirty="0" smtClean="0"/>
              <a:t>  </a:t>
            </a:r>
            <a:r>
              <a:rPr lang="es-MX" dirty="0" err="1" smtClean="0"/>
              <a:t>JTextField</a:t>
            </a:r>
            <a:r>
              <a:rPr lang="es-MX" dirty="0" smtClean="0"/>
              <a:t>(</a:t>
            </a:r>
            <a:r>
              <a:rPr lang="es-MX" dirty="0" err="1" smtClean="0"/>
              <a:t>String</a:t>
            </a:r>
            <a:r>
              <a:rPr lang="es-MX" dirty="0" smtClean="0"/>
              <a:t> </a:t>
            </a:r>
            <a:r>
              <a:rPr lang="es-MX" dirty="0" err="1" smtClean="0"/>
              <a:t>text</a:t>
            </a:r>
            <a:r>
              <a:rPr lang="es-MX" dirty="0" smtClean="0"/>
              <a:t>, </a:t>
            </a:r>
            <a:r>
              <a:rPr lang="es-MX" dirty="0" err="1" smtClean="0"/>
              <a:t>int</a:t>
            </a:r>
            <a:r>
              <a:rPr lang="es-MX" dirty="0" smtClean="0"/>
              <a:t> </a:t>
            </a:r>
            <a:r>
              <a:rPr lang="es-MX" dirty="0" err="1"/>
              <a:t>columns</a:t>
            </a:r>
            <a:r>
              <a:rPr lang="es-MX" dirty="0"/>
              <a:t>)</a:t>
            </a:r>
          </a:p>
          <a:p>
            <a:r>
              <a:rPr lang="es-MX" dirty="0" smtClean="0"/>
              <a:t>Regresa texto</a:t>
            </a:r>
            <a:endParaRPr lang="es-MX" dirty="0"/>
          </a:p>
          <a:p>
            <a:pPr marL="109728" indent="0">
              <a:buNone/>
            </a:pPr>
            <a:r>
              <a:rPr lang="es-MX" dirty="0" smtClean="0"/>
              <a:t>   </a:t>
            </a:r>
            <a:r>
              <a:rPr lang="es-MX" dirty="0" err="1" smtClean="0"/>
              <a:t>String</a:t>
            </a:r>
            <a:r>
              <a:rPr lang="es-MX" dirty="0" smtClean="0"/>
              <a:t> </a:t>
            </a:r>
            <a:r>
              <a:rPr lang="es-MX" dirty="0" err="1"/>
              <a:t>getText</a:t>
            </a:r>
            <a:r>
              <a:rPr lang="es-MX" dirty="0" smtClean="0"/>
              <a:t>()</a:t>
            </a:r>
          </a:p>
          <a:p>
            <a:r>
              <a:rPr lang="es-MX" dirty="0" smtClean="0"/>
              <a:t>Cambia texto </a:t>
            </a:r>
            <a:endParaRPr lang="es-MX" dirty="0"/>
          </a:p>
          <a:p>
            <a:pPr marL="109728" indent="0">
              <a:buNone/>
            </a:pPr>
            <a:r>
              <a:rPr lang="es-MX" dirty="0" smtClean="0"/>
              <a:t>   </a:t>
            </a:r>
            <a:r>
              <a:rPr lang="es-MX" dirty="0" err="1" smtClean="0"/>
              <a:t>void</a:t>
            </a:r>
            <a:r>
              <a:rPr lang="es-MX" dirty="0" smtClean="0"/>
              <a:t> </a:t>
            </a:r>
            <a:r>
              <a:rPr lang="es-MX" dirty="0" err="1"/>
              <a:t>setText</a:t>
            </a:r>
            <a:r>
              <a:rPr lang="es-MX" dirty="0"/>
              <a:t>(</a:t>
            </a:r>
            <a:r>
              <a:rPr lang="es-MX" dirty="0" err="1"/>
              <a:t>String</a:t>
            </a:r>
            <a:r>
              <a:rPr lang="es-MX" dirty="0"/>
              <a:t> t)</a:t>
            </a:r>
          </a:p>
        </p:txBody>
      </p:sp>
      <p:sp>
        <p:nvSpPr>
          <p:cNvPr id="3" name="2 Título"/>
          <p:cNvSpPr>
            <a:spLocks noGrp="1"/>
          </p:cNvSpPr>
          <p:nvPr>
            <p:ph type="title"/>
          </p:nvPr>
        </p:nvSpPr>
        <p:spPr/>
        <p:txBody>
          <a:bodyPr/>
          <a:lstStyle/>
          <a:p>
            <a:r>
              <a:rPr lang="es-MX" dirty="0" err="1"/>
              <a:t>JTextField</a:t>
            </a:r>
            <a:endParaRPr lang="es-MX" dirty="0"/>
          </a:p>
        </p:txBody>
      </p:sp>
    </p:spTree>
    <p:extLst>
      <p:ext uri="{BB962C8B-B14F-4D97-AF65-F5344CB8AC3E}">
        <p14:creationId xmlns:p14="http://schemas.microsoft.com/office/powerpoint/2010/main" val="3254103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77500" lnSpcReduction="20000"/>
          </a:bodyPr>
          <a:lstStyle/>
          <a:p>
            <a:r>
              <a:rPr lang="es-MX" dirty="0" err="1"/>
              <a:t>Area</a:t>
            </a:r>
            <a:r>
              <a:rPr lang="es-MX" dirty="0"/>
              <a:t> de texto de varias líneas que puede ser configurada para </a:t>
            </a:r>
            <a:r>
              <a:rPr lang="es-MX" dirty="0" smtClean="0"/>
              <a:t>ser editada </a:t>
            </a:r>
            <a:r>
              <a:rPr lang="es-MX" dirty="0"/>
              <a:t>por el usuario o de sólo lectura</a:t>
            </a:r>
          </a:p>
          <a:p>
            <a:r>
              <a:rPr lang="es-MX" dirty="0" smtClean="0"/>
              <a:t>Constructores</a:t>
            </a:r>
            <a:r>
              <a:rPr lang="es-MX" dirty="0"/>
              <a:t>:</a:t>
            </a:r>
          </a:p>
          <a:p>
            <a:pPr marL="109728" indent="0">
              <a:buNone/>
            </a:pPr>
            <a:r>
              <a:rPr lang="es-MX" dirty="0" smtClean="0"/>
              <a:t>   </a:t>
            </a:r>
            <a:r>
              <a:rPr lang="es-MX" dirty="0" err="1" smtClean="0"/>
              <a:t>JTextArea</a:t>
            </a:r>
            <a:r>
              <a:rPr lang="es-MX" dirty="0"/>
              <a:t>()</a:t>
            </a:r>
          </a:p>
          <a:p>
            <a:pPr marL="109728" indent="0">
              <a:buNone/>
            </a:pPr>
            <a:r>
              <a:rPr lang="es-MX" dirty="0" smtClean="0"/>
              <a:t>   </a:t>
            </a:r>
            <a:r>
              <a:rPr lang="es-MX" dirty="0" err="1" smtClean="0"/>
              <a:t>JTextArea</a:t>
            </a:r>
            <a:r>
              <a:rPr lang="es-MX" dirty="0" smtClean="0"/>
              <a:t>(</a:t>
            </a:r>
            <a:r>
              <a:rPr lang="es-MX" dirty="0" err="1" smtClean="0"/>
              <a:t>int</a:t>
            </a:r>
            <a:r>
              <a:rPr lang="es-MX" dirty="0" smtClean="0"/>
              <a:t> </a:t>
            </a:r>
            <a:r>
              <a:rPr lang="es-MX" dirty="0" err="1"/>
              <a:t>rows</a:t>
            </a:r>
            <a:r>
              <a:rPr lang="es-MX" dirty="0"/>
              <a:t>, </a:t>
            </a:r>
            <a:r>
              <a:rPr lang="es-MX" dirty="0" err="1"/>
              <a:t>int</a:t>
            </a:r>
            <a:r>
              <a:rPr lang="es-MX" dirty="0"/>
              <a:t> </a:t>
            </a:r>
            <a:r>
              <a:rPr lang="es-MX" dirty="0" err="1" smtClean="0"/>
              <a:t>columns</a:t>
            </a:r>
            <a:r>
              <a:rPr lang="es-MX" dirty="0" smtClean="0"/>
              <a:t>)</a:t>
            </a:r>
          </a:p>
          <a:p>
            <a:pPr marL="109728" indent="0">
              <a:buNone/>
            </a:pPr>
            <a:r>
              <a:rPr lang="es-MX" dirty="0"/>
              <a:t> </a:t>
            </a:r>
            <a:r>
              <a:rPr lang="es-MX" dirty="0" smtClean="0"/>
              <a:t>  </a:t>
            </a:r>
            <a:r>
              <a:rPr lang="es-MX" dirty="0" err="1" smtClean="0"/>
              <a:t>JTextArea</a:t>
            </a:r>
            <a:r>
              <a:rPr lang="es-MX" dirty="0" smtClean="0"/>
              <a:t>(</a:t>
            </a:r>
            <a:r>
              <a:rPr lang="es-MX" dirty="0" err="1" smtClean="0"/>
              <a:t>String</a:t>
            </a:r>
            <a:r>
              <a:rPr lang="es-MX" dirty="0" smtClean="0"/>
              <a:t> </a:t>
            </a:r>
            <a:r>
              <a:rPr lang="es-MX" dirty="0" err="1"/>
              <a:t>text</a:t>
            </a:r>
            <a:r>
              <a:rPr lang="es-MX" dirty="0"/>
              <a:t>)</a:t>
            </a:r>
          </a:p>
          <a:p>
            <a:pPr marL="109728" indent="0">
              <a:buNone/>
            </a:pPr>
            <a:r>
              <a:rPr lang="es-MX" dirty="0" smtClean="0"/>
              <a:t>   </a:t>
            </a:r>
            <a:r>
              <a:rPr lang="es-MX" dirty="0" err="1" smtClean="0"/>
              <a:t>JTextArea</a:t>
            </a:r>
            <a:r>
              <a:rPr lang="es-MX" dirty="0" smtClean="0"/>
              <a:t>(</a:t>
            </a:r>
            <a:r>
              <a:rPr lang="es-MX" dirty="0" err="1" smtClean="0"/>
              <a:t>String</a:t>
            </a:r>
            <a:r>
              <a:rPr lang="es-MX" dirty="0" smtClean="0"/>
              <a:t> </a:t>
            </a:r>
            <a:r>
              <a:rPr lang="es-MX" dirty="0" err="1"/>
              <a:t>text</a:t>
            </a:r>
            <a:r>
              <a:rPr lang="es-MX" dirty="0"/>
              <a:t>, </a:t>
            </a:r>
            <a:r>
              <a:rPr lang="es-MX" dirty="0" err="1"/>
              <a:t>int</a:t>
            </a:r>
            <a:r>
              <a:rPr lang="es-MX" dirty="0"/>
              <a:t> </a:t>
            </a:r>
            <a:r>
              <a:rPr lang="es-MX" dirty="0" err="1" smtClean="0"/>
              <a:t>rows</a:t>
            </a:r>
            <a:r>
              <a:rPr lang="es-MX" dirty="0" smtClean="0"/>
              <a:t>, </a:t>
            </a:r>
            <a:r>
              <a:rPr lang="es-MX" dirty="0" err="1" smtClean="0"/>
              <a:t>int</a:t>
            </a:r>
            <a:r>
              <a:rPr lang="es-MX" dirty="0" smtClean="0"/>
              <a:t> </a:t>
            </a:r>
            <a:r>
              <a:rPr lang="es-MX" dirty="0" err="1"/>
              <a:t>columns</a:t>
            </a:r>
            <a:r>
              <a:rPr lang="es-MX" dirty="0"/>
              <a:t>)</a:t>
            </a:r>
          </a:p>
          <a:p>
            <a:r>
              <a:rPr lang="es-MX" dirty="0" smtClean="0"/>
              <a:t>Configuración si es editable </a:t>
            </a:r>
            <a:r>
              <a:rPr lang="es-MX" dirty="0"/>
              <a:t>o </a:t>
            </a:r>
            <a:r>
              <a:rPr lang="es-MX" dirty="0" smtClean="0"/>
              <a:t>no</a:t>
            </a:r>
            <a:endParaRPr lang="es-MX" dirty="0"/>
          </a:p>
          <a:p>
            <a:pPr marL="109728" indent="0">
              <a:buNone/>
            </a:pPr>
            <a:r>
              <a:rPr lang="es-MX" dirty="0" smtClean="0"/>
              <a:t>   </a:t>
            </a:r>
            <a:r>
              <a:rPr lang="es-MX" dirty="0" err="1" smtClean="0"/>
              <a:t>void</a:t>
            </a:r>
            <a:r>
              <a:rPr lang="es-MX" dirty="0" smtClean="0"/>
              <a:t> </a:t>
            </a:r>
            <a:r>
              <a:rPr lang="es-MX" dirty="0" err="1"/>
              <a:t>setEditable</a:t>
            </a:r>
            <a:r>
              <a:rPr lang="es-MX" dirty="0"/>
              <a:t>(</a:t>
            </a:r>
            <a:r>
              <a:rPr lang="es-MX" dirty="0" err="1"/>
              <a:t>boolean</a:t>
            </a:r>
            <a:r>
              <a:rPr lang="es-MX" dirty="0"/>
              <a:t> b)</a:t>
            </a:r>
          </a:p>
          <a:p>
            <a:r>
              <a:rPr lang="es-MX" dirty="0" smtClean="0"/>
              <a:t>Regresa texto</a:t>
            </a:r>
            <a:endParaRPr lang="es-MX" dirty="0"/>
          </a:p>
          <a:p>
            <a:pPr marL="109728" indent="0">
              <a:buNone/>
            </a:pPr>
            <a:r>
              <a:rPr lang="es-MX" dirty="0" smtClean="0"/>
              <a:t>   </a:t>
            </a:r>
            <a:r>
              <a:rPr lang="es-MX" dirty="0" err="1" smtClean="0"/>
              <a:t>String</a:t>
            </a:r>
            <a:r>
              <a:rPr lang="es-MX" dirty="0" smtClean="0"/>
              <a:t> </a:t>
            </a:r>
            <a:r>
              <a:rPr lang="es-MX" dirty="0" err="1"/>
              <a:t>getText</a:t>
            </a:r>
            <a:r>
              <a:rPr lang="es-MX" dirty="0" smtClean="0"/>
              <a:t>()</a:t>
            </a:r>
          </a:p>
          <a:p>
            <a:r>
              <a:rPr lang="es-MX" dirty="0" smtClean="0"/>
              <a:t>Escribe texto</a:t>
            </a:r>
            <a:endParaRPr lang="es-MX" dirty="0"/>
          </a:p>
          <a:p>
            <a:pPr marL="109728" indent="0">
              <a:buNone/>
            </a:pPr>
            <a:r>
              <a:rPr lang="es-MX" dirty="0" smtClean="0"/>
              <a:t>   </a:t>
            </a:r>
            <a:r>
              <a:rPr lang="es-MX" dirty="0" err="1" smtClean="0"/>
              <a:t>void</a:t>
            </a:r>
            <a:r>
              <a:rPr lang="es-MX" dirty="0" smtClean="0"/>
              <a:t> </a:t>
            </a:r>
            <a:r>
              <a:rPr lang="es-MX" dirty="0" err="1"/>
              <a:t>setText</a:t>
            </a:r>
            <a:r>
              <a:rPr lang="es-MX" dirty="0"/>
              <a:t>(</a:t>
            </a:r>
            <a:r>
              <a:rPr lang="es-MX" dirty="0" err="1"/>
              <a:t>String</a:t>
            </a:r>
            <a:r>
              <a:rPr lang="es-MX" dirty="0"/>
              <a:t> t)</a:t>
            </a:r>
          </a:p>
        </p:txBody>
      </p:sp>
      <p:sp>
        <p:nvSpPr>
          <p:cNvPr id="3" name="2 Título"/>
          <p:cNvSpPr>
            <a:spLocks noGrp="1"/>
          </p:cNvSpPr>
          <p:nvPr>
            <p:ph type="title"/>
          </p:nvPr>
        </p:nvSpPr>
        <p:spPr/>
        <p:txBody>
          <a:bodyPr/>
          <a:lstStyle/>
          <a:p>
            <a:r>
              <a:rPr lang="es-MX" dirty="0" err="1"/>
              <a:t>JTextArea</a:t>
            </a:r>
            <a:endParaRPr lang="es-MX" dirty="0"/>
          </a:p>
        </p:txBody>
      </p:sp>
    </p:spTree>
    <p:extLst>
      <p:ext uri="{BB962C8B-B14F-4D97-AF65-F5344CB8AC3E}">
        <p14:creationId xmlns:p14="http://schemas.microsoft.com/office/powerpoint/2010/main" val="66834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10000"/>
          </a:bodyPr>
          <a:lstStyle/>
          <a:p>
            <a:r>
              <a:rPr lang="es-MX" dirty="0"/>
              <a:t>Menú desplegable con varias </a:t>
            </a:r>
            <a:r>
              <a:rPr lang="es-MX" dirty="0" smtClean="0"/>
              <a:t>opciones</a:t>
            </a:r>
          </a:p>
          <a:p>
            <a:r>
              <a:rPr lang="es-MX" dirty="0" smtClean="0"/>
              <a:t>La opción </a:t>
            </a:r>
            <a:r>
              <a:rPr lang="es-MX" dirty="0"/>
              <a:t>elegida en cada momento aparece </a:t>
            </a:r>
            <a:r>
              <a:rPr lang="es-MX" dirty="0" smtClean="0"/>
              <a:t>en el </a:t>
            </a:r>
            <a:r>
              <a:rPr lang="es-MX" dirty="0"/>
              <a:t>nombre del menú</a:t>
            </a:r>
          </a:p>
          <a:p>
            <a:r>
              <a:rPr lang="es-MX" dirty="0" smtClean="0"/>
              <a:t>Constructores</a:t>
            </a:r>
            <a:endParaRPr lang="es-MX" dirty="0"/>
          </a:p>
          <a:p>
            <a:pPr marL="109728" indent="0">
              <a:buNone/>
            </a:pPr>
            <a:r>
              <a:rPr lang="es-MX" dirty="0" smtClean="0"/>
              <a:t>   </a:t>
            </a:r>
            <a:r>
              <a:rPr lang="es-MX" dirty="0" err="1" smtClean="0"/>
              <a:t>JComboBox</a:t>
            </a:r>
            <a:r>
              <a:rPr lang="es-MX" dirty="0" smtClean="0"/>
              <a:t>()</a:t>
            </a:r>
          </a:p>
          <a:p>
            <a:pPr marL="109728" indent="0">
              <a:buNone/>
            </a:pPr>
            <a:r>
              <a:rPr lang="es-MX" dirty="0"/>
              <a:t> </a:t>
            </a:r>
            <a:r>
              <a:rPr lang="es-MX" dirty="0" smtClean="0"/>
              <a:t>  </a:t>
            </a:r>
            <a:r>
              <a:rPr lang="es-MX" dirty="0" err="1" smtClean="0"/>
              <a:t>JComboBox</a:t>
            </a:r>
            <a:r>
              <a:rPr lang="es-MX" dirty="0" smtClean="0"/>
              <a:t>(</a:t>
            </a:r>
            <a:r>
              <a:rPr lang="es-MX" dirty="0" err="1" smtClean="0"/>
              <a:t>Object</a:t>
            </a:r>
            <a:r>
              <a:rPr lang="es-MX" dirty="0"/>
              <a:t>[] </a:t>
            </a:r>
            <a:r>
              <a:rPr lang="es-MX" dirty="0" err="1"/>
              <a:t>items</a:t>
            </a:r>
            <a:r>
              <a:rPr lang="es-MX" dirty="0"/>
              <a:t>)</a:t>
            </a:r>
          </a:p>
          <a:p>
            <a:r>
              <a:rPr lang="es-MX" dirty="0" smtClean="0"/>
              <a:t>Regresa la opción seleccionada</a:t>
            </a:r>
            <a:endParaRPr lang="es-MX" dirty="0"/>
          </a:p>
          <a:p>
            <a:pPr marL="109728" indent="0">
              <a:buNone/>
            </a:pPr>
            <a:r>
              <a:rPr lang="es-MX" dirty="0" smtClean="0"/>
              <a:t>   </a:t>
            </a:r>
            <a:r>
              <a:rPr lang="es-MX" dirty="0" err="1" smtClean="0"/>
              <a:t>Object</a:t>
            </a:r>
            <a:r>
              <a:rPr lang="es-MX" dirty="0" smtClean="0"/>
              <a:t> </a:t>
            </a:r>
            <a:r>
              <a:rPr lang="es-MX" dirty="0" err="1"/>
              <a:t>getSelectedItem</a:t>
            </a:r>
            <a:r>
              <a:rPr lang="es-MX" dirty="0" smtClean="0"/>
              <a:t>()</a:t>
            </a:r>
          </a:p>
          <a:p>
            <a:pPr marL="109728" indent="0">
              <a:buNone/>
            </a:pPr>
            <a:r>
              <a:rPr lang="es-MX" dirty="0"/>
              <a:t> </a:t>
            </a:r>
            <a:r>
              <a:rPr lang="es-MX" dirty="0" smtClean="0"/>
              <a:t>  </a:t>
            </a:r>
            <a:r>
              <a:rPr lang="es-MX" dirty="0" err="1" smtClean="0"/>
              <a:t>int</a:t>
            </a:r>
            <a:r>
              <a:rPr lang="es-MX" dirty="0" smtClean="0"/>
              <a:t> </a:t>
            </a:r>
            <a:r>
              <a:rPr lang="es-MX" dirty="0" err="1"/>
              <a:t>getSelectedIndex</a:t>
            </a:r>
            <a:r>
              <a:rPr lang="es-MX" dirty="0"/>
              <a:t>()</a:t>
            </a:r>
          </a:p>
          <a:p>
            <a:r>
              <a:rPr lang="es-MX" dirty="0" smtClean="0"/>
              <a:t>Agregar una opción </a:t>
            </a:r>
            <a:r>
              <a:rPr lang="es-MX" dirty="0"/>
              <a:t>al final de la </a:t>
            </a:r>
            <a:r>
              <a:rPr lang="es-MX" dirty="0" smtClean="0"/>
              <a:t>lista</a:t>
            </a:r>
            <a:endParaRPr lang="es-MX" dirty="0"/>
          </a:p>
          <a:p>
            <a:pPr marL="109728" indent="0">
              <a:buNone/>
            </a:pPr>
            <a:r>
              <a:rPr lang="es-MX" dirty="0" smtClean="0"/>
              <a:t>   </a:t>
            </a:r>
            <a:r>
              <a:rPr lang="es-MX" dirty="0" err="1" smtClean="0"/>
              <a:t>void</a:t>
            </a:r>
            <a:r>
              <a:rPr lang="es-MX" dirty="0" smtClean="0"/>
              <a:t> </a:t>
            </a:r>
            <a:r>
              <a:rPr lang="es-MX" dirty="0" err="1"/>
              <a:t>addItem</a:t>
            </a:r>
            <a:r>
              <a:rPr lang="es-MX" dirty="0"/>
              <a:t>(</a:t>
            </a:r>
            <a:r>
              <a:rPr lang="es-MX" dirty="0" err="1"/>
              <a:t>Object</a:t>
            </a:r>
            <a:r>
              <a:rPr lang="es-MX" dirty="0"/>
              <a:t> </a:t>
            </a:r>
            <a:r>
              <a:rPr lang="es-MX" dirty="0" err="1"/>
              <a:t>anObject</a:t>
            </a:r>
            <a:r>
              <a:rPr lang="es-MX" dirty="0"/>
              <a:t>)</a:t>
            </a:r>
          </a:p>
        </p:txBody>
      </p:sp>
      <p:sp>
        <p:nvSpPr>
          <p:cNvPr id="3" name="2 Título"/>
          <p:cNvSpPr>
            <a:spLocks noGrp="1"/>
          </p:cNvSpPr>
          <p:nvPr>
            <p:ph type="title"/>
          </p:nvPr>
        </p:nvSpPr>
        <p:spPr/>
        <p:txBody>
          <a:bodyPr/>
          <a:lstStyle/>
          <a:p>
            <a:r>
              <a:rPr lang="es-MX" dirty="0" smtClean="0"/>
              <a:t>Menú desplegable (</a:t>
            </a:r>
            <a:r>
              <a:rPr lang="es-MX" dirty="0" err="1"/>
              <a:t>JComboBox</a:t>
            </a:r>
            <a:r>
              <a:rPr lang="es-MX" dirty="0" smtClean="0"/>
              <a:t>)</a:t>
            </a:r>
            <a:endParaRPr lang="es-MX" dirty="0"/>
          </a:p>
        </p:txBody>
      </p:sp>
    </p:spTree>
    <p:extLst>
      <p:ext uri="{BB962C8B-B14F-4D97-AF65-F5344CB8AC3E}">
        <p14:creationId xmlns:p14="http://schemas.microsoft.com/office/powerpoint/2010/main" val="2446367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Puede </a:t>
            </a:r>
            <a:r>
              <a:rPr lang="es-MX" dirty="0"/>
              <a:t>configurarse </a:t>
            </a:r>
            <a:r>
              <a:rPr lang="es-MX" dirty="0" smtClean="0"/>
              <a:t>para que </a:t>
            </a:r>
            <a:r>
              <a:rPr lang="es-MX" dirty="0"/>
              <a:t>permita elegir una o varias opciones</a:t>
            </a:r>
          </a:p>
          <a:p>
            <a:r>
              <a:rPr lang="es-MX" dirty="0" smtClean="0"/>
              <a:t>Constructor default</a:t>
            </a:r>
            <a:endParaRPr lang="es-MX" dirty="0"/>
          </a:p>
          <a:p>
            <a:pPr marL="109728" indent="0">
              <a:buNone/>
            </a:pPr>
            <a:r>
              <a:rPr lang="es-MX" dirty="0" smtClean="0"/>
              <a:t>    </a:t>
            </a:r>
            <a:r>
              <a:rPr lang="es-MX" dirty="0" err="1" smtClean="0"/>
              <a:t>JList</a:t>
            </a:r>
            <a:r>
              <a:rPr lang="es-MX" dirty="0" smtClean="0"/>
              <a:t>(</a:t>
            </a:r>
            <a:r>
              <a:rPr lang="es-MX" dirty="0" err="1" smtClean="0"/>
              <a:t>Object</a:t>
            </a:r>
            <a:r>
              <a:rPr lang="es-MX" dirty="0"/>
              <a:t>[] </a:t>
            </a:r>
            <a:r>
              <a:rPr lang="es-MX" dirty="0" err="1"/>
              <a:t>listData</a:t>
            </a:r>
            <a:r>
              <a:rPr lang="es-MX" dirty="0" smtClean="0"/>
              <a:t>)</a:t>
            </a:r>
            <a:endParaRPr lang="es-MX" dirty="0"/>
          </a:p>
        </p:txBody>
      </p:sp>
      <p:sp>
        <p:nvSpPr>
          <p:cNvPr id="3" name="2 Título"/>
          <p:cNvSpPr>
            <a:spLocks noGrp="1"/>
          </p:cNvSpPr>
          <p:nvPr>
            <p:ph type="title"/>
          </p:nvPr>
        </p:nvSpPr>
        <p:spPr/>
        <p:txBody>
          <a:bodyPr/>
          <a:lstStyle/>
          <a:p>
            <a:r>
              <a:rPr lang="es-MX" dirty="0" smtClean="0"/>
              <a:t>Lista de Opciones (</a:t>
            </a:r>
            <a:r>
              <a:rPr lang="es-MX" dirty="0" err="1"/>
              <a:t>JList</a:t>
            </a:r>
            <a:r>
              <a:rPr lang="es-MX" dirty="0" smtClean="0"/>
              <a:t>)</a:t>
            </a:r>
            <a:endParaRPr lang="es-MX" dirty="0"/>
          </a:p>
        </p:txBody>
      </p:sp>
    </p:spTree>
    <p:extLst>
      <p:ext uri="{BB962C8B-B14F-4D97-AF65-F5344CB8AC3E}">
        <p14:creationId xmlns:p14="http://schemas.microsoft.com/office/powerpoint/2010/main" val="1821159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33400" y="1481329"/>
            <a:ext cx="8153400" cy="1033272"/>
          </a:xfrm>
        </p:spPr>
        <p:txBody>
          <a:bodyPr/>
          <a:lstStyle/>
          <a:p>
            <a:pPr marL="109728" indent="0">
              <a:buNone/>
            </a:pPr>
            <a:r>
              <a:rPr lang="es-MX" dirty="0" smtClean="0"/>
              <a:t>Configurar </a:t>
            </a:r>
            <a:r>
              <a:rPr lang="es-MX" dirty="0"/>
              <a:t>el tipo de selección</a:t>
            </a:r>
          </a:p>
          <a:p>
            <a:pPr marL="109728" indent="0">
              <a:buNone/>
            </a:pPr>
            <a:r>
              <a:rPr lang="es-MX" dirty="0" err="1"/>
              <a:t>void</a:t>
            </a:r>
            <a:r>
              <a:rPr lang="es-MX" dirty="0"/>
              <a:t> </a:t>
            </a:r>
            <a:r>
              <a:rPr lang="es-MX" dirty="0" err="1"/>
              <a:t>setSelectionMode</a:t>
            </a:r>
            <a:r>
              <a:rPr lang="es-MX" dirty="0"/>
              <a:t>(</a:t>
            </a:r>
            <a:r>
              <a:rPr lang="es-MX" dirty="0" err="1"/>
              <a:t>int</a:t>
            </a:r>
            <a:r>
              <a:rPr lang="es-MX" dirty="0"/>
              <a:t> </a:t>
            </a:r>
            <a:r>
              <a:rPr lang="es-MX" dirty="0" err="1"/>
              <a:t>selectionMode</a:t>
            </a:r>
            <a:r>
              <a:rPr lang="es-MX" dirty="0"/>
              <a:t>)</a:t>
            </a:r>
          </a:p>
          <a:p>
            <a:endParaRPr lang="es-MX" dirty="0"/>
          </a:p>
        </p:txBody>
      </p:sp>
      <p:sp>
        <p:nvSpPr>
          <p:cNvPr id="3" name="2 Título"/>
          <p:cNvSpPr>
            <a:spLocks noGrp="1"/>
          </p:cNvSpPr>
          <p:nvPr>
            <p:ph type="title"/>
          </p:nvPr>
        </p:nvSpPr>
        <p:spPr/>
        <p:txBody>
          <a:bodyPr/>
          <a:lstStyle/>
          <a:p>
            <a:r>
              <a:rPr lang="es-MX" dirty="0"/>
              <a:t>Lista de Opciones (</a:t>
            </a:r>
            <a:r>
              <a:rPr lang="es-MX" dirty="0" err="1"/>
              <a:t>JList</a:t>
            </a:r>
            <a:r>
              <a:rPr lang="es-MX" dirty="0"/>
              <a:t>)</a:t>
            </a:r>
          </a:p>
        </p:txBody>
      </p:sp>
      <p:sp>
        <p:nvSpPr>
          <p:cNvPr id="4" name="3 CuadroTexto"/>
          <p:cNvSpPr txBox="1"/>
          <p:nvPr/>
        </p:nvSpPr>
        <p:spPr>
          <a:xfrm>
            <a:off x="381000" y="3276600"/>
            <a:ext cx="8225393" cy="923330"/>
          </a:xfrm>
          <a:prstGeom prst="rect">
            <a:avLst/>
          </a:prstGeom>
          <a:noFill/>
        </p:spPr>
        <p:txBody>
          <a:bodyPr wrap="none" rtlCol="0">
            <a:spAutoFit/>
          </a:bodyPr>
          <a:lstStyle/>
          <a:p>
            <a:r>
              <a:rPr lang="es-MX" b="1" dirty="0" err="1"/>
              <a:t>ListSelectionModel.SINGLE_SELECTION</a:t>
            </a:r>
            <a:endParaRPr lang="es-MX" b="1" dirty="0"/>
          </a:p>
          <a:p>
            <a:r>
              <a:rPr lang="es-MX" b="1" dirty="0" err="1"/>
              <a:t>ListSelectionModel.SINGLE_INTERVAL_SELECTION</a:t>
            </a:r>
            <a:endParaRPr lang="es-MX" b="1" dirty="0"/>
          </a:p>
          <a:p>
            <a:r>
              <a:rPr lang="es-MX" b="1" dirty="0" err="1"/>
              <a:t>ListSelectionModel.MULTIPLE_INTERVAL_SELECTION</a:t>
            </a:r>
            <a:r>
              <a:rPr lang="es-MX" b="1" dirty="0"/>
              <a:t> (valor por </a:t>
            </a:r>
            <a:r>
              <a:rPr lang="es-MX" b="1" dirty="0" smtClean="0"/>
              <a:t>default)</a:t>
            </a:r>
            <a:endParaRPr lang="es-MX" dirty="0"/>
          </a:p>
        </p:txBody>
      </p:sp>
      <p:cxnSp>
        <p:nvCxnSpPr>
          <p:cNvPr id="7" name="6 Conector recto de flecha"/>
          <p:cNvCxnSpPr/>
          <p:nvPr/>
        </p:nvCxnSpPr>
        <p:spPr>
          <a:xfrm flipV="1">
            <a:off x="3962400" y="2362200"/>
            <a:ext cx="1524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9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4385310"/>
            <a:ext cx="1371600" cy="1405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4343400"/>
            <a:ext cx="1371600" cy="1405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9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4309110"/>
            <a:ext cx="1371600" cy="1405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604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MX" dirty="0" smtClean="0"/>
              <a:t>Regresar la(s) opción(es) seleccionada(s)</a:t>
            </a:r>
          </a:p>
          <a:p>
            <a:pPr marL="109728" indent="0">
              <a:buNone/>
            </a:pPr>
            <a:r>
              <a:rPr lang="en-US" dirty="0" smtClean="0"/>
              <a:t>   </a:t>
            </a:r>
            <a:r>
              <a:rPr lang="en-US" dirty="0" err="1" smtClean="0"/>
              <a:t>int</a:t>
            </a:r>
            <a:r>
              <a:rPr lang="en-US" dirty="0" smtClean="0"/>
              <a:t> </a:t>
            </a:r>
            <a:r>
              <a:rPr lang="en-US" dirty="0" err="1"/>
              <a:t>getSelectedIndex</a:t>
            </a:r>
            <a:r>
              <a:rPr lang="en-US" dirty="0"/>
              <a:t>()</a:t>
            </a:r>
          </a:p>
          <a:p>
            <a:pPr marL="109728" indent="0">
              <a:buNone/>
            </a:pPr>
            <a:r>
              <a:rPr lang="en-US" dirty="0" smtClean="0"/>
              <a:t>   </a:t>
            </a:r>
            <a:r>
              <a:rPr lang="en-US" dirty="0" err="1" smtClean="0"/>
              <a:t>int</a:t>
            </a:r>
            <a:r>
              <a:rPr lang="en-US" dirty="0"/>
              <a:t>[] </a:t>
            </a:r>
            <a:r>
              <a:rPr lang="en-US" dirty="0" err="1" smtClean="0"/>
              <a:t>getSelectedIndices</a:t>
            </a:r>
            <a:r>
              <a:rPr lang="en-US" dirty="0" smtClean="0"/>
              <a:t>()</a:t>
            </a:r>
            <a:endParaRPr lang="en-US" dirty="0"/>
          </a:p>
          <a:p>
            <a:pPr marL="109728" indent="0">
              <a:buNone/>
            </a:pPr>
            <a:r>
              <a:rPr lang="en-US" dirty="0" smtClean="0"/>
              <a:t>   E </a:t>
            </a:r>
            <a:r>
              <a:rPr lang="en-US" dirty="0" err="1"/>
              <a:t>getSelectedValue</a:t>
            </a:r>
            <a:r>
              <a:rPr lang="en-US" dirty="0"/>
              <a:t>()</a:t>
            </a:r>
          </a:p>
          <a:p>
            <a:pPr marL="109728" indent="0">
              <a:buNone/>
            </a:pPr>
            <a:r>
              <a:rPr lang="en-US" dirty="0"/>
              <a:t>   </a:t>
            </a:r>
            <a:r>
              <a:rPr lang="en-US" dirty="0" smtClean="0"/>
              <a:t>List&lt;E&gt; </a:t>
            </a:r>
            <a:r>
              <a:rPr lang="en-US" dirty="0" err="1" smtClean="0"/>
              <a:t>getSelectedValuesList</a:t>
            </a:r>
            <a:r>
              <a:rPr lang="en-US" dirty="0"/>
              <a:t>() </a:t>
            </a:r>
            <a:endParaRPr lang="en-US" dirty="0" smtClean="0"/>
          </a:p>
          <a:p>
            <a:pPr marL="109728" indent="0">
              <a:buNone/>
            </a:pPr>
            <a:r>
              <a:rPr lang="es-MX" dirty="0" smtClean="0"/>
              <a:t>Cambia la(s</a:t>
            </a:r>
            <a:r>
              <a:rPr lang="es-MX" dirty="0"/>
              <a:t>) opción(es) seleccionada(s</a:t>
            </a:r>
            <a:r>
              <a:rPr lang="es-MX" dirty="0" smtClean="0"/>
              <a:t>)</a:t>
            </a:r>
          </a:p>
          <a:p>
            <a:pPr marL="109728" indent="0">
              <a:buNone/>
            </a:pPr>
            <a:r>
              <a:rPr lang="es-MX" b="1" dirty="0" smtClean="0"/>
              <a:t>   </a:t>
            </a:r>
            <a:r>
              <a:rPr lang="es-MX" dirty="0" err="1" smtClean="0"/>
              <a:t>void</a:t>
            </a:r>
            <a:r>
              <a:rPr lang="es-MX" dirty="0" smtClean="0"/>
              <a:t> </a:t>
            </a:r>
            <a:r>
              <a:rPr lang="es-MX" dirty="0" err="1"/>
              <a:t>setSelectedIndex</a:t>
            </a:r>
            <a:r>
              <a:rPr lang="es-MX" dirty="0"/>
              <a:t>(</a:t>
            </a:r>
            <a:r>
              <a:rPr lang="es-MX" dirty="0" err="1"/>
              <a:t>int</a:t>
            </a:r>
            <a:r>
              <a:rPr lang="es-MX" dirty="0"/>
              <a:t> </a:t>
            </a:r>
            <a:r>
              <a:rPr lang="es-MX" dirty="0" err="1"/>
              <a:t>index</a:t>
            </a:r>
            <a:r>
              <a:rPr lang="es-MX" dirty="0"/>
              <a:t>)</a:t>
            </a:r>
          </a:p>
          <a:p>
            <a:pPr marL="109728" indent="0">
              <a:buNone/>
            </a:pPr>
            <a:r>
              <a:rPr lang="es-MX" dirty="0" smtClean="0"/>
              <a:t>   </a:t>
            </a:r>
            <a:r>
              <a:rPr lang="es-MX" dirty="0" err="1" smtClean="0"/>
              <a:t>void</a:t>
            </a:r>
            <a:r>
              <a:rPr lang="es-MX" dirty="0" smtClean="0"/>
              <a:t> </a:t>
            </a:r>
            <a:r>
              <a:rPr lang="es-MX" dirty="0" err="1" smtClean="0"/>
              <a:t>setSelectedIndices</a:t>
            </a:r>
            <a:r>
              <a:rPr lang="es-MX" dirty="0" smtClean="0"/>
              <a:t>(</a:t>
            </a:r>
            <a:r>
              <a:rPr lang="es-MX" dirty="0" err="1" smtClean="0"/>
              <a:t>int</a:t>
            </a:r>
            <a:r>
              <a:rPr lang="es-MX" dirty="0"/>
              <a:t>[] </a:t>
            </a:r>
            <a:r>
              <a:rPr lang="es-MX" dirty="0" err="1" smtClean="0"/>
              <a:t>indices</a:t>
            </a:r>
            <a:r>
              <a:rPr lang="es-MX" dirty="0"/>
              <a:t>)</a:t>
            </a:r>
          </a:p>
        </p:txBody>
      </p:sp>
      <p:sp>
        <p:nvSpPr>
          <p:cNvPr id="3" name="2 Título"/>
          <p:cNvSpPr>
            <a:spLocks noGrp="1"/>
          </p:cNvSpPr>
          <p:nvPr>
            <p:ph type="title"/>
          </p:nvPr>
        </p:nvSpPr>
        <p:spPr/>
        <p:txBody>
          <a:bodyPr/>
          <a:lstStyle/>
          <a:p>
            <a:r>
              <a:rPr lang="es-MX" dirty="0"/>
              <a:t>Lista de Opciones (</a:t>
            </a:r>
            <a:r>
              <a:rPr lang="es-MX" dirty="0" err="1"/>
              <a:t>JList</a:t>
            </a:r>
            <a:r>
              <a:rPr lang="es-MX" dirty="0"/>
              <a:t>)</a:t>
            </a:r>
          </a:p>
        </p:txBody>
      </p:sp>
    </p:spTree>
    <p:extLst>
      <p:ext uri="{BB962C8B-B14F-4D97-AF65-F5344CB8AC3E}">
        <p14:creationId xmlns:p14="http://schemas.microsoft.com/office/powerpoint/2010/main" val="1224568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MX" dirty="0"/>
              <a:t>Cada </a:t>
            </a:r>
            <a:r>
              <a:rPr lang="es-MX" dirty="0" err="1"/>
              <a:t>JList</a:t>
            </a:r>
            <a:r>
              <a:rPr lang="es-MX" dirty="0"/>
              <a:t> tiene asociado un objeto de la clase </a:t>
            </a:r>
            <a:r>
              <a:rPr lang="es-MX" dirty="0" err="1"/>
              <a:t>ListModel</a:t>
            </a:r>
            <a:endParaRPr lang="es-MX" dirty="0"/>
          </a:p>
          <a:p>
            <a:r>
              <a:rPr lang="es-MX" dirty="0" err="1" smtClean="0"/>
              <a:t>Estepermite</a:t>
            </a:r>
            <a:r>
              <a:rPr lang="es-MX" dirty="0" smtClean="0"/>
              <a:t> </a:t>
            </a:r>
            <a:r>
              <a:rPr lang="es-MX" dirty="0"/>
              <a:t>añadir y eliminar opciones de la lista</a:t>
            </a:r>
          </a:p>
          <a:p>
            <a:r>
              <a:rPr lang="es-MX" dirty="0"/>
              <a:t>E</a:t>
            </a:r>
            <a:r>
              <a:rPr lang="es-MX" dirty="0" smtClean="0"/>
              <a:t>l </a:t>
            </a:r>
            <a:r>
              <a:rPr lang="es-MX" dirty="0" err="1"/>
              <a:t>DefaultListModel</a:t>
            </a:r>
            <a:r>
              <a:rPr lang="es-MX" dirty="0"/>
              <a:t> (el más sencillo)</a:t>
            </a:r>
          </a:p>
          <a:p>
            <a:r>
              <a:rPr lang="es-MX" dirty="0"/>
              <a:t>Se configura en el constructor:</a:t>
            </a:r>
          </a:p>
          <a:p>
            <a:pPr marL="109728" indent="0">
              <a:buNone/>
            </a:pPr>
            <a:r>
              <a:rPr lang="es-MX" dirty="0" smtClean="0"/>
              <a:t>     </a:t>
            </a:r>
            <a:r>
              <a:rPr lang="es-MX" dirty="0" err="1" smtClean="0"/>
              <a:t>JList</a:t>
            </a:r>
            <a:r>
              <a:rPr lang="es-MX" dirty="0" smtClean="0"/>
              <a:t> </a:t>
            </a:r>
            <a:r>
              <a:rPr lang="es-MX" dirty="0" err="1"/>
              <a:t>lst</a:t>
            </a:r>
            <a:r>
              <a:rPr lang="es-MX" dirty="0"/>
              <a:t> = new </a:t>
            </a:r>
            <a:r>
              <a:rPr lang="es-MX" dirty="0" err="1"/>
              <a:t>JList</a:t>
            </a:r>
            <a:r>
              <a:rPr lang="es-MX" dirty="0"/>
              <a:t>(new </a:t>
            </a:r>
            <a:r>
              <a:rPr lang="es-MX" dirty="0" err="1"/>
              <a:t>DefaultListModel</a:t>
            </a:r>
            <a:r>
              <a:rPr lang="es-MX" dirty="0"/>
              <a:t>());</a:t>
            </a:r>
          </a:p>
          <a:p>
            <a:r>
              <a:rPr lang="es-MX" dirty="0"/>
              <a:t>Se obtiene con el </a:t>
            </a:r>
            <a:r>
              <a:rPr lang="es-MX" dirty="0" smtClean="0"/>
              <a:t>método</a:t>
            </a:r>
          </a:p>
          <a:p>
            <a:pPr marL="109728" indent="0">
              <a:buNone/>
            </a:pPr>
            <a:r>
              <a:rPr lang="es-MX" dirty="0" smtClean="0"/>
              <a:t>    </a:t>
            </a:r>
            <a:r>
              <a:rPr lang="es-MX" dirty="0" err="1" smtClean="0"/>
              <a:t>ListModel</a:t>
            </a:r>
            <a:r>
              <a:rPr lang="es-MX" dirty="0" smtClean="0"/>
              <a:t> </a:t>
            </a:r>
            <a:r>
              <a:rPr lang="es-MX" dirty="0" err="1"/>
              <a:t>getModel</a:t>
            </a:r>
            <a:r>
              <a:rPr lang="es-MX" dirty="0" smtClean="0"/>
              <a:t>()</a:t>
            </a:r>
            <a:endParaRPr lang="es-MX" dirty="0"/>
          </a:p>
        </p:txBody>
      </p:sp>
      <p:sp>
        <p:nvSpPr>
          <p:cNvPr id="3" name="2 Título"/>
          <p:cNvSpPr>
            <a:spLocks noGrp="1"/>
          </p:cNvSpPr>
          <p:nvPr>
            <p:ph type="title"/>
          </p:nvPr>
        </p:nvSpPr>
        <p:spPr/>
        <p:txBody>
          <a:bodyPr/>
          <a:lstStyle/>
          <a:p>
            <a:r>
              <a:rPr lang="es-MX" dirty="0" err="1" smtClean="0"/>
              <a:t>ListModel</a:t>
            </a:r>
            <a:endParaRPr lang="es-MX" dirty="0"/>
          </a:p>
        </p:txBody>
      </p:sp>
    </p:spTree>
    <p:extLst>
      <p:ext uri="{BB962C8B-B14F-4D97-AF65-F5344CB8AC3E}">
        <p14:creationId xmlns:p14="http://schemas.microsoft.com/office/powerpoint/2010/main" val="3280135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eaLnBrk="1" hangingPunct="1"/>
            <a:r>
              <a:rPr lang="es-MX" smtClean="0"/>
              <a:t>Apoyo de Drag &amp; Drop</a:t>
            </a:r>
          </a:p>
          <a:p>
            <a:pPr lvl="1" eaLnBrk="1" hangingPunct="1"/>
            <a:r>
              <a:rPr lang="es-MX" smtClean="0"/>
              <a:t>Permite la posibilidad de arrastrar y soltar entre aplicaciones Java y aplicaciones nativas</a:t>
            </a:r>
          </a:p>
          <a:p>
            <a:pPr lvl="1" eaLnBrk="1" hangingPunct="1"/>
            <a:r>
              <a:rPr lang="es-MX" smtClean="0"/>
              <a:t>Esto solo es disponible en JDK 1.2</a:t>
            </a:r>
          </a:p>
          <a:p>
            <a:pPr eaLnBrk="1" hangingPunct="1"/>
            <a:r>
              <a:rPr lang="es-MX" smtClean="0"/>
              <a:t>Internacionalización</a:t>
            </a:r>
          </a:p>
          <a:p>
            <a:pPr lvl="1" eaLnBrk="1" hangingPunct="1"/>
            <a:r>
              <a:rPr lang="es-MX" smtClean="0"/>
              <a:t>Permite a los desarrolladores construir aplicaciones que pueden interacturar con usuarios en el mundo en su lenguaje propio y convenciones culturales</a:t>
            </a:r>
            <a:endParaRPr lang="es-ES" smtClean="0"/>
          </a:p>
        </p:txBody>
      </p:sp>
      <p:sp>
        <p:nvSpPr>
          <p:cNvPr id="6146" name="Rectangle 2"/>
          <p:cNvSpPr>
            <a:spLocks noGrp="1" noChangeArrowheads="1"/>
          </p:cNvSpPr>
          <p:nvPr>
            <p:ph type="title"/>
          </p:nvPr>
        </p:nvSpPr>
        <p:spPr/>
        <p:txBody>
          <a:bodyPr/>
          <a:lstStyle/>
          <a:p>
            <a:pPr eaLnBrk="1" hangingPunct="1"/>
            <a:r>
              <a:rPr lang="es-MX" smtClean="0"/>
              <a:t>JFC </a:t>
            </a:r>
            <a:endParaRPr lang="es-E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Contiene </a:t>
            </a:r>
            <a:r>
              <a:rPr lang="es-MX" dirty="0"/>
              <a:t>métodos para añadir, eliminar, ...</a:t>
            </a:r>
          </a:p>
          <a:p>
            <a:pPr marL="109728" indent="0">
              <a:buNone/>
            </a:pPr>
            <a:r>
              <a:rPr lang="es-MX" dirty="0" smtClean="0"/>
              <a:t>   </a:t>
            </a:r>
            <a:r>
              <a:rPr lang="es-MX" dirty="0" err="1" smtClean="0"/>
              <a:t>void</a:t>
            </a:r>
            <a:r>
              <a:rPr lang="es-MX" dirty="0" smtClean="0"/>
              <a:t> </a:t>
            </a:r>
            <a:r>
              <a:rPr lang="es-MX" dirty="0" err="1"/>
              <a:t>add</a:t>
            </a:r>
            <a:r>
              <a:rPr lang="es-MX" dirty="0"/>
              <a:t>(</a:t>
            </a:r>
            <a:r>
              <a:rPr lang="es-MX" dirty="0" err="1"/>
              <a:t>int</a:t>
            </a:r>
            <a:r>
              <a:rPr lang="es-MX" dirty="0"/>
              <a:t> </a:t>
            </a:r>
            <a:r>
              <a:rPr lang="es-MX" dirty="0" err="1"/>
              <a:t>index</a:t>
            </a:r>
            <a:r>
              <a:rPr lang="es-MX" dirty="0"/>
              <a:t>, </a:t>
            </a:r>
            <a:r>
              <a:rPr lang="es-MX" dirty="0" err="1"/>
              <a:t>Object</a:t>
            </a:r>
            <a:r>
              <a:rPr lang="es-MX" dirty="0"/>
              <a:t> </a:t>
            </a:r>
            <a:r>
              <a:rPr lang="es-MX" dirty="0" err="1"/>
              <a:t>element</a:t>
            </a:r>
            <a:r>
              <a:rPr lang="es-MX" dirty="0"/>
              <a:t>)</a:t>
            </a:r>
          </a:p>
          <a:p>
            <a:pPr marL="109728" indent="0">
              <a:buNone/>
            </a:pPr>
            <a:r>
              <a:rPr lang="es-MX" dirty="0" smtClean="0"/>
              <a:t>   </a:t>
            </a:r>
            <a:r>
              <a:rPr lang="es-MX" dirty="0" err="1" smtClean="0"/>
              <a:t>void</a:t>
            </a:r>
            <a:r>
              <a:rPr lang="es-MX" dirty="0" smtClean="0"/>
              <a:t> </a:t>
            </a:r>
            <a:r>
              <a:rPr lang="es-MX" dirty="0" err="1"/>
              <a:t>addElement</a:t>
            </a:r>
            <a:r>
              <a:rPr lang="es-MX" dirty="0"/>
              <a:t>(</a:t>
            </a:r>
            <a:r>
              <a:rPr lang="es-MX" dirty="0" err="1"/>
              <a:t>Object</a:t>
            </a:r>
            <a:r>
              <a:rPr lang="es-MX" dirty="0"/>
              <a:t> </a:t>
            </a:r>
            <a:r>
              <a:rPr lang="es-MX" dirty="0" err="1"/>
              <a:t>obj</a:t>
            </a:r>
            <a:r>
              <a:rPr lang="es-MX" dirty="0"/>
              <a:t>)</a:t>
            </a:r>
          </a:p>
          <a:p>
            <a:pPr marL="109728" indent="0">
              <a:buNone/>
            </a:pPr>
            <a:r>
              <a:rPr lang="es-MX" dirty="0" smtClean="0"/>
              <a:t>   </a:t>
            </a:r>
            <a:r>
              <a:rPr lang="es-MX" dirty="0" err="1" smtClean="0"/>
              <a:t>Object</a:t>
            </a:r>
            <a:r>
              <a:rPr lang="es-MX" dirty="0" smtClean="0"/>
              <a:t> </a:t>
            </a:r>
            <a:r>
              <a:rPr lang="es-MX" dirty="0" err="1"/>
              <a:t>remove</a:t>
            </a:r>
            <a:r>
              <a:rPr lang="es-MX" dirty="0"/>
              <a:t>(</a:t>
            </a:r>
            <a:r>
              <a:rPr lang="es-MX" dirty="0" err="1"/>
              <a:t>int</a:t>
            </a:r>
            <a:r>
              <a:rPr lang="es-MX" dirty="0"/>
              <a:t> </a:t>
            </a:r>
            <a:r>
              <a:rPr lang="es-MX" dirty="0" err="1"/>
              <a:t>index</a:t>
            </a:r>
            <a:r>
              <a:rPr lang="es-MX" dirty="0"/>
              <a:t>)</a:t>
            </a:r>
          </a:p>
          <a:p>
            <a:pPr marL="109728" indent="0">
              <a:buNone/>
            </a:pPr>
            <a:r>
              <a:rPr lang="es-MX" dirty="0" smtClean="0"/>
              <a:t>   </a:t>
            </a:r>
            <a:r>
              <a:rPr lang="es-MX" dirty="0" err="1" smtClean="0"/>
              <a:t>Object</a:t>
            </a:r>
            <a:r>
              <a:rPr lang="es-MX" dirty="0" smtClean="0"/>
              <a:t> </a:t>
            </a:r>
            <a:r>
              <a:rPr lang="es-MX" dirty="0"/>
              <a:t>set(</a:t>
            </a:r>
            <a:r>
              <a:rPr lang="es-MX" dirty="0" err="1"/>
              <a:t>int</a:t>
            </a:r>
            <a:r>
              <a:rPr lang="es-MX" dirty="0"/>
              <a:t> </a:t>
            </a:r>
            <a:r>
              <a:rPr lang="es-MX" dirty="0" err="1"/>
              <a:t>index</a:t>
            </a:r>
            <a:r>
              <a:rPr lang="es-MX" dirty="0"/>
              <a:t>, </a:t>
            </a:r>
            <a:r>
              <a:rPr lang="es-MX" dirty="0" err="1"/>
              <a:t>Object</a:t>
            </a:r>
            <a:r>
              <a:rPr lang="es-MX" dirty="0"/>
              <a:t> </a:t>
            </a:r>
            <a:r>
              <a:rPr lang="es-MX" dirty="0" err="1"/>
              <a:t>element</a:t>
            </a:r>
            <a:r>
              <a:rPr lang="es-MX" dirty="0"/>
              <a:t>)</a:t>
            </a:r>
          </a:p>
          <a:p>
            <a:pPr marL="109728" indent="0">
              <a:buNone/>
            </a:pPr>
            <a:r>
              <a:rPr lang="es-MX" dirty="0" smtClean="0"/>
              <a:t>   </a:t>
            </a:r>
            <a:r>
              <a:rPr lang="es-MX" dirty="0" err="1" smtClean="0"/>
              <a:t>void</a:t>
            </a:r>
            <a:r>
              <a:rPr lang="es-MX" dirty="0" smtClean="0"/>
              <a:t> </a:t>
            </a:r>
            <a:r>
              <a:rPr lang="es-MX" dirty="0" err="1"/>
              <a:t>clear</a:t>
            </a:r>
            <a:r>
              <a:rPr lang="es-MX" dirty="0"/>
              <a:t>()</a:t>
            </a:r>
          </a:p>
          <a:p>
            <a:pPr marL="109728" indent="0">
              <a:buNone/>
            </a:pPr>
            <a:r>
              <a:rPr lang="es-MX" dirty="0" smtClean="0"/>
              <a:t>   </a:t>
            </a:r>
            <a:r>
              <a:rPr lang="es-MX" dirty="0" err="1" smtClean="0"/>
              <a:t>int</a:t>
            </a:r>
            <a:r>
              <a:rPr lang="es-MX" dirty="0" smtClean="0"/>
              <a:t> </a:t>
            </a:r>
            <a:r>
              <a:rPr lang="es-MX" dirty="0" err="1"/>
              <a:t>size</a:t>
            </a:r>
            <a:r>
              <a:rPr lang="es-MX" dirty="0"/>
              <a:t>()</a:t>
            </a:r>
          </a:p>
          <a:p>
            <a:pPr marL="109728" indent="0">
              <a:buNone/>
            </a:pPr>
            <a:r>
              <a:rPr lang="es-MX" dirty="0" smtClean="0"/>
              <a:t>   ...</a:t>
            </a:r>
            <a:endParaRPr lang="es-MX" dirty="0"/>
          </a:p>
          <a:p>
            <a:endParaRPr lang="es-MX" dirty="0"/>
          </a:p>
        </p:txBody>
      </p:sp>
      <p:sp>
        <p:nvSpPr>
          <p:cNvPr id="3" name="2 Título"/>
          <p:cNvSpPr>
            <a:spLocks noGrp="1"/>
          </p:cNvSpPr>
          <p:nvPr>
            <p:ph type="title"/>
          </p:nvPr>
        </p:nvSpPr>
        <p:spPr/>
        <p:txBody>
          <a:bodyPr/>
          <a:lstStyle/>
          <a:p>
            <a:r>
              <a:rPr lang="es-MX" dirty="0" err="1" smtClean="0"/>
              <a:t>ListModel</a:t>
            </a:r>
            <a:r>
              <a:rPr lang="es-MX" dirty="0" smtClean="0"/>
              <a:t> (</a:t>
            </a:r>
            <a:r>
              <a:rPr lang="es-MX" dirty="0" err="1" smtClean="0"/>
              <a:t>cont</a:t>
            </a:r>
            <a:r>
              <a:rPr lang="es-MX" dirty="0" smtClean="0"/>
              <a:t>)</a:t>
            </a:r>
            <a:endParaRPr lang="es-MX" dirty="0"/>
          </a:p>
        </p:txBody>
      </p:sp>
    </p:spTree>
    <p:extLst>
      <p:ext uri="{BB962C8B-B14F-4D97-AF65-F5344CB8AC3E}">
        <p14:creationId xmlns:p14="http://schemas.microsoft.com/office/powerpoint/2010/main" val="1619766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JScrollPane</a:t>
            </a:r>
            <a:endParaRPr lang="es-MX" dirty="0"/>
          </a:p>
        </p:txBody>
      </p:sp>
      <p:sp>
        <p:nvSpPr>
          <p:cNvPr id="3" name="2 Marcador de texto"/>
          <p:cNvSpPr>
            <a:spLocks noGrp="1"/>
          </p:cNvSpPr>
          <p:nvPr>
            <p:ph type="body" idx="1"/>
          </p:nvPr>
        </p:nvSpPr>
        <p:spPr/>
        <p:txBody>
          <a:bodyPr/>
          <a:lstStyle/>
          <a:p>
            <a:endParaRPr lang="es-MX"/>
          </a:p>
        </p:txBody>
      </p:sp>
    </p:spTree>
    <p:extLst>
      <p:ext uri="{BB962C8B-B14F-4D97-AF65-F5344CB8AC3E}">
        <p14:creationId xmlns:p14="http://schemas.microsoft.com/office/powerpoint/2010/main" val="1373216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b="1" dirty="0"/>
              <a:t>Panel que incluye barras de desplazamiento</a:t>
            </a:r>
          </a:p>
          <a:p>
            <a:r>
              <a:rPr lang="es-MX" b="1" dirty="0"/>
              <a:t>S</a:t>
            </a:r>
            <a:r>
              <a:rPr lang="es-MX" b="1" dirty="0" smtClean="0"/>
              <a:t>irve </a:t>
            </a:r>
            <a:r>
              <a:rPr lang="es-MX" b="1" dirty="0"/>
              <a:t>para desplazarse por </a:t>
            </a:r>
            <a:r>
              <a:rPr lang="es-MX" b="1" dirty="0" smtClean="0"/>
              <a:t>componentes demasiado </a:t>
            </a:r>
            <a:r>
              <a:rPr lang="es-MX" b="1" dirty="0"/>
              <a:t>grandes para ser </a:t>
            </a:r>
            <a:r>
              <a:rPr lang="es-MX" b="1" dirty="0" smtClean="0"/>
              <a:t>mostrados en </a:t>
            </a:r>
            <a:r>
              <a:rPr lang="es-MX" b="1" dirty="0"/>
              <a:t>su totalidad</a:t>
            </a:r>
          </a:p>
          <a:p>
            <a:r>
              <a:rPr lang="es-MX" b="1" dirty="0" smtClean="0"/>
              <a:t>Se utiliza principalmente con </a:t>
            </a:r>
            <a:r>
              <a:rPr lang="es-MX" b="1" dirty="0"/>
              <a:t>áreas de texto y listas</a:t>
            </a:r>
            <a:endParaRPr lang="es-MX" dirty="0"/>
          </a:p>
        </p:txBody>
      </p:sp>
      <p:sp>
        <p:nvSpPr>
          <p:cNvPr id="3" name="2 Título"/>
          <p:cNvSpPr>
            <a:spLocks noGrp="1"/>
          </p:cNvSpPr>
          <p:nvPr>
            <p:ph type="title"/>
          </p:nvPr>
        </p:nvSpPr>
        <p:spPr/>
        <p:txBody>
          <a:bodyPr/>
          <a:lstStyle/>
          <a:p>
            <a:r>
              <a:rPr lang="es-MX" dirty="0" err="1"/>
              <a:t>JScrollPane</a:t>
            </a:r>
            <a:endParaRPr lang="es-MX" dirty="0"/>
          </a:p>
        </p:txBody>
      </p:sp>
    </p:spTree>
    <p:extLst>
      <p:ext uri="{BB962C8B-B14F-4D97-AF65-F5344CB8AC3E}">
        <p14:creationId xmlns:p14="http://schemas.microsoft.com/office/powerpoint/2010/main" val="10659289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2404872"/>
          </a:xfrm>
        </p:spPr>
        <p:txBody>
          <a:bodyPr/>
          <a:lstStyle/>
          <a:p>
            <a:r>
              <a:rPr lang="es-MX" dirty="0"/>
              <a:t>Constructores</a:t>
            </a:r>
          </a:p>
          <a:p>
            <a:pPr marL="109728" indent="0">
              <a:buNone/>
            </a:pPr>
            <a:r>
              <a:rPr lang="es-MX" dirty="0" smtClean="0"/>
              <a:t>   </a:t>
            </a:r>
            <a:r>
              <a:rPr lang="es-MX" dirty="0" err="1" smtClean="0"/>
              <a:t>JScrollPane</a:t>
            </a:r>
            <a:r>
              <a:rPr lang="es-MX" dirty="0" smtClean="0"/>
              <a:t>(</a:t>
            </a:r>
            <a:r>
              <a:rPr lang="es-MX" dirty="0" err="1" smtClean="0"/>
              <a:t>Component</a:t>
            </a:r>
            <a:r>
              <a:rPr lang="es-MX" dirty="0" smtClean="0"/>
              <a:t> </a:t>
            </a:r>
            <a:r>
              <a:rPr lang="es-MX" dirty="0" err="1"/>
              <a:t>view</a:t>
            </a:r>
            <a:r>
              <a:rPr lang="es-MX" dirty="0"/>
              <a:t>)</a:t>
            </a:r>
          </a:p>
          <a:p>
            <a:pPr marL="109728" indent="0">
              <a:buNone/>
            </a:pPr>
            <a:r>
              <a:rPr lang="es-MX" dirty="0" smtClean="0"/>
              <a:t>   </a:t>
            </a:r>
            <a:r>
              <a:rPr lang="es-MX" dirty="0" err="1" smtClean="0"/>
              <a:t>JScrollPane</a:t>
            </a:r>
            <a:r>
              <a:rPr lang="es-MX" dirty="0" smtClean="0"/>
              <a:t>(</a:t>
            </a:r>
            <a:r>
              <a:rPr lang="es-MX" dirty="0" err="1" smtClean="0"/>
              <a:t>Component</a:t>
            </a:r>
            <a:r>
              <a:rPr lang="es-MX" dirty="0" smtClean="0"/>
              <a:t> </a:t>
            </a:r>
            <a:r>
              <a:rPr lang="es-MX" dirty="0" err="1" smtClean="0"/>
              <a:t>view</a:t>
            </a:r>
            <a:r>
              <a:rPr lang="es-MX" dirty="0" smtClean="0"/>
              <a:t>,</a:t>
            </a:r>
          </a:p>
          <a:p>
            <a:pPr marL="109728" indent="0">
              <a:buNone/>
            </a:pPr>
            <a:r>
              <a:rPr lang="es-MX" dirty="0" smtClean="0"/>
              <a:t>                        </a:t>
            </a:r>
            <a:r>
              <a:rPr lang="es-MX" dirty="0" err="1" smtClean="0"/>
              <a:t>int</a:t>
            </a:r>
            <a:r>
              <a:rPr lang="es-MX" dirty="0" smtClean="0"/>
              <a:t> </a:t>
            </a:r>
            <a:r>
              <a:rPr lang="es-MX" dirty="0" err="1" smtClean="0"/>
              <a:t>vsbPolicy</a:t>
            </a:r>
            <a:r>
              <a:rPr lang="es-MX" dirty="0" smtClean="0"/>
              <a:t>,</a:t>
            </a:r>
          </a:p>
          <a:p>
            <a:pPr marL="109728" indent="0">
              <a:buNone/>
            </a:pPr>
            <a:r>
              <a:rPr lang="es-MX" dirty="0"/>
              <a:t> </a:t>
            </a:r>
            <a:r>
              <a:rPr lang="es-MX" dirty="0" smtClean="0"/>
              <a:t>                                                  </a:t>
            </a:r>
            <a:r>
              <a:rPr lang="es-MX" dirty="0" err="1" smtClean="0"/>
              <a:t>int</a:t>
            </a:r>
            <a:r>
              <a:rPr lang="es-MX" dirty="0" smtClean="0"/>
              <a:t> </a:t>
            </a:r>
            <a:r>
              <a:rPr lang="es-MX" dirty="0" err="1" smtClean="0"/>
              <a:t>hsbPolicy</a:t>
            </a:r>
            <a:r>
              <a:rPr lang="es-MX" dirty="0"/>
              <a:t>)</a:t>
            </a:r>
          </a:p>
        </p:txBody>
      </p:sp>
      <p:sp>
        <p:nvSpPr>
          <p:cNvPr id="3" name="2 Título"/>
          <p:cNvSpPr>
            <a:spLocks noGrp="1"/>
          </p:cNvSpPr>
          <p:nvPr>
            <p:ph type="title"/>
          </p:nvPr>
        </p:nvSpPr>
        <p:spPr/>
        <p:txBody>
          <a:bodyPr/>
          <a:lstStyle/>
          <a:p>
            <a:r>
              <a:rPr lang="es-MX" dirty="0" err="1"/>
              <a:t>JScrollPane</a:t>
            </a:r>
            <a:endParaRPr lang="es-MX" dirty="0"/>
          </a:p>
        </p:txBody>
      </p:sp>
      <p:sp>
        <p:nvSpPr>
          <p:cNvPr id="4" name="3 Rectángulo redondeado"/>
          <p:cNvSpPr/>
          <p:nvPr/>
        </p:nvSpPr>
        <p:spPr>
          <a:xfrm>
            <a:off x="228600" y="4191000"/>
            <a:ext cx="64389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MX" b="1" dirty="0" err="1"/>
              <a:t>ScrollPaneConstants.VERTICAL_SCROLLBAR_AS_NEEDED</a:t>
            </a:r>
            <a:endParaRPr lang="es-MX" b="1" dirty="0"/>
          </a:p>
          <a:p>
            <a:r>
              <a:rPr lang="es-MX" b="1" dirty="0" err="1"/>
              <a:t>ScrollPaneConstants.VERTICAL_SCROLLBAR_NEVER</a:t>
            </a:r>
            <a:endParaRPr lang="es-MX" b="1" dirty="0"/>
          </a:p>
          <a:p>
            <a:r>
              <a:rPr lang="es-MX" b="1" dirty="0" err="1"/>
              <a:t>ScrollPaneConstants.VERTICAL_SCROLLBAR_ALWAYS</a:t>
            </a:r>
            <a:endParaRPr lang="es-MX" dirty="0"/>
          </a:p>
        </p:txBody>
      </p:sp>
      <p:sp>
        <p:nvSpPr>
          <p:cNvPr id="5" name="4 Rectángulo redondeado"/>
          <p:cNvSpPr/>
          <p:nvPr/>
        </p:nvSpPr>
        <p:spPr>
          <a:xfrm>
            <a:off x="1905000" y="5410200"/>
            <a:ext cx="7086600" cy="990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MX" b="1" dirty="0" err="1"/>
              <a:t>ScrollPaneConstants.HORIZONTAL_SCROLLBAR_AS_NEEDED</a:t>
            </a:r>
            <a:endParaRPr lang="es-MX" b="1" dirty="0"/>
          </a:p>
          <a:p>
            <a:r>
              <a:rPr lang="es-MX" b="1" dirty="0" err="1"/>
              <a:t>ScrollPaneConstants.HORIZONTAL_SCROLLBAR_NEVER</a:t>
            </a:r>
            <a:endParaRPr lang="es-MX" b="1" dirty="0"/>
          </a:p>
          <a:p>
            <a:r>
              <a:rPr lang="es-MX" b="1" dirty="0" err="1"/>
              <a:t>ScrollPaneConstants.HORIZONTAL_SCROLLBAR_ALWAYS</a:t>
            </a:r>
            <a:endParaRPr lang="es-MX" dirty="0"/>
          </a:p>
        </p:txBody>
      </p:sp>
      <p:cxnSp>
        <p:nvCxnSpPr>
          <p:cNvPr id="7" name="6 Conector recto de flecha"/>
          <p:cNvCxnSpPr/>
          <p:nvPr/>
        </p:nvCxnSpPr>
        <p:spPr>
          <a:xfrm flipV="1">
            <a:off x="3448050" y="3352800"/>
            <a:ext cx="28575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flipH="1" flipV="1">
            <a:off x="7391400" y="3810000"/>
            <a:ext cx="533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341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ctrTitle"/>
          </p:nvPr>
        </p:nvSpPr>
        <p:spPr/>
        <p:txBody>
          <a:bodyPr/>
          <a:lstStyle/>
          <a:p>
            <a:pPr eaLnBrk="1" hangingPunct="1"/>
            <a:endParaRPr lang="es-MX" smtClean="0"/>
          </a:p>
        </p:txBody>
      </p:sp>
      <p:sp>
        <p:nvSpPr>
          <p:cNvPr id="34819" name="Rectangle 5"/>
          <p:cNvSpPr>
            <a:spLocks noGrp="1" noChangeArrowheads="1"/>
          </p:cNvSpPr>
          <p:nvPr>
            <p:ph type="subTitle" idx="1"/>
          </p:nvPr>
        </p:nvSpPr>
        <p:spPr/>
        <p:txBody>
          <a:bodyPr/>
          <a:lstStyle/>
          <a:p>
            <a:pPr eaLnBrk="1" hangingPunct="1"/>
            <a:r>
              <a:rPr lang="es-MX" smtClean="0"/>
              <a:t>Manejo de eventos</a:t>
            </a:r>
            <a:endParaRPr lang="es-E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2 Marcador de contenido"/>
          <p:cNvSpPr>
            <a:spLocks noGrp="1"/>
          </p:cNvSpPr>
          <p:nvPr>
            <p:ph idx="1"/>
          </p:nvPr>
        </p:nvSpPr>
        <p:spPr/>
        <p:txBody>
          <a:bodyPr/>
          <a:lstStyle/>
          <a:p>
            <a:pPr eaLnBrk="1" hangingPunct="1"/>
            <a:r>
              <a:rPr lang="es-MX" b="1" smtClean="0"/>
              <a:t>Muchos de los programas basados en GUIs (</a:t>
            </a:r>
            <a:r>
              <a:rPr lang="es-MX" b="1" i="1" smtClean="0"/>
              <a:t>Graphical User Interface</a:t>
            </a:r>
            <a:r>
              <a:rPr lang="es-MX" b="1" smtClean="0"/>
              <a:t>) son un ejemplo de programa dirigido por eventos</a:t>
            </a:r>
          </a:p>
          <a:p>
            <a:pPr eaLnBrk="1" hangingPunct="1"/>
            <a:r>
              <a:rPr lang="es-MX" b="1" smtClean="0"/>
              <a:t>Las GUIs facilitan la interacción del usuario con el programa</a:t>
            </a:r>
            <a:endParaRPr lang="es-MX" smtClean="0"/>
          </a:p>
        </p:txBody>
      </p:sp>
      <p:sp>
        <p:nvSpPr>
          <p:cNvPr id="35842" name="1 Título"/>
          <p:cNvSpPr>
            <a:spLocks noGrp="1"/>
          </p:cNvSpPr>
          <p:nvPr>
            <p:ph type="title"/>
          </p:nvPr>
        </p:nvSpPr>
        <p:spPr/>
        <p:txBody>
          <a:bodyPr>
            <a:normAutofit fontScale="90000"/>
          </a:bodyPr>
          <a:lstStyle/>
          <a:p>
            <a:pPr eaLnBrk="1" hangingPunct="1"/>
            <a:r>
              <a:rPr lang="es-MX" smtClean="0"/>
              <a:t>Interfaces gráficas de usuario (GUI)</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p:txBody>
          <a:bodyPr>
            <a:normAutofit fontScale="90000"/>
          </a:bodyPr>
          <a:lstStyle/>
          <a:p>
            <a:pPr eaLnBrk="1" hangingPunct="1"/>
            <a:r>
              <a:rPr lang="es-MX" smtClean="0"/>
              <a:t>Interfaces gráficas de usuario (GUI)</a:t>
            </a:r>
          </a:p>
        </p:txBody>
      </p:sp>
      <p:pic>
        <p:nvPicPr>
          <p:cNvPr id="368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27536" t="17471" r="33272" b="19598"/>
          <a:stretch>
            <a:fillRect/>
          </a:stretch>
        </p:blipFill>
        <p:spPr bwMode="auto">
          <a:xfrm>
            <a:off x="2286000" y="1724025"/>
            <a:ext cx="4205288"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eaLnBrk="1" hangingPunct="1"/>
            <a:r>
              <a:rPr lang="es-MX" smtClean="0"/>
              <a:t>Cuando un usuario interactúa con la interfaz gráfica, genera eventos</a:t>
            </a:r>
          </a:p>
          <a:p>
            <a:pPr eaLnBrk="1" hangingPunct="1"/>
            <a:r>
              <a:rPr lang="es-MX" smtClean="0"/>
              <a:t>Algunos eventos comunes son:</a:t>
            </a:r>
          </a:p>
          <a:p>
            <a:pPr lvl="1" eaLnBrk="1" hangingPunct="1"/>
            <a:r>
              <a:rPr lang="es-MX" smtClean="0"/>
              <a:t>mover el ratón,</a:t>
            </a:r>
          </a:p>
          <a:p>
            <a:pPr lvl="1" eaLnBrk="1" hangingPunct="1"/>
            <a:r>
              <a:rPr lang="es-MX" smtClean="0"/>
              <a:t>hacer clic en botón en la pantalla,</a:t>
            </a:r>
          </a:p>
          <a:p>
            <a:pPr lvl="1" eaLnBrk="1" hangingPunct="1"/>
            <a:r>
              <a:rPr lang="es-MX" smtClean="0"/>
              <a:t>escribir en un campo de texto,</a:t>
            </a:r>
          </a:p>
          <a:p>
            <a:pPr lvl="1" eaLnBrk="1" hangingPunct="1"/>
            <a:r>
              <a:rPr lang="es-MX" smtClean="0"/>
              <a:t>seleccionar un elemento de un menú</a:t>
            </a:r>
          </a:p>
          <a:p>
            <a:pPr lvl="1" eaLnBrk="1" hangingPunct="1"/>
            <a:r>
              <a:rPr lang="es-MX" smtClean="0"/>
              <a:t>cerrar una ventana, etc.</a:t>
            </a:r>
            <a:endParaRPr lang="es-ES" smtClean="0"/>
          </a:p>
        </p:txBody>
      </p:sp>
      <p:sp>
        <p:nvSpPr>
          <p:cNvPr id="37890" name="Rectangle 2"/>
          <p:cNvSpPr>
            <a:spLocks noGrp="1" noChangeArrowheads="1"/>
          </p:cNvSpPr>
          <p:nvPr>
            <p:ph type="title"/>
          </p:nvPr>
        </p:nvSpPr>
        <p:spPr/>
        <p:txBody>
          <a:bodyPr/>
          <a:lstStyle/>
          <a:p>
            <a:pPr eaLnBrk="1" hangingPunct="1"/>
            <a:r>
              <a:rPr lang="es-MX" smtClean="0"/>
              <a:t>Eventos</a:t>
            </a:r>
            <a:endParaRPr lang="es-E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eaLnBrk="1" hangingPunct="1">
              <a:lnSpc>
                <a:spcPct val="90000"/>
              </a:lnSpc>
            </a:pPr>
            <a:r>
              <a:rPr lang="es-MX" sz="2800" smtClean="0"/>
              <a:t>Cuando ocurre una interacción con el usuario, se envía un mensaje al programa</a:t>
            </a:r>
          </a:p>
          <a:p>
            <a:pPr eaLnBrk="1" hangingPunct="1">
              <a:lnSpc>
                <a:spcPct val="90000"/>
              </a:lnSpc>
            </a:pPr>
            <a:r>
              <a:rPr lang="es-MX" sz="2800" smtClean="0"/>
              <a:t>La información de los eventos de la interfaz gráfica se almacena en un objeto de una clase que extiende AWTEvent</a:t>
            </a:r>
          </a:p>
          <a:p>
            <a:pPr eaLnBrk="1" hangingPunct="1">
              <a:lnSpc>
                <a:spcPct val="90000"/>
              </a:lnSpc>
            </a:pPr>
            <a:r>
              <a:rPr lang="es-MX" sz="2800" smtClean="0"/>
              <a:t>En la siguiente figura se muestran algunas clases de eventos del paquete java.awt.event</a:t>
            </a:r>
          </a:p>
          <a:p>
            <a:pPr eaLnBrk="1" hangingPunct="1">
              <a:lnSpc>
                <a:spcPct val="90000"/>
              </a:lnSpc>
            </a:pPr>
            <a:r>
              <a:rPr lang="es-MX" sz="2800" smtClean="0"/>
              <a:t>Los tipos de eventos del paquete java.awt.event se utilizan con componentes de AWT y de Swing</a:t>
            </a:r>
            <a:endParaRPr lang="es-ES" sz="2800" smtClean="0"/>
          </a:p>
        </p:txBody>
      </p:sp>
      <p:sp>
        <p:nvSpPr>
          <p:cNvPr id="38914" name="Rectangle 2"/>
          <p:cNvSpPr>
            <a:spLocks noGrp="1" noChangeArrowheads="1"/>
          </p:cNvSpPr>
          <p:nvPr>
            <p:ph type="title"/>
          </p:nvPr>
        </p:nvSpPr>
        <p:spPr/>
        <p:txBody>
          <a:bodyPr/>
          <a:lstStyle/>
          <a:p>
            <a:pPr eaLnBrk="1" hangingPunct="1"/>
            <a:r>
              <a:rPr lang="es-MX" smtClean="0"/>
              <a:t>Eventos</a:t>
            </a:r>
            <a:endParaRPr lang="es-ES"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s-MX" smtClean="0"/>
              <a:t>Paquete java.awt.event</a:t>
            </a:r>
            <a:endParaRPr lang="es-ES" smtClean="0"/>
          </a:p>
        </p:txBody>
      </p:sp>
      <p:sp>
        <p:nvSpPr>
          <p:cNvPr id="39939" name="Rectangle 5"/>
          <p:cNvSpPr>
            <a:spLocks noChangeArrowheads="1"/>
          </p:cNvSpPr>
          <p:nvPr/>
        </p:nvSpPr>
        <p:spPr bwMode="auto">
          <a:xfrm>
            <a:off x="914400" y="22860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EventObject</a:t>
            </a:r>
            <a:endParaRPr lang="es-ES"/>
          </a:p>
        </p:txBody>
      </p:sp>
      <p:sp>
        <p:nvSpPr>
          <p:cNvPr id="39940" name="Rectangle 7"/>
          <p:cNvSpPr>
            <a:spLocks noChangeArrowheads="1"/>
          </p:cNvSpPr>
          <p:nvPr/>
        </p:nvSpPr>
        <p:spPr bwMode="auto">
          <a:xfrm>
            <a:off x="609600" y="16764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Object</a:t>
            </a:r>
            <a:endParaRPr lang="es-ES"/>
          </a:p>
        </p:txBody>
      </p:sp>
      <p:sp>
        <p:nvSpPr>
          <p:cNvPr id="39941" name="Rectangle 8"/>
          <p:cNvSpPr>
            <a:spLocks noChangeArrowheads="1"/>
          </p:cNvSpPr>
          <p:nvPr/>
        </p:nvSpPr>
        <p:spPr bwMode="auto">
          <a:xfrm>
            <a:off x="1143000" y="28956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AWTEvent</a:t>
            </a:r>
            <a:endParaRPr lang="es-ES"/>
          </a:p>
        </p:txBody>
      </p:sp>
      <p:sp>
        <p:nvSpPr>
          <p:cNvPr id="39942" name="Rectangle 9"/>
          <p:cNvSpPr>
            <a:spLocks noChangeArrowheads="1"/>
          </p:cNvSpPr>
          <p:nvPr/>
        </p:nvSpPr>
        <p:spPr bwMode="auto">
          <a:xfrm>
            <a:off x="3810000" y="15240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ActionEvent</a:t>
            </a:r>
            <a:endParaRPr lang="es-ES"/>
          </a:p>
        </p:txBody>
      </p:sp>
      <p:sp>
        <p:nvSpPr>
          <p:cNvPr id="39943" name="Rectangle 10"/>
          <p:cNvSpPr>
            <a:spLocks noChangeArrowheads="1"/>
          </p:cNvSpPr>
          <p:nvPr/>
        </p:nvSpPr>
        <p:spPr bwMode="auto">
          <a:xfrm>
            <a:off x="3810000" y="20574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AdjustmentEvent</a:t>
            </a:r>
            <a:endParaRPr lang="es-ES"/>
          </a:p>
        </p:txBody>
      </p:sp>
      <p:sp>
        <p:nvSpPr>
          <p:cNvPr id="39944" name="Rectangle 11"/>
          <p:cNvSpPr>
            <a:spLocks noChangeArrowheads="1"/>
          </p:cNvSpPr>
          <p:nvPr/>
        </p:nvSpPr>
        <p:spPr bwMode="auto">
          <a:xfrm>
            <a:off x="3810000" y="25908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ItemEvent</a:t>
            </a:r>
            <a:endParaRPr lang="es-ES"/>
          </a:p>
        </p:txBody>
      </p:sp>
      <p:sp>
        <p:nvSpPr>
          <p:cNvPr id="39945" name="Rectangle 12"/>
          <p:cNvSpPr>
            <a:spLocks noChangeArrowheads="1"/>
          </p:cNvSpPr>
          <p:nvPr/>
        </p:nvSpPr>
        <p:spPr bwMode="auto">
          <a:xfrm>
            <a:off x="3810000" y="31242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TextEvent</a:t>
            </a:r>
            <a:endParaRPr lang="es-ES"/>
          </a:p>
        </p:txBody>
      </p:sp>
      <p:sp>
        <p:nvSpPr>
          <p:cNvPr id="39946" name="Rectangle 13"/>
          <p:cNvSpPr>
            <a:spLocks noChangeArrowheads="1"/>
          </p:cNvSpPr>
          <p:nvPr/>
        </p:nvSpPr>
        <p:spPr bwMode="auto">
          <a:xfrm>
            <a:off x="3810000" y="36576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ComponentEvent</a:t>
            </a:r>
            <a:endParaRPr lang="es-ES"/>
          </a:p>
        </p:txBody>
      </p:sp>
      <p:sp>
        <p:nvSpPr>
          <p:cNvPr id="39947" name="Rectangle 14"/>
          <p:cNvSpPr>
            <a:spLocks noChangeArrowheads="1"/>
          </p:cNvSpPr>
          <p:nvPr/>
        </p:nvSpPr>
        <p:spPr bwMode="auto">
          <a:xfrm>
            <a:off x="6248400" y="21336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ContainerEvent</a:t>
            </a:r>
            <a:endParaRPr lang="es-ES"/>
          </a:p>
        </p:txBody>
      </p:sp>
      <p:sp>
        <p:nvSpPr>
          <p:cNvPr id="39948" name="Rectangle 15"/>
          <p:cNvSpPr>
            <a:spLocks noChangeArrowheads="1"/>
          </p:cNvSpPr>
          <p:nvPr/>
        </p:nvSpPr>
        <p:spPr bwMode="auto">
          <a:xfrm>
            <a:off x="6248400" y="26670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FocusEvent</a:t>
            </a:r>
            <a:endParaRPr lang="es-ES"/>
          </a:p>
        </p:txBody>
      </p:sp>
      <p:sp>
        <p:nvSpPr>
          <p:cNvPr id="39949" name="Rectangle 16"/>
          <p:cNvSpPr>
            <a:spLocks noChangeArrowheads="1"/>
          </p:cNvSpPr>
          <p:nvPr/>
        </p:nvSpPr>
        <p:spPr bwMode="auto">
          <a:xfrm>
            <a:off x="6248400" y="32004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PaintEvent</a:t>
            </a:r>
            <a:endParaRPr lang="es-ES"/>
          </a:p>
        </p:txBody>
      </p:sp>
      <p:sp>
        <p:nvSpPr>
          <p:cNvPr id="39950" name="Rectangle 17"/>
          <p:cNvSpPr>
            <a:spLocks noChangeArrowheads="1"/>
          </p:cNvSpPr>
          <p:nvPr/>
        </p:nvSpPr>
        <p:spPr bwMode="auto">
          <a:xfrm>
            <a:off x="6248400" y="37338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WindowEvent</a:t>
            </a:r>
            <a:endParaRPr lang="es-ES"/>
          </a:p>
        </p:txBody>
      </p:sp>
      <p:sp>
        <p:nvSpPr>
          <p:cNvPr id="39951" name="Rectangle 18"/>
          <p:cNvSpPr>
            <a:spLocks noChangeArrowheads="1"/>
          </p:cNvSpPr>
          <p:nvPr/>
        </p:nvSpPr>
        <p:spPr bwMode="auto">
          <a:xfrm>
            <a:off x="6248400" y="43434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InputEvent</a:t>
            </a:r>
            <a:endParaRPr lang="es-ES"/>
          </a:p>
        </p:txBody>
      </p:sp>
      <p:sp>
        <p:nvSpPr>
          <p:cNvPr id="39952" name="Rectangle 19"/>
          <p:cNvSpPr>
            <a:spLocks noChangeArrowheads="1"/>
          </p:cNvSpPr>
          <p:nvPr/>
        </p:nvSpPr>
        <p:spPr bwMode="auto">
          <a:xfrm>
            <a:off x="6248400" y="49530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MouseEvent</a:t>
            </a:r>
            <a:endParaRPr lang="es-ES"/>
          </a:p>
        </p:txBody>
      </p:sp>
      <p:sp>
        <p:nvSpPr>
          <p:cNvPr id="39953" name="Rectangle 20"/>
          <p:cNvSpPr>
            <a:spLocks noChangeArrowheads="1"/>
          </p:cNvSpPr>
          <p:nvPr/>
        </p:nvSpPr>
        <p:spPr bwMode="auto">
          <a:xfrm>
            <a:off x="6248400" y="55626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MouseWheelEvent</a:t>
            </a:r>
            <a:endParaRPr lang="es-ES"/>
          </a:p>
        </p:txBody>
      </p:sp>
      <p:sp>
        <p:nvSpPr>
          <p:cNvPr id="39954" name="AutoShape 22"/>
          <p:cNvSpPr>
            <a:spLocks noChangeArrowheads="1"/>
          </p:cNvSpPr>
          <p:nvPr/>
        </p:nvSpPr>
        <p:spPr bwMode="auto">
          <a:xfrm>
            <a:off x="7077075" y="5334000"/>
            <a:ext cx="161925" cy="152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9955" name="Line 23"/>
          <p:cNvSpPr>
            <a:spLocks noChangeShapeType="1"/>
          </p:cNvSpPr>
          <p:nvPr/>
        </p:nvSpPr>
        <p:spPr bwMode="auto">
          <a:xfrm>
            <a:off x="7162800" y="54864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56" name="AutoShape 24"/>
          <p:cNvSpPr>
            <a:spLocks noChangeArrowheads="1"/>
          </p:cNvSpPr>
          <p:nvPr/>
        </p:nvSpPr>
        <p:spPr bwMode="auto">
          <a:xfrm>
            <a:off x="7077075" y="4724400"/>
            <a:ext cx="161925" cy="152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9957" name="Line 25"/>
          <p:cNvSpPr>
            <a:spLocks noChangeShapeType="1"/>
          </p:cNvSpPr>
          <p:nvPr/>
        </p:nvSpPr>
        <p:spPr bwMode="auto">
          <a:xfrm>
            <a:off x="7162800" y="48768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58" name="Rectangle 26"/>
          <p:cNvSpPr>
            <a:spLocks noChangeArrowheads="1"/>
          </p:cNvSpPr>
          <p:nvPr/>
        </p:nvSpPr>
        <p:spPr bwMode="auto">
          <a:xfrm>
            <a:off x="3733800" y="52578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KeyEvent</a:t>
            </a:r>
            <a:endParaRPr lang="es-ES"/>
          </a:p>
        </p:txBody>
      </p:sp>
      <p:sp>
        <p:nvSpPr>
          <p:cNvPr id="39959" name="AutoShape 27"/>
          <p:cNvSpPr>
            <a:spLocks noChangeArrowheads="1"/>
          </p:cNvSpPr>
          <p:nvPr/>
        </p:nvSpPr>
        <p:spPr bwMode="auto">
          <a:xfrm rot="-6009294">
            <a:off x="6167437" y="4738688"/>
            <a:ext cx="161925" cy="152400"/>
          </a:xfrm>
          <a:prstGeom prst="triangle">
            <a:avLst>
              <a:gd name="adj" fmla="val 8235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9960" name="Line 29"/>
          <p:cNvSpPr>
            <a:spLocks noChangeShapeType="1"/>
          </p:cNvSpPr>
          <p:nvPr/>
        </p:nvSpPr>
        <p:spPr bwMode="auto">
          <a:xfrm flipV="1">
            <a:off x="6096000" y="4824413"/>
            <a:ext cx="147638" cy="2047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61" name="AutoShape 30"/>
          <p:cNvSpPr>
            <a:spLocks noChangeArrowheads="1"/>
          </p:cNvSpPr>
          <p:nvPr/>
        </p:nvSpPr>
        <p:spPr bwMode="auto">
          <a:xfrm>
            <a:off x="5105400" y="4038600"/>
            <a:ext cx="161925" cy="152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9962" name="Line 31"/>
          <p:cNvSpPr>
            <a:spLocks noChangeShapeType="1"/>
          </p:cNvSpPr>
          <p:nvPr/>
        </p:nvSpPr>
        <p:spPr bwMode="auto">
          <a:xfrm>
            <a:off x="5181600" y="4191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63" name="Line 32"/>
          <p:cNvSpPr>
            <a:spLocks noChangeShapeType="1"/>
          </p:cNvSpPr>
          <p:nvPr/>
        </p:nvSpPr>
        <p:spPr bwMode="auto">
          <a:xfrm flipH="1">
            <a:off x="4800600" y="50292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64" name="Line 33"/>
          <p:cNvSpPr>
            <a:spLocks noChangeShapeType="1"/>
          </p:cNvSpPr>
          <p:nvPr/>
        </p:nvSpPr>
        <p:spPr bwMode="auto">
          <a:xfrm>
            <a:off x="4800600" y="5029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65" name="Line 34"/>
          <p:cNvSpPr>
            <a:spLocks noChangeShapeType="1"/>
          </p:cNvSpPr>
          <p:nvPr/>
        </p:nvSpPr>
        <p:spPr bwMode="auto">
          <a:xfrm>
            <a:off x="6019800" y="22860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66" name="Line 35"/>
          <p:cNvSpPr>
            <a:spLocks noChangeShapeType="1"/>
          </p:cNvSpPr>
          <p:nvPr/>
        </p:nvSpPr>
        <p:spPr bwMode="auto">
          <a:xfrm>
            <a:off x="6019800" y="4572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67" name="Line 36"/>
          <p:cNvSpPr>
            <a:spLocks noChangeShapeType="1"/>
          </p:cNvSpPr>
          <p:nvPr/>
        </p:nvSpPr>
        <p:spPr bwMode="auto">
          <a:xfrm>
            <a:off x="6019800" y="39338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68" name="Line 37"/>
          <p:cNvSpPr>
            <a:spLocks noChangeShapeType="1"/>
          </p:cNvSpPr>
          <p:nvPr/>
        </p:nvSpPr>
        <p:spPr bwMode="auto">
          <a:xfrm>
            <a:off x="6019800" y="3429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69" name="Line 38"/>
          <p:cNvSpPr>
            <a:spLocks noChangeShapeType="1"/>
          </p:cNvSpPr>
          <p:nvPr/>
        </p:nvSpPr>
        <p:spPr bwMode="auto">
          <a:xfrm>
            <a:off x="6019800" y="288131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70" name="Line 39"/>
          <p:cNvSpPr>
            <a:spLocks noChangeShapeType="1"/>
          </p:cNvSpPr>
          <p:nvPr/>
        </p:nvSpPr>
        <p:spPr bwMode="auto">
          <a:xfrm>
            <a:off x="6019800" y="2286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71" name="Line 40"/>
          <p:cNvSpPr>
            <a:spLocks noChangeShapeType="1"/>
          </p:cNvSpPr>
          <p:nvPr/>
        </p:nvSpPr>
        <p:spPr bwMode="auto">
          <a:xfrm>
            <a:off x="5181600" y="4419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72" name="AutoShape 41"/>
          <p:cNvSpPr>
            <a:spLocks noChangeArrowheads="1"/>
          </p:cNvSpPr>
          <p:nvPr/>
        </p:nvSpPr>
        <p:spPr bwMode="auto">
          <a:xfrm>
            <a:off x="914400" y="2667000"/>
            <a:ext cx="161925" cy="152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9973" name="Line 42"/>
          <p:cNvSpPr>
            <a:spLocks noChangeShapeType="1"/>
          </p:cNvSpPr>
          <p:nvPr/>
        </p:nvSpPr>
        <p:spPr bwMode="auto">
          <a:xfrm>
            <a:off x="990600" y="2819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74" name="Line 43"/>
          <p:cNvSpPr>
            <a:spLocks noChangeShapeType="1"/>
          </p:cNvSpPr>
          <p:nvPr/>
        </p:nvSpPr>
        <p:spPr bwMode="auto">
          <a:xfrm>
            <a:off x="990600" y="3048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75" name="AutoShape 44"/>
          <p:cNvSpPr>
            <a:spLocks noChangeArrowheads="1"/>
          </p:cNvSpPr>
          <p:nvPr/>
        </p:nvSpPr>
        <p:spPr bwMode="auto">
          <a:xfrm>
            <a:off x="685800" y="2057400"/>
            <a:ext cx="161925" cy="152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9976" name="Line 45"/>
          <p:cNvSpPr>
            <a:spLocks noChangeShapeType="1"/>
          </p:cNvSpPr>
          <p:nvPr/>
        </p:nvSpPr>
        <p:spPr bwMode="auto">
          <a:xfrm>
            <a:off x="762000" y="2209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77" name="Line 46"/>
          <p:cNvSpPr>
            <a:spLocks noChangeShapeType="1"/>
          </p:cNvSpPr>
          <p:nvPr/>
        </p:nvSpPr>
        <p:spPr bwMode="auto">
          <a:xfrm>
            <a:off x="762000" y="2438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78" name="Line 47"/>
          <p:cNvSpPr>
            <a:spLocks noChangeShapeType="1"/>
          </p:cNvSpPr>
          <p:nvPr/>
        </p:nvSpPr>
        <p:spPr bwMode="auto">
          <a:xfrm>
            <a:off x="3581400" y="1676400"/>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79" name="Line 48"/>
          <p:cNvSpPr>
            <a:spLocks noChangeShapeType="1"/>
          </p:cNvSpPr>
          <p:nvPr/>
        </p:nvSpPr>
        <p:spPr bwMode="auto">
          <a:xfrm>
            <a:off x="3581400" y="3886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80" name="Line 49"/>
          <p:cNvSpPr>
            <a:spLocks noChangeShapeType="1"/>
          </p:cNvSpPr>
          <p:nvPr/>
        </p:nvSpPr>
        <p:spPr bwMode="auto">
          <a:xfrm>
            <a:off x="3581400" y="3276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81" name="Line 50"/>
          <p:cNvSpPr>
            <a:spLocks noChangeShapeType="1"/>
          </p:cNvSpPr>
          <p:nvPr/>
        </p:nvSpPr>
        <p:spPr bwMode="auto">
          <a:xfrm>
            <a:off x="35814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82" name="Line 51"/>
          <p:cNvSpPr>
            <a:spLocks noChangeShapeType="1"/>
          </p:cNvSpPr>
          <p:nvPr/>
        </p:nvSpPr>
        <p:spPr bwMode="auto">
          <a:xfrm>
            <a:off x="3581400" y="225266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83" name="Line 52"/>
          <p:cNvSpPr>
            <a:spLocks noChangeShapeType="1"/>
          </p:cNvSpPr>
          <p:nvPr/>
        </p:nvSpPr>
        <p:spPr bwMode="auto">
          <a:xfrm>
            <a:off x="3581400" y="1676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84" name="AutoShape 53"/>
          <p:cNvSpPr>
            <a:spLocks noChangeArrowheads="1"/>
          </p:cNvSpPr>
          <p:nvPr/>
        </p:nvSpPr>
        <p:spPr bwMode="auto">
          <a:xfrm rot="-5400000">
            <a:off x="3043237" y="2976563"/>
            <a:ext cx="161925" cy="152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9985" name="Line 54"/>
          <p:cNvSpPr>
            <a:spLocks noChangeShapeType="1"/>
          </p:cNvSpPr>
          <p:nvPr/>
        </p:nvSpPr>
        <p:spPr bwMode="auto">
          <a:xfrm>
            <a:off x="3200400" y="30480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9986" name="Text Box 55"/>
          <p:cNvSpPr txBox="1">
            <a:spLocks noChangeArrowheads="1"/>
          </p:cNvSpPr>
          <p:nvPr/>
        </p:nvSpPr>
        <p:spPr bwMode="auto">
          <a:xfrm>
            <a:off x="2971800" y="5943600"/>
            <a:ext cx="377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MX"/>
              <a:t>*Grafica obtenida de Deitel &amp; Deitel</a:t>
            </a:r>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r>
              <a:rPr lang="es-MX" smtClean="0"/>
              <a:t>Swing proporciona tres clases contenedoras de nivel superior</a:t>
            </a:r>
          </a:p>
          <a:p>
            <a:pPr lvl="1" eaLnBrk="1" hangingPunct="1"/>
            <a:r>
              <a:rPr lang="es-ES" smtClean="0"/>
              <a:t>JFrame</a:t>
            </a:r>
          </a:p>
          <a:p>
            <a:pPr lvl="1" eaLnBrk="1" hangingPunct="1"/>
            <a:r>
              <a:rPr lang="es-ES" smtClean="0"/>
              <a:t>JDialog</a:t>
            </a:r>
          </a:p>
          <a:p>
            <a:pPr lvl="1" eaLnBrk="1" hangingPunct="1"/>
            <a:r>
              <a:rPr lang="es-ES" smtClean="0"/>
              <a:t>JApplet</a:t>
            </a:r>
          </a:p>
        </p:txBody>
      </p:sp>
      <p:sp>
        <p:nvSpPr>
          <p:cNvPr id="7170" name="Rectangle 2"/>
          <p:cNvSpPr>
            <a:spLocks noGrp="1" noChangeArrowheads="1"/>
          </p:cNvSpPr>
          <p:nvPr>
            <p:ph type="title"/>
          </p:nvPr>
        </p:nvSpPr>
        <p:spPr/>
        <p:txBody>
          <a:bodyPr/>
          <a:lstStyle/>
          <a:p>
            <a:pPr eaLnBrk="1" hangingPunct="1"/>
            <a:r>
              <a:rPr lang="es-MX" smtClean="0"/>
              <a:t>Contenedores de nivel superior</a:t>
            </a:r>
            <a:endParaRPr lang="es-ES"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eaLnBrk="1" hangingPunct="1">
              <a:lnSpc>
                <a:spcPct val="80000"/>
              </a:lnSpc>
            </a:pPr>
            <a:r>
              <a:rPr lang="es-MX" sz="2800" smtClean="0"/>
              <a:t>El mecanismo del manejo de eventos consta de tres partes</a:t>
            </a:r>
          </a:p>
          <a:p>
            <a:pPr lvl="1" eaLnBrk="1" hangingPunct="1">
              <a:lnSpc>
                <a:spcPct val="80000"/>
              </a:lnSpc>
            </a:pPr>
            <a:r>
              <a:rPr lang="es-MX" sz="2400" smtClean="0"/>
              <a:t>El origen del evento</a:t>
            </a:r>
          </a:p>
          <a:p>
            <a:pPr lvl="2" eaLnBrk="1" hangingPunct="1">
              <a:lnSpc>
                <a:spcPct val="80000"/>
              </a:lnSpc>
            </a:pPr>
            <a:r>
              <a:rPr lang="es-MX" sz="2000" smtClean="0"/>
              <a:t>Es el componente específico, de la interfaz gráfica, con el cual interactúa el usuario</a:t>
            </a:r>
          </a:p>
          <a:p>
            <a:pPr lvl="1" eaLnBrk="1" hangingPunct="1">
              <a:lnSpc>
                <a:spcPct val="80000"/>
              </a:lnSpc>
            </a:pPr>
            <a:r>
              <a:rPr lang="es-MX" sz="2400" smtClean="0"/>
              <a:t>El objeto del evento</a:t>
            </a:r>
          </a:p>
          <a:p>
            <a:pPr lvl="2" eaLnBrk="1" hangingPunct="1">
              <a:lnSpc>
                <a:spcPct val="80000"/>
              </a:lnSpc>
            </a:pPr>
            <a:r>
              <a:rPr lang="es-MX" sz="2000" smtClean="0"/>
              <a:t>El objeto del evento encapsula la información acerca del evento que ocurrió</a:t>
            </a:r>
          </a:p>
          <a:p>
            <a:pPr lvl="1" eaLnBrk="1" hangingPunct="1">
              <a:lnSpc>
                <a:spcPct val="80000"/>
              </a:lnSpc>
            </a:pPr>
            <a:r>
              <a:rPr lang="es-MX" sz="2400" smtClean="0"/>
              <a:t>El componente de escucha del evento</a:t>
            </a:r>
          </a:p>
          <a:p>
            <a:pPr lvl="2" eaLnBrk="1" hangingPunct="1">
              <a:lnSpc>
                <a:spcPct val="80000"/>
              </a:lnSpc>
            </a:pPr>
            <a:r>
              <a:rPr lang="es-MX" sz="2000" smtClean="0"/>
              <a:t>Es un objeto que recibe la notificación del origen del evento cuando éste ocurre</a:t>
            </a:r>
          </a:p>
          <a:p>
            <a:pPr lvl="2" eaLnBrk="1" hangingPunct="1">
              <a:lnSpc>
                <a:spcPct val="80000"/>
              </a:lnSpc>
            </a:pPr>
            <a:r>
              <a:rPr lang="es-MX" sz="2000" smtClean="0"/>
              <a:t>El origen del evento mantiene una lista de sus componentes de escucha registrados, y notifica a cada uno de ellos cuando ocurre un evento</a:t>
            </a:r>
            <a:endParaRPr lang="es-ES" sz="2000" smtClean="0"/>
          </a:p>
        </p:txBody>
      </p:sp>
      <p:sp>
        <p:nvSpPr>
          <p:cNvPr id="40962" name="Rectangle 2"/>
          <p:cNvSpPr>
            <a:spLocks noGrp="1" noChangeArrowheads="1"/>
          </p:cNvSpPr>
          <p:nvPr>
            <p:ph type="title"/>
          </p:nvPr>
        </p:nvSpPr>
        <p:spPr/>
        <p:txBody>
          <a:bodyPr/>
          <a:lstStyle/>
          <a:p>
            <a:pPr eaLnBrk="1" hangingPunct="1"/>
            <a:r>
              <a:rPr lang="es-MX" smtClean="0"/>
              <a:t>Manejo de eventos</a:t>
            </a:r>
            <a:endParaRPr lang="es-ES"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eaLnBrk="1" hangingPunct="1"/>
            <a:r>
              <a:rPr lang="es-MX" smtClean="0"/>
              <a:t>Para procesar un evento de interfaz gráfica de usuario se tienen que realizar las siguientes tareas:</a:t>
            </a:r>
          </a:p>
          <a:p>
            <a:pPr lvl="1" eaLnBrk="1" hangingPunct="1"/>
            <a:r>
              <a:rPr lang="es-MX" smtClean="0"/>
              <a:t>Registrar un componente de escucha del evento para el componente de la interfaz gráfica que se espera genere ese evento</a:t>
            </a:r>
          </a:p>
          <a:p>
            <a:pPr lvl="1" eaLnBrk="1" hangingPunct="1"/>
            <a:r>
              <a:rPr lang="es-MX" smtClean="0"/>
              <a:t>Implementar un (conjunto de) método(s) manejador(es) del evento</a:t>
            </a:r>
            <a:endParaRPr lang="es-ES" smtClean="0"/>
          </a:p>
        </p:txBody>
      </p:sp>
      <p:sp>
        <p:nvSpPr>
          <p:cNvPr id="41986" name="Rectangle 2"/>
          <p:cNvSpPr>
            <a:spLocks noGrp="1" noChangeArrowheads="1"/>
          </p:cNvSpPr>
          <p:nvPr>
            <p:ph type="title"/>
          </p:nvPr>
        </p:nvSpPr>
        <p:spPr/>
        <p:txBody>
          <a:bodyPr/>
          <a:lstStyle/>
          <a:p>
            <a:pPr eaLnBrk="1" hangingPunct="1"/>
            <a:r>
              <a:rPr lang="es-MX" smtClean="0"/>
              <a:t>Manejo de eventos</a:t>
            </a:r>
            <a:endParaRPr lang="es-ES"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eaLnBrk="1" hangingPunct="1"/>
            <a:r>
              <a:rPr lang="es-MX" smtClean="0"/>
              <a:t>Un componente de escucha para un evento de la interfaz gráfica de usuario es un objeto de una clase que implementa a una o más de las interfaces de componentes de escucha de eventos de los paquetes </a:t>
            </a:r>
          </a:p>
          <a:p>
            <a:pPr eaLnBrk="1" hangingPunct="1">
              <a:buFontTx/>
              <a:buNone/>
            </a:pPr>
            <a:r>
              <a:rPr lang="es-MX" smtClean="0"/>
              <a:t>   java.awt.event </a:t>
            </a:r>
          </a:p>
          <a:p>
            <a:pPr eaLnBrk="1" hangingPunct="1">
              <a:buFontTx/>
              <a:buNone/>
            </a:pPr>
            <a:r>
              <a:rPr lang="es-MX" smtClean="0"/>
              <a:t>   javax.swing.event </a:t>
            </a:r>
            <a:endParaRPr lang="es-ES" smtClean="0"/>
          </a:p>
        </p:txBody>
      </p:sp>
      <p:sp>
        <p:nvSpPr>
          <p:cNvPr id="43010" name="Rectangle 2"/>
          <p:cNvSpPr>
            <a:spLocks noGrp="1" noChangeArrowheads="1"/>
          </p:cNvSpPr>
          <p:nvPr>
            <p:ph type="title"/>
          </p:nvPr>
        </p:nvSpPr>
        <p:spPr/>
        <p:txBody>
          <a:bodyPr/>
          <a:lstStyle/>
          <a:p>
            <a:pPr eaLnBrk="1" hangingPunct="1"/>
            <a:r>
              <a:rPr lang="es-MX" smtClean="0"/>
              <a:t>Manejo de eventos</a:t>
            </a:r>
            <a:endParaRPr lang="es-E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s-MX" smtClean="0"/>
              <a:t>Interfaces</a:t>
            </a:r>
            <a:endParaRPr lang="es-ES" smtClean="0"/>
          </a:p>
        </p:txBody>
      </p:sp>
      <p:sp>
        <p:nvSpPr>
          <p:cNvPr id="44035" name="Text Box 5"/>
          <p:cNvSpPr txBox="1">
            <a:spLocks noChangeArrowheads="1"/>
          </p:cNvSpPr>
          <p:nvPr/>
        </p:nvSpPr>
        <p:spPr bwMode="auto">
          <a:xfrm>
            <a:off x="457200" y="1828800"/>
            <a:ext cx="3505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MX">
                <a:solidFill>
                  <a:schemeClr val="tx2"/>
                </a:solidFill>
              </a:rPr>
              <a:t>Interfaces de componentes de escucha de eventos del paquete java.awt.event</a:t>
            </a:r>
            <a:endParaRPr lang="es-ES">
              <a:solidFill>
                <a:schemeClr val="tx2"/>
              </a:solidFill>
            </a:endParaRPr>
          </a:p>
        </p:txBody>
      </p:sp>
      <p:sp>
        <p:nvSpPr>
          <p:cNvPr id="44036" name="Rectangle 6"/>
          <p:cNvSpPr>
            <a:spLocks noChangeArrowheads="1"/>
          </p:cNvSpPr>
          <p:nvPr/>
        </p:nvSpPr>
        <p:spPr bwMode="auto">
          <a:xfrm>
            <a:off x="6400800" y="10668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ActionListener</a:t>
            </a:r>
            <a:endParaRPr lang="es-ES" sz="1400"/>
          </a:p>
        </p:txBody>
      </p:sp>
      <p:sp>
        <p:nvSpPr>
          <p:cNvPr id="44037" name="Rectangle 7"/>
          <p:cNvSpPr>
            <a:spLocks noChangeArrowheads="1"/>
          </p:cNvSpPr>
          <p:nvPr/>
        </p:nvSpPr>
        <p:spPr bwMode="auto">
          <a:xfrm>
            <a:off x="6400800" y="15240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AdjustmentListener</a:t>
            </a:r>
            <a:endParaRPr lang="es-ES" sz="1400"/>
          </a:p>
        </p:txBody>
      </p:sp>
      <p:sp>
        <p:nvSpPr>
          <p:cNvPr id="44038" name="Rectangle 8"/>
          <p:cNvSpPr>
            <a:spLocks noChangeArrowheads="1"/>
          </p:cNvSpPr>
          <p:nvPr/>
        </p:nvSpPr>
        <p:spPr bwMode="auto">
          <a:xfrm>
            <a:off x="6400800" y="19812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ComponentListener</a:t>
            </a:r>
            <a:endParaRPr lang="es-ES" sz="1400"/>
          </a:p>
        </p:txBody>
      </p:sp>
      <p:sp>
        <p:nvSpPr>
          <p:cNvPr id="44039" name="Rectangle 9"/>
          <p:cNvSpPr>
            <a:spLocks noChangeArrowheads="1"/>
          </p:cNvSpPr>
          <p:nvPr/>
        </p:nvSpPr>
        <p:spPr bwMode="auto">
          <a:xfrm>
            <a:off x="6400800" y="24384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ContainerListener</a:t>
            </a:r>
            <a:endParaRPr lang="es-ES" sz="1400"/>
          </a:p>
        </p:txBody>
      </p:sp>
      <p:sp>
        <p:nvSpPr>
          <p:cNvPr id="44040" name="Rectangle 10"/>
          <p:cNvSpPr>
            <a:spLocks noChangeArrowheads="1"/>
          </p:cNvSpPr>
          <p:nvPr/>
        </p:nvSpPr>
        <p:spPr bwMode="auto">
          <a:xfrm>
            <a:off x="6400800" y="28956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FocusListener</a:t>
            </a:r>
            <a:endParaRPr lang="es-ES" sz="1400"/>
          </a:p>
        </p:txBody>
      </p:sp>
      <p:sp>
        <p:nvSpPr>
          <p:cNvPr id="44041" name="Rectangle 11"/>
          <p:cNvSpPr>
            <a:spLocks noChangeArrowheads="1"/>
          </p:cNvSpPr>
          <p:nvPr/>
        </p:nvSpPr>
        <p:spPr bwMode="auto">
          <a:xfrm>
            <a:off x="6400800" y="33528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ItemListener</a:t>
            </a:r>
            <a:endParaRPr lang="es-ES" sz="1400"/>
          </a:p>
        </p:txBody>
      </p:sp>
      <p:sp>
        <p:nvSpPr>
          <p:cNvPr id="44042" name="Rectangle 12"/>
          <p:cNvSpPr>
            <a:spLocks noChangeArrowheads="1"/>
          </p:cNvSpPr>
          <p:nvPr/>
        </p:nvSpPr>
        <p:spPr bwMode="auto">
          <a:xfrm>
            <a:off x="6400800" y="38100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KeyListener</a:t>
            </a:r>
            <a:endParaRPr lang="es-ES" sz="1400"/>
          </a:p>
        </p:txBody>
      </p:sp>
      <p:sp>
        <p:nvSpPr>
          <p:cNvPr id="44043" name="Rectangle 13"/>
          <p:cNvSpPr>
            <a:spLocks noChangeArrowheads="1"/>
          </p:cNvSpPr>
          <p:nvPr/>
        </p:nvSpPr>
        <p:spPr bwMode="auto">
          <a:xfrm>
            <a:off x="6400800" y="42672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MouseListener</a:t>
            </a:r>
            <a:endParaRPr lang="es-ES" sz="1400"/>
          </a:p>
        </p:txBody>
      </p:sp>
      <p:sp>
        <p:nvSpPr>
          <p:cNvPr id="44044" name="Rectangle 14"/>
          <p:cNvSpPr>
            <a:spLocks noChangeArrowheads="1"/>
          </p:cNvSpPr>
          <p:nvPr/>
        </p:nvSpPr>
        <p:spPr bwMode="auto">
          <a:xfrm>
            <a:off x="6400800" y="47244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MouseMotionListener</a:t>
            </a:r>
            <a:endParaRPr lang="es-ES" sz="1400"/>
          </a:p>
        </p:txBody>
      </p:sp>
      <p:sp>
        <p:nvSpPr>
          <p:cNvPr id="44045" name="Rectangle 16"/>
          <p:cNvSpPr>
            <a:spLocks noChangeArrowheads="1"/>
          </p:cNvSpPr>
          <p:nvPr/>
        </p:nvSpPr>
        <p:spPr bwMode="auto">
          <a:xfrm>
            <a:off x="6400800" y="51816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TextListener</a:t>
            </a:r>
            <a:endParaRPr lang="es-ES" sz="1400"/>
          </a:p>
        </p:txBody>
      </p:sp>
      <p:sp>
        <p:nvSpPr>
          <p:cNvPr id="44046" name="Rectangle 17"/>
          <p:cNvSpPr>
            <a:spLocks noChangeArrowheads="1"/>
          </p:cNvSpPr>
          <p:nvPr/>
        </p:nvSpPr>
        <p:spPr bwMode="auto">
          <a:xfrm>
            <a:off x="6400800" y="5638800"/>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WindowListener</a:t>
            </a:r>
            <a:endParaRPr lang="es-ES" sz="1400"/>
          </a:p>
        </p:txBody>
      </p:sp>
      <p:sp>
        <p:nvSpPr>
          <p:cNvPr id="44047" name="Rectangle 18"/>
          <p:cNvSpPr>
            <a:spLocks noChangeArrowheads="1"/>
          </p:cNvSpPr>
          <p:nvPr/>
        </p:nvSpPr>
        <p:spPr bwMode="auto">
          <a:xfrm>
            <a:off x="3810000" y="3414713"/>
            <a:ext cx="1905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sz="1200"/>
              <a:t>&lt;&lt;interfaz&gt;&gt;</a:t>
            </a:r>
          </a:p>
          <a:p>
            <a:pPr algn="ctr"/>
            <a:r>
              <a:rPr lang="es-MX" sz="1400"/>
              <a:t>EventListener</a:t>
            </a:r>
            <a:endParaRPr lang="es-ES" sz="1400"/>
          </a:p>
        </p:txBody>
      </p:sp>
      <p:sp>
        <p:nvSpPr>
          <p:cNvPr id="44048" name="AutoShape 19"/>
          <p:cNvSpPr>
            <a:spLocks noChangeArrowheads="1"/>
          </p:cNvSpPr>
          <p:nvPr/>
        </p:nvSpPr>
        <p:spPr bwMode="auto">
          <a:xfrm rot="-5400000">
            <a:off x="5710237" y="3495676"/>
            <a:ext cx="161925" cy="152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44049" name="Line 20"/>
          <p:cNvSpPr>
            <a:spLocks noChangeShapeType="1"/>
          </p:cNvSpPr>
          <p:nvPr/>
        </p:nvSpPr>
        <p:spPr bwMode="auto">
          <a:xfrm>
            <a:off x="5867400" y="3567113"/>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50" name="Line 21"/>
          <p:cNvSpPr>
            <a:spLocks noChangeShapeType="1"/>
          </p:cNvSpPr>
          <p:nvPr/>
        </p:nvSpPr>
        <p:spPr bwMode="auto">
          <a:xfrm>
            <a:off x="6172200" y="1219200"/>
            <a:ext cx="0" cy="45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51" name="Line 22"/>
          <p:cNvSpPr>
            <a:spLocks noChangeShapeType="1"/>
          </p:cNvSpPr>
          <p:nvPr/>
        </p:nvSpPr>
        <p:spPr bwMode="auto">
          <a:xfrm>
            <a:off x="6172200" y="356711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52" name="Line 23"/>
          <p:cNvSpPr>
            <a:spLocks noChangeShapeType="1"/>
          </p:cNvSpPr>
          <p:nvPr/>
        </p:nvSpPr>
        <p:spPr bwMode="auto">
          <a:xfrm>
            <a:off x="6172200" y="30670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53" name="Line 24"/>
          <p:cNvSpPr>
            <a:spLocks noChangeShapeType="1"/>
          </p:cNvSpPr>
          <p:nvPr/>
        </p:nvSpPr>
        <p:spPr bwMode="auto">
          <a:xfrm>
            <a:off x="6172200" y="2638425"/>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54" name="Line 25"/>
          <p:cNvSpPr>
            <a:spLocks noChangeShapeType="1"/>
          </p:cNvSpPr>
          <p:nvPr/>
        </p:nvSpPr>
        <p:spPr bwMode="auto">
          <a:xfrm>
            <a:off x="6172200" y="1752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55" name="Line 26"/>
          <p:cNvSpPr>
            <a:spLocks noChangeShapeType="1"/>
          </p:cNvSpPr>
          <p:nvPr/>
        </p:nvSpPr>
        <p:spPr bwMode="auto">
          <a:xfrm>
            <a:off x="6172200" y="1219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56" name="Line 27"/>
          <p:cNvSpPr>
            <a:spLocks noChangeShapeType="1"/>
          </p:cNvSpPr>
          <p:nvPr/>
        </p:nvSpPr>
        <p:spPr bwMode="auto">
          <a:xfrm>
            <a:off x="6172200" y="2133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57" name="Line 28"/>
          <p:cNvSpPr>
            <a:spLocks noChangeShapeType="1"/>
          </p:cNvSpPr>
          <p:nvPr/>
        </p:nvSpPr>
        <p:spPr bwMode="auto">
          <a:xfrm>
            <a:off x="6172200" y="399573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58" name="Line 29"/>
          <p:cNvSpPr>
            <a:spLocks noChangeShapeType="1"/>
          </p:cNvSpPr>
          <p:nvPr/>
        </p:nvSpPr>
        <p:spPr bwMode="auto">
          <a:xfrm>
            <a:off x="6172200" y="44386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59" name="Line 30"/>
          <p:cNvSpPr>
            <a:spLocks noChangeShapeType="1"/>
          </p:cNvSpPr>
          <p:nvPr/>
        </p:nvSpPr>
        <p:spPr bwMode="auto">
          <a:xfrm>
            <a:off x="6172200" y="491966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60" name="Line 31"/>
          <p:cNvSpPr>
            <a:spLocks noChangeShapeType="1"/>
          </p:cNvSpPr>
          <p:nvPr/>
        </p:nvSpPr>
        <p:spPr bwMode="auto">
          <a:xfrm>
            <a:off x="6172200" y="536733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61" name="Line 32"/>
          <p:cNvSpPr>
            <a:spLocks noChangeShapeType="1"/>
          </p:cNvSpPr>
          <p:nvPr/>
        </p:nvSpPr>
        <p:spPr bwMode="auto">
          <a:xfrm>
            <a:off x="6172200" y="536733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62" name="Line 33"/>
          <p:cNvSpPr>
            <a:spLocks noChangeShapeType="1"/>
          </p:cNvSpPr>
          <p:nvPr/>
        </p:nvSpPr>
        <p:spPr bwMode="auto">
          <a:xfrm>
            <a:off x="6172200" y="5791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44063" name="Text Box 34"/>
          <p:cNvSpPr txBox="1">
            <a:spLocks noChangeArrowheads="1"/>
          </p:cNvSpPr>
          <p:nvPr/>
        </p:nvSpPr>
        <p:spPr bwMode="auto">
          <a:xfrm>
            <a:off x="1905000" y="5867400"/>
            <a:ext cx="377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MX"/>
              <a:t>*Grafica obtenida de Deitel &amp; Deitel</a:t>
            </a:r>
            <a:endParaRPr lang="es-E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eaLnBrk="1" hangingPunct="1"/>
            <a:r>
              <a:rPr lang="es-MX" smtClean="0"/>
              <a:t>Cada interfaz de componente de escucha de eventos especifica uno o más métodos manejadores de eventos que deben declararse en la clase que implemente la interfaz de componente de escucha de eventos</a:t>
            </a:r>
            <a:endParaRPr lang="es-ES" smtClean="0"/>
          </a:p>
        </p:txBody>
      </p:sp>
      <p:sp>
        <p:nvSpPr>
          <p:cNvPr id="45058" name="Rectangle 2"/>
          <p:cNvSpPr>
            <a:spLocks noGrp="1" noChangeArrowheads="1"/>
          </p:cNvSpPr>
          <p:nvPr>
            <p:ph type="title"/>
          </p:nvPr>
        </p:nvSpPr>
        <p:spPr/>
        <p:txBody>
          <a:bodyPr>
            <a:normAutofit fontScale="90000"/>
          </a:bodyPr>
          <a:lstStyle/>
          <a:p>
            <a:pPr eaLnBrk="1" hangingPunct="1"/>
            <a:r>
              <a:rPr lang="es-MX" sz="4000" smtClean="0"/>
              <a:t>Interfaz de componente de escucha de eventos</a:t>
            </a:r>
            <a:endParaRPr lang="es-ES" sz="400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eaLnBrk="1" hangingPunct="1"/>
            <a:r>
              <a:rPr lang="es-MX" smtClean="0"/>
              <a:t>El uso de componentes de escucha de eventos se conoce como el modelo de delegación de eventos</a:t>
            </a:r>
          </a:p>
          <a:p>
            <a:pPr lvl="1" eaLnBrk="1" hangingPunct="1"/>
            <a:r>
              <a:rPr lang="es-MX" smtClean="0"/>
              <a:t>El procesamiento de un evento se delega a un objeto específico en el programa</a:t>
            </a:r>
            <a:endParaRPr lang="es-ES" smtClean="0"/>
          </a:p>
        </p:txBody>
      </p:sp>
      <p:sp>
        <p:nvSpPr>
          <p:cNvPr id="46082" name="Rectangle 2"/>
          <p:cNvSpPr>
            <a:spLocks noGrp="1" noChangeArrowheads="1"/>
          </p:cNvSpPr>
          <p:nvPr>
            <p:ph type="title"/>
          </p:nvPr>
        </p:nvSpPr>
        <p:spPr/>
        <p:txBody>
          <a:bodyPr>
            <a:normAutofit fontScale="90000"/>
          </a:bodyPr>
          <a:lstStyle/>
          <a:p>
            <a:pPr eaLnBrk="1" hangingPunct="1"/>
            <a:r>
              <a:rPr lang="es-MX" sz="4000" smtClean="0"/>
              <a:t>Modelo de delegación de eventos</a:t>
            </a:r>
            <a:endParaRPr lang="es-ES" sz="400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hangingPunct="1">
              <a:defRPr/>
            </a:pPr>
            <a:r>
              <a:rPr lang="es-MX" dirty="0" smtClean="0"/>
              <a:t>Ejemplos de aplicación</a:t>
            </a:r>
          </a:p>
        </p:txBody>
      </p:sp>
      <p:sp>
        <p:nvSpPr>
          <p:cNvPr id="47107" name="2 Marcador de texto"/>
          <p:cNvSpPr>
            <a:spLocks noGrp="1"/>
          </p:cNvSpPr>
          <p:nvPr>
            <p:ph type="body" idx="1"/>
          </p:nvPr>
        </p:nvSpPr>
        <p:spPr/>
        <p:txBody>
          <a:bodyPr/>
          <a:lstStyle/>
          <a:p>
            <a:pPr eaLnBrk="1" hangingPunct="1"/>
            <a:endParaRPr lang="es-MX"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normAutofit lnSpcReduction="10000"/>
          </a:bodyPr>
          <a:lstStyle/>
          <a:p>
            <a:pPr eaLnBrk="1" hangingPunct="1"/>
            <a:r>
              <a:rPr lang="es-MX" sz="2800" smtClean="0"/>
              <a:t>Kathy Walrath…[et al.]. The JFC Swing Tutorial.: a guide to constructing GUIs. Second Ed. The Java Series. Sun Microsystems</a:t>
            </a:r>
          </a:p>
          <a:p>
            <a:pPr eaLnBrk="1" hangingPunct="1"/>
            <a:r>
              <a:rPr lang="es-MX" sz="2800" smtClean="0"/>
              <a:t>Deitlel &amp; Deitel. Java</a:t>
            </a:r>
            <a:r>
              <a:rPr lang="es-MX" sz="2800" baseline="30000" smtClean="0"/>
              <a:t>TM</a:t>
            </a:r>
            <a:r>
              <a:rPr lang="es-MX" sz="2800" smtClean="0"/>
              <a:t>- Cómo programar. Pearson Prentice-Hall. Quinta Ed.</a:t>
            </a:r>
          </a:p>
          <a:p>
            <a:pPr eaLnBrk="1" hangingPunct="1"/>
            <a:r>
              <a:rPr lang="es-MX" sz="2800" smtClean="0"/>
              <a:t>F.J. Ceballos. Java 2 Curso de programación. Alfaomega Ra-Ma. 2da. Ed</a:t>
            </a:r>
          </a:p>
          <a:p>
            <a:pPr eaLnBrk="1" hangingPunct="1"/>
            <a:r>
              <a:rPr lang="es-MX" sz="2800" smtClean="0"/>
              <a:t>Material en linea</a:t>
            </a:r>
          </a:p>
          <a:p>
            <a:pPr eaLnBrk="1" hangingPunct="1">
              <a:buFontTx/>
              <a:buNone/>
            </a:pPr>
            <a:r>
              <a:rPr lang="es-ES" sz="2000" smtClean="0"/>
              <a:t>http://download-llnw.oracle.com/javase/tutorial/essential/ environment/</a:t>
            </a:r>
          </a:p>
        </p:txBody>
      </p:sp>
      <p:sp>
        <p:nvSpPr>
          <p:cNvPr id="51202" name="Rectangle 2"/>
          <p:cNvSpPr>
            <a:spLocks noGrp="1" noChangeArrowheads="1"/>
          </p:cNvSpPr>
          <p:nvPr>
            <p:ph type="title"/>
          </p:nvPr>
        </p:nvSpPr>
        <p:spPr/>
        <p:txBody>
          <a:bodyPr/>
          <a:lstStyle/>
          <a:p>
            <a:pPr eaLnBrk="1" hangingPunct="1"/>
            <a:r>
              <a:rPr lang="es-MX" smtClean="0"/>
              <a:t>Bibliografía</a:t>
            </a:r>
            <a:endParaRPr lang="es-E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pPr eaLnBrk="1" hangingPunct="1"/>
            <a:r>
              <a:rPr lang="es-MX" smtClean="0"/>
              <a:t>C. Horstman. Big Java. Wiley. 3era Ed.</a:t>
            </a:r>
            <a:endParaRPr lang="es-ES" smtClean="0"/>
          </a:p>
        </p:txBody>
      </p:sp>
      <p:sp>
        <p:nvSpPr>
          <p:cNvPr id="52226" name="Rectangle 2"/>
          <p:cNvSpPr>
            <a:spLocks noGrp="1" noChangeArrowheads="1"/>
          </p:cNvSpPr>
          <p:nvPr>
            <p:ph type="title"/>
          </p:nvPr>
        </p:nvSpPr>
        <p:spPr/>
        <p:txBody>
          <a:bodyPr/>
          <a:lstStyle/>
          <a:p>
            <a:pPr eaLnBrk="1" hangingPunct="1"/>
            <a:r>
              <a:rPr lang="es-MX" smtClean="0"/>
              <a:t>Bibliografía (cont)</a:t>
            </a:r>
            <a:endParaRPr lang="es-E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eaLnBrk="1" hangingPunct="1">
              <a:lnSpc>
                <a:spcPct val="90000"/>
              </a:lnSpc>
            </a:pPr>
            <a:r>
              <a:rPr lang="es-MX" smtClean="0"/>
              <a:t>Cuando se utilizan estas clases se tiene que considerar lo siguiente:</a:t>
            </a:r>
          </a:p>
          <a:p>
            <a:pPr lvl="1" eaLnBrk="1" hangingPunct="1">
              <a:lnSpc>
                <a:spcPct val="90000"/>
              </a:lnSpc>
            </a:pPr>
            <a:r>
              <a:rPr lang="es-MX" smtClean="0"/>
              <a:t>Cada componente de la GUI, para que aparezca en pantalla, debe ser parte de una jerarquía de contención</a:t>
            </a:r>
          </a:p>
          <a:p>
            <a:pPr lvl="1" eaLnBrk="1" hangingPunct="1">
              <a:lnSpc>
                <a:spcPct val="90000"/>
              </a:lnSpc>
            </a:pPr>
            <a:r>
              <a:rPr lang="es-MX" smtClean="0"/>
              <a:t>Cada componente de la GUI debe estar solamente en un solo lugar</a:t>
            </a:r>
          </a:p>
          <a:p>
            <a:pPr lvl="2" eaLnBrk="1" hangingPunct="1">
              <a:lnSpc>
                <a:spcPct val="90000"/>
              </a:lnSpc>
            </a:pPr>
            <a:r>
              <a:rPr lang="es-MX" smtClean="0"/>
              <a:t>Si un componente se encuentra en un contenedor y se intenta agregar a otro, el componente se elimina del primero y se agrega en el segundo </a:t>
            </a:r>
          </a:p>
          <a:p>
            <a:pPr eaLnBrk="1" hangingPunct="1">
              <a:lnSpc>
                <a:spcPct val="90000"/>
              </a:lnSpc>
            </a:pPr>
            <a:endParaRPr lang="es-ES" smtClean="0"/>
          </a:p>
        </p:txBody>
      </p:sp>
      <p:sp>
        <p:nvSpPr>
          <p:cNvPr id="8194" name="Rectangle 2"/>
          <p:cNvSpPr>
            <a:spLocks noGrp="1" noChangeArrowheads="1"/>
          </p:cNvSpPr>
          <p:nvPr>
            <p:ph type="title"/>
          </p:nvPr>
        </p:nvSpPr>
        <p:spPr/>
        <p:txBody>
          <a:bodyPr/>
          <a:lstStyle/>
          <a:p>
            <a:pPr eaLnBrk="1" hangingPunct="1"/>
            <a:r>
              <a:rPr lang="es-MX" smtClean="0"/>
              <a:t>Contenedores de nivel superior</a:t>
            </a:r>
            <a:endParaRPr lang="es-E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in)">
                                      <p:cBhvr>
                                        <p:cTn id="7" dur="500"/>
                                        <p:tgtEl>
                                          <p:spTgt spid="3072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box(in)">
                                      <p:cBhvr>
                                        <p:cTn id="10" dur="500"/>
                                        <p:tgtEl>
                                          <p:spTgt spid="3072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box(in)">
                                      <p:cBhvr>
                                        <p:cTn id="13" dur="500"/>
                                        <p:tgtEl>
                                          <p:spTgt spid="3072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box(in)">
                                      <p:cBhvr>
                                        <p:cTn id="16"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eaLnBrk="1" hangingPunct="1"/>
            <a:r>
              <a:rPr lang="es-MX" smtClean="0"/>
              <a:t>Cada contenedor de nivel superior contiene un panel de contenido, que generalmente contiene los componentes visibles del contenedor GUI del nivel superior</a:t>
            </a:r>
          </a:p>
          <a:p>
            <a:pPr eaLnBrk="1" hangingPunct="1"/>
            <a:r>
              <a:rPr lang="es-MX" smtClean="0"/>
              <a:t>Por convención, la barra de menús se coloca en el contenedor de nivel superior, pero fuera del panel de contenido</a:t>
            </a:r>
            <a:endParaRPr lang="es-ES" smtClean="0"/>
          </a:p>
        </p:txBody>
      </p:sp>
      <p:sp>
        <p:nvSpPr>
          <p:cNvPr id="9218" name="Rectangle 2"/>
          <p:cNvSpPr>
            <a:spLocks noGrp="1" noChangeArrowheads="1"/>
          </p:cNvSpPr>
          <p:nvPr>
            <p:ph type="title"/>
          </p:nvPr>
        </p:nvSpPr>
        <p:spPr/>
        <p:txBody>
          <a:bodyPr/>
          <a:lstStyle/>
          <a:p>
            <a:pPr eaLnBrk="1" hangingPunct="1"/>
            <a:r>
              <a:rPr lang="es-MX" smtClean="0"/>
              <a:t>Contenedores de nivel superior</a:t>
            </a:r>
            <a:endParaRPr lang="es-E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s-MX" dirty="0" smtClean="0"/>
              <a:t>Jerarquía de los componentes</a:t>
            </a:r>
            <a:endParaRPr lang="es-ES" dirty="0" smtClean="0"/>
          </a:p>
        </p:txBody>
      </p:sp>
      <p:sp>
        <p:nvSpPr>
          <p:cNvPr id="10243" name="Rectangle 4"/>
          <p:cNvSpPr>
            <a:spLocks noChangeArrowheads="1"/>
          </p:cNvSpPr>
          <p:nvPr/>
        </p:nvSpPr>
        <p:spPr bwMode="auto">
          <a:xfrm>
            <a:off x="3352800" y="1828800"/>
            <a:ext cx="1905000" cy="1219200"/>
          </a:xfrm>
          <a:prstGeom prst="rect">
            <a:avLst/>
          </a:prstGeom>
          <a:solidFill>
            <a:srgbClr val="F2D9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244" name="Text Box 5"/>
          <p:cNvSpPr txBox="1">
            <a:spLocks noChangeArrowheads="1"/>
          </p:cNvSpPr>
          <p:nvPr/>
        </p:nvSpPr>
        <p:spPr bwMode="auto">
          <a:xfrm>
            <a:off x="3670300" y="1844675"/>
            <a:ext cx="14843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MX" sz="1400"/>
              <a:t>Contenedor</a:t>
            </a:r>
          </a:p>
          <a:p>
            <a:pPr eaLnBrk="1" hangingPunct="1"/>
            <a:r>
              <a:rPr lang="es-MX" sz="1400"/>
              <a:t>de nivel superior</a:t>
            </a:r>
            <a:endParaRPr lang="es-ES" sz="1400"/>
          </a:p>
        </p:txBody>
      </p:sp>
      <p:sp>
        <p:nvSpPr>
          <p:cNvPr id="10245" name="Rectangle 6"/>
          <p:cNvSpPr>
            <a:spLocks noChangeArrowheads="1"/>
          </p:cNvSpPr>
          <p:nvPr/>
        </p:nvSpPr>
        <p:spPr bwMode="auto">
          <a:xfrm>
            <a:off x="3505200" y="2514600"/>
            <a:ext cx="1600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JFrame</a:t>
            </a:r>
            <a:endParaRPr lang="es-ES"/>
          </a:p>
        </p:txBody>
      </p:sp>
      <p:sp>
        <p:nvSpPr>
          <p:cNvPr id="10246" name="Rectangle 7"/>
          <p:cNvSpPr>
            <a:spLocks noChangeArrowheads="1"/>
          </p:cNvSpPr>
          <p:nvPr/>
        </p:nvSpPr>
        <p:spPr bwMode="auto">
          <a:xfrm>
            <a:off x="1981200" y="3810000"/>
            <a:ext cx="1600200" cy="533400"/>
          </a:xfrm>
          <a:prstGeom prst="rect">
            <a:avLst/>
          </a:prstGeom>
          <a:solidFill>
            <a:srgbClr val="ADEF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Content Pane</a:t>
            </a:r>
            <a:endParaRPr lang="es-ES"/>
          </a:p>
        </p:txBody>
      </p:sp>
      <p:sp>
        <p:nvSpPr>
          <p:cNvPr id="10247" name="Rectangle 8"/>
          <p:cNvSpPr>
            <a:spLocks noChangeArrowheads="1"/>
          </p:cNvSpPr>
          <p:nvPr/>
        </p:nvSpPr>
        <p:spPr bwMode="auto">
          <a:xfrm>
            <a:off x="2286000" y="4724400"/>
            <a:ext cx="9144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JLabel</a:t>
            </a:r>
            <a:endParaRPr lang="es-ES"/>
          </a:p>
        </p:txBody>
      </p:sp>
      <p:sp>
        <p:nvSpPr>
          <p:cNvPr id="10248" name="Rectangle 9"/>
          <p:cNvSpPr>
            <a:spLocks noChangeArrowheads="1"/>
          </p:cNvSpPr>
          <p:nvPr/>
        </p:nvSpPr>
        <p:spPr bwMode="auto">
          <a:xfrm>
            <a:off x="5410200" y="3810000"/>
            <a:ext cx="1295400" cy="533400"/>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MX"/>
              <a:t>Menu Bar</a:t>
            </a:r>
            <a:endParaRPr lang="es-ES"/>
          </a:p>
        </p:txBody>
      </p:sp>
      <p:sp>
        <p:nvSpPr>
          <p:cNvPr id="10249" name="Line 10"/>
          <p:cNvSpPr>
            <a:spLocks noChangeShapeType="1"/>
          </p:cNvSpPr>
          <p:nvPr/>
        </p:nvSpPr>
        <p:spPr bwMode="auto">
          <a:xfrm>
            <a:off x="2743200" y="3429000"/>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0250" name="Line 11"/>
          <p:cNvSpPr>
            <a:spLocks noChangeShapeType="1"/>
          </p:cNvSpPr>
          <p:nvPr/>
        </p:nvSpPr>
        <p:spPr bwMode="auto">
          <a:xfrm>
            <a:off x="2743200" y="3429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0251" name="Line 12"/>
          <p:cNvSpPr>
            <a:spLocks noChangeShapeType="1"/>
          </p:cNvSpPr>
          <p:nvPr/>
        </p:nvSpPr>
        <p:spPr bwMode="auto">
          <a:xfrm>
            <a:off x="5867400" y="3429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0252" name="Line 13"/>
          <p:cNvSpPr>
            <a:spLocks noChangeShapeType="1"/>
          </p:cNvSpPr>
          <p:nvPr/>
        </p:nvSpPr>
        <p:spPr bwMode="auto">
          <a:xfrm>
            <a:off x="2743200" y="4343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0253" name="Line 14"/>
          <p:cNvSpPr>
            <a:spLocks noChangeShapeType="1"/>
          </p:cNvSpPr>
          <p:nvPr/>
        </p:nvSpPr>
        <p:spPr bwMode="auto">
          <a:xfrm>
            <a:off x="4267200" y="3048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2291</TotalTime>
  <Words>2604</Words>
  <Application>Microsoft Office PowerPoint</Application>
  <PresentationFormat>Presentación en pantalla (4:3)</PresentationFormat>
  <Paragraphs>469</Paragraphs>
  <Slides>68</Slides>
  <Notes>35</Notes>
  <HiddenSlides>3</HiddenSlides>
  <MMClips>0</MMClips>
  <ScaleCrop>false</ScaleCrop>
  <HeadingPairs>
    <vt:vector size="4" baseType="variant">
      <vt:variant>
        <vt:lpstr>Tema</vt:lpstr>
      </vt:variant>
      <vt:variant>
        <vt:i4>1</vt:i4>
      </vt:variant>
      <vt:variant>
        <vt:lpstr>Títulos de diapositiva</vt:lpstr>
      </vt:variant>
      <vt:variant>
        <vt:i4>68</vt:i4>
      </vt:variant>
    </vt:vector>
  </HeadingPairs>
  <TitlesOfParts>
    <vt:vector size="69" baseType="lpstr">
      <vt:lpstr>Concurrencia</vt:lpstr>
      <vt:lpstr>SWING</vt:lpstr>
      <vt:lpstr>JFC</vt:lpstr>
      <vt:lpstr>JFC</vt:lpstr>
      <vt:lpstr>JFC</vt:lpstr>
      <vt:lpstr>JFC </vt:lpstr>
      <vt:lpstr>Contenedores de nivel superior</vt:lpstr>
      <vt:lpstr>Contenedores de nivel superior</vt:lpstr>
      <vt:lpstr>Contenedores de nivel superior</vt:lpstr>
      <vt:lpstr>Jerarquía de los componentes</vt:lpstr>
      <vt:lpstr>Jerarquía de los componentes</vt:lpstr>
      <vt:lpstr>El JFrame</vt:lpstr>
      <vt:lpstr>Adición de objetos a un componente de nivel superior</vt:lpstr>
      <vt:lpstr>La clase JComponent</vt:lpstr>
      <vt:lpstr>Jerarquía de clases de Java Swing</vt:lpstr>
      <vt:lpstr>Características de JComponent</vt:lpstr>
      <vt:lpstr>Características de JComponent</vt:lpstr>
      <vt:lpstr>Características de JComponent</vt:lpstr>
      <vt:lpstr>Características de JComponent</vt:lpstr>
      <vt:lpstr>Características de JComponent</vt:lpstr>
      <vt:lpstr>Características de JComponent</vt:lpstr>
      <vt:lpstr>Características de JComponent</vt:lpstr>
      <vt:lpstr>Aplicación de JComponent</vt:lpstr>
      <vt:lpstr>Ventanas</vt:lpstr>
      <vt:lpstr>Agregar Componentes a una Ventana</vt:lpstr>
      <vt:lpstr>Algunos métodos de los páneles contenedores</vt:lpstr>
      <vt:lpstr>Paneles</vt:lpstr>
      <vt:lpstr>Agregar y eliminar componentes a un Panel</vt:lpstr>
      <vt:lpstr>Administradores de distribución</vt:lpstr>
      <vt:lpstr>FlowLayout</vt:lpstr>
      <vt:lpstr>GridLayout</vt:lpstr>
      <vt:lpstr>BorderLayout</vt:lpstr>
      <vt:lpstr>BorderLayout (cont)</vt:lpstr>
      <vt:lpstr>Componentes</vt:lpstr>
      <vt:lpstr>Componentes</vt:lpstr>
      <vt:lpstr>JLabel</vt:lpstr>
      <vt:lpstr>Botones</vt:lpstr>
      <vt:lpstr>JButton</vt:lpstr>
      <vt:lpstr>JCheckBox</vt:lpstr>
      <vt:lpstr>JRadioButton</vt:lpstr>
      <vt:lpstr>Grupo de botones</vt:lpstr>
      <vt:lpstr>Componentes de texto</vt:lpstr>
      <vt:lpstr>Jerarquía de JTextComponent</vt:lpstr>
      <vt:lpstr>JTextField</vt:lpstr>
      <vt:lpstr>JTextArea</vt:lpstr>
      <vt:lpstr>Menú desplegable (JComboBox)</vt:lpstr>
      <vt:lpstr>Lista de Opciones (JList)</vt:lpstr>
      <vt:lpstr>Lista de Opciones (JList)</vt:lpstr>
      <vt:lpstr>Lista de Opciones (JList)</vt:lpstr>
      <vt:lpstr>ListModel</vt:lpstr>
      <vt:lpstr>ListModel (cont)</vt:lpstr>
      <vt:lpstr>JScrollPane</vt:lpstr>
      <vt:lpstr>JScrollPane</vt:lpstr>
      <vt:lpstr>JScrollPane</vt:lpstr>
      <vt:lpstr>Presentación de PowerPoint</vt:lpstr>
      <vt:lpstr>Interfaces gráficas de usuario (GUI)</vt:lpstr>
      <vt:lpstr>Interfaces gráficas de usuario (GUI)</vt:lpstr>
      <vt:lpstr>Eventos</vt:lpstr>
      <vt:lpstr>Eventos</vt:lpstr>
      <vt:lpstr>Paquete java.awt.event</vt:lpstr>
      <vt:lpstr>Manejo de eventos</vt:lpstr>
      <vt:lpstr>Manejo de eventos</vt:lpstr>
      <vt:lpstr>Manejo de eventos</vt:lpstr>
      <vt:lpstr>Interfaces</vt:lpstr>
      <vt:lpstr>Interfaz de componente de escucha de eventos</vt:lpstr>
      <vt:lpstr>Modelo de delegación de eventos</vt:lpstr>
      <vt:lpstr>Ejemplos de aplicación</vt:lpstr>
      <vt:lpstr>Bibliografía</vt:lpstr>
      <vt:lpstr>Bibliografía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Abel</dc:creator>
  <cp:lastModifiedBy>abel</cp:lastModifiedBy>
  <cp:revision>57</cp:revision>
  <cp:lastPrinted>1601-01-01T00:00:00Z</cp:lastPrinted>
  <dcterms:created xsi:type="dcterms:W3CDTF">2010-08-31T21:54:01Z</dcterms:created>
  <dcterms:modified xsi:type="dcterms:W3CDTF">2015-06-16T23:39:01Z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