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83" r:id="rId2"/>
    <p:sldId id="384" r:id="rId3"/>
    <p:sldId id="390" r:id="rId4"/>
    <p:sldId id="388" r:id="rId5"/>
    <p:sldId id="389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99"/>
    <a:srgbClr val="003399"/>
    <a:srgbClr val="009900"/>
    <a:srgbClr val="FF0066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5546" autoAdjust="0"/>
  </p:normalViewPr>
  <p:slideViewPr>
    <p:cSldViewPr>
      <p:cViewPr>
        <p:scale>
          <a:sx n="66" d="100"/>
          <a:sy n="66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0"/>
    </p:cViewPr>
  </p:sorterViewPr>
  <p:notesViewPr>
    <p:cSldViewPr>
      <p:cViewPr>
        <p:scale>
          <a:sx n="100" d="100"/>
          <a:sy n="100" d="100"/>
        </p:scale>
        <p:origin x="-10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73856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332162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39020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8961438"/>
            <a:ext cx="31702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fld id="{A517CE50-ECBE-411F-88DF-A8EFD9F34F3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323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02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40813"/>
            <a:ext cx="3902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40813"/>
            <a:ext cx="317023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 smtClean="0">
                <a:latin typeface="Times" charset="0"/>
              </a:defRPr>
            </a:lvl1pPr>
          </a:lstStyle>
          <a:p>
            <a:pPr>
              <a:defRPr/>
            </a:pPr>
            <a:fld id="{3E956D77-60DF-41C3-BB26-3138AAB1049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8D-D32E-4C01-9F67-591DBDE126C9}" type="datetimeFigureOut">
              <a:rPr lang="es-MX" smtClean="0"/>
              <a:pPr/>
              <a:t>04/12/2015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ACA2-7E12-4A8D-8BF2-50D1060CFB3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6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8D316-5C73-4053-93C1-06588551925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8B565-DB68-4F45-92B9-A8BAE7F605D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17940-18C2-4F9C-96AA-AB48ABEB71C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CD468-8991-43B4-B2AE-37A71C828AC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3EA8D-EDAA-4BBC-90EC-B6B800BC8ED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7FAA0-A332-437C-9873-36805E8F12E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5342E-86E1-4E47-882F-EE4DA2EEDB2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ED25E-4547-4683-BDC0-E2FF692E071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F003-D0A2-41E1-ACE3-DF0E7237F1A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A896F-B7E2-4D75-AE39-01D68726F2C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9C043A-6D05-4E81-9A18-504A3C8B4B2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90600" y="412432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MX" sz="3200" b="0" dirty="0" err="1">
                <a:solidFill>
                  <a:srgbClr val="333399"/>
                </a:solidFill>
                <a:latin typeface="Arial" charset="0"/>
              </a:rPr>
              <a:t>Servlets</a:t>
            </a:r>
            <a:r>
              <a:rPr lang="es-MX" sz="3200" b="0">
                <a:solidFill>
                  <a:srgbClr val="333399"/>
                </a:solidFill>
                <a:latin typeface="Arial" charset="0"/>
              </a:rPr>
              <a:t>, Conceptos </a:t>
            </a:r>
            <a:r>
              <a:rPr lang="es-MX" sz="3200" b="0" smtClean="0">
                <a:solidFill>
                  <a:srgbClr val="333399"/>
                </a:solidFill>
                <a:latin typeface="Arial" charset="0"/>
              </a:rPr>
              <a:t>Básicos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Manejo de un </a:t>
            </a:r>
            <a:r>
              <a:rPr lang="es-MX" dirty="0" err="1"/>
              <a:t>request</a:t>
            </a:r>
            <a:r>
              <a:rPr lang="es-MX" dirty="0"/>
              <a:t> por el contenedor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25524" r="30357" b="55370"/>
          <a:stretch/>
        </p:blipFill>
        <p:spPr bwMode="auto">
          <a:xfrm>
            <a:off x="61168" y="2003868"/>
            <a:ext cx="9082832" cy="288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3052" y="5300663"/>
            <a:ext cx="7700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 smtClean="0">
                <a:solidFill>
                  <a:schemeClr val="folHlink"/>
                </a:solidFill>
              </a:rPr>
              <a:t>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Manejo de un </a:t>
            </a:r>
            <a:r>
              <a:rPr lang="es-MX" dirty="0" err="1"/>
              <a:t>request</a:t>
            </a:r>
            <a:r>
              <a:rPr lang="es-MX" dirty="0"/>
              <a:t> por el contenedor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47788" r="31347" b="32392"/>
          <a:stretch/>
        </p:blipFill>
        <p:spPr bwMode="auto">
          <a:xfrm>
            <a:off x="35496" y="2156160"/>
            <a:ext cx="8991212" cy="304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3052" y="5300663"/>
            <a:ext cx="7700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 smtClean="0">
                <a:solidFill>
                  <a:schemeClr val="folHlink"/>
                </a:solidFill>
              </a:rPr>
              <a:t>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Manejo de un </a:t>
            </a:r>
            <a:r>
              <a:rPr lang="es-MX" dirty="0" err="1"/>
              <a:t>request</a:t>
            </a:r>
            <a:r>
              <a:rPr lang="es-MX" dirty="0"/>
              <a:t> por el contenedor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69346" r="31288" b="12571"/>
          <a:stretch/>
        </p:blipFill>
        <p:spPr bwMode="auto">
          <a:xfrm>
            <a:off x="63068" y="2442666"/>
            <a:ext cx="9045436" cy="278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3052" y="5300663"/>
            <a:ext cx="7700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 smtClean="0">
                <a:solidFill>
                  <a:schemeClr val="folHlink"/>
                </a:solidFill>
              </a:rPr>
              <a:t>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Ciclo de vida de un servlet</a:t>
            </a:r>
            <a:r>
              <a:rPr lang="es-MX" baseline="-25000" smtClean="0"/>
              <a:t>[2]</a:t>
            </a:r>
            <a:endParaRPr lang="es-ES" baseline="-250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Cliente hace la solicitud.</a:t>
            </a:r>
          </a:p>
          <a:p>
            <a:r>
              <a:rPr lang="es-MX" smtClean="0"/>
              <a:t>El contenedor verifica que es una llamada al servlet.</a:t>
            </a:r>
            <a:endParaRPr lang="es-ES" smtClean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9750" y="5300663"/>
            <a:ext cx="808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>
                <a:solidFill>
                  <a:schemeClr val="folHlink"/>
                </a:solidFill>
              </a:rPr>
              <a:t>[2] 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Ciclo de vida de un servlet</a:t>
            </a:r>
            <a:endParaRPr lang="es-E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El contenedor crea dos objetos del tipo:</a:t>
            </a:r>
          </a:p>
          <a:p>
            <a:pPr lvl="1"/>
            <a:r>
              <a:rPr lang="es-MX" smtClean="0"/>
              <a:t>HttpServletResponse</a:t>
            </a:r>
          </a:p>
          <a:p>
            <a:pPr lvl="1"/>
            <a:r>
              <a:rPr lang="es-MX" smtClean="0"/>
              <a:t>HttpServletRequest</a:t>
            </a:r>
          </a:p>
          <a:p>
            <a:r>
              <a:rPr lang="es-MX" smtClean="0"/>
              <a:t>El contenedor, basado en el URL de la solicitud, localiza el servlet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Ciclo de vida de un servlet</a:t>
            </a:r>
            <a:endParaRPr lang="es-E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El contenedor crea o asigna un thread para esa solicitud y transfiere a ese thread los objetos </a:t>
            </a:r>
          </a:p>
          <a:p>
            <a:r>
              <a:rPr lang="es-MX" smtClean="0"/>
              <a:t>El contenedor llama al método service()</a:t>
            </a:r>
          </a:p>
          <a:p>
            <a:pPr lvl="1"/>
            <a:r>
              <a:rPr lang="es-MX" smtClean="0"/>
              <a:t>Dependiendo el tipo de solicitud, el método llama al método doGet() o doPost()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Ciclo de vida de un servlet</a:t>
            </a:r>
            <a:endParaRPr lang="es-E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El método llamado por el método service() genera una página dinámica y la agrega el objeto de la respuesta.</a:t>
            </a:r>
          </a:p>
          <a:p>
            <a:r>
              <a:rPr lang="es-MX" smtClean="0"/>
              <a:t>El thread termina.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Ciclo de vida de un servlet</a:t>
            </a:r>
            <a:endParaRPr lang="es-E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El contenedor convierte el objeto de la respuesta en un respuesta HTTP y la envía de regreso al cliente.</a:t>
            </a:r>
          </a:p>
          <a:p>
            <a:r>
              <a:rPr lang="es-MX" smtClean="0"/>
              <a:t>Finalmente el contenedor borra los objetos de la solicitud y respuesta.</a:t>
            </a:r>
          </a:p>
          <a:p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Estructura de un código de un servlet</a:t>
            </a:r>
            <a:endParaRPr lang="es-ES" smtClean="0"/>
          </a:p>
        </p:txBody>
      </p:sp>
      <p:sp>
        <p:nvSpPr>
          <p:cNvPr id="732172" name="Rectangle 1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7724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Importar bibliotecas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import javax.servlet.*;</a:t>
            </a:r>
            <a:endParaRPr lang="es-MX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import javax.servlet.http.*;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chemeClr val="tx1"/>
                </a:solidFill>
              </a:rPr>
              <a:t>import java.io.*;</a:t>
            </a:r>
          </a:p>
          <a:p>
            <a:pPr>
              <a:lnSpc>
                <a:spcPct val="90000"/>
              </a:lnSpc>
            </a:pPr>
            <a:r>
              <a:rPr lang="en-US" smtClean="0"/>
              <a:t>Definir una clase que herede de HttpServlet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public class ServApp1 extends HttpServlet {</a:t>
            </a:r>
            <a:r>
              <a:rPr lang="es-MX" smtClean="0">
                <a:solidFill>
                  <a:schemeClr val="tx1"/>
                </a:solidFill>
              </a:rPr>
              <a:t>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3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32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32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732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32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Estructura de un código de un servlet</a:t>
            </a:r>
            <a:endParaRPr lang="es-ES" smtClean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Sobre-escribir el método  dependiendo del tipo de solicitud (doGet() o doPost()). </a:t>
            </a:r>
          </a:p>
          <a:p>
            <a:pPr lvl="1">
              <a:buFontTx/>
              <a:buNone/>
            </a:pPr>
            <a:r>
              <a:rPr lang="en-US" sz="2600" smtClean="0"/>
              <a:t>    Por ejemplo:</a:t>
            </a:r>
            <a:r>
              <a:rPr lang="en-US" smtClean="0"/>
              <a:t> </a:t>
            </a:r>
          </a:p>
          <a:p>
            <a:pPr lvl="2"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public void doGet(HttpServletRequest peticion,</a:t>
            </a:r>
            <a:r>
              <a:rPr lang="es-MX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HttpServletResponse respuesta)</a:t>
            </a:r>
            <a:endParaRPr lang="es-ES" smtClean="0">
              <a:solidFill>
                <a:schemeClr val="tx1"/>
              </a:solidFill>
            </a:endParaRPr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 flipV="1">
            <a:off x="5724351" y="3356992"/>
            <a:ext cx="9366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5238" name="Line 6"/>
          <p:cNvSpPr>
            <a:spLocks noChangeShapeType="1"/>
          </p:cNvSpPr>
          <p:nvPr/>
        </p:nvSpPr>
        <p:spPr bwMode="auto">
          <a:xfrm flipH="1" flipV="1">
            <a:off x="4932189" y="3788792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3347864" y="4365055"/>
            <a:ext cx="4603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MX" sz="1800">
                <a:solidFill>
                  <a:srgbClr val="009900"/>
                </a:solidFill>
              </a:rPr>
              <a:t>Aquí es donde el servlet obtiene la referencia </a:t>
            </a:r>
          </a:p>
          <a:p>
            <a:pPr algn="l"/>
            <a:r>
              <a:rPr lang="es-MX" sz="1800">
                <a:solidFill>
                  <a:srgbClr val="009900"/>
                </a:solidFill>
              </a:rPr>
              <a:t>a los objetos de petición y respuesta que son</a:t>
            </a:r>
          </a:p>
          <a:p>
            <a:pPr algn="l"/>
            <a:r>
              <a:rPr lang="es-MX" sz="1800">
                <a:solidFill>
                  <a:srgbClr val="009900"/>
                </a:solidFill>
              </a:rPr>
              <a:t>creados por el contenedor.</a:t>
            </a:r>
            <a:endParaRPr lang="es-ES" sz="180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 animBg="1"/>
      <p:bldP spid="735238" grpId="0" animBg="1"/>
      <p:bldP spid="7352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s-MX" sz="3800" b="0">
                <a:solidFill>
                  <a:srgbClr val="333399"/>
                </a:solidFill>
                <a:latin typeface="Arial" charset="0"/>
              </a:rPr>
              <a:t>Servlets, Conceptos Básicos</a:t>
            </a:r>
          </a:p>
        </p:txBody>
      </p:sp>
      <p:sp>
        <p:nvSpPr>
          <p:cNvPr id="2969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467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US" sz="3200" b="0">
              <a:solidFill>
                <a:srgbClr val="333399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s-MX" sz="3200" b="0">
                <a:solidFill>
                  <a:srgbClr val="333399"/>
                </a:solidFill>
                <a:latin typeface="Arial" charset="0"/>
              </a:rPr>
              <a:t>Procesamiento en Java del lado del servidor.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s-MX" sz="3200" b="0">
                <a:solidFill>
                  <a:srgbClr val="333399"/>
                </a:solidFill>
                <a:latin typeface="Arial" charset="0"/>
              </a:rPr>
              <a:t>Extensiones al modelo cliente-servidor</a:t>
            </a:r>
            <a:r>
              <a:rPr lang="en-US" sz="3200" b="0">
                <a:solidFill>
                  <a:srgbClr val="333399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Estructura de un código de un servlet</a:t>
            </a:r>
            <a:endParaRPr lang="es-ES" smtClean="0"/>
          </a:p>
        </p:txBody>
      </p:sp>
      <p:sp>
        <p:nvSpPr>
          <p:cNvPr id="73626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333399"/>
                </a:solidFill>
                <a:latin typeface="Arial" charset="0"/>
              </a:rPr>
              <a:t>Se indica tipo de respuesta (en este caso texto)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 b="0">
                <a:latin typeface="Arial" charset="0"/>
              </a:rPr>
              <a:t>respuesta.setContentType("text/html");</a:t>
            </a:r>
            <a:endParaRPr lang="es-MX" sz="2800" b="0"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333399"/>
                </a:solidFill>
                <a:latin typeface="Arial" charset="0"/>
              </a:rPr>
              <a:t>Se obtiene un ‘escritor’ del objeto de respuesta del servlet.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 b="0">
                <a:latin typeface="Arial" charset="0"/>
              </a:rPr>
              <a:t>PrintWriter out = respuesta.getWriter();</a:t>
            </a:r>
            <a:endParaRPr lang="es-MX" sz="2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3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3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3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Estructura de un código de un servlet</a:t>
            </a:r>
            <a:endParaRPr lang="es-ES" smtClean="0"/>
          </a:p>
        </p:txBody>
      </p:sp>
      <p:sp>
        <p:nvSpPr>
          <p:cNvPr id="73830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333399"/>
                </a:solidFill>
                <a:latin typeface="Arial" charset="0"/>
              </a:rPr>
              <a:t>Entonces ya podemos ‘escribir’ al objeto de respuesta con el siguiente formato: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 b="0">
                <a:latin typeface="Arial" charset="0"/>
              </a:rPr>
              <a:t>out.println(</a:t>
            </a:r>
            <a:r>
              <a:rPr lang="es-MX" sz="2800" b="0">
                <a:latin typeface="Arial" charset="0"/>
              </a:rPr>
              <a:t>[HTML estándar]</a:t>
            </a:r>
            <a:r>
              <a:rPr lang="en-US" sz="2800" b="0">
                <a:latin typeface="Arial" charset="0"/>
              </a:rPr>
              <a:t>);</a:t>
            </a:r>
            <a:endParaRPr lang="es-MX" sz="2800" b="0">
              <a:latin typeface="Arial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s-MX" sz="2800" b="0">
                <a:solidFill>
                  <a:srgbClr val="333399"/>
                </a:solidFill>
                <a:latin typeface="Arial" charset="0"/>
              </a:rPr>
              <a:t>Por ejemplo: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s-MX" sz="2800" b="0">
                <a:latin typeface="Arial" charset="0"/>
              </a:rPr>
              <a:t>out.println(“&lt;html&gt;”);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s-MX" sz="2800" b="0">
                <a:latin typeface="Arial" charset="0"/>
              </a:rPr>
              <a:t>out.println(“&lt;table border=0&gt;”);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s-MX" sz="2800" b="0">
                <a:latin typeface="Arial" charset="0"/>
              </a:rPr>
              <a:t>out.println(“&lt;li&gt;”);</a:t>
            </a:r>
            <a:endParaRPr lang="en-US" sz="2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73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Estructura de un código de un servlet</a:t>
            </a:r>
            <a:endParaRPr lang="es-ES" smtClean="0"/>
          </a:p>
        </p:txBody>
      </p:sp>
      <p:sp>
        <p:nvSpPr>
          <p:cNvPr id="74035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s-MX" sz="3200" b="0">
                <a:solidFill>
                  <a:srgbClr val="333399"/>
                </a:solidFill>
                <a:latin typeface="Arial" charset="0"/>
              </a:rPr>
              <a:t>Ahora un ejemplo de una sección de código HTML que muestra un mensaje formateado: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 b="0">
                <a:latin typeface="Arial" charset="0"/>
              </a:rPr>
              <a:t>	out.println("&lt;h1&gt;");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 b="0">
                <a:latin typeface="Arial" charset="0"/>
              </a:rPr>
              <a:t>	out.println("Bienvenidos y b</a:t>
            </a:r>
            <a:r>
              <a:rPr lang="es-MX" sz="2800" b="0">
                <a:latin typeface="Arial" charset="0"/>
              </a:rPr>
              <a:t>i</a:t>
            </a:r>
            <a:r>
              <a:rPr lang="en-US" sz="2800" b="0">
                <a:latin typeface="Arial" charset="0"/>
              </a:rPr>
              <a:t>envenidas!");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 b="0">
                <a:latin typeface="Arial" charset="0"/>
              </a:rPr>
              <a:t>	out.println("&lt;/h1&gt;");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2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4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74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74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74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Publicación al contenedor</a:t>
            </a:r>
            <a:endParaRPr lang="es-E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Para publicar un servlet es necesario mapear el URL público.</a:t>
            </a:r>
          </a:p>
          <a:p>
            <a:r>
              <a:rPr lang="es-MX" smtClean="0"/>
              <a:t>Esto se hace en un archivo xml de propósito específico llamado ‘Deployment Descriptor’ (DD).</a:t>
            </a:r>
          </a:p>
          <a:p>
            <a:r>
              <a:rPr lang="es-MX" smtClean="0"/>
              <a:t>Este archivo tiene el nombre de web.xml.</a:t>
            </a:r>
            <a:endParaRPr lang="es-E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Publicación al contenedor</a:t>
            </a:r>
            <a:endParaRPr lang="es-E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Existen dos elementos dentro del descriptor de publicación que se utilizan para publicar el servlet</a:t>
            </a:r>
          </a:p>
          <a:p>
            <a:pPr lvl="1">
              <a:buFontTx/>
              <a:buNone/>
            </a:pPr>
            <a:r>
              <a:rPr lang="es-MX" smtClean="0"/>
              <a:t>&lt;servlet&gt;</a:t>
            </a:r>
          </a:p>
          <a:p>
            <a:pPr lvl="1">
              <a:buFontTx/>
              <a:buNone/>
            </a:pPr>
            <a:r>
              <a:rPr lang="es-MX" smtClean="0"/>
              <a:t>y</a:t>
            </a:r>
          </a:p>
          <a:p>
            <a:pPr lvl="1">
              <a:buFontTx/>
              <a:buNone/>
            </a:pPr>
            <a:r>
              <a:rPr lang="es-MX" smtClean="0"/>
              <a:t>&lt;servlet-mapping&gt;</a:t>
            </a:r>
            <a:endParaRPr lang="es-E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&lt;servlet&gt;</a:t>
            </a:r>
            <a:endParaRPr lang="es-E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Este elemento mapea el nombre interno al nombre de la clase completamente calificado, esto es, toda la trayectoria en la que se encuentra el servlet.</a:t>
            </a:r>
            <a:endParaRPr lang="es-E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&lt;servlet-mapping&gt;</a:t>
            </a:r>
            <a:endParaRPr lang="es-E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Este elemento mapeará al nombre interno al nombre del URL público. </a:t>
            </a:r>
          </a:p>
          <a:p>
            <a:r>
              <a:rPr lang="es-MX" smtClean="0"/>
              <a:t>Este URL público es el que se utiliza para llamar a la clase.</a:t>
            </a:r>
            <a:endParaRPr lang="es-E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4925" y="2060575"/>
            <a:ext cx="9164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" dirty="0"/>
              <a:t>&lt;servlet&gt;</a:t>
            </a:r>
          </a:p>
          <a:p>
            <a:pPr algn="l"/>
            <a:r>
              <a:rPr lang="es-ES" dirty="0"/>
              <a:t>	&lt;servlet-</a:t>
            </a:r>
            <a:r>
              <a:rPr lang="es-ES" dirty="0" err="1"/>
              <a:t>name</a:t>
            </a:r>
            <a:r>
              <a:rPr lang="es-ES" dirty="0"/>
              <a:t>&gt;</a:t>
            </a:r>
            <a:r>
              <a:rPr lang="es-ES" dirty="0" err="1"/>
              <a:t>ServAppInterno</a:t>
            </a:r>
            <a:r>
              <a:rPr lang="es-ES" dirty="0"/>
              <a:t>&lt;/servlet-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	&lt;</a:t>
            </a:r>
            <a:r>
              <a:rPr lang="es-ES" dirty="0" smtClean="0"/>
              <a:t>servlet-</a:t>
            </a:r>
            <a:r>
              <a:rPr lang="es-ES" dirty="0" err="1" smtClean="0"/>
              <a:t>class</a:t>
            </a:r>
            <a:r>
              <a:rPr lang="es-ES" dirty="0" smtClean="0"/>
              <a:t>&gt;</a:t>
            </a:r>
            <a:r>
              <a:rPr lang="es-ES" dirty="0" err="1" smtClean="0"/>
              <a:t>edu.ipn.upiicsa.servlet.ServApp</a:t>
            </a:r>
            <a:r>
              <a:rPr lang="es-ES" dirty="0"/>
              <a:t>&lt;/servlet-</a:t>
            </a:r>
            <a:r>
              <a:rPr lang="es-ES" dirty="0" err="1"/>
              <a:t>class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&lt;/servlet&gt;</a:t>
            </a:r>
          </a:p>
          <a:p>
            <a:pPr algn="l"/>
            <a:endParaRPr lang="es-ES" dirty="0"/>
          </a:p>
          <a:p>
            <a:pPr algn="l"/>
            <a:r>
              <a:rPr lang="es-ES" dirty="0"/>
              <a:t>&lt;servlet-</a:t>
            </a:r>
            <a:r>
              <a:rPr lang="es-ES" dirty="0" err="1"/>
              <a:t>mapping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	&lt;servlet-</a:t>
            </a:r>
            <a:r>
              <a:rPr lang="es-ES" dirty="0" err="1"/>
              <a:t>name</a:t>
            </a:r>
            <a:r>
              <a:rPr lang="es-ES" dirty="0"/>
              <a:t>&gt;</a:t>
            </a:r>
            <a:r>
              <a:rPr lang="es-ES" dirty="0" err="1"/>
              <a:t>ServAppInterno</a:t>
            </a:r>
            <a:r>
              <a:rPr lang="es-ES" dirty="0"/>
              <a:t>&lt;/servlet-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	&lt;</a:t>
            </a:r>
            <a:r>
              <a:rPr lang="es-ES" dirty="0" err="1"/>
              <a:t>url-pattern</a:t>
            </a:r>
            <a:r>
              <a:rPr lang="es-ES" dirty="0"/>
              <a:t>&gt;/</a:t>
            </a:r>
            <a:r>
              <a:rPr lang="es-ES" dirty="0" err="1"/>
              <a:t>ServAppPublico</a:t>
            </a:r>
            <a:r>
              <a:rPr lang="es-ES" dirty="0"/>
              <a:t>&lt;/</a:t>
            </a:r>
            <a:r>
              <a:rPr lang="es-ES" dirty="0" err="1"/>
              <a:t>url-pattern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&lt;/servlet-</a:t>
            </a:r>
            <a:r>
              <a:rPr lang="es-ES" dirty="0" err="1"/>
              <a:t>mapping</a:t>
            </a:r>
            <a:r>
              <a:rPr lang="es-ES" dirty="0"/>
              <a:t>&gt;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Ejemplo</a:t>
            </a:r>
            <a:endParaRPr lang="es-ES" smtClean="0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2339975" y="3429000"/>
            <a:ext cx="585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i="1">
                <a:solidFill>
                  <a:srgbClr val="FF0066"/>
                </a:solidFill>
              </a:rPr>
              <a:t>Nombre completamente calificado de la clase</a:t>
            </a:r>
            <a:endParaRPr lang="es-ES" i="1">
              <a:solidFill>
                <a:srgbClr val="FF0066"/>
              </a:solidFill>
            </a:endParaRP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4379913" y="1773238"/>
            <a:ext cx="219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i="1">
                <a:solidFill>
                  <a:srgbClr val="FF0066"/>
                </a:solidFill>
              </a:rPr>
              <a:t>Nombre interno</a:t>
            </a:r>
            <a:endParaRPr lang="es-ES" i="1">
              <a:solidFill>
                <a:srgbClr val="FF0066"/>
              </a:solidFill>
            </a:endParaRP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 flipH="1">
            <a:off x="4427538" y="2276475"/>
            <a:ext cx="7921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 flipH="1" flipV="1">
            <a:off x="4427538" y="3213100"/>
            <a:ext cx="1444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4787900" y="54197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i="1">
                <a:solidFill>
                  <a:srgbClr val="FF0066"/>
                </a:solidFill>
              </a:rPr>
              <a:t>URL publico</a:t>
            </a:r>
            <a:endParaRPr lang="es-ES" i="1">
              <a:solidFill>
                <a:srgbClr val="FF0066"/>
              </a:solidFill>
            </a:endParaRPr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 flipH="1" flipV="1">
            <a:off x="4356100" y="5013325"/>
            <a:ext cx="11525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Compilación</a:t>
            </a:r>
            <a:endParaRPr lang="es-ES" smtClean="0"/>
          </a:p>
        </p:txBody>
      </p:sp>
      <p:sp>
        <p:nvSpPr>
          <p:cNvPr id="645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Un servlet se compila exactamente igual que cualquier código en Java.</a:t>
            </a:r>
          </a:p>
          <a:p>
            <a:r>
              <a:rPr lang="es-MX" smtClean="0"/>
              <a:t>En nuestro caso utilizaremos el ‘target’ de compilación que nos proporciona ANT.</a:t>
            </a:r>
            <a:endParaRPr lang="es-E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Compilación</a:t>
            </a:r>
            <a:endParaRPr lang="es-E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Es importante tener direccionado el jar en donde se encuentran las clases correspondientes al servlet.</a:t>
            </a:r>
          </a:p>
          <a:p>
            <a:r>
              <a:rPr lang="es-MX" smtClean="0"/>
              <a:t>Por ejemplo:</a:t>
            </a:r>
          </a:p>
          <a:p>
            <a:pPr>
              <a:buFontTx/>
              <a:buNone/>
            </a:pPr>
            <a:r>
              <a:rPr lang="es-MX" sz="2000" smtClean="0"/>
              <a:t>&lt;path id="compile.classpath"&gt;    </a:t>
            </a:r>
          </a:p>
          <a:p>
            <a:pPr>
              <a:buFontTx/>
              <a:buNone/>
            </a:pPr>
            <a:r>
              <a:rPr lang="es-MX" sz="2000" smtClean="0"/>
              <a:t> &lt;pathelement location="${tomcat.home}/lib/servlet-api.jar" /&gt;	    </a:t>
            </a:r>
          </a:p>
          <a:p>
            <a:pPr>
              <a:buFontTx/>
              <a:buNone/>
            </a:pPr>
            <a:r>
              <a:rPr lang="es-MX" sz="2000" smtClean="0"/>
              <a:t>&lt;/path&gt;</a:t>
            </a:r>
          </a:p>
          <a:p>
            <a:endParaRPr lang="es-E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Servlets</a:t>
            </a:r>
            <a:endParaRPr lang="es-E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mtClean="0"/>
              <a:t>Los servlets son:</a:t>
            </a:r>
          </a:p>
          <a:p>
            <a:pPr lvl="1">
              <a:lnSpc>
                <a:spcPct val="90000"/>
              </a:lnSpc>
            </a:pPr>
            <a:r>
              <a:rPr lang="es-MX" smtClean="0"/>
              <a:t>Programas capaces de extender las capacidades de un servidor web.</a:t>
            </a:r>
          </a:p>
          <a:p>
            <a:pPr lvl="1">
              <a:lnSpc>
                <a:spcPct val="90000"/>
              </a:lnSpc>
            </a:pPr>
            <a:r>
              <a:rPr lang="es-MX" smtClean="0"/>
              <a:t>Nueva opción a la programación en CGI-BIN.</a:t>
            </a:r>
          </a:p>
          <a:p>
            <a:pPr lvl="1">
              <a:lnSpc>
                <a:spcPct val="90000"/>
              </a:lnSpc>
            </a:pPr>
            <a:r>
              <a:rPr lang="es-MX" smtClean="0"/>
              <a:t>Aplicaciones útiles para  la programación de portales y sitios adaptativos.</a:t>
            </a:r>
          </a:p>
          <a:p>
            <a:pPr lvl="1">
              <a:lnSpc>
                <a:spcPct val="90000"/>
              </a:lnSpc>
            </a:pPr>
            <a:r>
              <a:rPr lang="es-MX" smtClean="0"/>
              <a:t>Aplicaciones en Java.</a:t>
            </a:r>
          </a:p>
          <a:p>
            <a:pPr lvl="1">
              <a:lnSpc>
                <a:spcPct val="90000"/>
              </a:lnSpc>
            </a:pPr>
            <a:endParaRPr lang="es-MX" smtClean="0"/>
          </a:p>
          <a:p>
            <a:pPr lvl="1">
              <a:lnSpc>
                <a:spcPct val="90000"/>
              </a:lnSpc>
            </a:pPr>
            <a:endParaRPr lang="es-MX" smtClean="0"/>
          </a:p>
          <a:p>
            <a:pPr lvl="1">
              <a:lnSpc>
                <a:spcPct val="90000"/>
              </a:lnSpc>
            </a:pPr>
            <a:endParaRPr lang="es-E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Ejemplo de compilación</a:t>
            </a:r>
            <a:endParaRPr lang="es-ES" smtClean="0"/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95288" y="2206625"/>
            <a:ext cx="85217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"/>
              <a:t>&lt;target name="compila"</a:t>
            </a:r>
          </a:p>
          <a:p>
            <a:pPr algn="l"/>
            <a:r>
              <a:rPr lang="es-ES"/>
              <a:t>		description="compila todos los fuentes"&gt;</a:t>
            </a:r>
          </a:p>
          <a:p>
            <a:pPr algn="l"/>
            <a:r>
              <a:rPr lang="es-ES"/>
              <a:t>		&lt;javac	destdir="./build/WEB-INF/classes"</a:t>
            </a:r>
          </a:p>
          <a:p>
            <a:pPr algn="l"/>
            <a:r>
              <a:rPr lang="es-ES"/>
              <a:t>			srcdir="./src/servlets" &gt;</a:t>
            </a:r>
          </a:p>
          <a:p>
            <a:pPr algn="l"/>
            <a:r>
              <a:rPr lang="es-ES"/>
              <a:t>			&lt;classpath	refid="compile.classpath" /&gt;</a:t>
            </a:r>
          </a:p>
          <a:p>
            <a:pPr algn="l"/>
            <a:r>
              <a:rPr lang="es-ES"/>
              <a:t>			&lt;include	name="**/*.java" /&gt;</a:t>
            </a:r>
          </a:p>
          <a:p>
            <a:pPr algn="l"/>
            <a:r>
              <a:rPr lang="es-ES"/>
              <a:t>		&lt;/javac&gt;</a:t>
            </a:r>
          </a:p>
          <a:p>
            <a:pPr algn="l"/>
            <a:r>
              <a:rPr lang="es-ES"/>
              <a:t>		&lt;echo&gt;Compilacion terminada...&lt;/echo&gt;</a:t>
            </a:r>
          </a:p>
          <a:p>
            <a:pPr algn="l"/>
            <a:endParaRPr lang="es-ES"/>
          </a:p>
          <a:p>
            <a:pPr algn="l"/>
            <a:r>
              <a:rPr lang="es-ES"/>
              <a:t>&lt;/target&gt;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Publicando el servlet en el contenedor</a:t>
            </a:r>
            <a:endParaRPr lang="es-ES" smtClean="0"/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26390" r="33545" b="29318"/>
          <a:stretch>
            <a:fillRect/>
          </a:stretch>
        </p:blipFill>
        <p:spPr bwMode="auto">
          <a:xfrm>
            <a:off x="755650" y="1916113"/>
            <a:ext cx="5548313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6227763" y="3429000"/>
            <a:ext cx="2773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MX"/>
              <a:t>En este sudirectorio</a:t>
            </a:r>
          </a:p>
          <a:p>
            <a:pPr algn="l"/>
            <a:r>
              <a:rPr lang="es-MX"/>
              <a:t>se instalará</a:t>
            </a:r>
            <a:endParaRPr lang="es-ES"/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 flipH="1">
            <a:off x="4356100" y="3933825"/>
            <a:ext cx="194468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400" smtClean="0"/>
              <a:t>La distribución típica de una aplicación de web en el contenedor de servlets</a:t>
            </a:r>
            <a:endParaRPr lang="es-ES" sz="3400" smtClean="0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6" t="27365" r="27278" b="26367"/>
          <a:stretch>
            <a:fillRect/>
          </a:stretch>
        </p:blipFill>
        <p:spPr bwMode="auto">
          <a:xfrm>
            <a:off x="2193925" y="1927225"/>
            <a:ext cx="5114925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2" name="Oval 5"/>
          <p:cNvSpPr>
            <a:spLocks noChangeArrowheads="1"/>
          </p:cNvSpPr>
          <p:nvPr/>
        </p:nvSpPr>
        <p:spPr bwMode="auto">
          <a:xfrm>
            <a:off x="3276600" y="4149725"/>
            <a:ext cx="1727200" cy="1439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13" name="Oval 6"/>
          <p:cNvSpPr>
            <a:spLocks noChangeArrowheads="1"/>
          </p:cNvSpPr>
          <p:nvPr/>
        </p:nvSpPr>
        <p:spPr bwMode="auto">
          <a:xfrm>
            <a:off x="5724525" y="3284538"/>
            <a:ext cx="1009650" cy="7921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5835650" y="465296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/>
              <a:t>Obligatorio</a:t>
            </a:r>
            <a:endParaRPr lang="es-ES"/>
          </a:p>
        </p:txBody>
      </p:sp>
      <p:sp>
        <p:nvSpPr>
          <p:cNvPr id="68615" name="Line 8"/>
          <p:cNvSpPr>
            <a:spLocks noChangeShapeType="1"/>
          </p:cNvSpPr>
          <p:nvPr/>
        </p:nvSpPr>
        <p:spPr bwMode="auto">
          <a:xfrm flipH="1">
            <a:off x="5076825" y="48688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16" name="Line 9"/>
          <p:cNvSpPr>
            <a:spLocks noChangeShapeType="1"/>
          </p:cNvSpPr>
          <p:nvPr/>
        </p:nvSpPr>
        <p:spPr bwMode="auto">
          <a:xfrm flipH="1" flipV="1">
            <a:off x="6443663" y="40767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Una distribución propuesta del ambiente de desarrollo</a:t>
            </a:r>
            <a:endParaRPr lang="es-ES" smtClean="0"/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3047" r="47591" b="17513"/>
          <a:stretch>
            <a:fillRect/>
          </a:stretch>
        </p:blipFill>
        <p:spPr bwMode="auto">
          <a:xfrm>
            <a:off x="1403350" y="1844675"/>
            <a:ext cx="424815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5033963" y="4818063"/>
            <a:ext cx="400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/>
              <a:t>Aquí se encuentra el web.xml</a:t>
            </a:r>
            <a:endParaRPr lang="es-ES"/>
          </a:p>
        </p:txBody>
      </p:sp>
      <p:sp>
        <p:nvSpPr>
          <p:cNvPr id="69637" name="Line 7"/>
          <p:cNvSpPr>
            <a:spLocks noChangeShapeType="1"/>
          </p:cNvSpPr>
          <p:nvPr/>
        </p:nvSpPr>
        <p:spPr bwMode="auto">
          <a:xfrm flipH="1">
            <a:off x="3851275" y="5084763"/>
            <a:ext cx="11525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8" name="AutoShape 9"/>
          <p:cNvSpPr>
            <a:spLocks/>
          </p:cNvSpPr>
          <p:nvPr/>
        </p:nvSpPr>
        <p:spPr bwMode="auto">
          <a:xfrm>
            <a:off x="2700338" y="2060575"/>
            <a:ext cx="287337" cy="2376488"/>
          </a:xfrm>
          <a:prstGeom prst="leftBrace">
            <a:avLst>
              <a:gd name="adj1" fmla="val 68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639" name="Text Box 10"/>
          <p:cNvSpPr txBox="1">
            <a:spLocks noChangeArrowheads="1"/>
          </p:cNvSpPr>
          <p:nvPr/>
        </p:nvSpPr>
        <p:spPr bwMode="auto">
          <a:xfrm>
            <a:off x="679450" y="3017838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/>
              <a:t>Generadas</a:t>
            </a:r>
            <a:endParaRPr lang="es-ES"/>
          </a:p>
        </p:txBody>
      </p:sp>
      <p:sp>
        <p:nvSpPr>
          <p:cNvPr id="69640" name="AutoShape 11"/>
          <p:cNvSpPr>
            <a:spLocks/>
          </p:cNvSpPr>
          <p:nvPr/>
        </p:nvSpPr>
        <p:spPr bwMode="auto">
          <a:xfrm>
            <a:off x="2627313" y="4508500"/>
            <a:ext cx="360362" cy="1512888"/>
          </a:xfrm>
          <a:prstGeom prst="leftBrace">
            <a:avLst>
              <a:gd name="adj1" fmla="val 349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641" name="Text Box 12"/>
          <p:cNvSpPr txBox="1">
            <a:spLocks noChangeArrowheads="1"/>
          </p:cNvSpPr>
          <p:nvPr/>
        </p:nvSpPr>
        <p:spPr bwMode="auto">
          <a:xfrm>
            <a:off x="1403350" y="4987925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/>
              <a:t>Fuentes</a:t>
            </a:r>
            <a:endParaRPr lang="es-ES"/>
          </a:p>
        </p:txBody>
      </p:sp>
      <p:sp>
        <p:nvSpPr>
          <p:cNvPr id="69642" name="Text Box 13"/>
          <p:cNvSpPr txBox="1">
            <a:spLocks noChangeArrowheads="1"/>
          </p:cNvSpPr>
          <p:nvPr/>
        </p:nvSpPr>
        <p:spPr bwMode="auto">
          <a:xfrm>
            <a:off x="5064125" y="2894013"/>
            <a:ext cx="3324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MX"/>
              <a:t>Todo este subdirectorio </a:t>
            </a:r>
          </a:p>
          <a:p>
            <a:pPr algn="l"/>
            <a:r>
              <a:rPr lang="es-MX"/>
              <a:t>se copia al contenedor</a:t>
            </a:r>
            <a:endParaRPr lang="es-E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 flipH="1" flipV="1">
            <a:off x="3276600" y="2636838"/>
            <a:ext cx="18002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El primer servlet publicado  (ServApp0)</a:t>
            </a:r>
            <a:endParaRPr lang="es-ES" smtClean="0"/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1403350" y="2179638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/>
              <a:t>http://localhost:8080/aplicacion0/ServApp</a:t>
            </a:r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2" b="69489"/>
          <a:stretch>
            <a:fillRect/>
          </a:stretch>
        </p:blipFill>
        <p:spPr bwMode="auto">
          <a:xfrm>
            <a:off x="1476375" y="2852738"/>
            <a:ext cx="633571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Servlet parametrizado</a:t>
            </a:r>
            <a:br>
              <a:rPr lang="es-MX" smtClean="0"/>
            </a:br>
            <a:r>
              <a:rPr lang="es-MX" smtClean="0"/>
              <a:t>(ServApp1)</a:t>
            </a:r>
            <a:endParaRPr lang="es-ES" smtClean="0"/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" r="47591" b="71637"/>
          <a:stretch>
            <a:fillRect/>
          </a:stretch>
        </p:blipFill>
        <p:spPr bwMode="auto">
          <a:xfrm>
            <a:off x="719138" y="2852738"/>
            <a:ext cx="51117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4" name="Text Box 6"/>
          <p:cNvSpPr txBox="1">
            <a:spLocks noChangeArrowheads="1"/>
          </p:cNvSpPr>
          <p:nvPr/>
        </p:nvSpPr>
        <p:spPr bwMode="auto">
          <a:xfrm>
            <a:off x="1187450" y="1773238"/>
            <a:ext cx="580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/>
              <a:t>http://localhost:8080/aplicacion1/ServApp1</a:t>
            </a:r>
          </a:p>
        </p:txBody>
      </p:sp>
      <p:sp>
        <p:nvSpPr>
          <p:cNvPr id="71685" name="Text Box 7"/>
          <p:cNvSpPr txBox="1">
            <a:spLocks noChangeArrowheads="1"/>
          </p:cNvSpPr>
          <p:nvPr/>
        </p:nvSpPr>
        <p:spPr bwMode="auto">
          <a:xfrm>
            <a:off x="6051550" y="3211513"/>
            <a:ext cx="298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/>
              <a:t>Titulo parametrizado</a:t>
            </a:r>
            <a:endParaRPr lang="es-ES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H="1" flipV="1">
            <a:off x="2663825" y="3068638"/>
            <a:ext cx="331311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400" smtClean="0"/>
              <a:t>Obteniendo información sobre la conexión</a:t>
            </a:r>
            <a:br>
              <a:rPr lang="es-MX" sz="3400" smtClean="0"/>
            </a:br>
            <a:r>
              <a:rPr lang="es-MX" sz="3400" smtClean="0"/>
              <a:t>(ServApp2)</a:t>
            </a:r>
            <a:endParaRPr lang="es-ES" sz="3400" smtClean="0"/>
          </a:p>
        </p:txBody>
      </p:sp>
      <p:pic>
        <p:nvPicPr>
          <p:cNvPr id="7270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9" b="29492"/>
          <a:stretch>
            <a:fillRect/>
          </a:stretch>
        </p:blipFill>
        <p:spPr bwMode="auto">
          <a:xfrm>
            <a:off x="1116013" y="1125538"/>
            <a:ext cx="4535487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4529138" y="3305175"/>
            <a:ext cx="341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/>
              <a:t>Notar el uso de imágenes</a:t>
            </a:r>
            <a:endParaRPr lang="es-ES"/>
          </a:p>
        </p:txBody>
      </p:sp>
      <p:sp>
        <p:nvSpPr>
          <p:cNvPr id="72709" name="Line 7"/>
          <p:cNvSpPr>
            <a:spLocks noChangeShapeType="1"/>
          </p:cNvSpPr>
          <p:nvPr/>
        </p:nvSpPr>
        <p:spPr bwMode="auto">
          <a:xfrm flipH="1" flipV="1">
            <a:off x="2771775" y="3429000"/>
            <a:ext cx="15843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10" name="Text Box 8"/>
          <p:cNvSpPr txBox="1">
            <a:spLocks noChangeArrowheads="1"/>
          </p:cNvSpPr>
          <p:nvPr/>
        </p:nvSpPr>
        <p:spPr bwMode="auto">
          <a:xfrm>
            <a:off x="2987675" y="2466975"/>
            <a:ext cx="580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/>
              <a:t>http://localhost:8080/aplicacion2/ServApp2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s-MX" sz="3800" b="0">
                <a:solidFill>
                  <a:srgbClr val="333399"/>
                </a:solidFill>
                <a:latin typeface="Arial" charset="0"/>
              </a:rPr>
              <a:t>Servlets</a:t>
            </a:r>
            <a:endParaRPr lang="en-US" sz="3800" b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174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s-MX" sz="3200" b="0">
                <a:solidFill>
                  <a:srgbClr val="333399"/>
                </a:solidFill>
                <a:latin typeface="Arial" charset="0"/>
              </a:rPr>
              <a:t>Mejoras introducidas por la tecnología Servlets: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s-MX" sz="2800" b="0">
                <a:solidFill>
                  <a:srgbClr val="333399"/>
                </a:solidFill>
                <a:latin typeface="Arial" charset="0"/>
              </a:rPr>
              <a:t>Creación de procesos con múltiples hilos dentro de un servidor.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s-MX" sz="2800" b="0">
                <a:solidFill>
                  <a:srgbClr val="333399"/>
                </a:solidFill>
                <a:latin typeface="Arial" charset="0"/>
              </a:rPr>
              <a:t>Creación de procesos dentro de un hilo dentro de un servidor.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s-MX" sz="2800" b="0">
                <a:solidFill>
                  <a:srgbClr val="333399"/>
                </a:solidFill>
                <a:latin typeface="Arial" charset="0"/>
              </a:rPr>
              <a:t>Creación de procesos con múltiples hilos dentro de múltiples servidores.</a:t>
            </a:r>
            <a:endParaRPr lang="en-US" sz="2800" b="0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s-MX" sz="3800" b="0">
                <a:solidFill>
                  <a:srgbClr val="333399"/>
                </a:solidFill>
                <a:latin typeface="Arial" charset="0"/>
              </a:rPr>
              <a:t>Servlets</a:t>
            </a:r>
            <a:endParaRPr lang="en-US" sz="3800" b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277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s-MX" sz="3200" b="0" dirty="0">
                <a:solidFill>
                  <a:srgbClr val="333399"/>
                </a:solidFill>
                <a:latin typeface="Arial" charset="0"/>
              </a:rPr>
              <a:t>Mejoras introducidas por la tecnología Servlets (</a:t>
            </a:r>
            <a:r>
              <a:rPr lang="es-MX" sz="3200" b="0" dirty="0" err="1">
                <a:solidFill>
                  <a:srgbClr val="333399"/>
                </a:solidFill>
                <a:latin typeface="Arial" charset="0"/>
              </a:rPr>
              <a:t>cont</a:t>
            </a:r>
            <a:r>
              <a:rPr lang="es-MX" sz="3200" b="0" dirty="0">
                <a:solidFill>
                  <a:srgbClr val="333399"/>
                </a:solidFill>
                <a:latin typeface="Arial" charset="0"/>
              </a:rPr>
              <a:t>…)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s-MX" sz="2800" b="0" dirty="0">
                <a:solidFill>
                  <a:srgbClr val="333399"/>
                </a:solidFill>
                <a:latin typeface="Arial" charset="0"/>
              </a:rPr>
              <a:t>Un servlet funciona en la mayor parte de las plataformas comerciales.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s-MX" sz="2800" b="0" dirty="0">
                <a:solidFill>
                  <a:srgbClr val="333399"/>
                </a:solidFill>
                <a:latin typeface="Arial" charset="0"/>
              </a:rPr>
              <a:t>Un programa CGI sólo opera bajo ambientes restringidos </a:t>
            </a:r>
            <a:r>
              <a:rPr lang="es-MX" sz="2800" b="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s-MX" sz="2800" b="0" smtClean="0">
                <a:solidFill>
                  <a:srgbClr val="333399"/>
                </a:solidFill>
                <a:latin typeface="Arial" charset="0"/>
              </a:rPr>
              <a:t>Unix).</a:t>
            </a:r>
            <a:endParaRPr lang="en-US" sz="2800" b="0" dirty="0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Creación y ejecución de Servlets</a:t>
            </a:r>
            <a:endParaRPr lang="es-ES" smtClean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Manejo de un </a:t>
            </a:r>
            <a:r>
              <a:rPr lang="es-MX" dirty="0" err="1" smtClean="0"/>
              <a:t>request</a:t>
            </a:r>
            <a:r>
              <a:rPr lang="es-MX" dirty="0" smtClean="0"/>
              <a:t> por el contenedor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27429" r="31626" b="60424"/>
          <a:stretch/>
        </p:blipFill>
        <p:spPr bwMode="auto">
          <a:xfrm>
            <a:off x="179512" y="2420888"/>
            <a:ext cx="8714928" cy="1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3052" y="5300663"/>
            <a:ext cx="7700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 smtClean="0">
                <a:solidFill>
                  <a:schemeClr val="folHlink"/>
                </a:solidFill>
              </a:rPr>
              <a:t>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Manejo de un </a:t>
            </a:r>
            <a:r>
              <a:rPr lang="es-MX" dirty="0" err="1" smtClean="0"/>
              <a:t>request</a:t>
            </a:r>
            <a:r>
              <a:rPr lang="es-MX" dirty="0" smtClean="0"/>
              <a:t> por el contenedor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4" t="42766" r="30877" b="38985"/>
          <a:stretch/>
        </p:blipFill>
        <p:spPr bwMode="auto">
          <a:xfrm>
            <a:off x="147397" y="2357062"/>
            <a:ext cx="8889099" cy="265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3052" y="5300663"/>
            <a:ext cx="7700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 smtClean="0">
                <a:solidFill>
                  <a:schemeClr val="folHlink"/>
                </a:solidFill>
              </a:rPr>
              <a:t>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Manejo de un </a:t>
            </a:r>
            <a:r>
              <a:rPr lang="es-MX" dirty="0" err="1" smtClean="0"/>
              <a:t>request</a:t>
            </a:r>
            <a:r>
              <a:rPr lang="es-MX" dirty="0" smtClean="0"/>
              <a:t> por el contenedor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63608" r="29881" b="19047"/>
          <a:stretch/>
        </p:blipFill>
        <p:spPr bwMode="auto">
          <a:xfrm>
            <a:off x="35496" y="2348880"/>
            <a:ext cx="9121328" cy="252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3052" y="5300663"/>
            <a:ext cx="7700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dirty="0" smtClean="0">
                <a:solidFill>
                  <a:schemeClr val="folHlink"/>
                </a:solidFill>
              </a:rPr>
              <a:t>Head </a:t>
            </a:r>
            <a:r>
              <a:rPr lang="es-MX" dirty="0" err="1">
                <a:solidFill>
                  <a:schemeClr val="folHlink"/>
                </a:solidFill>
              </a:rPr>
              <a:t>First</a:t>
            </a:r>
            <a:r>
              <a:rPr lang="es-MX" dirty="0">
                <a:solidFill>
                  <a:schemeClr val="folHlink"/>
                </a:solidFill>
              </a:rPr>
              <a:t> Servlets &amp; JSP, Bryan </a:t>
            </a:r>
            <a:r>
              <a:rPr lang="es-MX" dirty="0" err="1">
                <a:solidFill>
                  <a:schemeClr val="folHlink"/>
                </a:solidFill>
              </a:rPr>
              <a:t>Basham</a:t>
            </a:r>
            <a:r>
              <a:rPr lang="es-MX" dirty="0">
                <a:solidFill>
                  <a:schemeClr val="folHlink"/>
                </a:solidFill>
              </a:rPr>
              <a:t> et </a:t>
            </a:r>
            <a:r>
              <a:rPr lang="es-MX" dirty="0" err="1">
                <a:solidFill>
                  <a:schemeClr val="folHlink"/>
                </a:solidFill>
              </a:rPr>
              <a:t>all</a:t>
            </a:r>
            <a:r>
              <a:rPr lang="es-MX" dirty="0">
                <a:solidFill>
                  <a:schemeClr val="folHlink"/>
                </a:solidFill>
              </a:rPr>
              <a:t>. </a:t>
            </a:r>
            <a:r>
              <a:rPr lang="es-MX" dirty="0" err="1">
                <a:solidFill>
                  <a:schemeClr val="folHlink"/>
                </a:solidFill>
              </a:rPr>
              <a:t>O’Reilly</a:t>
            </a:r>
            <a:endParaRPr lang="es-E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5012</TotalTime>
  <Words>918</Words>
  <Application>Microsoft Office PowerPoint</Application>
  <PresentationFormat>Presentación en pantalla (4:3)</PresentationFormat>
  <Paragraphs>150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Presentación de PowerPoint</vt:lpstr>
      <vt:lpstr>Presentación de PowerPoint</vt:lpstr>
      <vt:lpstr>Servlets</vt:lpstr>
      <vt:lpstr>Presentación de PowerPoint</vt:lpstr>
      <vt:lpstr>Presentación de PowerPoint</vt:lpstr>
      <vt:lpstr>Presentación de PowerPoint</vt:lpstr>
      <vt:lpstr>Manejo de un request por el contenedor</vt:lpstr>
      <vt:lpstr>Manejo de un request por el contenedor</vt:lpstr>
      <vt:lpstr>Manejo de un request por el contenedor</vt:lpstr>
      <vt:lpstr>Manejo de un request por el contenedor</vt:lpstr>
      <vt:lpstr>Manejo de un request por el contenedor</vt:lpstr>
      <vt:lpstr>Manejo de un request por el contenedor</vt:lpstr>
      <vt:lpstr>Ciclo de vida de un servlet[2]</vt:lpstr>
      <vt:lpstr>Ciclo de vida de un servlet</vt:lpstr>
      <vt:lpstr>Ciclo de vida de un servlet</vt:lpstr>
      <vt:lpstr>Ciclo de vida de un servlet</vt:lpstr>
      <vt:lpstr>Ciclo de vida de un servlet</vt:lpstr>
      <vt:lpstr>Estructura de un código de un servlet</vt:lpstr>
      <vt:lpstr>Estructura de un código de un servlet</vt:lpstr>
      <vt:lpstr>Estructura de un código de un servlet</vt:lpstr>
      <vt:lpstr>Estructura de un código de un servlet</vt:lpstr>
      <vt:lpstr>Estructura de un código de un servlet</vt:lpstr>
      <vt:lpstr>Publicación al contenedor</vt:lpstr>
      <vt:lpstr>Publicación al contenedor</vt:lpstr>
      <vt:lpstr>&lt;servlet&gt;</vt:lpstr>
      <vt:lpstr>&lt;servlet-mapping&gt;</vt:lpstr>
      <vt:lpstr>Ejemplo</vt:lpstr>
      <vt:lpstr>Compilación</vt:lpstr>
      <vt:lpstr>Compilación</vt:lpstr>
      <vt:lpstr>Ejemplo de compilación</vt:lpstr>
      <vt:lpstr>Publicando el servlet en el contenedor</vt:lpstr>
      <vt:lpstr>La distribución típica de una aplicación de web en el contenedor de servlets</vt:lpstr>
      <vt:lpstr>Una distribución propuesta del ambiente de desarrollo</vt:lpstr>
      <vt:lpstr>El primer servlet publicado  (ServApp0)</vt:lpstr>
      <vt:lpstr>Servlet parametrizado (ServApp1)</vt:lpstr>
      <vt:lpstr>Obteniendo información sobre la conexión (ServApp2)</vt:lpstr>
    </vt:vector>
  </TitlesOfParts>
  <Company>itesm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itesm-ccm</dc:creator>
  <cp:lastModifiedBy>abel</cp:lastModifiedBy>
  <cp:revision>402</cp:revision>
  <dcterms:created xsi:type="dcterms:W3CDTF">2003-01-16T20:00:14Z</dcterms:created>
  <dcterms:modified xsi:type="dcterms:W3CDTF">2015-12-05T00:39:17Z</dcterms:modified>
</cp:coreProperties>
</file>