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78"/>
  </p:notesMasterIdLst>
  <p:sldIdLst>
    <p:sldId id="256" r:id="rId2"/>
    <p:sldId id="258" r:id="rId3"/>
    <p:sldId id="292" r:id="rId4"/>
    <p:sldId id="293" r:id="rId5"/>
    <p:sldId id="257" r:id="rId6"/>
    <p:sldId id="295" r:id="rId7"/>
    <p:sldId id="339" r:id="rId8"/>
    <p:sldId id="297" r:id="rId9"/>
    <p:sldId id="286" r:id="rId10"/>
    <p:sldId id="260" r:id="rId11"/>
    <p:sldId id="335" r:id="rId12"/>
    <p:sldId id="336" r:id="rId13"/>
    <p:sldId id="337" r:id="rId14"/>
    <p:sldId id="327" r:id="rId15"/>
    <p:sldId id="294" r:id="rId16"/>
    <p:sldId id="307" r:id="rId17"/>
    <p:sldId id="308" r:id="rId18"/>
    <p:sldId id="309" r:id="rId19"/>
    <p:sldId id="310" r:id="rId20"/>
    <p:sldId id="328" r:id="rId21"/>
    <p:sldId id="338" r:id="rId22"/>
    <p:sldId id="340" r:id="rId23"/>
    <p:sldId id="261" r:id="rId24"/>
    <p:sldId id="341" r:id="rId25"/>
    <p:sldId id="343" r:id="rId26"/>
    <p:sldId id="345" r:id="rId27"/>
    <p:sldId id="265" r:id="rId28"/>
    <p:sldId id="347" r:id="rId29"/>
    <p:sldId id="348" r:id="rId30"/>
    <p:sldId id="349" r:id="rId31"/>
    <p:sldId id="350" r:id="rId32"/>
    <p:sldId id="351" r:id="rId33"/>
    <p:sldId id="342" r:id="rId34"/>
    <p:sldId id="344" r:id="rId35"/>
    <p:sldId id="329" r:id="rId36"/>
    <p:sldId id="322" r:id="rId37"/>
    <p:sldId id="323" r:id="rId38"/>
    <p:sldId id="324" r:id="rId39"/>
    <p:sldId id="330" r:id="rId40"/>
    <p:sldId id="357" r:id="rId41"/>
    <p:sldId id="266" r:id="rId42"/>
    <p:sldId id="359" r:id="rId43"/>
    <p:sldId id="352" r:id="rId44"/>
    <p:sldId id="360" r:id="rId45"/>
    <p:sldId id="353" r:id="rId46"/>
    <p:sldId id="361" r:id="rId47"/>
    <p:sldId id="354" r:id="rId48"/>
    <p:sldId id="358" r:id="rId49"/>
    <p:sldId id="355" r:id="rId50"/>
    <p:sldId id="362" r:id="rId51"/>
    <p:sldId id="356" r:id="rId52"/>
    <p:sldId id="331" r:id="rId53"/>
    <p:sldId id="316" r:id="rId54"/>
    <p:sldId id="315" r:id="rId55"/>
    <p:sldId id="366" r:id="rId56"/>
    <p:sldId id="363" r:id="rId57"/>
    <p:sldId id="367" r:id="rId58"/>
    <p:sldId id="364" r:id="rId59"/>
    <p:sldId id="368" r:id="rId60"/>
    <p:sldId id="365" r:id="rId61"/>
    <p:sldId id="332" r:id="rId62"/>
    <p:sldId id="269" r:id="rId63"/>
    <p:sldId id="333" r:id="rId64"/>
    <p:sldId id="334" r:id="rId65"/>
    <p:sldId id="276" r:id="rId66"/>
    <p:sldId id="277" r:id="rId67"/>
    <p:sldId id="278" r:id="rId68"/>
    <p:sldId id="279" r:id="rId69"/>
    <p:sldId id="280" r:id="rId70"/>
    <p:sldId id="369" r:id="rId71"/>
    <p:sldId id="370" r:id="rId72"/>
    <p:sldId id="371" r:id="rId73"/>
    <p:sldId id="372" r:id="rId74"/>
    <p:sldId id="373" r:id="rId75"/>
    <p:sldId id="374" r:id="rId76"/>
    <p:sldId id="375" r:id="rId77"/>
  </p:sldIdLst>
  <p:sldSz cx="9144000" cy="5143500" type="screen16x9"/>
  <p:notesSz cx="6858000" cy="9144000"/>
  <p:embeddedFontLst>
    <p:embeddedFont>
      <p:font typeface="Barlow" panose="020B0604020202020204" charset="0"/>
      <p:regular r:id="rId79"/>
      <p:bold r:id="rId80"/>
      <p:italic r:id="rId81"/>
      <p:boldItalic r:id="rId82"/>
    </p:embeddedFont>
    <p:embeddedFont>
      <p:font typeface="Barlow Light" panose="020B0604020202020204" charset="0"/>
      <p:regular r:id="rId83"/>
      <p:bold r:id="rId84"/>
      <p:italic r:id="rId85"/>
      <p:boldItalic r:id="rId86"/>
    </p:embeddedFont>
    <p:embeddedFont>
      <p:font typeface="Calibri" panose="020F0502020204030204" pitchFamily="34" charset="0"/>
      <p:regular r:id="rId87"/>
      <p:bold r:id="rId88"/>
      <p:italic r:id="rId89"/>
      <p:boldItalic r:id="rId90"/>
    </p:embeddedFont>
    <p:embeddedFont>
      <p:font typeface="Miriam Libre" panose="020B0604020202020204" charset="-79"/>
      <p:regular r:id="rId91"/>
      <p:bold r:id="rId92"/>
    </p:embeddedFont>
    <p:embeddedFont>
      <p:font typeface="Work Sans" panose="020B0604020202020204" charset="0"/>
      <p:regular r:id="rId93"/>
      <p:bold r:id="rId9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F8959A4-5D2F-4370-B921-655B40A024F8}">
  <a:tblStyle styleId="{7F8959A4-5D2F-4370-B921-655B40A024F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689" autoAdjust="0"/>
  </p:normalViewPr>
  <p:slideViewPr>
    <p:cSldViewPr snapToGrid="0">
      <p:cViewPr>
        <p:scale>
          <a:sx n="75" d="100"/>
          <a:sy n="75" d="100"/>
        </p:scale>
        <p:origin x="123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6.fntdata"/><Relationship Id="rId89" Type="http://schemas.openxmlformats.org/officeDocument/2006/relationships/font" Target="fonts/font11.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font" Target="fonts/font1.fntdata"/><Relationship Id="rId5" Type="http://schemas.openxmlformats.org/officeDocument/2006/relationships/slide" Target="slides/slide4.xml"/><Relationship Id="rId90" Type="http://schemas.openxmlformats.org/officeDocument/2006/relationships/font" Target="fonts/font12.fntdata"/><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font" Target="fonts/font2.fntdata"/><Relationship Id="rId85"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5.fntdata"/><Relationship Id="rId88" Type="http://schemas.openxmlformats.org/officeDocument/2006/relationships/font" Target="fonts/font10.fntdata"/><Relationship Id="rId91" Type="http://schemas.openxmlformats.org/officeDocument/2006/relationships/font" Target="fonts/font13.fntdata"/><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font" Target="fonts/font3.fntdata"/><Relationship Id="rId86" Type="http://schemas.openxmlformats.org/officeDocument/2006/relationships/font" Target="fonts/font8.fntdata"/><Relationship Id="rId94"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4.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9.fntdata"/><Relationship Id="rId61" Type="http://schemas.openxmlformats.org/officeDocument/2006/relationships/slide" Target="slides/slide60.xml"/><Relationship Id="rId82" Type="http://schemas.openxmlformats.org/officeDocument/2006/relationships/font" Target="fonts/font4.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15.fntdata"/><Relationship Id="rId9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1100" b="0" i="1" u="none" strike="noStrike" cap="none" dirty="0">
                <a:solidFill>
                  <a:srgbClr val="000000"/>
                </a:solidFill>
                <a:effectLst/>
                <a:latin typeface="Arial"/>
                <a:ea typeface="Arial"/>
                <a:cs typeface="Arial"/>
                <a:sym typeface="Arial"/>
              </a:rPr>
              <a:t>As dificuldades para determinar como esses processos devem ser executados impactam diretamente o desempenho da organização. As chefias departamentais da Universidade Federal de Sergipe (UFS), eleitas com mandato de dois anos, também passam por dificuldades para conhecer os processos sob sua responsabilidade. A informação para execução desses processos é disponibilizada através de resoluções publicadas pela instituição e manuais de utilização do Sistema de Informações Gerenciais (SIG) normalmente de forma não integrada. Isso dificulta o acesso e entendimento destes processos pelas chefias departamentais. Nesse contexto, este trabalho propõe a modelagem, integração de documentos e disponibilização de todos os processos das chefias departamentais da UFS. </a:t>
            </a:r>
            <a:endParaRPr dirty="0"/>
          </a:p>
        </p:txBody>
      </p:sp>
    </p:spTree>
    <p:extLst>
      <p:ext uri="{BB962C8B-B14F-4D97-AF65-F5344CB8AC3E}">
        <p14:creationId xmlns:p14="http://schemas.microsoft.com/office/powerpoint/2010/main" val="1993275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1100" b="0" i="1" u="none" strike="noStrike" cap="none" dirty="0">
                <a:solidFill>
                  <a:srgbClr val="000000"/>
                </a:solidFill>
                <a:effectLst/>
                <a:latin typeface="Arial"/>
                <a:ea typeface="Arial"/>
                <a:cs typeface="Arial"/>
                <a:sym typeface="Arial"/>
              </a:rPr>
              <a:t>As dificuldades para determinar como esses processos devem ser executados impactam diretamente o desempenho da organização. As chefias departamentais da Universidade Federal de Sergipe (UFS), eleitas com mandato de dois anos, também passam por dificuldades para conhecer os processos sob sua responsabilidade. A informação para execução desses processos é disponibilizada através de resoluções publicadas pela instituição e manuais de utilização do Sistema de Informações Gerenciais (SIG) normalmente de forma não integrada. Isso dificulta o acesso e entendimento destes processos pelas chefias departamentais. Nesse contexto, este trabalho propõe a modelagem, integração de documentos e disponibilização de todos os processos das chefias departamentais da UFS. </a:t>
            </a:r>
            <a:endParaRPr dirty="0"/>
          </a:p>
        </p:txBody>
      </p:sp>
    </p:spTree>
    <p:extLst>
      <p:ext uri="{BB962C8B-B14F-4D97-AF65-F5344CB8AC3E}">
        <p14:creationId xmlns:p14="http://schemas.microsoft.com/office/powerpoint/2010/main" val="3049688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1100" b="0" i="1" u="none" strike="noStrike" cap="none" dirty="0">
                <a:solidFill>
                  <a:srgbClr val="000000"/>
                </a:solidFill>
                <a:effectLst/>
                <a:latin typeface="Arial"/>
                <a:ea typeface="Arial"/>
                <a:cs typeface="Arial"/>
                <a:sym typeface="Arial"/>
              </a:rPr>
              <a:t>As dificuldades para determinar como esses processos devem ser executados impactam diretamente o desempenho da organização. As chefias departamentais da Universidade Federal de Sergipe (UFS), eleitas com mandato de dois anos, também passam por dificuldades para conhecer os processos sob sua responsabilidade. A informação para execução desses processos é disponibilizada através de resoluções publicadas pela instituição e manuais de utilização do Sistema de Informações Gerenciais (SIG) normalmente de forma não integrada. Isso dificulta o acesso e entendimento destes processos pelas chefias departamentais. Nesse contexto, este trabalho propõe a modelagem, integração de documentos e disponibilização de todos os processos das chefias departamentais da UFS. </a:t>
            </a:r>
            <a:endParaRPr dirty="0"/>
          </a:p>
        </p:txBody>
      </p:sp>
    </p:spTree>
    <p:extLst>
      <p:ext uri="{BB962C8B-B14F-4D97-AF65-F5344CB8AC3E}">
        <p14:creationId xmlns:p14="http://schemas.microsoft.com/office/powerpoint/2010/main" val="18418393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8706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1100" b="0" i="0" u="none" strike="noStrike" cap="none" dirty="0">
                <a:solidFill>
                  <a:srgbClr val="000000"/>
                </a:solidFill>
                <a:effectLst/>
                <a:latin typeface="Arial"/>
                <a:ea typeface="Arial"/>
                <a:cs typeface="Arial"/>
                <a:sym typeface="Arial"/>
              </a:rPr>
              <a:t>As chefias departamentais da Universidade Federal de Sergipe (UFS) possuem mandato de dois anos, e passam por problemas semelhantes a muitas organizações para divulgar seus processos de forma atualizada. Essa situação dificulta que os novos chefes tenham clareza dos processos departamentais sob sua responsabilidade. Adicionalmente, os esforços feitos pela instituição para disponibilizar resoluções e manuais do SIG que norteiam a execução desses processos é realizada em locais distintos na Web. A falta de integração dessas informações e a ausência de modelos simplificados para visualização destes processos pode afetar o desempenho e levar a inconsistências na forma como são executados pelas diferentes chefias departamentais da UFS.</a:t>
            </a:r>
            <a:endParaRPr dirty="0"/>
          </a:p>
        </p:txBody>
      </p:sp>
    </p:spTree>
    <p:extLst>
      <p:ext uri="{BB962C8B-B14F-4D97-AF65-F5344CB8AC3E}">
        <p14:creationId xmlns:p14="http://schemas.microsoft.com/office/powerpoint/2010/main" val="25574501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1100" b="0" i="0" u="none" strike="noStrike" cap="none" dirty="0">
                <a:solidFill>
                  <a:srgbClr val="000000"/>
                </a:solidFill>
                <a:effectLst/>
                <a:latin typeface="Arial"/>
                <a:ea typeface="Arial"/>
                <a:cs typeface="Arial"/>
                <a:sym typeface="Arial"/>
              </a:rPr>
              <a:t>As chefias departamentais da Universidade Federal de Sergipe (UFS) possuem mandato de dois anos, e passam por problemas semelhantes a muitas organizações para divulgar seus processos de forma atualizada. Essa situação dificulta que os novos chefes tenham clareza dos processos departamentais sob sua responsabilidade. Adicionalmente, os esforços feitos pela instituição para disponibilizar resoluções e manuais do SIG que norteiam a execução desses processos é realizada em locais distintos na Web. A falta de integração dessas informações e a ausência de modelos simplificados para visualização destes processos pode afetar o desempenho e levar a inconsistências na forma como são executados pelas diferentes chefias departamentais da UFS.</a:t>
            </a:r>
            <a:endParaRPr dirty="0"/>
          </a:p>
        </p:txBody>
      </p:sp>
    </p:spTree>
    <p:extLst>
      <p:ext uri="{BB962C8B-B14F-4D97-AF65-F5344CB8AC3E}">
        <p14:creationId xmlns:p14="http://schemas.microsoft.com/office/powerpoint/2010/main" val="322878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1100" b="0" i="0" u="none" strike="noStrike" cap="none" dirty="0">
                <a:solidFill>
                  <a:srgbClr val="000000"/>
                </a:solidFill>
                <a:effectLst/>
                <a:latin typeface="Arial"/>
                <a:ea typeface="Arial"/>
                <a:cs typeface="Arial"/>
                <a:sym typeface="Arial"/>
              </a:rPr>
              <a:t>As chefias departamentais da Universidade Federal de Sergipe (UFS) possuem mandato de dois anos, e passam por problemas semelhantes a muitas organizações para divulgar seus processos de forma atualizada. Essa situação dificulta que os novos chefes tenham clareza dos processos departamentais sob sua responsabilidade. Adicionalmente, os esforços feitos pela instituição para disponibilizar resoluções e manuais do SIG que norteiam a execução desses processos é realizada em locais distintos na Web. A falta de integração dessas informações e a ausência de modelos simplificados para visualização destes processos pode afetar o desempenho e levar a inconsistências na forma como são executados pelas diferentes chefias departamentais da UFS.</a:t>
            </a:r>
            <a:endParaRPr dirty="0"/>
          </a:p>
        </p:txBody>
      </p:sp>
    </p:spTree>
    <p:extLst>
      <p:ext uri="{BB962C8B-B14F-4D97-AF65-F5344CB8AC3E}">
        <p14:creationId xmlns:p14="http://schemas.microsoft.com/office/powerpoint/2010/main" val="4720911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1100" b="0" i="0" u="none" strike="noStrike" cap="none" dirty="0">
                <a:solidFill>
                  <a:srgbClr val="000000"/>
                </a:solidFill>
                <a:effectLst/>
                <a:latin typeface="Arial"/>
                <a:ea typeface="Arial"/>
                <a:cs typeface="Arial"/>
                <a:sym typeface="Arial"/>
              </a:rPr>
              <a:t>As chefias departamentais da Universidade Federal de Sergipe (UFS) possuem mandato de dois anos, e passam por problemas semelhantes a muitas organizações para divulgar seus processos de forma atualizada. Essa situação dificulta que os novos chefes tenham clareza dos processos departamentais sob sua responsabilidade. Adicionalmente, os esforços feitos pela instituição para disponibilizar resoluções e manuais do SIG que norteiam a execução desses processos é realizada em locais distintos na Web. A falta de integração dessas informações e a ausência de modelos simplificados para visualização destes processos pode afetar o desempenho e levar a inconsistências na forma como são executados pelas diferentes chefias departamentais da UFS.</a:t>
            </a:r>
            <a:endParaRPr dirty="0"/>
          </a:p>
        </p:txBody>
      </p:sp>
    </p:spTree>
    <p:extLst>
      <p:ext uri="{BB962C8B-B14F-4D97-AF65-F5344CB8AC3E}">
        <p14:creationId xmlns:p14="http://schemas.microsoft.com/office/powerpoint/2010/main" val="3199803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1100" b="0" i="0" u="none" strike="noStrike" cap="none" dirty="0">
                <a:solidFill>
                  <a:srgbClr val="000000"/>
                </a:solidFill>
                <a:effectLst/>
                <a:latin typeface="Arial"/>
                <a:ea typeface="Arial"/>
                <a:cs typeface="Arial"/>
                <a:sym typeface="Arial"/>
              </a:rPr>
              <a:t>As chefias departamentais da Universidade Federal de Sergipe (UFS) possuem mandato de dois anos, e passam por problemas semelhantes a muitas organizações para divulgar seus processos de forma atualizada. Essa situação dificulta que os novos chefes tenham clareza dos processos departamentais sob sua responsabilidade. Adicionalmente, os esforços feitos pela instituição para disponibilizar resoluções e manuais do SIG que norteiam a execução desses processos é realizada em locais distintos na Web. A falta de integração dessas informações e a ausência de modelos simplificados para visualização destes processos pode afetar o desempenho e levar a inconsistências na forma como são executados pelas diferentes chefias departamentais da UFS.</a:t>
            </a:r>
            <a:endParaRPr dirty="0"/>
          </a:p>
        </p:txBody>
      </p:sp>
    </p:spTree>
    <p:extLst>
      <p:ext uri="{BB962C8B-B14F-4D97-AF65-F5344CB8AC3E}">
        <p14:creationId xmlns:p14="http://schemas.microsoft.com/office/powerpoint/2010/main" val="700707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90699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pt-BR"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19984304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7516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1100" b="0" i="0" u="none" strike="noStrike" cap="none" dirty="0">
                <a:solidFill>
                  <a:srgbClr val="000000"/>
                </a:solidFill>
                <a:effectLst/>
                <a:latin typeface="Arial"/>
                <a:ea typeface="Arial"/>
                <a:cs typeface="Arial"/>
                <a:sym typeface="Arial"/>
              </a:rPr>
              <a:t>Segundo </a:t>
            </a:r>
            <a:r>
              <a:rPr lang="pt-BR" sz="1100" b="0" i="0" u="none" strike="noStrike" cap="none" dirty="0" err="1">
                <a:solidFill>
                  <a:srgbClr val="000000"/>
                </a:solidFill>
                <a:effectLst/>
                <a:latin typeface="Arial"/>
                <a:ea typeface="Arial"/>
                <a:cs typeface="Arial"/>
                <a:sym typeface="Arial"/>
              </a:rPr>
              <a:t>Weske</a:t>
            </a:r>
            <a:r>
              <a:rPr lang="pt-BR" sz="1100" b="0" i="0" u="none" strike="noStrike" cap="none" dirty="0">
                <a:solidFill>
                  <a:srgbClr val="000000"/>
                </a:solidFill>
                <a:effectLst/>
                <a:latin typeface="Arial"/>
                <a:ea typeface="Arial"/>
                <a:cs typeface="Arial"/>
                <a:sym typeface="Arial"/>
              </a:rPr>
              <a:t> (2007, p. 6), é definido como um conjunto de atividades que são executadas em um ambiente organizacional com coordenação e técnicas a serem seguidas.</a:t>
            </a: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42711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1100" b="0" i="0" u="none" strike="noStrike" cap="none" dirty="0">
                <a:solidFill>
                  <a:srgbClr val="000000"/>
                </a:solidFill>
                <a:effectLst/>
                <a:latin typeface="Arial"/>
                <a:ea typeface="Arial"/>
                <a:cs typeface="Arial"/>
                <a:sym typeface="Arial"/>
              </a:rPr>
              <a:t>Segundo </a:t>
            </a:r>
            <a:r>
              <a:rPr lang="pt-BR" sz="1100" b="0" i="0" u="none" strike="noStrike" cap="none" dirty="0" err="1">
                <a:solidFill>
                  <a:srgbClr val="000000"/>
                </a:solidFill>
                <a:effectLst/>
                <a:latin typeface="Arial"/>
                <a:ea typeface="Arial"/>
                <a:cs typeface="Arial"/>
                <a:sym typeface="Arial"/>
              </a:rPr>
              <a:t>Weske</a:t>
            </a:r>
            <a:r>
              <a:rPr lang="pt-BR" sz="1100" b="0" i="0" u="none" strike="noStrike" cap="none" dirty="0">
                <a:solidFill>
                  <a:srgbClr val="000000"/>
                </a:solidFill>
                <a:effectLst/>
                <a:latin typeface="Arial"/>
                <a:ea typeface="Arial"/>
                <a:cs typeface="Arial"/>
                <a:sym typeface="Arial"/>
              </a:rPr>
              <a:t> (2007, p. 6), é definido como um conjunto de atividades que são executadas em um ambiente organizacional com coordenação e técnicas a serem seguidas.</a:t>
            </a:r>
            <a:endParaRPr dirty="0"/>
          </a:p>
        </p:txBody>
      </p:sp>
    </p:spTree>
    <p:extLst>
      <p:ext uri="{BB962C8B-B14F-4D97-AF65-F5344CB8AC3E}">
        <p14:creationId xmlns:p14="http://schemas.microsoft.com/office/powerpoint/2010/main" val="33840972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pt-BR" sz="1100" b="0" i="0" u="none" strike="noStrike" cap="none" dirty="0">
                <a:solidFill>
                  <a:srgbClr val="000000"/>
                </a:solidFill>
                <a:effectLst/>
                <a:latin typeface="Arial"/>
                <a:ea typeface="Arial"/>
                <a:cs typeface="Arial"/>
                <a:sym typeface="Arial"/>
              </a:rPr>
              <a:t>A metodologia aplicada ao desenvolvimento deste TCC foi pesquisa-ação.  Nesse tipo de pesquisa, os pesquisadores desempenham um papel ativo no equacionamento dos problemas encontrados, no acompanhamento e na avaliação das ações desencadeadas em função dos problemas, exigindo uma relação participativa entre pesquisadores e pessoas da situação investigada (Thiollent,1986). O trabalho se encaixa nesse tipo pesquisa porque propõe uma solução para um problema enfrentado pelas chefias departamentais a ser solucionado de forma conjunta com essas chefias.</a:t>
            </a:r>
          </a:p>
          <a:p>
            <a:r>
              <a:rPr lang="pt-BR" sz="1100" b="0" i="0" u="none" strike="noStrike" cap="none" dirty="0">
                <a:solidFill>
                  <a:srgbClr val="000000"/>
                </a:solidFill>
                <a:effectLst/>
                <a:latin typeface="Arial"/>
                <a:ea typeface="Arial"/>
                <a:cs typeface="Arial"/>
                <a:sym typeface="Arial"/>
              </a:rPr>
              <a:t> </a:t>
            </a:r>
          </a:p>
          <a:p>
            <a:r>
              <a:rPr lang="pt-BR" sz="1100" b="1" i="0" u="none" strike="noStrike" cap="none" dirty="0">
                <a:solidFill>
                  <a:srgbClr val="000000"/>
                </a:solidFill>
                <a:effectLst/>
                <a:latin typeface="Arial"/>
                <a:ea typeface="Arial"/>
                <a:cs typeface="Arial"/>
                <a:sym typeface="Arial"/>
              </a:rPr>
              <a:t>1.4.1 Fases do Projeto</a:t>
            </a:r>
          </a:p>
          <a:p>
            <a:r>
              <a:rPr lang="pt-BR" sz="1100" b="0" i="0" u="none" strike="noStrike" cap="none" dirty="0">
                <a:solidFill>
                  <a:srgbClr val="000000"/>
                </a:solidFill>
                <a:effectLst/>
                <a:latin typeface="Arial"/>
                <a:ea typeface="Arial"/>
                <a:cs typeface="Arial"/>
                <a:sym typeface="Arial"/>
              </a:rPr>
              <a:t> </a:t>
            </a:r>
          </a:p>
          <a:p>
            <a:r>
              <a:rPr lang="pt-BR" sz="1100" b="0" i="0" u="none" strike="noStrike" cap="none" dirty="0">
                <a:solidFill>
                  <a:srgbClr val="000000"/>
                </a:solidFill>
                <a:effectLst/>
                <a:latin typeface="Arial"/>
                <a:ea typeface="Arial"/>
                <a:cs typeface="Arial"/>
                <a:sym typeface="Arial"/>
              </a:rPr>
              <a:t>As fases do projeto de uma pesquisa-ação têm as seguintes etapas (Gil, 2010): </a:t>
            </a:r>
          </a:p>
          <a:p>
            <a:r>
              <a:rPr lang="pt-BR" sz="1100" b="0" i="0" u="none" strike="noStrike" cap="none" dirty="0">
                <a:solidFill>
                  <a:srgbClr val="000000"/>
                </a:solidFill>
                <a:effectLst/>
                <a:latin typeface="Arial"/>
                <a:ea typeface="Arial"/>
                <a:cs typeface="Arial"/>
                <a:sym typeface="Arial"/>
              </a:rPr>
              <a:t> </a:t>
            </a:r>
          </a:p>
          <a:p>
            <a:pPr lvl="0" fontAlgn="base"/>
            <a:r>
              <a:rPr lang="pt-BR" sz="1100" b="1" i="0" u="none" strike="noStrike" cap="none" dirty="0">
                <a:solidFill>
                  <a:srgbClr val="000000"/>
                </a:solidFill>
                <a:effectLst/>
                <a:latin typeface="Arial"/>
                <a:ea typeface="Arial"/>
                <a:cs typeface="Arial"/>
                <a:sym typeface="Arial"/>
              </a:rPr>
              <a:t>Fase Exploratória</a:t>
            </a:r>
            <a:endParaRPr lang="pt-BR" sz="1100" b="0" i="0" u="none" strike="noStrike" cap="none" dirty="0">
              <a:solidFill>
                <a:srgbClr val="000000"/>
              </a:solidFill>
              <a:effectLst/>
              <a:latin typeface="Arial"/>
              <a:ea typeface="Arial"/>
              <a:cs typeface="Arial"/>
              <a:sym typeface="Arial"/>
            </a:endParaRPr>
          </a:p>
          <a:p>
            <a:r>
              <a:rPr lang="pt-BR" sz="1100" b="0" i="0" u="none" strike="noStrike" cap="none" dirty="0">
                <a:solidFill>
                  <a:srgbClr val="000000"/>
                </a:solidFill>
                <a:effectLst/>
                <a:latin typeface="Arial"/>
                <a:ea typeface="Arial"/>
                <a:cs typeface="Arial"/>
                <a:sym typeface="Arial"/>
              </a:rPr>
              <a:t> </a:t>
            </a:r>
          </a:p>
          <a:p>
            <a:r>
              <a:rPr lang="pt-BR" sz="1100" b="0" i="0" u="none" strike="noStrike" cap="none" dirty="0">
                <a:solidFill>
                  <a:srgbClr val="000000"/>
                </a:solidFill>
                <a:effectLst/>
                <a:latin typeface="Arial"/>
                <a:ea typeface="Arial"/>
                <a:cs typeface="Arial"/>
                <a:sym typeface="Arial"/>
              </a:rPr>
              <a:t>Nesta fase, foi explorado como os processos de negócio das chefias departamentais eram consultados pelos chefes. Também exploramos como eles eram disponibilizados e atualizados. Nessa fase também foi realizada a busca por trabalhos relacionados e possíveis soluções para os problemas identificados.</a:t>
            </a:r>
          </a:p>
          <a:p>
            <a:r>
              <a:rPr lang="pt-BR" sz="1100" b="0" i="0" u="none" strike="noStrike" cap="none" dirty="0">
                <a:solidFill>
                  <a:srgbClr val="000000"/>
                </a:solidFill>
                <a:effectLst/>
                <a:latin typeface="Arial"/>
                <a:ea typeface="Arial"/>
                <a:cs typeface="Arial"/>
                <a:sym typeface="Arial"/>
              </a:rPr>
              <a:t> </a:t>
            </a:r>
          </a:p>
          <a:p>
            <a:pPr lvl="0" fontAlgn="base"/>
            <a:r>
              <a:rPr lang="pt-BR" sz="1100" b="1" i="0" u="none" strike="noStrike" cap="none" dirty="0">
                <a:solidFill>
                  <a:srgbClr val="000000"/>
                </a:solidFill>
                <a:effectLst/>
                <a:latin typeface="Arial"/>
                <a:ea typeface="Arial"/>
                <a:cs typeface="Arial"/>
                <a:sym typeface="Arial"/>
              </a:rPr>
              <a:t> Formulação do Problema</a:t>
            </a:r>
            <a:r>
              <a:rPr lang="pt-BR" sz="1100" b="0" i="0" u="none" strike="noStrike" cap="none" dirty="0">
                <a:solidFill>
                  <a:srgbClr val="000000"/>
                </a:solidFill>
                <a:effectLst/>
                <a:latin typeface="Arial"/>
                <a:ea typeface="Arial"/>
                <a:cs typeface="Arial"/>
                <a:sym typeface="Arial"/>
              </a:rPr>
              <a:t> </a:t>
            </a:r>
          </a:p>
          <a:p>
            <a:r>
              <a:rPr lang="pt-BR" sz="1100" b="0" i="0" u="none" strike="noStrike" cap="none" dirty="0">
                <a:solidFill>
                  <a:srgbClr val="000000"/>
                </a:solidFill>
                <a:effectLst/>
                <a:latin typeface="Arial"/>
                <a:ea typeface="Arial"/>
                <a:cs typeface="Arial"/>
                <a:sym typeface="Arial"/>
              </a:rPr>
              <a:t> </a:t>
            </a:r>
          </a:p>
          <a:p>
            <a:r>
              <a:rPr lang="pt-BR" sz="1100" b="0" i="0" u="none" strike="noStrike" cap="none" dirty="0">
                <a:solidFill>
                  <a:srgbClr val="000000"/>
                </a:solidFill>
                <a:effectLst/>
                <a:latin typeface="Arial"/>
                <a:ea typeface="Arial"/>
                <a:cs typeface="Arial"/>
                <a:sym typeface="Arial"/>
              </a:rPr>
              <a:t>	A partir dos resultados da fase exploratória, foi formulado o problema que mostra as dificuldades para divulgação integrada e entendimento dos processos das chefias da Universidade Federal de Sergipe.</a:t>
            </a:r>
          </a:p>
          <a:p>
            <a:r>
              <a:rPr lang="pt-BR" sz="1100" b="0" i="0" u="none" strike="noStrike" cap="none" dirty="0">
                <a:solidFill>
                  <a:srgbClr val="000000"/>
                </a:solidFill>
                <a:effectLst/>
                <a:latin typeface="Arial"/>
                <a:ea typeface="Arial"/>
                <a:cs typeface="Arial"/>
                <a:sym typeface="Arial"/>
              </a:rPr>
              <a:t> </a:t>
            </a:r>
          </a:p>
          <a:p>
            <a:pPr lvl="0" fontAlgn="base"/>
            <a:r>
              <a:rPr lang="pt-BR" sz="1100" b="1" i="0" u="none" strike="noStrike" cap="none" dirty="0">
                <a:solidFill>
                  <a:srgbClr val="000000"/>
                </a:solidFill>
                <a:effectLst/>
                <a:latin typeface="Arial"/>
                <a:ea typeface="Arial"/>
                <a:cs typeface="Arial"/>
                <a:sym typeface="Arial"/>
              </a:rPr>
              <a:t> Construção de Hipóteses</a:t>
            </a:r>
            <a:endParaRPr lang="pt-BR" sz="1100" b="0" i="0" u="none" strike="noStrike" cap="none" dirty="0">
              <a:solidFill>
                <a:srgbClr val="000000"/>
              </a:solidFill>
              <a:effectLst/>
              <a:latin typeface="Arial"/>
              <a:ea typeface="Arial"/>
              <a:cs typeface="Arial"/>
              <a:sym typeface="Arial"/>
            </a:endParaRPr>
          </a:p>
          <a:p>
            <a:r>
              <a:rPr lang="pt-BR" sz="1100" b="0" i="0" u="none" strike="noStrike" cap="none" dirty="0">
                <a:solidFill>
                  <a:srgbClr val="000000"/>
                </a:solidFill>
                <a:effectLst/>
                <a:latin typeface="Arial"/>
                <a:ea typeface="Arial"/>
                <a:cs typeface="Arial"/>
                <a:sym typeface="Arial"/>
              </a:rPr>
              <a:t>	</a:t>
            </a:r>
          </a:p>
          <a:p>
            <a:r>
              <a:rPr lang="pt-BR" sz="1100" b="0" i="0" u="none" strike="noStrike" cap="none" dirty="0">
                <a:solidFill>
                  <a:srgbClr val="000000"/>
                </a:solidFill>
                <a:effectLst/>
                <a:latin typeface="Arial"/>
                <a:ea typeface="Arial"/>
                <a:cs typeface="Arial"/>
                <a:sym typeface="Arial"/>
              </a:rPr>
              <a:t>A hipótese principal desenvolvida foi que a modelagem dos processos das chefias departamentais e divulgação destes processos através de um portal integrado de informações facilitaria o entendimento e execução dos mesmos pelas chefias departamentais da Universidade Federal de Sergipe.</a:t>
            </a:r>
          </a:p>
          <a:p>
            <a:r>
              <a:rPr lang="pt-BR" sz="1100" b="0" i="0" u="none" strike="noStrike" cap="none" dirty="0">
                <a:solidFill>
                  <a:srgbClr val="000000"/>
                </a:solidFill>
                <a:effectLst/>
                <a:latin typeface="Arial"/>
                <a:ea typeface="Arial"/>
                <a:cs typeface="Arial"/>
                <a:sym typeface="Arial"/>
              </a:rPr>
              <a:t> </a:t>
            </a:r>
          </a:p>
          <a:p>
            <a:pPr lvl="0" fontAlgn="base"/>
            <a:r>
              <a:rPr lang="pt-BR" sz="1100" b="1" i="0" u="none" strike="noStrike" cap="none" dirty="0">
                <a:solidFill>
                  <a:srgbClr val="000000"/>
                </a:solidFill>
                <a:effectLst/>
                <a:latin typeface="Arial"/>
                <a:ea typeface="Arial"/>
                <a:cs typeface="Arial"/>
                <a:sym typeface="Arial"/>
              </a:rPr>
              <a:t>Realização do Seminário</a:t>
            </a:r>
            <a:endParaRPr lang="pt-BR" sz="1100" b="0" i="0" u="none" strike="noStrike" cap="none" dirty="0">
              <a:solidFill>
                <a:srgbClr val="000000"/>
              </a:solidFill>
              <a:effectLst/>
              <a:latin typeface="Arial"/>
              <a:ea typeface="Arial"/>
              <a:cs typeface="Arial"/>
              <a:sym typeface="Arial"/>
            </a:endParaRPr>
          </a:p>
          <a:p>
            <a:r>
              <a:rPr lang="pt-BR" sz="1100" b="0" i="0" u="none" strike="noStrike" cap="none" dirty="0">
                <a:solidFill>
                  <a:srgbClr val="000000"/>
                </a:solidFill>
                <a:effectLst/>
                <a:latin typeface="Arial"/>
                <a:ea typeface="Arial"/>
                <a:cs typeface="Arial"/>
                <a:sym typeface="Arial"/>
              </a:rPr>
              <a:t> </a:t>
            </a:r>
          </a:p>
          <a:p>
            <a:r>
              <a:rPr lang="pt-BR" sz="1100" b="0" i="0" u="none" strike="noStrike" cap="none" dirty="0">
                <a:solidFill>
                  <a:srgbClr val="000000"/>
                </a:solidFill>
                <a:effectLst/>
                <a:latin typeface="Arial"/>
                <a:ea typeface="Arial"/>
                <a:cs typeface="Arial"/>
                <a:sym typeface="Arial"/>
              </a:rPr>
              <a:t>	Nesta fase, foi realizado um seminário para confirmar os problemas e dificuldades encontradas para o chefe e secretário do departamento de sistemas de informação (DSI) da UFS.</a:t>
            </a:r>
          </a:p>
          <a:p>
            <a:r>
              <a:rPr lang="pt-BR" sz="1100" b="0" i="0" u="none" strike="noStrike" cap="none" dirty="0">
                <a:solidFill>
                  <a:srgbClr val="000000"/>
                </a:solidFill>
                <a:effectLst/>
                <a:latin typeface="Arial"/>
                <a:ea typeface="Arial"/>
                <a:cs typeface="Arial"/>
                <a:sym typeface="Arial"/>
              </a:rPr>
              <a:t> </a:t>
            </a:r>
          </a:p>
          <a:p>
            <a:pPr lvl="0" fontAlgn="base"/>
            <a:r>
              <a:rPr lang="pt-BR" sz="1100" b="1" i="0" u="none" strike="noStrike" cap="none" dirty="0">
                <a:solidFill>
                  <a:srgbClr val="000000"/>
                </a:solidFill>
                <a:effectLst/>
                <a:latin typeface="Arial"/>
                <a:ea typeface="Arial"/>
                <a:cs typeface="Arial"/>
                <a:sym typeface="Arial"/>
              </a:rPr>
              <a:t>Seleção de Amostra</a:t>
            </a:r>
            <a:endParaRPr lang="pt-BR" sz="1100" b="0" i="0" u="none" strike="noStrike" cap="none" dirty="0">
              <a:solidFill>
                <a:srgbClr val="000000"/>
              </a:solidFill>
              <a:effectLst/>
              <a:latin typeface="Arial"/>
              <a:ea typeface="Arial"/>
              <a:cs typeface="Arial"/>
              <a:sym typeface="Arial"/>
            </a:endParaRPr>
          </a:p>
          <a:p>
            <a:r>
              <a:rPr lang="pt-BR" sz="1100" b="0" i="0" u="none" strike="noStrike" cap="none" dirty="0">
                <a:solidFill>
                  <a:srgbClr val="000000"/>
                </a:solidFill>
                <a:effectLst/>
                <a:latin typeface="Arial"/>
                <a:ea typeface="Arial"/>
                <a:cs typeface="Arial"/>
                <a:sym typeface="Arial"/>
              </a:rPr>
              <a:t> </a:t>
            </a:r>
          </a:p>
          <a:p>
            <a:r>
              <a:rPr lang="pt-BR" sz="1100" b="0" i="0" u="none" strike="noStrike" cap="none" dirty="0">
                <a:solidFill>
                  <a:srgbClr val="000000"/>
                </a:solidFill>
                <a:effectLst/>
                <a:latin typeface="Arial"/>
                <a:ea typeface="Arial"/>
                <a:cs typeface="Arial"/>
                <a:sym typeface="Arial"/>
              </a:rPr>
              <a:t>Foram selecionados vinte e um processos das chefias departamentais para serem modelados e divulgados no portal desenvolvido.</a:t>
            </a:r>
          </a:p>
          <a:p>
            <a:r>
              <a:rPr lang="pt-BR" sz="1100" b="0" i="0" u="none" strike="noStrike" cap="none" dirty="0">
                <a:solidFill>
                  <a:srgbClr val="000000"/>
                </a:solidFill>
                <a:effectLst/>
                <a:latin typeface="Arial"/>
                <a:ea typeface="Arial"/>
                <a:cs typeface="Arial"/>
                <a:sym typeface="Arial"/>
              </a:rPr>
              <a:t> </a:t>
            </a:r>
          </a:p>
          <a:p>
            <a:pPr lvl="0" fontAlgn="base"/>
            <a:r>
              <a:rPr lang="pt-BR" sz="1100" b="1" i="0" u="none" strike="noStrike" cap="none" dirty="0">
                <a:solidFill>
                  <a:srgbClr val="000000"/>
                </a:solidFill>
                <a:effectLst/>
                <a:latin typeface="Arial"/>
                <a:ea typeface="Arial"/>
                <a:cs typeface="Arial"/>
                <a:sym typeface="Arial"/>
              </a:rPr>
              <a:t>Coletas de Dados</a:t>
            </a:r>
            <a:endParaRPr lang="pt-BR" sz="1100" b="0" i="0" u="none" strike="noStrike" cap="none" dirty="0">
              <a:solidFill>
                <a:srgbClr val="000000"/>
              </a:solidFill>
              <a:effectLst/>
              <a:latin typeface="Arial"/>
              <a:ea typeface="Arial"/>
              <a:cs typeface="Arial"/>
              <a:sym typeface="Arial"/>
            </a:endParaRPr>
          </a:p>
          <a:p>
            <a:r>
              <a:rPr lang="pt-BR" sz="1100" b="1" i="0" u="none" strike="noStrike" cap="none" dirty="0">
                <a:solidFill>
                  <a:srgbClr val="000000"/>
                </a:solidFill>
                <a:effectLst/>
                <a:latin typeface="Arial"/>
                <a:ea typeface="Arial"/>
                <a:cs typeface="Arial"/>
                <a:sym typeface="Arial"/>
              </a:rPr>
              <a:t>	</a:t>
            </a:r>
            <a:endParaRPr lang="pt-BR" sz="1100" b="0" i="0" u="none" strike="noStrike" cap="none" dirty="0">
              <a:solidFill>
                <a:srgbClr val="000000"/>
              </a:solidFill>
              <a:effectLst/>
              <a:latin typeface="Arial"/>
              <a:ea typeface="Arial"/>
              <a:cs typeface="Arial"/>
              <a:sym typeface="Arial"/>
            </a:endParaRPr>
          </a:p>
          <a:p>
            <a:r>
              <a:rPr lang="pt-BR" sz="1100" b="0" i="0" u="none" strike="noStrike" cap="none" dirty="0">
                <a:solidFill>
                  <a:srgbClr val="000000"/>
                </a:solidFill>
                <a:effectLst/>
                <a:latin typeface="Arial"/>
                <a:ea typeface="Arial"/>
                <a:cs typeface="Arial"/>
                <a:sym typeface="Arial"/>
              </a:rPr>
              <a:t>	Após o levantamento dos problemas nos processos de chefia departamental foram realizadas entrevistas e investigação dos manuais e resoluções que normatizam os processos de negócio selecionados para modelagem.</a:t>
            </a:r>
          </a:p>
          <a:p>
            <a:r>
              <a:rPr lang="pt-BR" sz="1100" b="0" i="0" u="none" strike="noStrike" cap="none" dirty="0">
                <a:solidFill>
                  <a:srgbClr val="000000"/>
                </a:solidFill>
                <a:effectLst/>
                <a:latin typeface="Arial"/>
                <a:ea typeface="Arial"/>
                <a:cs typeface="Arial"/>
                <a:sym typeface="Arial"/>
              </a:rPr>
              <a:t> </a:t>
            </a:r>
          </a:p>
          <a:p>
            <a:pPr lvl="0" fontAlgn="base"/>
            <a:r>
              <a:rPr lang="pt-BR" sz="1100" b="1" i="0" u="none" strike="noStrike" cap="none" dirty="0">
                <a:solidFill>
                  <a:srgbClr val="000000"/>
                </a:solidFill>
                <a:effectLst/>
                <a:latin typeface="Arial"/>
                <a:ea typeface="Arial"/>
                <a:cs typeface="Arial"/>
                <a:sym typeface="Arial"/>
              </a:rPr>
              <a:t>Análise e Interpretação dos Dados</a:t>
            </a:r>
            <a:r>
              <a:rPr lang="pt-BR" sz="1100" b="0" i="0" u="none" strike="noStrike" cap="none" dirty="0">
                <a:solidFill>
                  <a:srgbClr val="000000"/>
                </a:solidFill>
                <a:effectLst/>
                <a:latin typeface="Arial"/>
                <a:ea typeface="Arial"/>
                <a:cs typeface="Arial"/>
                <a:sym typeface="Arial"/>
              </a:rPr>
              <a:t> </a:t>
            </a:r>
          </a:p>
          <a:p>
            <a:r>
              <a:rPr lang="pt-BR" sz="1100" b="0" i="0" u="none" strike="noStrike" cap="none" dirty="0">
                <a:solidFill>
                  <a:srgbClr val="000000"/>
                </a:solidFill>
                <a:effectLst/>
                <a:latin typeface="Arial"/>
                <a:ea typeface="Arial"/>
                <a:cs typeface="Arial"/>
                <a:sym typeface="Arial"/>
              </a:rPr>
              <a:t> </a:t>
            </a:r>
          </a:p>
          <a:p>
            <a:r>
              <a:rPr lang="pt-BR" sz="1100" b="0" i="0" u="none" strike="noStrike" cap="none" dirty="0">
                <a:solidFill>
                  <a:srgbClr val="000000"/>
                </a:solidFill>
                <a:effectLst/>
                <a:latin typeface="Arial"/>
                <a:ea typeface="Arial"/>
                <a:cs typeface="Arial"/>
                <a:sym typeface="Arial"/>
              </a:rPr>
              <a:t>	As resoluções e manuais do SIG encontrados, adicionada a série de entrevistas realizadas, foram analisadas para criação dos modelos de negócio de cada processo.</a:t>
            </a:r>
          </a:p>
          <a:p>
            <a:r>
              <a:rPr lang="pt-BR" sz="1100" b="0" i="0" u="none" strike="noStrike" cap="none" dirty="0">
                <a:solidFill>
                  <a:srgbClr val="000000"/>
                </a:solidFill>
                <a:effectLst/>
                <a:latin typeface="Arial"/>
                <a:ea typeface="Arial"/>
                <a:cs typeface="Arial"/>
                <a:sym typeface="Arial"/>
              </a:rPr>
              <a:t> </a:t>
            </a:r>
          </a:p>
          <a:p>
            <a:pPr lvl="0" fontAlgn="base"/>
            <a:r>
              <a:rPr lang="pt-BR" sz="1100" b="1" i="0" u="none" strike="noStrike" cap="none" dirty="0">
                <a:solidFill>
                  <a:srgbClr val="000000"/>
                </a:solidFill>
                <a:effectLst/>
                <a:latin typeface="Arial"/>
                <a:ea typeface="Arial"/>
                <a:cs typeface="Arial"/>
                <a:sym typeface="Arial"/>
              </a:rPr>
              <a:t>Elaboração do Plano de Ação</a:t>
            </a:r>
            <a:endParaRPr lang="pt-BR" sz="1100" b="0" i="0" u="none" strike="noStrike" cap="none" dirty="0">
              <a:solidFill>
                <a:srgbClr val="000000"/>
              </a:solidFill>
              <a:effectLst/>
              <a:latin typeface="Arial"/>
              <a:ea typeface="Arial"/>
              <a:cs typeface="Arial"/>
              <a:sym typeface="Arial"/>
            </a:endParaRPr>
          </a:p>
          <a:p>
            <a:r>
              <a:rPr lang="pt-BR" sz="1100" b="0" i="0" u="none" strike="noStrike" cap="none" dirty="0">
                <a:solidFill>
                  <a:srgbClr val="000000"/>
                </a:solidFill>
                <a:effectLst/>
                <a:latin typeface="Arial"/>
                <a:ea typeface="Arial"/>
                <a:cs typeface="Arial"/>
                <a:sym typeface="Arial"/>
              </a:rPr>
              <a:t> </a:t>
            </a:r>
          </a:p>
          <a:p>
            <a:r>
              <a:rPr lang="pt-BR" sz="1100" b="0" i="0" u="none" strike="noStrike" cap="none" dirty="0">
                <a:solidFill>
                  <a:srgbClr val="000000"/>
                </a:solidFill>
                <a:effectLst/>
                <a:latin typeface="Arial"/>
                <a:ea typeface="Arial"/>
                <a:cs typeface="Arial"/>
                <a:sym typeface="Arial"/>
              </a:rPr>
              <a:t>	Foi criado um plano para modelagem de cada processo, validação e disponibilização dos mesmos através de um portal público. No planejamento também pretende-se validar os processos identificados e o portal desenvolvido com outras chefias departamentais da UFS.</a:t>
            </a:r>
          </a:p>
          <a:p>
            <a:r>
              <a:rPr lang="pt-BR" sz="1100" b="0" i="0" u="none" strike="noStrike" cap="none" dirty="0">
                <a:solidFill>
                  <a:srgbClr val="000000"/>
                </a:solidFill>
                <a:effectLst/>
                <a:latin typeface="Arial"/>
                <a:ea typeface="Arial"/>
                <a:cs typeface="Arial"/>
                <a:sym typeface="Arial"/>
              </a:rPr>
              <a:t> </a:t>
            </a:r>
          </a:p>
          <a:p>
            <a:pPr lvl="0" fontAlgn="base"/>
            <a:r>
              <a:rPr lang="pt-BR" sz="1100" b="1" i="0" u="none" strike="noStrike" cap="none" dirty="0">
                <a:solidFill>
                  <a:srgbClr val="000000"/>
                </a:solidFill>
                <a:effectLst/>
                <a:latin typeface="Arial"/>
                <a:ea typeface="Arial"/>
                <a:cs typeface="Arial"/>
                <a:sym typeface="Arial"/>
              </a:rPr>
              <a:t>Divulgação do Resultado</a:t>
            </a:r>
            <a:r>
              <a:rPr lang="pt-BR" sz="1100" b="0" i="0" u="none" strike="noStrike" cap="none" dirty="0">
                <a:solidFill>
                  <a:srgbClr val="000000"/>
                </a:solidFill>
                <a:effectLst/>
                <a:latin typeface="Arial"/>
                <a:ea typeface="Arial"/>
                <a:cs typeface="Arial"/>
                <a:sym typeface="Arial"/>
              </a:rPr>
              <a:t> </a:t>
            </a:r>
          </a:p>
          <a:p>
            <a:r>
              <a:rPr lang="pt-BR" sz="1100" b="0" i="0" u="none" strike="noStrike" cap="none" dirty="0">
                <a:solidFill>
                  <a:srgbClr val="000000"/>
                </a:solidFill>
                <a:effectLst/>
                <a:latin typeface="Arial"/>
                <a:ea typeface="Arial"/>
                <a:cs typeface="Arial"/>
                <a:sym typeface="Arial"/>
              </a:rPr>
              <a:t> </a:t>
            </a:r>
          </a:p>
          <a:p>
            <a:r>
              <a:rPr lang="pt-BR" sz="1100" b="0" i="0" u="none" strike="noStrike" cap="none" dirty="0">
                <a:solidFill>
                  <a:srgbClr val="000000"/>
                </a:solidFill>
                <a:effectLst/>
                <a:latin typeface="Arial"/>
                <a:ea typeface="Arial"/>
                <a:cs typeface="Arial"/>
                <a:sym typeface="Arial"/>
              </a:rPr>
              <a:t>	Os resultados obtidos na pesquisa serão divulgados através do Trabalho de Conclusão de Curso e portal desenvolvido para disponibilização dos processos.</a:t>
            </a:r>
          </a:p>
        </p:txBody>
      </p:sp>
    </p:spTree>
    <p:extLst>
      <p:ext uri="{BB962C8B-B14F-4D97-AF65-F5344CB8AC3E}">
        <p14:creationId xmlns:p14="http://schemas.microsoft.com/office/powerpoint/2010/main" val="15228594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51272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4410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993313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1100" b="0" i="0" u="none" strike="noStrike" cap="none" dirty="0">
                <a:solidFill>
                  <a:srgbClr val="000000"/>
                </a:solidFill>
                <a:effectLst/>
                <a:latin typeface="Arial"/>
                <a:ea typeface="Arial"/>
                <a:cs typeface="Arial"/>
                <a:sym typeface="Arial"/>
              </a:rPr>
              <a:t>É uma notação e técnica que faz parte da metodologia para definir processos de trabalho e sistemas de informação em ambientes de manufatura. Foi utilizado e disponibilizado em várias ferramentas de modelagem e agora é de domínio público.</a:t>
            </a:r>
            <a:endParaRPr dirty="0"/>
          </a:p>
        </p:txBody>
      </p:sp>
    </p:spTree>
    <p:extLst>
      <p:ext uri="{BB962C8B-B14F-4D97-AF65-F5344CB8AC3E}">
        <p14:creationId xmlns:p14="http://schemas.microsoft.com/office/powerpoint/2010/main" val="26926782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1100" b="0" i="0" u="none" strike="noStrike" cap="none" dirty="0">
                <a:solidFill>
                  <a:srgbClr val="000000"/>
                </a:solidFill>
                <a:effectLst/>
                <a:latin typeface="Arial"/>
                <a:ea typeface="Arial"/>
                <a:cs typeface="Arial"/>
                <a:sym typeface="Arial"/>
              </a:rPr>
              <a:t>É uma notação e técnica que faz parte da metodologia para definir processos de trabalho e sistemas de informação em ambientes de manufatura. Foi utilizado e disponibilizado em várias ferramentas de modelagem e agora é de domínio público.</a:t>
            </a:r>
            <a:endParaRPr dirty="0"/>
          </a:p>
        </p:txBody>
      </p:sp>
    </p:spTree>
    <p:extLst>
      <p:ext uri="{BB962C8B-B14F-4D97-AF65-F5344CB8AC3E}">
        <p14:creationId xmlns:p14="http://schemas.microsoft.com/office/powerpoint/2010/main" val="41180223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1100" b="0" i="0" u="none" strike="noStrike" cap="none" dirty="0">
                <a:solidFill>
                  <a:srgbClr val="000000"/>
                </a:solidFill>
                <a:effectLst/>
                <a:latin typeface="Arial"/>
                <a:ea typeface="Arial"/>
                <a:cs typeface="Arial"/>
                <a:sym typeface="Arial"/>
              </a:rPr>
              <a:t>É uma notação e técnica que faz parte da metodologia para definir processos de trabalho e sistemas de informação em ambientes de manufatura. Foi utilizado e disponibilizado em várias ferramentas de modelagem e agora é de domínio público.</a:t>
            </a:r>
            <a:endParaRPr dirty="0"/>
          </a:p>
        </p:txBody>
      </p:sp>
    </p:spTree>
    <p:extLst>
      <p:ext uri="{BB962C8B-B14F-4D97-AF65-F5344CB8AC3E}">
        <p14:creationId xmlns:p14="http://schemas.microsoft.com/office/powerpoint/2010/main" val="17809581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05561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pt-BR" sz="1100" b="0" i="0" u="none" strike="noStrike" cap="none" dirty="0">
                <a:solidFill>
                  <a:srgbClr val="000000"/>
                </a:solidFill>
                <a:effectLst/>
                <a:latin typeface="Arial"/>
                <a:ea typeface="Arial"/>
                <a:cs typeface="Arial"/>
                <a:sym typeface="Arial"/>
              </a:rPr>
              <a:t>A metodologia aplicada ao desenvolvimento deste TCC foi pesquisa-ação.  Nesse tipo de pesquisa, os pesquisadores desempenham um papel ativo no equacionamento dos problemas encontrados, no acompanhamento e na avaliação das ações desencadeadas em função dos problemas, exigindo uma relação participativa entre pesquisadores e pessoas da situação investigada (Thiollent,1986). O trabalho se encaixa nesse tipo pesquisa porque propõe uma solução para um problema enfrentado pelas chefias departamentais a ser solucionado de forma conjunta com essas chefias.</a:t>
            </a:r>
          </a:p>
          <a:p>
            <a:r>
              <a:rPr lang="pt-BR" sz="1100" b="0" i="0" u="none" strike="noStrike" cap="none" dirty="0">
                <a:solidFill>
                  <a:srgbClr val="000000"/>
                </a:solidFill>
                <a:effectLst/>
                <a:latin typeface="Arial"/>
                <a:ea typeface="Arial"/>
                <a:cs typeface="Arial"/>
                <a:sym typeface="Arial"/>
              </a:rPr>
              <a:t> </a:t>
            </a:r>
          </a:p>
          <a:p>
            <a:r>
              <a:rPr lang="pt-BR" sz="1100" b="1" i="0" u="none" strike="noStrike" cap="none" dirty="0">
                <a:solidFill>
                  <a:srgbClr val="000000"/>
                </a:solidFill>
                <a:effectLst/>
                <a:latin typeface="Arial"/>
                <a:ea typeface="Arial"/>
                <a:cs typeface="Arial"/>
                <a:sym typeface="Arial"/>
              </a:rPr>
              <a:t>1.4.1 Fases do Projeto</a:t>
            </a:r>
          </a:p>
          <a:p>
            <a:r>
              <a:rPr lang="pt-BR" sz="1100" b="0" i="0" u="none" strike="noStrike" cap="none" dirty="0">
                <a:solidFill>
                  <a:srgbClr val="000000"/>
                </a:solidFill>
                <a:effectLst/>
                <a:latin typeface="Arial"/>
                <a:ea typeface="Arial"/>
                <a:cs typeface="Arial"/>
                <a:sym typeface="Arial"/>
              </a:rPr>
              <a:t> </a:t>
            </a:r>
          </a:p>
          <a:p>
            <a:r>
              <a:rPr lang="pt-BR" sz="1100" b="0" i="0" u="none" strike="noStrike" cap="none" dirty="0">
                <a:solidFill>
                  <a:srgbClr val="000000"/>
                </a:solidFill>
                <a:effectLst/>
                <a:latin typeface="Arial"/>
                <a:ea typeface="Arial"/>
                <a:cs typeface="Arial"/>
                <a:sym typeface="Arial"/>
              </a:rPr>
              <a:t>As fases do projeto de uma pesquisa-ação têm as seguintes etapas (Gil, 2010): </a:t>
            </a:r>
          </a:p>
          <a:p>
            <a:r>
              <a:rPr lang="pt-BR" sz="1100" b="0" i="0" u="none" strike="noStrike" cap="none" dirty="0">
                <a:solidFill>
                  <a:srgbClr val="000000"/>
                </a:solidFill>
                <a:effectLst/>
                <a:latin typeface="Arial"/>
                <a:ea typeface="Arial"/>
                <a:cs typeface="Arial"/>
                <a:sym typeface="Arial"/>
              </a:rPr>
              <a:t> </a:t>
            </a:r>
          </a:p>
          <a:p>
            <a:pPr lvl="0" fontAlgn="base"/>
            <a:r>
              <a:rPr lang="pt-BR" sz="1100" b="1" i="0" u="none" strike="noStrike" cap="none" dirty="0">
                <a:solidFill>
                  <a:srgbClr val="000000"/>
                </a:solidFill>
                <a:effectLst/>
                <a:latin typeface="Arial"/>
                <a:ea typeface="Arial"/>
                <a:cs typeface="Arial"/>
                <a:sym typeface="Arial"/>
              </a:rPr>
              <a:t>Fase Exploratória</a:t>
            </a:r>
            <a:endParaRPr lang="pt-BR" sz="1100" b="0" i="0" u="none" strike="noStrike" cap="none" dirty="0">
              <a:solidFill>
                <a:srgbClr val="000000"/>
              </a:solidFill>
              <a:effectLst/>
              <a:latin typeface="Arial"/>
              <a:ea typeface="Arial"/>
              <a:cs typeface="Arial"/>
              <a:sym typeface="Arial"/>
            </a:endParaRPr>
          </a:p>
          <a:p>
            <a:r>
              <a:rPr lang="pt-BR" sz="1100" b="0" i="0" u="none" strike="noStrike" cap="none" dirty="0">
                <a:solidFill>
                  <a:srgbClr val="000000"/>
                </a:solidFill>
                <a:effectLst/>
                <a:latin typeface="Arial"/>
                <a:ea typeface="Arial"/>
                <a:cs typeface="Arial"/>
                <a:sym typeface="Arial"/>
              </a:rPr>
              <a:t> </a:t>
            </a:r>
          </a:p>
          <a:p>
            <a:r>
              <a:rPr lang="pt-BR" sz="1100" b="0" i="0" u="none" strike="noStrike" cap="none" dirty="0">
                <a:solidFill>
                  <a:srgbClr val="000000"/>
                </a:solidFill>
                <a:effectLst/>
                <a:latin typeface="Arial"/>
                <a:ea typeface="Arial"/>
                <a:cs typeface="Arial"/>
                <a:sym typeface="Arial"/>
              </a:rPr>
              <a:t>Nesta fase, foi explorado como os processos de negócio das chefias departamentais eram consultados pelos chefes. Também exploramos como eles eram disponibilizados e atualizados. Nessa fase também foi realizada a busca por trabalhos relacionados e possíveis soluções para os problemas identificados.</a:t>
            </a:r>
          </a:p>
          <a:p>
            <a:r>
              <a:rPr lang="pt-BR" sz="1100" b="0" i="0" u="none" strike="noStrike" cap="none" dirty="0">
                <a:solidFill>
                  <a:srgbClr val="000000"/>
                </a:solidFill>
                <a:effectLst/>
                <a:latin typeface="Arial"/>
                <a:ea typeface="Arial"/>
                <a:cs typeface="Arial"/>
                <a:sym typeface="Arial"/>
              </a:rPr>
              <a:t> </a:t>
            </a:r>
          </a:p>
          <a:p>
            <a:pPr lvl="0" fontAlgn="base"/>
            <a:r>
              <a:rPr lang="pt-BR" sz="1100" b="1" i="0" u="none" strike="noStrike" cap="none" dirty="0">
                <a:solidFill>
                  <a:srgbClr val="000000"/>
                </a:solidFill>
                <a:effectLst/>
                <a:latin typeface="Arial"/>
                <a:ea typeface="Arial"/>
                <a:cs typeface="Arial"/>
                <a:sym typeface="Arial"/>
              </a:rPr>
              <a:t> Formulação do Problema</a:t>
            </a:r>
            <a:r>
              <a:rPr lang="pt-BR" sz="1100" b="0" i="0" u="none" strike="noStrike" cap="none" dirty="0">
                <a:solidFill>
                  <a:srgbClr val="000000"/>
                </a:solidFill>
                <a:effectLst/>
                <a:latin typeface="Arial"/>
                <a:ea typeface="Arial"/>
                <a:cs typeface="Arial"/>
                <a:sym typeface="Arial"/>
              </a:rPr>
              <a:t> </a:t>
            </a:r>
          </a:p>
          <a:p>
            <a:r>
              <a:rPr lang="pt-BR" sz="1100" b="0" i="0" u="none" strike="noStrike" cap="none" dirty="0">
                <a:solidFill>
                  <a:srgbClr val="000000"/>
                </a:solidFill>
                <a:effectLst/>
                <a:latin typeface="Arial"/>
                <a:ea typeface="Arial"/>
                <a:cs typeface="Arial"/>
                <a:sym typeface="Arial"/>
              </a:rPr>
              <a:t> </a:t>
            </a:r>
          </a:p>
          <a:p>
            <a:r>
              <a:rPr lang="pt-BR" sz="1100" b="0" i="0" u="none" strike="noStrike" cap="none" dirty="0">
                <a:solidFill>
                  <a:srgbClr val="000000"/>
                </a:solidFill>
                <a:effectLst/>
                <a:latin typeface="Arial"/>
                <a:ea typeface="Arial"/>
                <a:cs typeface="Arial"/>
                <a:sym typeface="Arial"/>
              </a:rPr>
              <a:t>	A partir dos resultados da fase exploratória, foi formulado o problema que mostra as dificuldades para divulgação integrada e entendimento dos processos das chefias da Universidade Federal de Sergipe.</a:t>
            </a:r>
          </a:p>
          <a:p>
            <a:r>
              <a:rPr lang="pt-BR" sz="1100" b="0" i="0" u="none" strike="noStrike" cap="none" dirty="0">
                <a:solidFill>
                  <a:srgbClr val="000000"/>
                </a:solidFill>
                <a:effectLst/>
                <a:latin typeface="Arial"/>
                <a:ea typeface="Arial"/>
                <a:cs typeface="Arial"/>
                <a:sym typeface="Arial"/>
              </a:rPr>
              <a:t> </a:t>
            </a:r>
          </a:p>
          <a:p>
            <a:pPr lvl="0" fontAlgn="base"/>
            <a:r>
              <a:rPr lang="pt-BR" sz="1100" b="1" i="0" u="none" strike="noStrike" cap="none" dirty="0">
                <a:solidFill>
                  <a:srgbClr val="000000"/>
                </a:solidFill>
                <a:effectLst/>
                <a:latin typeface="Arial"/>
                <a:ea typeface="Arial"/>
                <a:cs typeface="Arial"/>
                <a:sym typeface="Arial"/>
              </a:rPr>
              <a:t> Construção de Hipóteses</a:t>
            </a:r>
            <a:endParaRPr lang="pt-BR" sz="1100" b="0" i="0" u="none" strike="noStrike" cap="none" dirty="0">
              <a:solidFill>
                <a:srgbClr val="000000"/>
              </a:solidFill>
              <a:effectLst/>
              <a:latin typeface="Arial"/>
              <a:ea typeface="Arial"/>
              <a:cs typeface="Arial"/>
              <a:sym typeface="Arial"/>
            </a:endParaRPr>
          </a:p>
          <a:p>
            <a:r>
              <a:rPr lang="pt-BR" sz="1100" b="0" i="0" u="none" strike="noStrike" cap="none" dirty="0">
                <a:solidFill>
                  <a:srgbClr val="000000"/>
                </a:solidFill>
                <a:effectLst/>
                <a:latin typeface="Arial"/>
                <a:ea typeface="Arial"/>
                <a:cs typeface="Arial"/>
                <a:sym typeface="Arial"/>
              </a:rPr>
              <a:t>	</a:t>
            </a:r>
          </a:p>
          <a:p>
            <a:r>
              <a:rPr lang="pt-BR" sz="1100" b="0" i="0" u="none" strike="noStrike" cap="none" dirty="0">
                <a:solidFill>
                  <a:srgbClr val="000000"/>
                </a:solidFill>
                <a:effectLst/>
                <a:latin typeface="Arial"/>
                <a:ea typeface="Arial"/>
                <a:cs typeface="Arial"/>
                <a:sym typeface="Arial"/>
              </a:rPr>
              <a:t>A hipótese principal desenvolvida foi que a modelagem dos processos das chefias departamentais e divulgação destes processos através de um portal integrado de informações facilitaria o entendimento e execução dos mesmos pelas chefias departamentais da Universidade Federal de Sergipe.</a:t>
            </a:r>
          </a:p>
          <a:p>
            <a:r>
              <a:rPr lang="pt-BR" sz="1100" b="0" i="0" u="none" strike="noStrike" cap="none" dirty="0">
                <a:solidFill>
                  <a:srgbClr val="000000"/>
                </a:solidFill>
                <a:effectLst/>
                <a:latin typeface="Arial"/>
                <a:ea typeface="Arial"/>
                <a:cs typeface="Arial"/>
                <a:sym typeface="Arial"/>
              </a:rPr>
              <a:t> </a:t>
            </a:r>
          </a:p>
          <a:p>
            <a:pPr lvl="0" fontAlgn="base"/>
            <a:r>
              <a:rPr lang="pt-BR" sz="1100" b="1" i="0" u="none" strike="noStrike" cap="none" dirty="0">
                <a:solidFill>
                  <a:srgbClr val="000000"/>
                </a:solidFill>
                <a:effectLst/>
                <a:latin typeface="Arial"/>
                <a:ea typeface="Arial"/>
                <a:cs typeface="Arial"/>
                <a:sym typeface="Arial"/>
              </a:rPr>
              <a:t>Realização do Seminário</a:t>
            </a:r>
            <a:endParaRPr lang="pt-BR" sz="1100" b="0" i="0" u="none" strike="noStrike" cap="none" dirty="0">
              <a:solidFill>
                <a:srgbClr val="000000"/>
              </a:solidFill>
              <a:effectLst/>
              <a:latin typeface="Arial"/>
              <a:ea typeface="Arial"/>
              <a:cs typeface="Arial"/>
              <a:sym typeface="Arial"/>
            </a:endParaRPr>
          </a:p>
          <a:p>
            <a:r>
              <a:rPr lang="pt-BR" sz="1100" b="0" i="0" u="none" strike="noStrike" cap="none" dirty="0">
                <a:solidFill>
                  <a:srgbClr val="000000"/>
                </a:solidFill>
                <a:effectLst/>
                <a:latin typeface="Arial"/>
                <a:ea typeface="Arial"/>
                <a:cs typeface="Arial"/>
                <a:sym typeface="Arial"/>
              </a:rPr>
              <a:t> </a:t>
            </a:r>
          </a:p>
          <a:p>
            <a:r>
              <a:rPr lang="pt-BR" sz="1100" b="0" i="0" u="none" strike="noStrike" cap="none" dirty="0">
                <a:solidFill>
                  <a:srgbClr val="000000"/>
                </a:solidFill>
                <a:effectLst/>
                <a:latin typeface="Arial"/>
                <a:ea typeface="Arial"/>
                <a:cs typeface="Arial"/>
                <a:sym typeface="Arial"/>
              </a:rPr>
              <a:t>	Nesta fase, foi realizado um seminário para confirmar os problemas e dificuldades encontradas para o chefe e secretário do departamento de sistemas de informação (DSI) da UFS.</a:t>
            </a:r>
          </a:p>
          <a:p>
            <a:r>
              <a:rPr lang="pt-BR" sz="1100" b="0" i="0" u="none" strike="noStrike" cap="none" dirty="0">
                <a:solidFill>
                  <a:srgbClr val="000000"/>
                </a:solidFill>
                <a:effectLst/>
                <a:latin typeface="Arial"/>
                <a:ea typeface="Arial"/>
                <a:cs typeface="Arial"/>
                <a:sym typeface="Arial"/>
              </a:rPr>
              <a:t> </a:t>
            </a:r>
          </a:p>
          <a:p>
            <a:pPr lvl="0" fontAlgn="base"/>
            <a:r>
              <a:rPr lang="pt-BR" sz="1100" b="1" i="0" u="none" strike="noStrike" cap="none" dirty="0">
                <a:solidFill>
                  <a:srgbClr val="000000"/>
                </a:solidFill>
                <a:effectLst/>
                <a:latin typeface="Arial"/>
                <a:ea typeface="Arial"/>
                <a:cs typeface="Arial"/>
                <a:sym typeface="Arial"/>
              </a:rPr>
              <a:t>Seleção de Amostra</a:t>
            </a:r>
            <a:endParaRPr lang="pt-BR" sz="1100" b="0" i="0" u="none" strike="noStrike" cap="none" dirty="0">
              <a:solidFill>
                <a:srgbClr val="000000"/>
              </a:solidFill>
              <a:effectLst/>
              <a:latin typeface="Arial"/>
              <a:ea typeface="Arial"/>
              <a:cs typeface="Arial"/>
              <a:sym typeface="Arial"/>
            </a:endParaRPr>
          </a:p>
          <a:p>
            <a:r>
              <a:rPr lang="pt-BR" sz="1100" b="0" i="0" u="none" strike="noStrike" cap="none" dirty="0">
                <a:solidFill>
                  <a:srgbClr val="000000"/>
                </a:solidFill>
                <a:effectLst/>
                <a:latin typeface="Arial"/>
                <a:ea typeface="Arial"/>
                <a:cs typeface="Arial"/>
                <a:sym typeface="Arial"/>
              </a:rPr>
              <a:t> </a:t>
            </a:r>
          </a:p>
          <a:p>
            <a:r>
              <a:rPr lang="pt-BR" sz="1100" b="0" i="0" u="none" strike="noStrike" cap="none" dirty="0">
                <a:solidFill>
                  <a:srgbClr val="000000"/>
                </a:solidFill>
                <a:effectLst/>
                <a:latin typeface="Arial"/>
                <a:ea typeface="Arial"/>
                <a:cs typeface="Arial"/>
                <a:sym typeface="Arial"/>
              </a:rPr>
              <a:t>Foram selecionados vinte e um processos das chefias departamentais para serem modelados e divulgados no portal desenvolvido.</a:t>
            </a:r>
          </a:p>
          <a:p>
            <a:r>
              <a:rPr lang="pt-BR" sz="1100" b="0" i="0" u="none" strike="noStrike" cap="none" dirty="0">
                <a:solidFill>
                  <a:srgbClr val="000000"/>
                </a:solidFill>
                <a:effectLst/>
                <a:latin typeface="Arial"/>
                <a:ea typeface="Arial"/>
                <a:cs typeface="Arial"/>
                <a:sym typeface="Arial"/>
              </a:rPr>
              <a:t> </a:t>
            </a:r>
          </a:p>
          <a:p>
            <a:pPr lvl="0" fontAlgn="base"/>
            <a:r>
              <a:rPr lang="pt-BR" sz="1100" b="1" i="0" u="none" strike="noStrike" cap="none" dirty="0">
                <a:solidFill>
                  <a:srgbClr val="000000"/>
                </a:solidFill>
                <a:effectLst/>
                <a:latin typeface="Arial"/>
                <a:ea typeface="Arial"/>
                <a:cs typeface="Arial"/>
                <a:sym typeface="Arial"/>
              </a:rPr>
              <a:t>Coletas de Dados</a:t>
            </a:r>
            <a:endParaRPr lang="pt-BR" sz="1100" b="0" i="0" u="none" strike="noStrike" cap="none" dirty="0">
              <a:solidFill>
                <a:srgbClr val="000000"/>
              </a:solidFill>
              <a:effectLst/>
              <a:latin typeface="Arial"/>
              <a:ea typeface="Arial"/>
              <a:cs typeface="Arial"/>
              <a:sym typeface="Arial"/>
            </a:endParaRPr>
          </a:p>
          <a:p>
            <a:r>
              <a:rPr lang="pt-BR" sz="1100" b="1" i="0" u="none" strike="noStrike" cap="none" dirty="0">
                <a:solidFill>
                  <a:srgbClr val="000000"/>
                </a:solidFill>
                <a:effectLst/>
                <a:latin typeface="Arial"/>
                <a:ea typeface="Arial"/>
                <a:cs typeface="Arial"/>
                <a:sym typeface="Arial"/>
              </a:rPr>
              <a:t>	</a:t>
            </a:r>
            <a:endParaRPr lang="pt-BR" sz="1100" b="0" i="0" u="none" strike="noStrike" cap="none" dirty="0">
              <a:solidFill>
                <a:srgbClr val="000000"/>
              </a:solidFill>
              <a:effectLst/>
              <a:latin typeface="Arial"/>
              <a:ea typeface="Arial"/>
              <a:cs typeface="Arial"/>
              <a:sym typeface="Arial"/>
            </a:endParaRPr>
          </a:p>
          <a:p>
            <a:r>
              <a:rPr lang="pt-BR" sz="1100" b="0" i="0" u="none" strike="noStrike" cap="none" dirty="0">
                <a:solidFill>
                  <a:srgbClr val="000000"/>
                </a:solidFill>
                <a:effectLst/>
                <a:latin typeface="Arial"/>
                <a:ea typeface="Arial"/>
                <a:cs typeface="Arial"/>
                <a:sym typeface="Arial"/>
              </a:rPr>
              <a:t>	Após o levantamento dos problemas nos processos de chefia departamental foram realizadas entrevistas e investigação dos manuais e resoluções que normatizam os processos de negócio selecionados para modelagem.</a:t>
            </a:r>
          </a:p>
          <a:p>
            <a:r>
              <a:rPr lang="pt-BR" sz="1100" b="0" i="0" u="none" strike="noStrike" cap="none" dirty="0">
                <a:solidFill>
                  <a:srgbClr val="000000"/>
                </a:solidFill>
                <a:effectLst/>
                <a:latin typeface="Arial"/>
                <a:ea typeface="Arial"/>
                <a:cs typeface="Arial"/>
                <a:sym typeface="Arial"/>
              </a:rPr>
              <a:t> </a:t>
            </a:r>
          </a:p>
          <a:p>
            <a:pPr lvl="0" fontAlgn="base"/>
            <a:r>
              <a:rPr lang="pt-BR" sz="1100" b="1" i="0" u="none" strike="noStrike" cap="none" dirty="0">
                <a:solidFill>
                  <a:srgbClr val="000000"/>
                </a:solidFill>
                <a:effectLst/>
                <a:latin typeface="Arial"/>
                <a:ea typeface="Arial"/>
                <a:cs typeface="Arial"/>
                <a:sym typeface="Arial"/>
              </a:rPr>
              <a:t>Análise e Interpretação dos Dados</a:t>
            </a:r>
            <a:r>
              <a:rPr lang="pt-BR" sz="1100" b="0" i="0" u="none" strike="noStrike" cap="none" dirty="0">
                <a:solidFill>
                  <a:srgbClr val="000000"/>
                </a:solidFill>
                <a:effectLst/>
                <a:latin typeface="Arial"/>
                <a:ea typeface="Arial"/>
                <a:cs typeface="Arial"/>
                <a:sym typeface="Arial"/>
              </a:rPr>
              <a:t> </a:t>
            </a:r>
          </a:p>
          <a:p>
            <a:r>
              <a:rPr lang="pt-BR" sz="1100" b="0" i="0" u="none" strike="noStrike" cap="none" dirty="0">
                <a:solidFill>
                  <a:srgbClr val="000000"/>
                </a:solidFill>
                <a:effectLst/>
                <a:latin typeface="Arial"/>
                <a:ea typeface="Arial"/>
                <a:cs typeface="Arial"/>
                <a:sym typeface="Arial"/>
              </a:rPr>
              <a:t> </a:t>
            </a:r>
          </a:p>
          <a:p>
            <a:r>
              <a:rPr lang="pt-BR" sz="1100" b="0" i="0" u="none" strike="noStrike" cap="none" dirty="0">
                <a:solidFill>
                  <a:srgbClr val="000000"/>
                </a:solidFill>
                <a:effectLst/>
                <a:latin typeface="Arial"/>
                <a:ea typeface="Arial"/>
                <a:cs typeface="Arial"/>
                <a:sym typeface="Arial"/>
              </a:rPr>
              <a:t>	As resoluções e manuais do SIG encontrados, adicionada a série de entrevistas realizadas, foram analisadas para criação dos modelos de negócio de cada processo.</a:t>
            </a:r>
          </a:p>
          <a:p>
            <a:r>
              <a:rPr lang="pt-BR" sz="1100" b="0" i="0" u="none" strike="noStrike" cap="none" dirty="0">
                <a:solidFill>
                  <a:srgbClr val="000000"/>
                </a:solidFill>
                <a:effectLst/>
                <a:latin typeface="Arial"/>
                <a:ea typeface="Arial"/>
                <a:cs typeface="Arial"/>
                <a:sym typeface="Arial"/>
              </a:rPr>
              <a:t> </a:t>
            </a:r>
          </a:p>
          <a:p>
            <a:pPr lvl="0" fontAlgn="base"/>
            <a:r>
              <a:rPr lang="pt-BR" sz="1100" b="1" i="0" u="none" strike="noStrike" cap="none" dirty="0">
                <a:solidFill>
                  <a:srgbClr val="000000"/>
                </a:solidFill>
                <a:effectLst/>
                <a:latin typeface="Arial"/>
                <a:ea typeface="Arial"/>
                <a:cs typeface="Arial"/>
                <a:sym typeface="Arial"/>
              </a:rPr>
              <a:t>Elaboração do Plano de Ação</a:t>
            </a:r>
            <a:endParaRPr lang="pt-BR" sz="1100" b="0" i="0" u="none" strike="noStrike" cap="none" dirty="0">
              <a:solidFill>
                <a:srgbClr val="000000"/>
              </a:solidFill>
              <a:effectLst/>
              <a:latin typeface="Arial"/>
              <a:ea typeface="Arial"/>
              <a:cs typeface="Arial"/>
              <a:sym typeface="Arial"/>
            </a:endParaRPr>
          </a:p>
          <a:p>
            <a:r>
              <a:rPr lang="pt-BR" sz="1100" b="0" i="0" u="none" strike="noStrike" cap="none" dirty="0">
                <a:solidFill>
                  <a:srgbClr val="000000"/>
                </a:solidFill>
                <a:effectLst/>
                <a:latin typeface="Arial"/>
                <a:ea typeface="Arial"/>
                <a:cs typeface="Arial"/>
                <a:sym typeface="Arial"/>
              </a:rPr>
              <a:t> </a:t>
            </a:r>
          </a:p>
          <a:p>
            <a:r>
              <a:rPr lang="pt-BR" sz="1100" b="0" i="0" u="none" strike="noStrike" cap="none" dirty="0">
                <a:solidFill>
                  <a:srgbClr val="000000"/>
                </a:solidFill>
                <a:effectLst/>
                <a:latin typeface="Arial"/>
                <a:ea typeface="Arial"/>
                <a:cs typeface="Arial"/>
                <a:sym typeface="Arial"/>
              </a:rPr>
              <a:t>	Foi criado um plano para modelagem de cada processo, validação e disponibilização dos mesmos através de um portal público. No planejamento também pretende-se validar os processos identificados e o portal desenvolvido com outras chefias departamentais da UFS.</a:t>
            </a:r>
          </a:p>
          <a:p>
            <a:r>
              <a:rPr lang="pt-BR" sz="1100" b="0" i="0" u="none" strike="noStrike" cap="none" dirty="0">
                <a:solidFill>
                  <a:srgbClr val="000000"/>
                </a:solidFill>
                <a:effectLst/>
                <a:latin typeface="Arial"/>
                <a:ea typeface="Arial"/>
                <a:cs typeface="Arial"/>
                <a:sym typeface="Arial"/>
              </a:rPr>
              <a:t> </a:t>
            </a:r>
          </a:p>
          <a:p>
            <a:pPr lvl="0" fontAlgn="base"/>
            <a:r>
              <a:rPr lang="pt-BR" sz="1100" b="1" i="0" u="none" strike="noStrike" cap="none" dirty="0">
                <a:solidFill>
                  <a:srgbClr val="000000"/>
                </a:solidFill>
                <a:effectLst/>
                <a:latin typeface="Arial"/>
                <a:ea typeface="Arial"/>
                <a:cs typeface="Arial"/>
                <a:sym typeface="Arial"/>
              </a:rPr>
              <a:t>Divulgação do Resultado</a:t>
            </a:r>
            <a:r>
              <a:rPr lang="pt-BR" sz="1100" b="0" i="0" u="none" strike="noStrike" cap="none" dirty="0">
                <a:solidFill>
                  <a:srgbClr val="000000"/>
                </a:solidFill>
                <a:effectLst/>
                <a:latin typeface="Arial"/>
                <a:ea typeface="Arial"/>
                <a:cs typeface="Arial"/>
                <a:sym typeface="Arial"/>
              </a:rPr>
              <a:t> </a:t>
            </a:r>
          </a:p>
          <a:p>
            <a:r>
              <a:rPr lang="pt-BR" sz="1100" b="0" i="0" u="none" strike="noStrike" cap="none" dirty="0">
                <a:solidFill>
                  <a:srgbClr val="000000"/>
                </a:solidFill>
                <a:effectLst/>
                <a:latin typeface="Arial"/>
                <a:ea typeface="Arial"/>
                <a:cs typeface="Arial"/>
                <a:sym typeface="Arial"/>
              </a:rPr>
              <a:t> </a:t>
            </a:r>
          </a:p>
          <a:p>
            <a:r>
              <a:rPr lang="pt-BR" sz="1100" b="0" i="0" u="none" strike="noStrike" cap="none" dirty="0">
                <a:solidFill>
                  <a:srgbClr val="000000"/>
                </a:solidFill>
                <a:effectLst/>
                <a:latin typeface="Arial"/>
                <a:ea typeface="Arial"/>
                <a:cs typeface="Arial"/>
                <a:sym typeface="Arial"/>
              </a:rPr>
              <a:t>	Os resultados obtidos na pesquisa serão divulgados através do Trabalho de Conclusão de Curso e portal desenvolvido para disponibilização dos processos.</a:t>
            </a:r>
          </a:p>
        </p:txBody>
      </p:sp>
    </p:spTree>
    <p:extLst>
      <p:ext uri="{BB962C8B-B14F-4D97-AF65-F5344CB8AC3E}">
        <p14:creationId xmlns:p14="http://schemas.microsoft.com/office/powerpoint/2010/main" val="35881371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1455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pt-BR" sz="1100" b="0" i="0" u="none" strike="noStrike" cap="none" dirty="0">
                <a:solidFill>
                  <a:srgbClr val="000000"/>
                </a:solidFill>
                <a:effectLst/>
                <a:latin typeface="Arial"/>
                <a:ea typeface="Arial"/>
                <a:cs typeface="Arial"/>
                <a:sym typeface="Arial"/>
              </a:rPr>
              <a:t>A metodologia aplicada ao desenvolvimento deste TCC foi pesquisa-ação.  Nesse tipo de pesquisa, os pesquisadores desempenham um papel ativo no equacionamento dos problemas encontrados, no acompanhamento e na avaliação das ações desencadeadas em função dos problemas, exigindo uma relação participativa entre pesquisadores e pessoas da situação investigada (Thiollent,1986). O trabalho se encaixa nesse tipo pesquisa porque propõe uma solução para um problema enfrentado pelas chefias departamentais a ser solucionado de forma conjunta com essas chefias.</a:t>
            </a:r>
          </a:p>
          <a:p>
            <a:r>
              <a:rPr lang="pt-BR" sz="1100" b="0" i="0" u="none" strike="noStrike" cap="none" dirty="0">
                <a:solidFill>
                  <a:srgbClr val="000000"/>
                </a:solidFill>
                <a:effectLst/>
                <a:latin typeface="Arial"/>
                <a:ea typeface="Arial"/>
                <a:cs typeface="Arial"/>
                <a:sym typeface="Arial"/>
              </a:rPr>
              <a:t> </a:t>
            </a:r>
          </a:p>
          <a:p>
            <a:r>
              <a:rPr lang="pt-BR" sz="1100" b="1" i="0" u="none" strike="noStrike" cap="none" dirty="0">
                <a:solidFill>
                  <a:srgbClr val="000000"/>
                </a:solidFill>
                <a:effectLst/>
                <a:latin typeface="Arial"/>
                <a:ea typeface="Arial"/>
                <a:cs typeface="Arial"/>
                <a:sym typeface="Arial"/>
              </a:rPr>
              <a:t>1.4.1 Fases do Projeto</a:t>
            </a:r>
          </a:p>
          <a:p>
            <a:r>
              <a:rPr lang="pt-BR" sz="1100" b="0" i="0" u="none" strike="noStrike" cap="none" dirty="0">
                <a:solidFill>
                  <a:srgbClr val="000000"/>
                </a:solidFill>
                <a:effectLst/>
                <a:latin typeface="Arial"/>
                <a:ea typeface="Arial"/>
                <a:cs typeface="Arial"/>
                <a:sym typeface="Arial"/>
              </a:rPr>
              <a:t> </a:t>
            </a:r>
          </a:p>
          <a:p>
            <a:r>
              <a:rPr lang="pt-BR" sz="1100" b="0" i="0" u="none" strike="noStrike" cap="none" dirty="0">
                <a:solidFill>
                  <a:srgbClr val="000000"/>
                </a:solidFill>
                <a:effectLst/>
                <a:latin typeface="Arial"/>
                <a:ea typeface="Arial"/>
                <a:cs typeface="Arial"/>
                <a:sym typeface="Arial"/>
              </a:rPr>
              <a:t>As fases do projeto de uma pesquisa-ação têm as seguintes etapas (Gil, 2010): </a:t>
            </a:r>
          </a:p>
          <a:p>
            <a:r>
              <a:rPr lang="pt-BR" sz="1100" b="0" i="0" u="none" strike="noStrike" cap="none" dirty="0">
                <a:solidFill>
                  <a:srgbClr val="000000"/>
                </a:solidFill>
                <a:effectLst/>
                <a:latin typeface="Arial"/>
                <a:ea typeface="Arial"/>
                <a:cs typeface="Arial"/>
                <a:sym typeface="Arial"/>
              </a:rPr>
              <a:t> </a:t>
            </a:r>
          </a:p>
          <a:p>
            <a:pPr lvl="0" fontAlgn="base"/>
            <a:r>
              <a:rPr lang="pt-BR" sz="1100" b="1" i="0" u="none" strike="noStrike" cap="none" dirty="0">
                <a:solidFill>
                  <a:srgbClr val="000000"/>
                </a:solidFill>
                <a:effectLst/>
                <a:latin typeface="Arial"/>
                <a:ea typeface="Arial"/>
                <a:cs typeface="Arial"/>
                <a:sym typeface="Arial"/>
              </a:rPr>
              <a:t>Fase Exploratória</a:t>
            </a:r>
            <a:endParaRPr lang="pt-BR" sz="1100" b="0" i="0" u="none" strike="noStrike" cap="none" dirty="0">
              <a:solidFill>
                <a:srgbClr val="000000"/>
              </a:solidFill>
              <a:effectLst/>
              <a:latin typeface="Arial"/>
              <a:ea typeface="Arial"/>
              <a:cs typeface="Arial"/>
              <a:sym typeface="Arial"/>
            </a:endParaRPr>
          </a:p>
          <a:p>
            <a:r>
              <a:rPr lang="pt-BR" sz="1100" b="0" i="0" u="none" strike="noStrike" cap="none" dirty="0">
                <a:solidFill>
                  <a:srgbClr val="000000"/>
                </a:solidFill>
                <a:effectLst/>
                <a:latin typeface="Arial"/>
                <a:ea typeface="Arial"/>
                <a:cs typeface="Arial"/>
                <a:sym typeface="Arial"/>
              </a:rPr>
              <a:t> </a:t>
            </a:r>
          </a:p>
          <a:p>
            <a:r>
              <a:rPr lang="pt-BR" sz="1100" b="0" i="0" u="none" strike="noStrike" cap="none" dirty="0">
                <a:solidFill>
                  <a:srgbClr val="000000"/>
                </a:solidFill>
                <a:effectLst/>
                <a:latin typeface="Arial"/>
                <a:ea typeface="Arial"/>
                <a:cs typeface="Arial"/>
                <a:sym typeface="Arial"/>
              </a:rPr>
              <a:t>Nesta fase, foi explorado como os processos de negócio das chefias departamentais eram consultados pelos chefes. Também exploramos como eles eram disponibilizados e atualizados. Nessa fase também foi realizada a busca por trabalhos relacionados e possíveis soluções para os problemas identificados.</a:t>
            </a:r>
          </a:p>
          <a:p>
            <a:r>
              <a:rPr lang="pt-BR" sz="1100" b="0" i="0" u="none" strike="noStrike" cap="none" dirty="0">
                <a:solidFill>
                  <a:srgbClr val="000000"/>
                </a:solidFill>
                <a:effectLst/>
                <a:latin typeface="Arial"/>
                <a:ea typeface="Arial"/>
                <a:cs typeface="Arial"/>
                <a:sym typeface="Arial"/>
              </a:rPr>
              <a:t> </a:t>
            </a:r>
          </a:p>
          <a:p>
            <a:pPr lvl="0" fontAlgn="base"/>
            <a:r>
              <a:rPr lang="pt-BR" sz="1100" b="1" i="0" u="none" strike="noStrike" cap="none" dirty="0">
                <a:solidFill>
                  <a:srgbClr val="000000"/>
                </a:solidFill>
                <a:effectLst/>
                <a:latin typeface="Arial"/>
                <a:ea typeface="Arial"/>
                <a:cs typeface="Arial"/>
                <a:sym typeface="Arial"/>
              </a:rPr>
              <a:t> Formulação do Problema</a:t>
            </a:r>
            <a:r>
              <a:rPr lang="pt-BR" sz="1100" b="0" i="0" u="none" strike="noStrike" cap="none" dirty="0">
                <a:solidFill>
                  <a:srgbClr val="000000"/>
                </a:solidFill>
                <a:effectLst/>
                <a:latin typeface="Arial"/>
                <a:ea typeface="Arial"/>
                <a:cs typeface="Arial"/>
                <a:sym typeface="Arial"/>
              </a:rPr>
              <a:t> </a:t>
            </a:r>
          </a:p>
          <a:p>
            <a:r>
              <a:rPr lang="pt-BR" sz="1100" b="0" i="0" u="none" strike="noStrike" cap="none" dirty="0">
                <a:solidFill>
                  <a:srgbClr val="000000"/>
                </a:solidFill>
                <a:effectLst/>
                <a:latin typeface="Arial"/>
                <a:ea typeface="Arial"/>
                <a:cs typeface="Arial"/>
                <a:sym typeface="Arial"/>
              </a:rPr>
              <a:t> </a:t>
            </a:r>
          </a:p>
          <a:p>
            <a:r>
              <a:rPr lang="pt-BR" sz="1100" b="0" i="0" u="none" strike="noStrike" cap="none" dirty="0">
                <a:solidFill>
                  <a:srgbClr val="000000"/>
                </a:solidFill>
                <a:effectLst/>
                <a:latin typeface="Arial"/>
                <a:ea typeface="Arial"/>
                <a:cs typeface="Arial"/>
                <a:sym typeface="Arial"/>
              </a:rPr>
              <a:t>	A partir dos resultados da fase exploratória, foi formulado o problema que mostra as dificuldades para divulgação integrada e entendimento dos processos das chefias da Universidade Federal de Sergipe.</a:t>
            </a:r>
          </a:p>
          <a:p>
            <a:r>
              <a:rPr lang="pt-BR" sz="1100" b="0" i="0" u="none" strike="noStrike" cap="none" dirty="0">
                <a:solidFill>
                  <a:srgbClr val="000000"/>
                </a:solidFill>
                <a:effectLst/>
                <a:latin typeface="Arial"/>
                <a:ea typeface="Arial"/>
                <a:cs typeface="Arial"/>
                <a:sym typeface="Arial"/>
              </a:rPr>
              <a:t> </a:t>
            </a:r>
          </a:p>
          <a:p>
            <a:pPr lvl="0" fontAlgn="base"/>
            <a:r>
              <a:rPr lang="pt-BR" sz="1100" b="1" i="0" u="none" strike="noStrike" cap="none" dirty="0">
                <a:solidFill>
                  <a:srgbClr val="000000"/>
                </a:solidFill>
                <a:effectLst/>
                <a:latin typeface="Arial"/>
                <a:ea typeface="Arial"/>
                <a:cs typeface="Arial"/>
                <a:sym typeface="Arial"/>
              </a:rPr>
              <a:t> Construção de Hipóteses</a:t>
            </a:r>
            <a:endParaRPr lang="pt-BR" sz="1100" b="0" i="0" u="none" strike="noStrike" cap="none" dirty="0">
              <a:solidFill>
                <a:srgbClr val="000000"/>
              </a:solidFill>
              <a:effectLst/>
              <a:latin typeface="Arial"/>
              <a:ea typeface="Arial"/>
              <a:cs typeface="Arial"/>
              <a:sym typeface="Arial"/>
            </a:endParaRPr>
          </a:p>
          <a:p>
            <a:r>
              <a:rPr lang="pt-BR" sz="1100" b="0" i="0" u="none" strike="noStrike" cap="none" dirty="0">
                <a:solidFill>
                  <a:srgbClr val="000000"/>
                </a:solidFill>
                <a:effectLst/>
                <a:latin typeface="Arial"/>
                <a:ea typeface="Arial"/>
                <a:cs typeface="Arial"/>
                <a:sym typeface="Arial"/>
              </a:rPr>
              <a:t>	</a:t>
            </a:r>
          </a:p>
          <a:p>
            <a:r>
              <a:rPr lang="pt-BR" sz="1100" b="0" i="0" u="none" strike="noStrike" cap="none" dirty="0">
                <a:solidFill>
                  <a:srgbClr val="000000"/>
                </a:solidFill>
                <a:effectLst/>
                <a:latin typeface="Arial"/>
                <a:ea typeface="Arial"/>
                <a:cs typeface="Arial"/>
                <a:sym typeface="Arial"/>
              </a:rPr>
              <a:t>A hipótese principal desenvolvida foi que a modelagem dos processos das chefias departamentais e divulgação destes processos através de um portal integrado de informações facilitaria o entendimento e execução dos mesmos pelas chefias departamentais da Universidade Federal de Sergipe.</a:t>
            </a:r>
          </a:p>
          <a:p>
            <a:r>
              <a:rPr lang="pt-BR" sz="1100" b="0" i="0" u="none" strike="noStrike" cap="none" dirty="0">
                <a:solidFill>
                  <a:srgbClr val="000000"/>
                </a:solidFill>
                <a:effectLst/>
                <a:latin typeface="Arial"/>
                <a:ea typeface="Arial"/>
                <a:cs typeface="Arial"/>
                <a:sym typeface="Arial"/>
              </a:rPr>
              <a:t> </a:t>
            </a:r>
          </a:p>
          <a:p>
            <a:pPr lvl="0" fontAlgn="base"/>
            <a:r>
              <a:rPr lang="pt-BR" sz="1100" b="1" i="0" u="none" strike="noStrike" cap="none" dirty="0">
                <a:solidFill>
                  <a:srgbClr val="000000"/>
                </a:solidFill>
                <a:effectLst/>
                <a:latin typeface="Arial"/>
                <a:ea typeface="Arial"/>
                <a:cs typeface="Arial"/>
                <a:sym typeface="Arial"/>
              </a:rPr>
              <a:t>Realização do Seminário</a:t>
            </a:r>
            <a:endParaRPr lang="pt-BR" sz="1100" b="0" i="0" u="none" strike="noStrike" cap="none" dirty="0">
              <a:solidFill>
                <a:srgbClr val="000000"/>
              </a:solidFill>
              <a:effectLst/>
              <a:latin typeface="Arial"/>
              <a:ea typeface="Arial"/>
              <a:cs typeface="Arial"/>
              <a:sym typeface="Arial"/>
            </a:endParaRPr>
          </a:p>
          <a:p>
            <a:r>
              <a:rPr lang="pt-BR" sz="1100" b="0" i="0" u="none" strike="noStrike" cap="none" dirty="0">
                <a:solidFill>
                  <a:srgbClr val="000000"/>
                </a:solidFill>
                <a:effectLst/>
                <a:latin typeface="Arial"/>
                <a:ea typeface="Arial"/>
                <a:cs typeface="Arial"/>
                <a:sym typeface="Arial"/>
              </a:rPr>
              <a:t> </a:t>
            </a:r>
          </a:p>
          <a:p>
            <a:r>
              <a:rPr lang="pt-BR" sz="1100" b="0" i="0" u="none" strike="noStrike" cap="none" dirty="0">
                <a:solidFill>
                  <a:srgbClr val="000000"/>
                </a:solidFill>
                <a:effectLst/>
                <a:latin typeface="Arial"/>
                <a:ea typeface="Arial"/>
                <a:cs typeface="Arial"/>
                <a:sym typeface="Arial"/>
              </a:rPr>
              <a:t>	Nesta fase, foi realizado um seminário para confirmar os problemas e dificuldades encontradas para o chefe e secretário do departamento de sistemas de informação (DSI) da UFS.</a:t>
            </a:r>
          </a:p>
          <a:p>
            <a:r>
              <a:rPr lang="pt-BR" sz="1100" b="0" i="0" u="none" strike="noStrike" cap="none" dirty="0">
                <a:solidFill>
                  <a:srgbClr val="000000"/>
                </a:solidFill>
                <a:effectLst/>
                <a:latin typeface="Arial"/>
                <a:ea typeface="Arial"/>
                <a:cs typeface="Arial"/>
                <a:sym typeface="Arial"/>
              </a:rPr>
              <a:t> </a:t>
            </a:r>
          </a:p>
          <a:p>
            <a:pPr lvl="0" fontAlgn="base"/>
            <a:r>
              <a:rPr lang="pt-BR" sz="1100" b="1" i="0" u="none" strike="noStrike" cap="none" dirty="0">
                <a:solidFill>
                  <a:srgbClr val="000000"/>
                </a:solidFill>
                <a:effectLst/>
                <a:latin typeface="Arial"/>
                <a:ea typeface="Arial"/>
                <a:cs typeface="Arial"/>
                <a:sym typeface="Arial"/>
              </a:rPr>
              <a:t>Seleção de Amostra</a:t>
            </a:r>
            <a:endParaRPr lang="pt-BR" sz="1100" b="0" i="0" u="none" strike="noStrike" cap="none" dirty="0">
              <a:solidFill>
                <a:srgbClr val="000000"/>
              </a:solidFill>
              <a:effectLst/>
              <a:latin typeface="Arial"/>
              <a:ea typeface="Arial"/>
              <a:cs typeface="Arial"/>
              <a:sym typeface="Arial"/>
            </a:endParaRPr>
          </a:p>
          <a:p>
            <a:r>
              <a:rPr lang="pt-BR" sz="1100" b="0" i="0" u="none" strike="noStrike" cap="none" dirty="0">
                <a:solidFill>
                  <a:srgbClr val="000000"/>
                </a:solidFill>
                <a:effectLst/>
                <a:latin typeface="Arial"/>
                <a:ea typeface="Arial"/>
                <a:cs typeface="Arial"/>
                <a:sym typeface="Arial"/>
              </a:rPr>
              <a:t> </a:t>
            </a:r>
          </a:p>
          <a:p>
            <a:r>
              <a:rPr lang="pt-BR" sz="1100" b="0" i="0" u="none" strike="noStrike" cap="none" dirty="0">
                <a:solidFill>
                  <a:srgbClr val="000000"/>
                </a:solidFill>
                <a:effectLst/>
                <a:latin typeface="Arial"/>
                <a:ea typeface="Arial"/>
                <a:cs typeface="Arial"/>
                <a:sym typeface="Arial"/>
              </a:rPr>
              <a:t>Foram selecionados vinte e um processos das chefias departamentais para serem modelados e divulgados no portal desenvolvido.</a:t>
            </a:r>
          </a:p>
          <a:p>
            <a:r>
              <a:rPr lang="pt-BR" sz="1100" b="0" i="0" u="none" strike="noStrike" cap="none" dirty="0">
                <a:solidFill>
                  <a:srgbClr val="000000"/>
                </a:solidFill>
                <a:effectLst/>
                <a:latin typeface="Arial"/>
                <a:ea typeface="Arial"/>
                <a:cs typeface="Arial"/>
                <a:sym typeface="Arial"/>
              </a:rPr>
              <a:t> </a:t>
            </a:r>
          </a:p>
          <a:p>
            <a:pPr lvl="0" fontAlgn="base"/>
            <a:r>
              <a:rPr lang="pt-BR" sz="1100" b="1" i="0" u="none" strike="noStrike" cap="none" dirty="0">
                <a:solidFill>
                  <a:srgbClr val="000000"/>
                </a:solidFill>
                <a:effectLst/>
                <a:latin typeface="Arial"/>
                <a:ea typeface="Arial"/>
                <a:cs typeface="Arial"/>
                <a:sym typeface="Arial"/>
              </a:rPr>
              <a:t>Coletas de Dados</a:t>
            </a:r>
            <a:endParaRPr lang="pt-BR" sz="1100" b="0" i="0" u="none" strike="noStrike" cap="none" dirty="0">
              <a:solidFill>
                <a:srgbClr val="000000"/>
              </a:solidFill>
              <a:effectLst/>
              <a:latin typeface="Arial"/>
              <a:ea typeface="Arial"/>
              <a:cs typeface="Arial"/>
              <a:sym typeface="Arial"/>
            </a:endParaRPr>
          </a:p>
          <a:p>
            <a:r>
              <a:rPr lang="pt-BR" sz="1100" b="1" i="0" u="none" strike="noStrike" cap="none" dirty="0">
                <a:solidFill>
                  <a:srgbClr val="000000"/>
                </a:solidFill>
                <a:effectLst/>
                <a:latin typeface="Arial"/>
                <a:ea typeface="Arial"/>
                <a:cs typeface="Arial"/>
                <a:sym typeface="Arial"/>
              </a:rPr>
              <a:t>	</a:t>
            </a:r>
            <a:endParaRPr lang="pt-BR" sz="1100" b="0" i="0" u="none" strike="noStrike" cap="none" dirty="0">
              <a:solidFill>
                <a:srgbClr val="000000"/>
              </a:solidFill>
              <a:effectLst/>
              <a:latin typeface="Arial"/>
              <a:ea typeface="Arial"/>
              <a:cs typeface="Arial"/>
              <a:sym typeface="Arial"/>
            </a:endParaRPr>
          </a:p>
          <a:p>
            <a:r>
              <a:rPr lang="pt-BR" sz="1100" b="0" i="0" u="none" strike="noStrike" cap="none" dirty="0">
                <a:solidFill>
                  <a:srgbClr val="000000"/>
                </a:solidFill>
                <a:effectLst/>
                <a:latin typeface="Arial"/>
                <a:ea typeface="Arial"/>
                <a:cs typeface="Arial"/>
                <a:sym typeface="Arial"/>
              </a:rPr>
              <a:t>	Após o levantamento dos problemas nos processos de chefia departamental foram realizadas entrevistas e investigação dos manuais e resoluções que normatizam os processos de negócio selecionados para modelagem.</a:t>
            </a:r>
          </a:p>
          <a:p>
            <a:r>
              <a:rPr lang="pt-BR" sz="1100" b="0" i="0" u="none" strike="noStrike" cap="none" dirty="0">
                <a:solidFill>
                  <a:srgbClr val="000000"/>
                </a:solidFill>
                <a:effectLst/>
                <a:latin typeface="Arial"/>
                <a:ea typeface="Arial"/>
                <a:cs typeface="Arial"/>
                <a:sym typeface="Arial"/>
              </a:rPr>
              <a:t> </a:t>
            </a:r>
          </a:p>
          <a:p>
            <a:pPr lvl="0" fontAlgn="base"/>
            <a:r>
              <a:rPr lang="pt-BR" sz="1100" b="1" i="0" u="none" strike="noStrike" cap="none" dirty="0">
                <a:solidFill>
                  <a:srgbClr val="000000"/>
                </a:solidFill>
                <a:effectLst/>
                <a:latin typeface="Arial"/>
                <a:ea typeface="Arial"/>
                <a:cs typeface="Arial"/>
                <a:sym typeface="Arial"/>
              </a:rPr>
              <a:t>Análise e Interpretação dos Dados</a:t>
            </a:r>
            <a:r>
              <a:rPr lang="pt-BR" sz="1100" b="0" i="0" u="none" strike="noStrike" cap="none" dirty="0">
                <a:solidFill>
                  <a:srgbClr val="000000"/>
                </a:solidFill>
                <a:effectLst/>
                <a:latin typeface="Arial"/>
                <a:ea typeface="Arial"/>
                <a:cs typeface="Arial"/>
                <a:sym typeface="Arial"/>
              </a:rPr>
              <a:t> </a:t>
            </a:r>
          </a:p>
          <a:p>
            <a:r>
              <a:rPr lang="pt-BR" sz="1100" b="0" i="0" u="none" strike="noStrike" cap="none" dirty="0">
                <a:solidFill>
                  <a:srgbClr val="000000"/>
                </a:solidFill>
                <a:effectLst/>
                <a:latin typeface="Arial"/>
                <a:ea typeface="Arial"/>
                <a:cs typeface="Arial"/>
                <a:sym typeface="Arial"/>
              </a:rPr>
              <a:t> </a:t>
            </a:r>
          </a:p>
          <a:p>
            <a:r>
              <a:rPr lang="pt-BR" sz="1100" b="0" i="0" u="none" strike="noStrike" cap="none" dirty="0">
                <a:solidFill>
                  <a:srgbClr val="000000"/>
                </a:solidFill>
                <a:effectLst/>
                <a:latin typeface="Arial"/>
                <a:ea typeface="Arial"/>
                <a:cs typeface="Arial"/>
                <a:sym typeface="Arial"/>
              </a:rPr>
              <a:t>	As resoluções e manuais do SIG encontrados, adicionada a série de entrevistas realizadas, foram analisadas para criação dos modelos de negócio de cada processo.</a:t>
            </a:r>
          </a:p>
          <a:p>
            <a:r>
              <a:rPr lang="pt-BR" sz="1100" b="0" i="0" u="none" strike="noStrike" cap="none" dirty="0">
                <a:solidFill>
                  <a:srgbClr val="000000"/>
                </a:solidFill>
                <a:effectLst/>
                <a:latin typeface="Arial"/>
                <a:ea typeface="Arial"/>
                <a:cs typeface="Arial"/>
                <a:sym typeface="Arial"/>
              </a:rPr>
              <a:t> </a:t>
            </a:r>
          </a:p>
          <a:p>
            <a:pPr lvl="0" fontAlgn="base"/>
            <a:r>
              <a:rPr lang="pt-BR" sz="1100" b="1" i="0" u="none" strike="noStrike" cap="none" dirty="0">
                <a:solidFill>
                  <a:srgbClr val="000000"/>
                </a:solidFill>
                <a:effectLst/>
                <a:latin typeface="Arial"/>
                <a:ea typeface="Arial"/>
                <a:cs typeface="Arial"/>
                <a:sym typeface="Arial"/>
              </a:rPr>
              <a:t>Elaboração do Plano de Ação</a:t>
            </a:r>
            <a:endParaRPr lang="pt-BR" sz="1100" b="0" i="0" u="none" strike="noStrike" cap="none" dirty="0">
              <a:solidFill>
                <a:srgbClr val="000000"/>
              </a:solidFill>
              <a:effectLst/>
              <a:latin typeface="Arial"/>
              <a:ea typeface="Arial"/>
              <a:cs typeface="Arial"/>
              <a:sym typeface="Arial"/>
            </a:endParaRPr>
          </a:p>
          <a:p>
            <a:r>
              <a:rPr lang="pt-BR" sz="1100" b="0" i="0" u="none" strike="noStrike" cap="none" dirty="0">
                <a:solidFill>
                  <a:srgbClr val="000000"/>
                </a:solidFill>
                <a:effectLst/>
                <a:latin typeface="Arial"/>
                <a:ea typeface="Arial"/>
                <a:cs typeface="Arial"/>
                <a:sym typeface="Arial"/>
              </a:rPr>
              <a:t> </a:t>
            </a:r>
          </a:p>
          <a:p>
            <a:r>
              <a:rPr lang="pt-BR" sz="1100" b="0" i="0" u="none" strike="noStrike" cap="none" dirty="0">
                <a:solidFill>
                  <a:srgbClr val="000000"/>
                </a:solidFill>
                <a:effectLst/>
                <a:latin typeface="Arial"/>
                <a:ea typeface="Arial"/>
                <a:cs typeface="Arial"/>
                <a:sym typeface="Arial"/>
              </a:rPr>
              <a:t>	Foi criado um plano para modelagem de cada processo, validação e disponibilização dos mesmos através de um portal público. No planejamento também pretende-se validar os processos identificados e o portal desenvolvido com outras chefias departamentais da UFS.</a:t>
            </a:r>
          </a:p>
          <a:p>
            <a:r>
              <a:rPr lang="pt-BR" sz="1100" b="0" i="0" u="none" strike="noStrike" cap="none" dirty="0">
                <a:solidFill>
                  <a:srgbClr val="000000"/>
                </a:solidFill>
                <a:effectLst/>
                <a:latin typeface="Arial"/>
                <a:ea typeface="Arial"/>
                <a:cs typeface="Arial"/>
                <a:sym typeface="Arial"/>
              </a:rPr>
              <a:t> </a:t>
            </a:r>
          </a:p>
          <a:p>
            <a:pPr lvl="0" fontAlgn="base"/>
            <a:r>
              <a:rPr lang="pt-BR" sz="1100" b="1" i="0" u="none" strike="noStrike" cap="none" dirty="0">
                <a:solidFill>
                  <a:srgbClr val="000000"/>
                </a:solidFill>
                <a:effectLst/>
                <a:latin typeface="Arial"/>
                <a:ea typeface="Arial"/>
                <a:cs typeface="Arial"/>
                <a:sym typeface="Arial"/>
              </a:rPr>
              <a:t>Divulgação do Resultado</a:t>
            </a:r>
            <a:r>
              <a:rPr lang="pt-BR" sz="1100" b="0" i="0" u="none" strike="noStrike" cap="none" dirty="0">
                <a:solidFill>
                  <a:srgbClr val="000000"/>
                </a:solidFill>
                <a:effectLst/>
                <a:latin typeface="Arial"/>
                <a:ea typeface="Arial"/>
                <a:cs typeface="Arial"/>
                <a:sym typeface="Arial"/>
              </a:rPr>
              <a:t> </a:t>
            </a:r>
          </a:p>
          <a:p>
            <a:r>
              <a:rPr lang="pt-BR" sz="1100" b="0" i="0" u="none" strike="noStrike" cap="none" dirty="0">
                <a:solidFill>
                  <a:srgbClr val="000000"/>
                </a:solidFill>
                <a:effectLst/>
                <a:latin typeface="Arial"/>
                <a:ea typeface="Arial"/>
                <a:cs typeface="Arial"/>
                <a:sym typeface="Arial"/>
              </a:rPr>
              <a:t> </a:t>
            </a:r>
          </a:p>
          <a:p>
            <a:r>
              <a:rPr lang="pt-BR" sz="1100" b="0" i="0" u="none" strike="noStrike" cap="none" dirty="0">
                <a:solidFill>
                  <a:srgbClr val="000000"/>
                </a:solidFill>
                <a:effectLst/>
                <a:latin typeface="Arial"/>
                <a:ea typeface="Arial"/>
                <a:cs typeface="Arial"/>
                <a:sym typeface="Arial"/>
              </a:rPr>
              <a:t>	Os resultados obtidos na pesquisa serão divulgados através do Trabalho de Conclusão de Curso e portal desenvolvido para disponibilização dos processos.</a:t>
            </a:r>
          </a:p>
        </p:txBody>
      </p:sp>
    </p:spTree>
    <p:extLst>
      <p:ext uri="{BB962C8B-B14F-4D97-AF65-F5344CB8AC3E}">
        <p14:creationId xmlns:p14="http://schemas.microsoft.com/office/powerpoint/2010/main" val="17041685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pt-BR" sz="1100" b="0" i="0" u="none" strike="noStrike" cap="none" dirty="0">
                <a:solidFill>
                  <a:srgbClr val="000000"/>
                </a:solidFill>
                <a:effectLst/>
                <a:latin typeface="Arial"/>
                <a:ea typeface="Arial"/>
                <a:cs typeface="Arial"/>
                <a:sym typeface="Arial"/>
              </a:rPr>
              <a:t>A metodologia aplicada ao desenvolvimento deste TCC foi pesquisa-ação.  Nesse tipo de pesquisa, os pesquisadores desempenham um papel ativo no equacionamento dos problemas encontrados, no acompanhamento e na avaliação das ações desencadeadas em função dos problemas, exigindo uma relação participativa entre pesquisadores e pessoas da situação investigada (Thiollent,1986). O trabalho se encaixa nesse tipo pesquisa porque propõe uma solução para um problema enfrentado pelas chefias departamentais a ser solucionado de forma conjunta com essas chefias.</a:t>
            </a:r>
          </a:p>
          <a:p>
            <a:r>
              <a:rPr lang="pt-BR" sz="1100" b="0" i="0" u="none" strike="noStrike" cap="none" dirty="0">
                <a:solidFill>
                  <a:srgbClr val="000000"/>
                </a:solidFill>
                <a:effectLst/>
                <a:latin typeface="Arial"/>
                <a:ea typeface="Arial"/>
                <a:cs typeface="Arial"/>
                <a:sym typeface="Arial"/>
              </a:rPr>
              <a:t> </a:t>
            </a:r>
          </a:p>
          <a:p>
            <a:r>
              <a:rPr lang="pt-BR" sz="1100" b="1" i="0" u="none" strike="noStrike" cap="none" dirty="0">
                <a:solidFill>
                  <a:srgbClr val="000000"/>
                </a:solidFill>
                <a:effectLst/>
                <a:latin typeface="Arial"/>
                <a:ea typeface="Arial"/>
                <a:cs typeface="Arial"/>
                <a:sym typeface="Arial"/>
              </a:rPr>
              <a:t>1.4.1 Fases do Projeto</a:t>
            </a:r>
          </a:p>
          <a:p>
            <a:r>
              <a:rPr lang="pt-BR" sz="1100" b="0" i="0" u="none" strike="noStrike" cap="none" dirty="0">
                <a:solidFill>
                  <a:srgbClr val="000000"/>
                </a:solidFill>
                <a:effectLst/>
                <a:latin typeface="Arial"/>
                <a:ea typeface="Arial"/>
                <a:cs typeface="Arial"/>
                <a:sym typeface="Arial"/>
              </a:rPr>
              <a:t> </a:t>
            </a:r>
          </a:p>
          <a:p>
            <a:r>
              <a:rPr lang="pt-BR" sz="1100" b="0" i="0" u="none" strike="noStrike" cap="none" dirty="0">
                <a:solidFill>
                  <a:srgbClr val="000000"/>
                </a:solidFill>
                <a:effectLst/>
                <a:latin typeface="Arial"/>
                <a:ea typeface="Arial"/>
                <a:cs typeface="Arial"/>
                <a:sym typeface="Arial"/>
              </a:rPr>
              <a:t>As fases do projeto de uma pesquisa-ação têm as seguintes etapas (Gil, 2010): </a:t>
            </a:r>
          </a:p>
          <a:p>
            <a:r>
              <a:rPr lang="pt-BR" sz="1100" b="0" i="0" u="none" strike="noStrike" cap="none" dirty="0">
                <a:solidFill>
                  <a:srgbClr val="000000"/>
                </a:solidFill>
                <a:effectLst/>
                <a:latin typeface="Arial"/>
                <a:ea typeface="Arial"/>
                <a:cs typeface="Arial"/>
                <a:sym typeface="Arial"/>
              </a:rPr>
              <a:t> </a:t>
            </a:r>
          </a:p>
          <a:p>
            <a:pPr lvl="0" fontAlgn="base"/>
            <a:r>
              <a:rPr lang="pt-BR" sz="1100" b="1" i="0" u="none" strike="noStrike" cap="none" dirty="0">
                <a:solidFill>
                  <a:srgbClr val="000000"/>
                </a:solidFill>
                <a:effectLst/>
                <a:latin typeface="Arial"/>
                <a:ea typeface="Arial"/>
                <a:cs typeface="Arial"/>
                <a:sym typeface="Arial"/>
              </a:rPr>
              <a:t>Fase Exploratória</a:t>
            </a:r>
            <a:endParaRPr lang="pt-BR" sz="1100" b="0" i="0" u="none" strike="noStrike" cap="none" dirty="0">
              <a:solidFill>
                <a:srgbClr val="000000"/>
              </a:solidFill>
              <a:effectLst/>
              <a:latin typeface="Arial"/>
              <a:ea typeface="Arial"/>
              <a:cs typeface="Arial"/>
              <a:sym typeface="Arial"/>
            </a:endParaRPr>
          </a:p>
          <a:p>
            <a:r>
              <a:rPr lang="pt-BR" sz="1100" b="0" i="0" u="none" strike="noStrike" cap="none" dirty="0">
                <a:solidFill>
                  <a:srgbClr val="000000"/>
                </a:solidFill>
                <a:effectLst/>
                <a:latin typeface="Arial"/>
                <a:ea typeface="Arial"/>
                <a:cs typeface="Arial"/>
                <a:sym typeface="Arial"/>
              </a:rPr>
              <a:t> </a:t>
            </a:r>
          </a:p>
          <a:p>
            <a:r>
              <a:rPr lang="pt-BR" sz="1100" b="0" i="0" u="none" strike="noStrike" cap="none" dirty="0">
                <a:solidFill>
                  <a:srgbClr val="000000"/>
                </a:solidFill>
                <a:effectLst/>
                <a:latin typeface="Arial"/>
                <a:ea typeface="Arial"/>
                <a:cs typeface="Arial"/>
                <a:sym typeface="Arial"/>
              </a:rPr>
              <a:t>Nesta fase, foi explorado como os processos de negócio das chefias departamentais eram consultados pelos chefes. Também exploramos como eles eram disponibilizados e atualizados. Nessa fase também foi realizada a busca por trabalhos relacionados e possíveis soluções para os problemas identificados.</a:t>
            </a:r>
          </a:p>
          <a:p>
            <a:r>
              <a:rPr lang="pt-BR" sz="1100" b="0" i="0" u="none" strike="noStrike" cap="none" dirty="0">
                <a:solidFill>
                  <a:srgbClr val="000000"/>
                </a:solidFill>
                <a:effectLst/>
                <a:latin typeface="Arial"/>
                <a:ea typeface="Arial"/>
                <a:cs typeface="Arial"/>
                <a:sym typeface="Arial"/>
              </a:rPr>
              <a:t> </a:t>
            </a:r>
          </a:p>
          <a:p>
            <a:pPr lvl="0" fontAlgn="base"/>
            <a:r>
              <a:rPr lang="pt-BR" sz="1100" b="1" i="0" u="none" strike="noStrike" cap="none" dirty="0">
                <a:solidFill>
                  <a:srgbClr val="000000"/>
                </a:solidFill>
                <a:effectLst/>
                <a:latin typeface="Arial"/>
                <a:ea typeface="Arial"/>
                <a:cs typeface="Arial"/>
                <a:sym typeface="Arial"/>
              </a:rPr>
              <a:t> Formulação do Problema</a:t>
            </a:r>
            <a:r>
              <a:rPr lang="pt-BR" sz="1100" b="0" i="0" u="none" strike="noStrike" cap="none" dirty="0">
                <a:solidFill>
                  <a:srgbClr val="000000"/>
                </a:solidFill>
                <a:effectLst/>
                <a:latin typeface="Arial"/>
                <a:ea typeface="Arial"/>
                <a:cs typeface="Arial"/>
                <a:sym typeface="Arial"/>
              </a:rPr>
              <a:t> </a:t>
            </a:r>
          </a:p>
          <a:p>
            <a:r>
              <a:rPr lang="pt-BR" sz="1100" b="0" i="0" u="none" strike="noStrike" cap="none" dirty="0">
                <a:solidFill>
                  <a:srgbClr val="000000"/>
                </a:solidFill>
                <a:effectLst/>
                <a:latin typeface="Arial"/>
                <a:ea typeface="Arial"/>
                <a:cs typeface="Arial"/>
                <a:sym typeface="Arial"/>
              </a:rPr>
              <a:t> </a:t>
            </a:r>
          </a:p>
          <a:p>
            <a:r>
              <a:rPr lang="pt-BR" sz="1100" b="0" i="0" u="none" strike="noStrike" cap="none" dirty="0">
                <a:solidFill>
                  <a:srgbClr val="000000"/>
                </a:solidFill>
                <a:effectLst/>
                <a:latin typeface="Arial"/>
                <a:ea typeface="Arial"/>
                <a:cs typeface="Arial"/>
                <a:sym typeface="Arial"/>
              </a:rPr>
              <a:t>	A partir dos resultados da fase exploratória, foi formulado o problema que mostra as dificuldades para divulgação integrada e entendimento dos processos das chefias da Universidade Federal de Sergipe.</a:t>
            </a:r>
          </a:p>
          <a:p>
            <a:r>
              <a:rPr lang="pt-BR" sz="1100" b="0" i="0" u="none" strike="noStrike" cap="none" dirty="0">
                <a:solidFill>
                  <a:srgbClr val="000000"/>
                </a:solidFill>
                <a:effectLst/>
                <a:latin typeface="Arial"/>
                <a:ea typeface="Arial"/>
                <a:cs typeface="Arial"/>
                <a:sym typeface="Arial"/>
              </a:rPr>
              <a:t> </a:t>
            </a:r>
          </a:p>
          <a:p>
            <a:pPr lvl="0" fontAlgn="base"/>
            <a:r>
              <a:rPr lang="pt-BR" sz="1100" b="1" i="0" u="none" strike="noStrike" cap="none" dirty="0">
                <a:solidFill>
                  <a:srgbClr val="000000"/>
                </a:solidFill>
                <a:effectLst/>
                <a:latin typeface="Arial"/>
                <a:ea typeface="Arial"/>
                <a:cs typeface="Arial"/>
                <a:sym typeface="Arial"/>
              </a:rPr>
              <a:t> Construção de Hipóteses</a:t>
            </a:r>
            <a:endParaRPr lang="pt-BR" sz="1100" b="0" i="0" u="none" strike="noStrike" cap="none" dirty="0">
              <a:solidFill>
                <a:srgbClr val="000000"/>
              </a:solidFill>
              <a:effectLst/>
              <a:latin typeface="Arial"/>
              <a:ea typeface="Arial"/>
              <a:cs typeface="Arial"/>
              <a:sym typeface="Arial"/>
            </a:endParaRPr>
          </a:p>
          <a:p>
            <a:r>
              <a:rPr lang="pt-BR" sz="1100" b="0" i="0" u="none" strike="noStrike" cap="none" dirty="0">
                <a:solidFill>
                  <a:srgbClr val="000000"/>
                </a:solidFill>
                <a:effectLst/>
                <a:latin typeface="Arial"/>
                <a:ea typeface="Arial"/>
                <a:cs typeface="Arial"/>
                <a:sym typeface="Arial"/>
              </a:rPr>
              <a:t>	</a:t>
            </a:r>
          </a:p>
          <a:p>
            <a:r>
              <a:rPr lang="pt-BR" sz="1100" b="0" i="0" u="none" strike="noStrike" cap="none" dirty="0">
                <a:solidFill>
                  <a:srgbClr val="000000"/>
                </a:solidFill>
                <a:effectLst/>
                <a:latin typeface="Arial"/>
                <a:ea typeface="Arial"/>
                <a:cs typeface="Arial"/>
                <a:sym typeface="Arial"/>
              </a:rPr>
              <a:t>A hipótese principal desenvolvida foi que a modelagem dos processos das chefias departamentais e divulgação destes processos através de um portal integrado de informações facilitaria o entendimento e execução dos mesmos pelas chefias departamentais da Universidade Federal de Sergipe.</a:t>
            </a:r>
          </a:p>
          <a:p>
            <a:r>
              <a:rPr lang="pt-BR" sz="1100" b="0" i="0" u="none" strike="noStrike" cap="none" dirty="0">
                <a:solidFill>
                  <a:srgbClr val="000000"/>
                </a:solidFill>
                <a:effectLst/>
                <a:latin typeface="Arial"/>
                <a:ea typeface="Arial"/>
                <a:cs typeface="Arial"/>
                <a:sym typeface="Arial"/>
              </a:rPr>
              <a:t> </a:t>
            </a:r>
          </a:p>
          <a:p>
            <a:pPr lvl="0" fontAlgn="base"/>
            <a:r>
              <a:rPr lang="pt-BR" sz="1100" b="1" i="0" u="none" strike="noStrike" cap="none" dirty="0">
                <a:solidFill>
                  <a:srgbClr val="000000"/>
                </a:solidFill>
                <a:effectLst/>
                <a:latin typeface="Arial"/>
                <a:ea typeface="Arial"/>
                <a:cs typeface="Arial"/>
                <a:sym typeface="Arial"/>
              </a:rPr>
              <a:t>Realização do Seminário</a:t>
            </a:r>
            <a:endParaRPr lang="pt-BR" sz="1100" b="0" i="0" u="none" strike="noStrike" cap="none" dirty="0">
              <a:solidFill>
                <a:srgbClr val="000000"/>
              </a:solidFill>
              <a:effectLst/>
              <a:latin typeface="Arial"/>
              <a:ea typeface="Arial"/>
              <a:cs typeface="Arial"/>
              <a:sym typeface="Arial"/>
            </a:endParaRPr>
          </a:p>
          <a:p>
            <a:r>
              <a:rPr lang="pt-BR" sz="1100" b="0" i="0" u="none" strike="noStrike" cap="none" dirty="0">
                <a:solidFill>
                  <a:srgbClr val="000000"/>
                </a:solidFill>
                <a:effectLst/>
                <a:latin typeface="Arial"/>
                <a:ea typeface="Arial"/>
                <a:cs typeface="Arial"/>
                <a:sym typeface="Arial"/>
              </a:rPr>
              <a:t> </a:t>
            </a:r>
          </a:p>
          <a:p>
            <a:r>
              <a:rPr lang="pt-BR" sz="1100" b="0" i="0" u="none" strike="noStrike" cap="none" dirty="0">
                <a:solidFill>
                  <a:srgbClr val="000000"/>
                </a:solidFill>
                <a:effectLst/>
                <a:latin typeface="Arial"/>
                <a:ea typeface="Arial"/>
                <a:cs typeface="Arial"/>
                <a:sym typeface="Arial"/>
              </a:rPr>
              <a:t>	Nesta fase, foi realizado um seminário para confirmar os problemas e dificuldades encontradas para o chefe e secretário do departamento de sistemas de informação (DSI) da UFS.</a:t>
            </a:r>
          </a:p>
          <a:p>
            <a:r>
              <a:rPr lang="pt-BR" sz="1100" b="0" i="0" u="none" strike="noStrike" cap="none" dirty="0">
                <a:solidFill>
                  <a:srgbClr val="000000"/>
                </a:solidFill>
                <a:effectLst/>
                <a:latin typeface="Arial"/>
                <a:ea typeface="Arial"/>
                <a:cs typeface="Arial"/>
                <a:sym typeface="Arial"/>
              </a:rPr>
              <a:t> </a:t>
            </a:r>
          </a:p>
          <a:p>
            <a:pPr lvl="0" fontAlgn="base"/>
            <a:r>
              <a:rPr lang="pt-BR" sz="1100" b="1" i="0" u="none" strike="noStrike" cap="none" dirty="0">
                <a:solidFill>
                  <a:srgbClr val="000000"/>
                </a:solidFill>
                <a:effectLst/>
                <a:latin typeface="Arial"/>
                <a:ea typeface="Arial"/>
                <a:cs typeface="Arial"/>
                <a:sym typeface="Arial"/>
              </a:rPr>
              <a:t>Seleção de Amostra</a:t>
            </a:r>
            <a:endParaRPr lang="pt-BR" sz="1100" b="0" i="0" u="none" strike="noStrike" cap="none" dirty="0">
              <a:solidFill>
                <a:srgbClr val="000000"/>
              </a:solidFill>
              <a:effectLst/>
              <a:latin typeface="Arial"/>
              <a:ea typeface="Arial"/>
              <a:cs typeface="Arial"/>
              <a:sym typeface="Arial"/>
            </a:endParaRPr>
          </a:p>
          <a:p>
            <a:r>
              <a:rPr lang="pt-BR" sz="1100" b="0" i="0" u="none" strike="noStrike" cap="none" dirty="0">
                <a:solidFill>
                  <a:srgbClr val="000000"/>
                </a:solidFill>
                <a:effectLst/>
                <a:latin typeface="Arial"/>
                <a:ea typeface="Arial"/>
                <a:cs typeface="Arial"/>
                <a:sym typeface="Arial"/>
              </a:rPr>
              <a:t> </a:t>
            </a:r>
          </a:p>
          <a:p>
            <a:r>
              <a:rPr lang="pt-BR" sz="1100" b="0" i="0" u="none" strike="noStrike" cap="none" dirty="0">
                <a:solidFill>
                  <a:srgbClr val="000000"/>
                </a:solidFill>
                <a:effectLst/>
                <a:latin typeface="Arial"/>
                <a:ea typeface="Arial"/>
                <a:cs typeface="Arial"/>
                <a:sym typeface="Arial"/>
              </a:rPr>
              <a:t>Foram selecionados vinte e um processos das chefias departamentais para serem modelados e divulgados no portal desenvolvido.</a:t>
            </a:r>
          </a:p>
          <a:p>
            <a:r>
              <a:rPr lang="pt-BR" sz="1100" b="0" i="0" u="none" strike="noStrike" cap="none" dirty="0">
                <a:solidFill>
                  <a:srgbClr val="000000"/>
                </a:solidFill>
                <a:effectLst/>
                <a:latin typeface="Arial"/>
                <a:ea typeface="Arial"/>
                <a:cs typeface="Arial"/>
                <a:sym typeface="Arial"/>
              </a:rPr>
              <a:t> </a:t>
            </a:r>
          </a:p>
          <a:p>
            <a:pPr lvl="0" fontAlgn="base"/>
            <a:r>
              <a:rPr lang="pt-BR" sz="1100" b="1" i="0" u="none" strike="noStrike" cap="none" dirty="0">
                <a:solidFill>
                  <a:srgbClr val="000000"/>
                </a:solidFill>
                <a:effectLst/>
                <a:latin typeface="Arial"/>
                <a:ea typeface="Arial"/>
                <a:cs typeface="Arial"/>
                <a:sym typeface="Arial"/>
              </a:rPr>
              <a:t>Coletas de Dados</a:t>
            </a:r>
            <a:endParaRPr lang="pt-BR" sz="1100" b="0" i="0" u="none" strike="noStrike" cap="none" dirty="0">
              <a:solidFill>
                <a:srgbClr val="000000"/>
              </a:solidFill>
              <a:effectLst/>
              <a:latin typeface="Arial"/>
              <a:ea typeface="Arial"/>
              <a:cs typeface="Arial"/>
              <a:sym typeface="Arial"/>
            </a:endParaRPr>
          </a:p>
          <a:p>
            <a:r>
              <a:rPr lang="pt-BR" sz="1100" b="1" i="0" u="none" strike="noStrike" cap="none" dirty="0">
                <a:solidFill>
                  <a:srgbClr val="000000"/>
                </a:solidFill>
                <a:effectLst/>
                <a:latin typeface="Arial"/>
                <a:ea typeface="Arial"/>
                <a:cs typeface="Arial"/>
                <a:sym typeface="Arial"/>
              </a:rPr>
              <a:t>	</a:t>
            </a:r>
            <a:endParaRPr lang="pt-BR" sz="1100" b="0" i="0" u="none" strike="noStrike" cap="none" dirty="0">
              <a:solidFill>
                <a:srgbClr val="000000"/>
              </a:solidFill>
              <a:effectLst/>
              <a:latin typeface="Arial"/>
              <a:ea typeface="Arial"/>
              <a:cs typeface="Arial"/>
              <a:sym typeface="Arial"/>
            </a:endParaRPr>
          </a:p>
          <a:p>
            <a:r>
              <a:rPr lang="pt-BR" sz="1100" b="0" i="0" u="none" strike="noStrike" cap="none" dirty="0">
                <a:solidFill>
                  <a:srgbClr val="000000"/>
                </a:solidFill>
                <a:effectLst/>
                <a:latin typeface="Arial"/>
                <a:ea typeface="Arial"/>
                <a:cs typeface="Arial"/>
                <a:sym typeface="Arial"/>
              </a:rPr>
              <a:t>	Após o levantamento dos problemas nos processos de chefia departamental foram realizadas entrevistas e investigação dos manuais e resoluções que normatizam os processos de negócio selecionados para modelagem.</a:t>
            </a:r>
          </a:p>
          <a:p>
            <a:r>
              <a:rPr lang="pt-BR" sz="1100" b="0" i="0" u="none" strike="noStrike" cap="none" dirty="0">
                <a:solidFill>
                  <a:srgbClr val="000000"/>
                </a:solidFill>
                <a:effectLst/>
                <a:latin typeface="Arial"/>
                <a:ea typeface="Arial"/>
                <a:cs typeface="Arial"/>
                <a:sym typeface="Arial"/>
              </a:rPr>
              <a:t> </a:t>
            </a:r>
          </a:p>
          <a:p>
            <a:pPr lvl="0" fontAlgn="base"/>
            <a:r>
              <a:rPr lang="pt-BR" sz="1100" b="1" i="0" u="none" strike="noStrike" cap="none" dirty="0">
                <a:solidFill>
                  <a:srgbClr val="000000"/>
                </a:solidFill>
                <a:effectLst/>
                <a:latin typeface="Arial"/>
                <a:ea typeface="Arial"/>
                <a:cs typeface="Arial"/>
                <a:sym typeface="Arial"/>
              </a:rPr>
              <a:t>Análise e Interpretação dos Dados</a:t>
            </a:r>
            <a:r>
              <a:rPr lang="pt-BR" sz="1100" b="0" i="0" u="none" strike="noStrike" cap="none" dirty="0">
                <a:solidFill>
                  <a:srgbClr val="000000"/>
                </a:solidFill>
                <a:effectLst/>
                <a:latin typeface="Arial"/>
                <a:ea typeface="Arial"/>
                <a:cs typeface="Arial"/>
                <a:sym typeface="Arial"/>
              </a:rPr>
              <a:t> </a:t>
            </a:r>
          </a:p>
          <a:p>
            <a:r>
              <a:rPr lang="pt-BR" sz="1100" b="0" i="0" u="none" strike="noStrike" cap="none" dirty="0">
                <a:solidFill>
                  <a:srgbClr val="000000"/>
                </a:solidFill>
                <a:effectLst/>
                <a:latin typeface="Arial"/>
                <a:ea typeface="Arial"/>
                <a:cs typeface="Arial"/>
                <a:sym typeface="Arial"/>
              </a:rPr>
              <a:t> </a:t>
            </a:r>
          </a:p>
          <a:p>
            <a:r>
              <a:rPr lang="pt-BR" sz="1100" b="0" i="0" u="none" strike="noStrike" cap="none" dirty="0">
                <a:solidFill>
                  <a:srgbClr val="000000"/>
                </a:solidFill>
                <a:effectLst/>
                <a:latin typeface="Arial"/>
                <a:ea typeface="Arial"/>
                <a:cs typeface="Arial"/>
                <a:sym typeface="Arial"/>
              </a:rPr>
              <a:t>	As resoluções e manuais do SIG encontrados, adicionada a série de entrevistas realizadas, foram analisadas para criação dos modelos de negócio de cada processo.</a:t>
            </a:r>
          </a:p>
          <a:p>
            <a:r>
              <a:rPr lang="pt-BR" sz="1100" b="0" i="0" u="none" strike="noStrike" cap="none" dirty="0">
                <a:solidFill>
                  <a:srgbClr val="000000"/>
                </a:solidFill>
                <a:effectLst/>
                <a:latin typeface="Arial"/>
                <a:ea typeface="Arial"/>
                <a:cs typeface="Arial"/>
                <a:sym typeface="Arial"/>
              </a:rPr>
              <a:t> </a:t>
            </a:r>
          </a:p>
          <a:p>
            <a:pPr lvl="0" fontAlgn="base"/>
            <a:r>
              <a:rPr lang="pt-BR" sz="1100" b="1" i="0" u="none" strike="noStrike" cap="none" dirty="0">
                <a:solidFill>
                  <a:srgbClr val="000000"/>
                </a:solidFill>
                <a:effectLst/>
                <a:latin typeface="Arial"/>
                <a:ea typeface="Arial"/>
                <a:cs typeface="Arial"/>
                <a:sym typeface="Arial"/>
              </a:rPr>
              <a:t>Elaboração do Plano de Ação</a:t>
            </a:r>
            <a:endParaRPr lang="pt-BR" sz="1100" b="0" i="0" u="none" strike="noStrike" cap="none" dirty="0">
              <a:solidFill>
                <a:srgbClr val="000000"/>
              </a:solidFill>
              <a:effectLst/>
              <a:latin typeface="Arial"/>
              <a:ea typeface="Arial"/>
              <a:cs typeface="Arial"/>
              <a:sym typeface="Arial"/>
            </a:endParaRPr>
          </a:p>
          <a:p>
            <a:r>
              <a:rPr lang="pt-BR" sz="1100" b="0" i="0" u="none" strike="noStrike" cap="none" dirty="0">
                <a:solidFill>
                  <a:srgbClr val="000000"/>
                </a:solidFill>
                <a:effectLst/>
                <a:latin typeface="Arial"/>
                <a:ea typeface="Arial"/>
                <a:cs typeface="Arial"/>
                <a:sym typeface="Arial"/>
              </a:rPr>
              <a:t> </a:t>
            </a:r>
          </a:p>
          <a:p>
            <a:r>
              <a:rPr lang="pt-BR" sz="1100" b="0" i="0" u="none" strike="noStrike" cap="none" dirty="0">
                <a:solidFill>
                  <a:srgbClr val="000000"/>
                </a:solidFill>
                <a:effectLst/>
                <a:latin typeface="Arial"/>
                <a:ea typeface="Arial"/>
                <a:cs typeface="Arial"/>
                <a:sym typeface="Arial"/>
              </a:rPr>
              <a:t>	Foi criado um plano para modelagem de cada processo, validação e disponibilização dos mesmos através de um portal público. No planejamento também pretende-se validar os processos identificados e o portal desenvolvido com outras chefias departamentais da UFS.</a:t>
            </a:r>
          </a:p>
          <a:p>
            <a:r>
              <a:rPr lang="pt-BR" sz="1100" b="0" i="0" u="none" strike="noStrike" cap="none" dirty="0">
                <a:solidFill>
                  <a:srgbClr val="000000"/>
                </a:solidFill>
                <a:effectLst/>
                <a:latin typeface="Arial"/>
                <a:ea typeface="Arial"/>
                <a:cs typeface="Arial"/>
                <a:sym typeface="Arial"/>
              </a:rPr>
              <a:t> </a:t>
            </a:r>
          </a:p>
          <a:p>
            <a:pPr lvl="0" fontAlgn="base"/>
            <a:r>
              <a:rPr lang="pt-BR" sz="1100" b="1" i="0" u="none" strike="noStrike" cap="none" dirty="0">
                <a:solidFill>
                  <a:srgbClr val="000000"/>
                </a:solidFill>
                <a:effectLst/>
                <a:latin typeface="Arial"/>
                <a:ea typeface="Arial"/>
                <a:cs typeface="Arial"/>
                <a:sym typeface="Arial"/>
              </a:rPr>
              <a:t>Divulgação do Resultado</a:t>
            </a:r>
            <a:r>
              <a:rPr lang="pt-BR" sz="1100" b="0" i="0" u="none" strike="noStrike" cap="none" dirty="0">
                <a:solidFill>
                  <a:srgbClr val="000000"/>
                </a:solidFill>
                <a:effectLst/>
                <a:latin typeface="Arial"/>
                <a:ea typeface="Arial"/>
                <a:cs typeface="Arial"/>
                <a:sym typeface="Arial"/>
              </a:rPr>
              <a:t> </a:t>
            </a:r>
          </a:p>
          <a:p>
            <a:r>
              <a:rPr lang="pt-BR" sz="1100" b="0" i="0" u="none" strike="noStrike" cap="none" dirty="0">
                <a:solidFill>
                  <a:srgbClr val="000000"/>
                </a:solidFill>
                <a:effectLst/>
                <a:latin typeface="Arial"/>
                <a:ea typeface="Arial"/>
                <a:cs typeface="Arial"/>
                <a:sym typeface="Arial"/>
              </a:rPr>
              <a:t> </a:t>
            </a:r>
          </a:p>
          <a:p>
            <a:r>
              <a:rPr lang="pt-BR" sz="1100" b="0" i="0" u="none" strike="noStrike" cap="none" dirty="0">
                <a:solidFill>
                  <a:srgbClr val="000000"/>
                </a:solidFill>
                <a:effectLst/>
                <a:latin typeface="Arial"/>
                <a:ea typeface="Arial"/>
                <a:cs typeface="Arial"/>
                <a:sym typeface="Arial"/>
              </a:rPr>
              <a:t>	Os resultados obtidos na pesquisa serão divulgados através do Trabalho de Conclusão de Curso e portal desenvolvido para disponibilização dos processos.</a:t>
            </a:r>
          </a:p>
        </p:txBody>
      </p:sp>
    </p:spTree>
    <p:extLst>
      <p:ext uri="{BB962C8B-B14F-4D97-AF65-F5344CB8AC3E}">
        <p14:creationId xmlns:p14="http://schemas.microsoft.com/office/powerpoint/2010/main" val="20090732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pt-BR" sz="1100" b="0" i="0" u="none" strike="noStrike" cap="none" dirty="0">
                <a:solidFill>
                  <a:srgbClr val="000000"/>
                </a:solidFill>
                <a:effectLst/>
                <a:latin typeface="Arial"/>
                <a:ea typeface="Arial"/>
                <a:cs typeface="Arial"/>
                <a:sym typeface="Arial"/>
              </a:rPr>
              <a:t>A metodologia aplicada ao desenvolvimento deste TCC foi pesquisa-ação.  Nesse tipo de pesquisa, os pesquisadores desempenham um papel ativo no equacionamento dos problemas encontrados, no acompanhamento e na avaliação das ações desencadeadas em função dos problemas, exigindo uma relação participativa entre pesquisadores e pessoas da situação investigada (Thiollent,1986). O trabalho se encaixa nesse tipo pesquisa porque propõe uma solução para um problema enfrentado pelas chefias departamentais a ser solucionado de forma conjunta com essas chefias.</a:t>
            </a:r>
          </a:p>
          <a:p>
            <a:r>
              <a:rPr lang="pt-BR" sz="1100" b="0" i="0" u="none" strike="noStrike" cap="none" dirty="0">
                <a:solidFill>
                  <a:srgbClr val="000000"/>
                </a:solidFill>
                <a:effectLst/>
                <a:latin typeface="Arial"/>
                <a:ea typeface="Arial"/>
                <a:cs typeface="Arial"/>
                <a:sym typeface="Arial"/>
              </a:rPr>
              <a:t> </a:t>
            </a:r>
          </a:p>
          <a:p>
            <a:r>
              <a:rPr lang="pt-BR" sz="1100" b="1" i="0" u="none" strike="noStrike" cap="none" dirty="0">
                <a:solidFill>
                  <a:srgbClr val="000000"/>
                </a:solidFill>
                <a:effectLst/>
                <a:latin typeface="Arial"/>
                <a:ea typeface="Arial"/>
                <a:cs typeface="Arial"/>
                <a:sym typeface="Arial"/>
              </a:rPr>
              <a:t>1.4.1 Fases do Projeto</a:t>
            </a:r>
          </a:p>
          <a:p>
            <a:r>
              <a:rPr lang="pt-BR" sz="1100" b="0" i="0" u="none" strike="noStrike" cap="none" dirty="0">
                <a:solidFill>
                  <a:srgbClr val="000000"/>
                </a:solidFill>
                <a:effectLst/>
                <a:latin typeface="Arial"/>
                <a:ea typeface="Arial"/>
                <a:cs typeface="Arial"/>
                <a:sym typeface="Arial"/>
              </a:rPr>
              <a:t> </a:t>
            </a:r>
          </a:p>
          <a:p>
            <a:r>
              <a:rPr lang="pt-BR" sz="1100" b="0" i="0" u="none" strike="noStrike" cap="none" dirty="0">
                <a:solidFill>
                  <a:srgbClr val="000000"/>
                </a:solidFill>
                <a:effectLst/>
                <a:latin typeface="Arial"/>
                <a:ea typeface="Arial"/>
                <a:cs typeface="Arial"/>
                <a:sym typeface="Arial"/>
              </a:rPr>
              <a:t>As fases do projeto de uma pesquisa-ação têm as seguintes etapas (Gil, 2010): </a:t>
            </a:r>
          </a:p>
          <a:p>
            <a:r>
              <a:rPr lang="pt-BR" sz="1100" b="0" i="0" u="none" strike="noStrike" cap="none" dirty="0">
                <a:solidFill>
                  <a:srgbClr val="000000"/>
                </a:solidFill>
                <a:effectLst/>
                <a:latin typeface="Arial"/>
                <a:ea typeface="Arial"/>
                <a:cs typeface="Arial"/>
                <a:sym typeface="Arial"/>
              </a:rPr>
              <a:t> </a:t>
            </a:r>
          </a:p>
          <a:p>
            <a:pPr lvl="0" fontAlgn="base"/>
            <a:r>
              <a:rPr lang="pt-BR" sz="1100" b="1" i="0" u="none" strike="noStrike" cap="none" dirty="0">
                <a:solidFill>
                  <a:srgbClr val="000000"/>
                </a:solidFill>
                <a:effectLst/>
                <a:latin typeface="Arial"/>
                <a:ea typeface="Arial"/>
                <a:cs typeface="Arial"/>
                <a:sym typeface="Arial"/>
              </a:rPr>
              <a:t>Fase Exploratória</a:t>
            </a:r>
            <a:endParaRPr lang="pt-BR" sz="1100" b="0" i="0" u="none" strike="noStrike" cap="none" dirty="0">
              <a:solidFill>
                <a:srgbClr val="000000"/>
              </a:solidFill>
              <a:effectLst/>
              <a:latin typeface="Arial"/>
              <a:ea typeface="Arial"/>
              <a:cs typeface="Arial"/>
              <a:sym typeface="Arial"/>
            </a:endParaRPr>
          </a:p>
          <a:p>
            <a:r>
              <a:rPr lang="pt-BR" sz="1100" b="0" i="0" u="none" strike="noStrike" cap="none" dirty="0">
                <a:solidFill>
                  <a:srgbClr val="000000"/>
                </a:solidFill>
                <a:effectLst/>
                <a:latin typeface="Arial"/>
                <a:ea typeface="Arial"/>
                <a:cs typeface="Arial"/>
                <a:sym typeface="Arial"/>
              </a:rPr>
              <a:t> </a:t>
            </a:r>
          </a:p>
          <a:p>
            <a:r>
              <a:rPr lang="pt-BR" sz="1100" b="0" i="0" u="none" strike="noStrike" cap="none" dirty="0">
                <a:solidFill>
                  <a:srgbClr val="000000"/>
                </a:solidFill>
                <a:effectLst/>
                <a:latin typeface="Arial"/>
                <a:ea typeface="Arial"/>
                <a:cs typeface="Arial"/>
                <a:sym typeface="Arial"/>
              </a:rPr>
              <a:t>Nesta fase, foi explorado como os processos de negócio das chefias departamentais eram consultados pelos chefes. Também exploramos como eles eram disponibilizados e atualizados. Nessa fase também foi realizada a busca por trabalhos relacionados e possíveis soluções para os problemas identificados.</a:t>
            </a:r>
          </a:p>
          <a:p>
            <a:r>
              <a:rPr lang="pt-BR" sz="1100" b="0" i="0" u="none" strike="noStrike" cap="none" dirty="0">
                <a:solidFill>
                  <a:srgbClr val="000000"/>
                </a:solidFill>
                <a:effectLst/>
                <a:latin typeface="Arial"/>
                <a:ea typeface="Arial"/>
                <a:cs typeface="Arial"/>
                <a:sym typeface="Arial"/>
              </a:rPr>
              <a:t> </a:t>
            </a:r>
          </a:p>
          <a:p>
            <a:pPr lvl="0" fontAlgn="base"/>
            <a:r>
              <a:rPr lang="pt-BR" sz="1100" b="1" i="0" u="none" strike="noStrike" cap="none" dirty="0">
                <a:solidFill>
                  <a:srgbClr val="000000"/>
                </a:solidFill>
                <a:effectLst/>
                <a:latin typeface="Arial"/>
                <a:ea typeface="Arial"/>
                <a:cs typeface="Arial"/>
                <a:sym typeface="Arial"/>
              </a:rPr>
              <a:t> Formulação do Problema</a:t>
            </a:r>
            <a:r>
              <a:rPr lang="pt-BR" sz="1100" b="0" i="0" u="none" strike="noStrike" cap="none" dirty="0">
                <a:solidFill>
                  <a:srgbClr val="000000"/>
                </a:solidFill>
                <a:effectLst/>
                <a:latin typeface="Arial"/>
                <a:ea typeface="Arial"/>
                <a:cs typeface="Arial"/>
                <a:sym typeface="Arial"/>
              </a:rPr>
              <a:t> </a:t>
            </a:r>
          </a:p>
          <a:p>
            <a:r>
              <a:rPr lang="pt-BR" sz="1100" b="0" i="0" u="none" strike="noStrike" cap="none" dirty="0">
                <a:solidFill>
                  <a:srgbClr val="000000"/>
                </a:solidFill>
                <a:effectLst/>
                <a:latin typeface="Arial"/>
                <a:ea typeface="Arial"/>
                <a:cs typeface="Arial"/>
                <a:sym typeface="Arial"/>
              </a:rPr>
              <a:t> </a:t>
            </a:r>
          </a:p>
          <a:p>
            <a:r>
              <a:rPr lang="pt-BR" sz="1100" b="0" i="0" u="none" strike="noStrike" cap="none" dirty="0">
                <a:solidFill>
                  <a:srgbClr val="000000"/>
                </a:solidFill>
                <a:effectLst/>
                <a:latin typeface="Arial"/>
                <a:ea typeface="Arial"/>
                <a:cs typeface="Arial"/>
                <a:sym typeface="Arial"/>
              </a:rPr>
              <a:t>	A partir dos resultados da fase exploratória, foi formulado o problema que mostra as dificuldades para divulgação integrada e entendimento dos processos das chefias da Universidade Federal de Sergipe.</a:t>
            </a:r>
          </a:p>
          <a:p>
            <a:r>
              <a:rPr lang="pt-BR" sz="1100" b="0" i="0" u="none" strike="noStrike" cap="none" dirty="0">
                <a:solidFill>
                  <a:srgbClr val="000000"/>
                </a:solidFill>
                <a:effectLst/>
                <a:latin typeface="Arial"/>
                <a:ea typeface="Arial"/>
                <a:cs typeface="Arial"/>
                <a:sym typeface="Arial"/>
              </a:rPr>
              <a:t> </a:t>
            </a:r>
          </a:p>
          <a:p>
            <a:pPr lvl="0" fontAlgn="base"/>
            <a:r>
              <a:rPr lang="pt-BR" sz="1100" b="1" i="0" u="none" strike="noStrike" cap="none" dirty="0">
                <a:solidFill>
                  <a:srgbClr val="000000"/>
                </a:solidFill>
                <a:effectLst/>
                <a:latin typeface="Arial"/>
                <a:ea typeface="Arial"/>
                <a:cs typeface="Arial"/>
                <a:sym typeface="Arial"/>
              </a:rPr>
              <a:t> Construção de Hipóteses</a:t>
            </a:r>
            <a:endParaRPr lang="pt-BR" sz="1100" b="0" i="0" u="none" strike="noStrike" cap="none" dirty="0">
              <a:solidFill>
                <a:srgbClr val="000000"/>
              </a:solidFill>
              <a:effectLst/>
              <a:latin typeface="Arial"/>
              <a:ea typeface="Arial"/>
              <a:cs typeface="Arial"/>
              <a:sym typeface="Arial"/>
            </a:endParaRPr>
          </a:p>
          <a:p>
            <a:r>
              <a:rPr lang="pt-BR" sz="1100" b="0" i="0" u="none" strike="noStrike" cap="none" dirty="0">
                <a:solidFill>
                  <a:srgbClr val="000000"/>
                </a:solidFill>
                <a:effectLst/>
                <a:latin typeface="Arial"/>
                <a:ea typeface="Arial"/>
                <a:cs typeface="Arial"/>
                <a:sym typeface="Arial"/>
              </a:rPr>
              <a:t>	</a:t>
            </a:r>
          </a:p>
          <a:p>
            <a:r>
              <a:rPr lang="pt-BR" sz="1100" b="0" i="0" u="none" strike="noStrike" cap="none" dirty="0">
                <a:solidFill>
                  <a:srgbClr val="000000"/>
                </a:solidFill>
                <a:effectLst/>
                <a:latin typeface="Arial"/>
                <a:ea typeface="Arial"/>
                <a:cs typeface="Arial"/>
                <a:sym typeface="Arial"/>
              </a:rPr>
              <a:t>A hipótese principal desenvolvida foi que a modelagem dos processos das chefias departamentais e divulgação destes processos através de um portal integrado de informações facilitaria o entendimento e execução dos mesmos pelas chefias departamentais da Universidade Federal de Sergipe.</a:t>
            </a:r>
          </a:p>
          <a:p>
            <a:r>
              <a:rPr lang="pt-BR" sz="1100" b="0" i="0" u="none" strike="noStrike" cap="none" dirty="0">
                <a:solidFill>
                  <a:srgbClr val="000000"/>
                </a:solidFill>
                <a:effectLst/>
                <a:latin typeface="Arial"/>
                <a:ea typeface="Arial"/>
                <a:cs typeface="Arial"/>
                <a:sym typeface="Arial"/>
              </a:rPr>
              <a:t> </a:t>
            </a:r>
          </a:p>
          <a:p>
            <a:pPr lvl="0" fontAlgn="base"/>
            <a:r>
              <a:rPr lang="pt-BR" sz="1100" b="1" i="0" u="none" strike="noStrike" cap="none" dirty="0">
                <a:solidFill>
                  <a:srgbClr val="000000"/>
                </a:solidFill>
                <a:effectLst/>
                <a:latin typeface="Arial"/>
                <a:ea typeface="Arial"/>
                <a:cs typeface="Arial"/>
                <a:sym typeface="Arial"/>
              </a:rPr>
              <a:t>Realização do Seminário</a:t>
            </a:r>
            <a:endParaRPr lang="pt-BR" sz="1100" b="0" i="0" u="none" strike="noStrike" cap="none" dirty="0">
              <a:solidFill>
                <a:srgbClr val="000000"/>
              </a:solidFill>
              <a:effectLst/>
              <a:latin typeface="Arial"/>
              <a:ea typeface="Arial"/>
              <a:cs typeface="Arial"/>
              <a:sym typeface="Arial"/>
            </a:endParaRPr>
          </a:p>
          <a:p>
            <a:r>
              <a:rPr lang="pt-BR" sz="1100" b="0" i="0" u="none" strike="noStrike" cap="none" dirty="0">
                <a:solidFill>
                  <a:srgbClr val="000000"/>
                </a:solidFill>
                <a:effectLst/>
                <a:latin typeface="Arial"/>
                <a:ea typeface="Arial"/>
                <a:cs typeface="Arial"/>
                <a:sym typeface="Arial"/>
              </a:rPr>
              <a:t> </a:t>
            </a:r>
          </a:p>
          <a:p>
            <a:r>
              <a:rPr lang="pt-BR" sz="1100" b="0" i="0" u="none" strike="noStrike" cap="none" dirty="0">
                <a:solidFill>
                  <a:srgbClr val="000000"/>
                </a:solidFill>
                <a:effectLst/>
                <a:latin typeface="Arial"/>
                <a:ea typeface="Arial"/>
                <a:cs typeface="Arial"/>
                <a:sym typeface="Arial"/>
              </a:rPr>
              <a:t>	Nesta fase, foi realizado um seminário para confirmar os problemas e dificuldades encontradas para o chefe e secretário do departamento de sistemas de informação (DSI) da UFS.</a:t>
            </a:r>
          </a:p>
          <a:p>
            <a:r>
              <a:rPr lang="pt-BR" sz="1100" b="0" i="0" u="none" strike="noStrike" cap="none" dirty="0">
                <a:solidFill>
                  <a:srgbClr val="000000"/>
                </a:solidFill>
                <a:effectLst/>
                <a:latin typeface="Arial"/>
                <a:ea typeface="Arial"/>
                <a:cs typeface="Arial"/>
                <a:sym typeface="Arial"/>
              </a:rPr>
              <a:t> </a:t>
            </a:r>
          </a:p>
          <a:p>
            <a:pPr lvl="0" fontAlgn="base"/>
            <a:r>
              <a:rPr lang="pt-BR" sz="1100" b="1" i="0" u="none" strike="noStrike" cap="none" dirty="0">
                <a:solidFill>
                  <a:srgbClr val="000000"/>
                </a:solidFill>
                <a:effectLst/>
                <a:latin typeface="Arial"/>
                <a:ea typeface="Arial"/>
                <a:cs typeface="Arial"/>
                <a:sym typeface="Arial"/>
              </a:rPr>
              <a:t>Seleção de Amostra</a:t>
            </a:r>
            <a:endParaRPr lang="pt-BR" sz="1100" b="0" i="0" u="none" strike="noStrike" cap="none" dirty="0">
              <a:solidFill>
                <a:srgbClr val="000000"/>
              </a:solidFill>
              <a:effectLst/>
              <a:latin typeface="Arial"/>
              <a:ea typeface="Arial"/>
              <a:cs typeface="Arial"/>
              <a:sym typeface="Arial"/>
            </a:endParaRPr>
          </a:p>
          <a:p>
            <a:r>
              <a:rPr lang="pt-BR" sz="1100" b="0" i="0" u="none" strike="noStrike" cap="none" dirty="0">
                <a:solidFill>
                  <a:srgbClr val="000000"/>
                </a:solidFill>
                <a:effectLst/>
                <a:latin typeface="Arial"/>
                <a:ea typeface="Arial"/>
                <a:cs typeface="Arial"/>
                <a:sym typeface="Arial"/>
              </a:rPr>
              <a:t> </a:t>
            </a:r>
          </a:p>
          <a:p>
            <a:r>
              <a:rPr lang="pt-BR" sz="1100" b="0" i="0" u="none" strike="noStrike" cap="none" dirty="0">
                <a:solidFill>
                  <a:srgbClr val="000000"/>
                </a:solidFill>
                <a:effectLst/>
                <a:latin typeface="Arial"/>
                <a:ea typeface="Arial"/>
                <a:cs typeface="Arial"/>
                <a:sym typeface="Arial"/>
              </a:rPr>
              <a:t>Foram selecionados vinte e um processos das chefias departamentais para serem modelados e divulgados no portal desenvolvido.</a:t>
            </a:r>
          </a:p>
          <a:p>
            <a:r>
              <a:rPr lang="pt-BR" sz="1100" b="0" i="0" u="none" strike="noStrike" cap="none" dirty="0">
                <a:solidFill>
                  <a:srgbClr val="000000"/>
                </a:solidFill>
                <a:effectLst/>
                <a:latin typeface="Arial"/>
                <a:ea typeface="Arial"/>
                <a:cs typeface="Arial"/>
                <a:sym typeface="Arial"/>
              </a:rPr>
              <a:t> </a:t>
            </a:r>
          </a:p>
          <a:p>
            <a:pPr lvl="0" fontAlgn="base"/>
            <a:r>
              <a:rPr lang="pt-BR" sz="1100" b="1" i="0" u="none" strike="noStrike" cap="none" dirty="0">
                <a:solidFill>
                  <a:srgbClr val="000000"/>
                </a:solidFill>
                <a:effectLst/>
                <a:latin typeface="Arial"/>
                <a:ea typeface="Arial"/>
                <a:cs typeface="Arial"/>
                <a:sym typeface="Arial"/>
              </a:rPr>
              <a:t>Coletas de Dados</a:t>
            </a:r>
            <a:endParaRPr lang="pt-BR" sz="1100" b="0" i="0" u="none" strike="noStrike" cap="none" dirty="0">
              <a:solidFill>
                <a:srgbClr val="000000"/>
              </a:solidFill>
              <a:effectLst/>
              <a:latin typeface="Arial"/>
              <a:ea typeface="Arial"/>
              <a:cs typeface="Arial"/>
              <a:sym typeface="Arial"/>
            </a:endParaRPr>
          </a:p>
          <a:p>
            <a:r>
              <a:rPr lang="pt-BR" sz="1100" b="1" i="0" u="none" strike="noStrike" cap="none" dirty="0">
                <a:solidFill>
                  <a:srgbClr val="000000"/>
                </a:solidFill>
                <a:effectLst/>
                <a:latin typeface="Arial"/>
                <a:ea typeface="Arial"/>
                <a:cs typeface="Arial"/>
                <a:sym typeface="Arial"/>
              </a:rPr>
              <a:t>	</a:t>
            </a:r>
            <a:endParaRPr lang="pt-BR" sz="1100" b="0" i="0" u="none" strike="noStrike" cap="none" dirty="0">
              <a:solidFill>
                <a:srgbClr val="000000"/>
              </a:solidFill>
              <a:effectLst/>
              <a:latin typeface="Arial"/>
              <a:ea typeface="Arial"/>
              <a:cs typeface="Arial"/>
              <a:sym typeface="Arial"/>
            </a:endParaRPr>
          </a:p>
          <a:p>
            <a:r>
              <a:rPr lang="pt-BR" sz="1100" b="0" i="0" u="none" strike="noStrike" cap="none" dirty="0">
                <a:solidFill>
                  <a:srgbClr val="000000"/>
                </a:solidFill>
                <a:effectLst/>
                <a:latin typeface="Arial"/>
                <a:ea typeface="Arial"/>
                <a:cs typeface="Arial"/>
                <a:sym typeface="Arial"/>
              </a:rPr>
              <a:t>	Após o levantamento dos problemas nos processos de chefia departamental foram realizadas entrevistas e investigação dos manuais e resoluções que normatizam os processos de negócio selecionados para modelagem.</a:t>
            </a:r>
          </a:p>
          <a:p>
            <a:r>
              <a:rPr lang="pt-BR" sz="1100" b="0" i="0" u="none" strike="noStrike" cap="none" dirty="0">
                <a:solidFill>
                  <a:srgbClr val="000000"/>
                </a:solidFill>
                <a:effectLst/>
                <a:latin typeface="Arial"/>
                <a:ea typeface="Arial"/>
                <a:cs typeface="Arial"/>
                <a:sym typeface="Arial"/>
              </a:rPr>
              <a:t> </a:t>
            </a:r>
          </a:p>
          <a:p>
            <a:pPr lvl="0" fontAlgn="base"/>
            <a:r>
              <a:rPr lang="pt-BR" sz="1100" b="1" i="0" u="none" strike="noStrike" cap="none" dirty="0">
                <a:solidFill>
                  <a:srgbClr val="000000"/>
                </a:solidFill>
                <a:effectLst/>
                <a:latin typeface="Arial"/>
                <a:ea typeface="Arial"/>
                <a:cs typeface="Arial"/>
                <a:sym typeface="Arial"/>
              </a:rPr>
              <a:t>Análise e Interpretação dos Dados</a:t>
            </a:r>
            <a:r>
              <a:rPr lang="pt-BR" sz="1100" b="0" i="0" u="none" strike="noStrike" cap="none" dirty="0">
                <a:solidFill>
                  <a:srgbClr val="000000"/>
                </a:solidFill>
                <a:effectLst/>
                <a:latin typeface="Arial"/>
                <a:ea typeface="Arial"/>
                <a:cs typeface="Arial"/>
                <a:sym typeface="Arial"/>
              </a:rPr>
              <a:t> </a:t>
            </a:r>
          </a:p>
          <a:p>
            <a:r>
              <a:rPr lang="pt-BR" sz="1100" b="0" i="0" u="none" strike="noStrike" cap="none" dirty="0">
                <a:solidFill>
                  <a:srgbClr val="000000"/>
                </a:solidFill>
                <a:effectLst/>
                <a:latin typeface="Arial"/>
                <a:ea typeface="Arial"/>
                <a:cs typeface="Arial"/>
                <a:sym typeface="Arial"/>
              </a:rPr>
              <a:t> </a:t>
            </a:r>
          </a:p>
          <a:p>
            <a:r>
              <a:rPr lang="pt-BR" sz="1100" b="0" i="0" u="none" strike="noStrike" cap="none" dirty="0">
                <a:solidFill>
                  <a:srgbClr val="000000"/>
                </a:solidFill>
                <a:effectLst/>
                <a:latin typeface="Arial"/>
                <a:ea typeface="Arial"/>
                <a:cs typeface="Arial"/>
                <a:sym typeface="Arial"/>
              </a:rPr>
              <a:t>	As resoluções e manuais do SIG encontrados, adicionada a série de entrevistas realizadas, foram analisadas para criação dos modelos de negócio de cada processo.</a:t>
            </a:r>
          </a:p>
          <a:p>
            <a:r>
              <a:rPr lang="pt-BR" sz="1100" b="0" i="0" u="none" strike="noStrike" cap="none" dirty="0">
                <a:solidFill>
                  <a:srgbClr val="000000"/>
                </a:solidFill>
                <a:effectLst/>
                <a:latin typeface="Arial"/>
                <a:ea typeface="Arial"/>
                <a:cs typeface="Arial"/>
                <a:sym typeface="Arial"/>
              </a:rPr>
              <a:t> </a:t>
            </a:r>
          </a:p>
          <a:p>
            <a:pPr lvl="0" fontAlgn="base"/>
            <a:r>
              <a:rPr lang="pt-BR" sz="1100" b="1" i="0" u="none" strike="noStrike" cap="none" dirty="0">
                <a:solidFill>
                  <a:srgbClr val="000000"/>
                </a:solidFill>
                <a:effectLst/>
                <a:latin typeface="Arial"/>
                <a:ea typeface="Arial"/>
                <a:cs typeface="Arial"/>
                <a:sym typeface="Arial"/>
              </a:rPr>
              <a:t>Elaboração do Plano de Ação</a:t>
            </a:r>
            <a:endParaRPr lang="pt-BR" sz="1100" b="0" i="0" u="none" strike="noStrike" cap="none" dirty="0">
              <a:solidFill>
                <a:srgbClr val="000000"/>
              </a:solidFill>
              <a:effectLst/>
              <a:latin typeface="Arial"/>
              <a:ea typeface="Arial"/>
              <a:cs typeface="Arial"/>
              <a:sym typeface="Arial"/>
            </a:endParaRPr>
          </a:p>
          <a:p>
            <a:r>
              <a:rPr lang="pt-BR" sz="1100" b="0" i="0" u="none" strike="noStrike" cap="none" dirty="0">
                <a:solidFill>
                  <a:srgbClr val="000000"/>
                </a:solidFill>
                <a:effectLst/>
                <a:latin typeface="Arial"/>
                <a:ea typeface="Arial"/>
                <a:cs typeface="Arial"/>
                <a:sym typeface="Arial"/>
              </a:rPr>
              <a:t> </a:t>
            </a:r>
          </a:p>
          <a:p>
            <a:r>
              <a:rPr lang="pt-BR" sz="1100" b="0" i="0" u="none" strike="noStrike" cap="none" dirty="0">
                <a:solidFill>
                  <a:srgbClr val="000000"/>
                </a:solidFill>
                <a:effectLst/>
                <a:latin typeface="Arial"/>
                <a:ea typeface="Arial"/>
                <a:cs typeface="Arial"/>
                <a:sym typeface="Arial"/>
              </a:rPr>
              <a:t>	Foi criado um plano para modelagem de cada processo, validação e disponibilização dos mesmos através de um portal público. No planejamento também pretende-se validar os processos identificados e o portal desenvolvido com outras chefias departamentais da UFS.</a:t>
            </a:r>
          </a:p>
          <a:p>
            <a:r>
              <a:rPr lang="pt-BR" sz="1100" b="0" i="0" u="none" strike="noStrike" cap="none" dirty="0">
                <a:solidFill>
                  <a:srgbClr val="000000"/>
                </a:solidFill>
                <a:effectLst/>
                <a:latin typeface="Arial"/>
                <a:ea typeface="Arial"/>
                <a:cs typeface="Arial"/>
                <a:sym typeface="Arial"/>
              </a:rPr>
              <a:t> </a:t>
            </a:r>
          </a:p>
          <a:p>
            <a:pPr lvl="0" fontAlgn="base"/>
            <a:r>
              <a:rPr lang="pt-BR" sz="1100" b="1" i="0" u="none" strike="noStrike" cap="none" dirty="0">
                <a:solidFill>
                  <a:srgbClr val="000000"/>
                </a:solidFill>
                <a:effectLst/>
                <a:latin typeface="Arial"/>
                <a:ea typeface="Arial"/>
                <a:cs typeface="Arial"/>
                <a:sym typeface="Arial"/>
              </a:rPr>
              <a:t>Divulgação do Resultado</a:t>
            </a:r>
            <a:r>
              <a:rPr lang="pt-BR" sz="1100" b="0" i="0" u="none" strike="noStrike" cap="none" dirty="0">
                <a:solidFill>
                  <a:srgbClr val="000000"/>
                </a:solidFill>
                <a:effectLst/>
                <a:latin typeface="Arial"/>
                <a:ea typeface="Arial"/>
                <a:cs typeface="Arial"/>
                <a:sym typeface="Arial"/>
              </a:rPr>
              <a:t> </a:t>
            </a:r>
          </a:p>
          <a:p>
            <a:r>
              <a:rPr lang="pt-BR" sz="1100" b="0" i="0" u="none" strike="noStrike" cap="none" dirty="0">
                <a:solidFill>
                  <a:srgbClr val="000000"/>
                </a:solidFill>
                <a:effectLst/>
                <a:latin typeface="Arial"/>
                <a:ea typeface="Arial"/>
                <a:cs typeface="Arial"/>
                <a:sym typeface="Arial"/>
              </a:rPr>
              <a:t> </a:t>
            </a:r>
          </a:p>
          <a:p>
            <a:r>
              <a:rPr lang="pt-BR" sz="1100" b="0" i="0" u="none" strike="noStrike" cap="none" dirty="0">
                <a:solidFill>
                  <a:srgbClr val="000000"/>
                </a:solidFill>
                <a:effectLst/>
                <a:latin typeface="Arial"/>
                <a:ea typeface="Arial"/>
                <a:cs typeface="Arial"/>
                <a:sym typeface="Arial"/>
              </a:rPr>
              <a:t>	Os resultados obtidos na pesquisa serão divulgados através do Trabalho de Conclusão de Curso e portal desenvolvido para disponibilização dos processos.</a:t>
            </a:r>
          </a:p>
        </p:txBody>
      </p:sp>
    </p:spTree>
    <p:extLst>
      <p:ext uri="{BB962C8B-B14F-4D97-AF65-F5344CB8AC3E}">
        <p14:creationId xmlns:p14="http://schemas.microsoft.com/office/powerpoint/2010/main" val="19155429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0860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39663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40488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17818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354488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69208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67152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72796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15345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50996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7838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5520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973276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271830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pt-BR" sz="1100" b="0" i="0" u="none" strike="noStrike" cap="none" dirty="0">
                <a:solidFill>
                  <a:srgbClr val="000000"/>
                </a:solidFill>
                <a:effectLst/>
                <a:latin typeface="Arial"/>
                <a:ea typeface="Arial"/>
                <a:cs typeface="Arial"/>
                <a:sym typeface="Arial"/>
              </a:rPr>
              <a:t>O objetivo geral deste trabalho de conclusão de curso (TCC) é realizar a identificação, modelagem, validação e disponibilização integrada dos processos de negócios das chefias departamentais da Universidade Federal de Sergipe. Nossa hipótese é que a disponibilização dos modelos desenvolvidos integrados aos manuais do SIG e resoluções associadas a cada processo pode auxiliar as chefias departamentais a conhecer, divulgar e propor melhorias nos processos sob sua responsabilidade.</a:t>
            </a:r>
          </a:p>
          <a:p>
            <a:r>
              <a:rPr lang="pt-BR" sz="1100" b="0" i="0" u="none" strike="noStrike" cap="none" dirty="0">
                <a:solidFill>
                  <a:srgbClr val="000000"/>
                </a:solidFill>
                <a:effectLst/>
                <a:latin typeface="Arial"/>
                <a:ea typeface="Arial"/>
                <a:cs typeface="Arial"/>
                <a:sym typeface="Arial"/>
              </a:rPr>
              <a:t>Nessa primeira etapa, foram modelados vinte processos e feito uma validação inicial com a chefia departamental do Departamento de Sistemas de Informação (DSI). Adicionalmente foi criado um portal com o objetivo de integrar os modelos desenvolvidos, resoluções e manuais do SIG associados a cada processo. O portal permite que atualizações desses processos possam ser facilmente submetidas, revisadas e discutidas. A infraestrutura criada também permite que outros processos da instituição possam ser disponibilizados.</a:t>
            </a:r>
          </a:p>
          <a:p>
            <a:r>
              <a:rPr lang="pt-BR" sz="1100" b="0" i="0" u="none" strike="noStrike" cap="none" dirty="0">
                <a:solidFill>
                  <a:srgbClr val="000000"/>
                </a:solidFill>
                <a:effectLst/>
                <a:latin typeface="Arial"/>
                <a:ea typeface="Arial"/>
                <a:cs typeface="Arial"/>
                <a:sym typeface="Arial"/>
              </a:rPr>
              <a:t>Os próximos passos desse TCC incluem a validação dos processos com as demais chefias departamentais e a disponibilização destes no portal desenvolvido. Também pretendemos realizar um </a:t>
            </a:r>
            <a:r>
              <a:rPr lang="pt-BR" sz="1100" b="0" i="1" u="none" strike="noStrike" cap="none" dirty="0" err="1">
                <a:solidFill>
                  <a:srgbClr val="000000"/>
                </a:solidFill>
                <a:effectLst/>
                <a:latin typeface="Arial"/>
                <a:ea typeface="Arial"/>
                <a:cs typeface="Arial"/>
                <a:sym typeface="Arial"/>
              </a:rPr>
              <a:t>survey</a:t>
            </a:r>
            <a:r>
              <a:rPr lang="pt-BR" sz="1100" b="0" i="0" u="none" strike="noStrike" cap="none" dirty="0">
                <a:solidFill>
                  <a:srgbClr val="000000"/>
                </a:solidFill>
                <a:effectLst/>
                <a:latin typeface="Arial"/>
                <a:ea typeface="Arial"/>
                <a:cs typeface="Arial"/>
                <a:sym typeface="Arial"/>
              </a:rPr>
              <a:t> com as chefias departamentais da Universidade Federal de Sergipe para avaliação dos artefatos desenvolvidos.</a:t>
            </a:r>
            <a:endParaRPr dirty="0"/>
          </a:p>
        </p:txBody>
      </p:sp>
    </p:spTree>
    <p:extLst>
      <p:ext uri="{BB962C8B-B14F-4D97-AF65-F5344CB8AC3E}">
        <p14:creationId xmlns:p14="http://schemas.microsoft.com/office/powerpoint/2010/main" val="36219646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pt-BR" sz="1100" b="0" i="0" u="none" strike="noStrike" cap="none" dirty="0">
                <a:solidFill>
                  <a:srgbClr val="000000"/>
                </a:solidFill>
                <a:effectLst/>
                <a:latin typeface="Arial"/>
                <a:ea typeface="Arial"/>
                <a:cs typeface="Arial"/>
                <a:sym typeface="Arial"/>
              </a:rPr>
              <a:t>O objetivo geral deste trabalho de conclusão de curso (TCC) é realizar a identificação, modelagem, validação e disponibilização integrada dos processos de negócios das chefias departamentais da Universidade Federal de Sergipe. Nossa hipótese é que a disponibilização dos modelos desenvolvidos integrados aos manuais do SIG e resoluções associadas a cada processo pode auxiliar as chefias departamentais a conhecer, divulgar e propor melhorias nos processos sob sua responsabilidade.</a:t>
            </a:r>
          </a:p>
          <a:p>
            <a:r>
              <a:rPr lang="pt-BR" sz="1100" b="0" i="0" u="none" strike="noStrike" cap="none" dirty="0">
                <a:solidFill>
                  <a:srgbClr val="000000"/>
                </a:solidFill>
                <a:effectLst/>
                <a:latin typeface="Arial"/>
                <a:ea typeface="Arial"/>
                <a:cs typeface="Arial"/>
                <a:sym typeface="Arial"/>
              </a:rPr>
              <a:t>Nessa primeira etapa, foram modelados vinte processos e feito uma validação inicial com a chefia departamental do Departamento de Sistemas de Informação (DSI). Adicionalmente foi criado um portal com o objetivo de integrar os modelos desenvolvidos, resoluções e manuais do SIG associados a cada processo. O portal permite que atualizações desses processos possam ser facilmente submetidas, revisadas e discutidas. A infraestrutura criada também permite que outros processos da instituição possam ser disponibilizados.</a:t>
            </a:r>
          </a:p>
          <a:p>
            <a:r>
              <a:rPr lang="pt-BR" sz="1100" b="0" i="0" u="none" strike="noStrike" cap="none" dirty="0">
                <a:solidFill>
                  <a:srgbClr val="000000"/>
                </a:solidFill>
                <a:effectLst/>
                <a:latin typeface="Arial"/>
                <a:ea typeface="Arial"/>
                <a:cs typeface="Arial"/>
                <a:sym typeface="Arial"/>
              </a:rPr>
              <a:t>Os próximos passos desse TCC incluem a validação dos processos com as demais chefias departamentais e a disponibilização destes no portal desenvolvido. Também pretendemos realizar um </a:t>
            </a:r>
            <a:r>
              <a:rPr lang="pt-BR" sz="1100" b="0" i="1" u="none" strike="noStrike" cap="none" dirty="0" err="1">
                <a:solidFill>
                  <a:srgbClr val="000000"/>
                </a:solidFill>
                <a:effectLst/>
                <a:latin typeface="Arial"/>
                <a:ea typeface="Arial"/>
                <a:cs typeface="Arial"/>
                <a:sym typeface="Arial"/>
              </a:rPr>
              <a:t>survey</a:t>
            </a:r>
            <a:r>
              <a:rPr lang="pt-BR" sz="1100" b="0" i="0" u="none" strike="noStrike" cap="none" dirty="0">
                <a:solidFill>
                  <a:srgbClr val="000000"/>
                </a:solidFill>
                <a:effectLst/>
                <a:latin typeface="Arial"/>
                <a:ea typeface="Arial"/>
                <a:cs typeface="Arial"/>
                <a:sym typeface="Arial"/>
              </a:rPr>
              <a:t> com as chefias departamentais da Universidade Federal de Sergipe para avaliação dos artefatos desenvolvidos.</a:t>
            </a:r>
            <a:endParaRPr dirty="0"/>
          </a:p>
        </p:txBody>
      </p:sp>
    </p:spTree>
    <p:extLst>
      <p:ext uri="{BB962C8B-B14F-4D97-AF65-F5344CB8AC3E}">
        <p14:creationId xmlns:p14="http://schemas.microsoft.com/office/powerpoint/2010/main" val="152263856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339579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615839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364698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117692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0097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571783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91760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950418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pt-BR" sz="1100" b="0" i="0" u="none" strike="noStrike" cap="none" dirty="0">
                <a:solidFill>
                  <a:srgbClr val="000000"/>
                </a:solidFill>
                <a:effectLst/>
                <a:latin typeface="Arial"/>
                <a:ea typeface="Arial"/>
                <a:cs typeface="Arial"/>
                <a:sym typeface="Arial"/>
              </a:rPr>
              <a:t>A modelagem dos processos de negócio visa facilitar o entendimento para que melhorias possam ser propostas visando melhorar eficiência dos processos. Nesse contexto, este trabalho apresentou a primeira etapa de modelagem dos processos de negócio das chefias departamentais e criação de um portal para integração das informações necessárias para os chefes de departamento da UFS.</a:t>
            </a:r>
          </a:p>
          <a:p>
            <a:r>
              <a:rPr lang="pt-BR" sz="1100" b="0" i="0" u="none" strike="noStrike" cap="none" dirty="0">
                <a:solidFill>
                  <a:srgbClr val="000000"/>
                </a:solidFill>
                <a:effectLst/>
                <a:latin typeface="Arial"/>
                <a:ea typeface="Arial"/>
                <a:cs typeface="Arial"/>
                <a:sym typeface="Arial"/>
              </a:rPr>
              <a:t>A criação do portal visa facilitar o acesso aos processos e criar um mecanismo que permita discutir e submeter atualizações desses processos. As próximas etapas deste TCC visam finalizar as modelagens dos demais processos identificados e validá-los com outras chefias departamentais.</a:t>
            </a:r>
          </a:p>
          <a:p>
            <a:r>
              <a:rPr lang="pt-BR" sz="1100" b="0" i="0" u="none" strike="noStrike" cap="none" dirty="0">
                <a:solidFill>
                  <a:srgbClr val="000000"/>
                </a:solidFill>
                <a:effectLst/>
                <a:latin typeface="Arial"/>
                <a:ea typeface="Arial"/>
                <a:cs typeface="Arial"/>
                <a:sym typeface="Arial"/>
              </a:rPr>
              <a:t>Além dos processos modelados e integração dos artefatos relacionados a cada processo, pretende-se que a infraestrutura criada para armazenar e divulgar os processos possa ser utilizada para modelagem de outros processos de negócio da instituição.</a:t>
            </a:r>
            <a:endParaRPr dirty="0"/>
          </a:p>
        </p:txBody>
      </p:sp>
    </p:spTree>
    <p:extLst>
      <p:ext uri="{BB962C8B-B14F-4D97-AF65-F5344CB8AC3E}">
        <p14:creationId xmlns:p14="http://schemas.microsoft.com/office/powerpoint/2010/main" val="361901617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942351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299647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732929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500339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704053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426115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895562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276291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55402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8864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7066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122525" y="1991825"/>
            <a:ext cx="48990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4600"/>
              <a:buNone/>
              <a:defRPr sz="4600">
                <a:solidFill>
                  <a:schemeClr val="dk1"/>
                </a:solidFill>
              </a:defRPr>
            </a:lvl1pPr>
            <a:lvl2pPr lvl="1" algn="ctr">
              <a:spcBef>
                <a:spcPts val="0"/>
              </a:spcBef>
              <a:spcAft>
                <a:spcPts val="0"/>
              </a:spcAft>
              <a:buClr>
                <a:schemeClr val="dk1"/>
              </a:buClr>
              <a:buSzPts val="4600"/>
              <a:buNone/>
              <a:defRPr sz="4600">
                <a:solidFill>
                  <a:schemeClr val="dk1"/>
                </a:solidFill>
              </a:defRPr>
            </a:lvl2pPr>
            <a:lvl3pPr lvl="2" algn="ctr">
              <a:spcBef>
                <a:spcPts val="0"/>
              </a:spcBef>
              <a:spcAft>
                <a:spcPts val="0"/>
              </a:spcAft>
              <a:buClr>
                <a:schemeClr val="dk1"/>
              </a:buClr>
              <a:buSzPts val="4600"/>
              <a:buNone/>
              <a:defRPr sz="4600">
                <a:solidFill>
                  <a:schemeClr val="dk1"/>
                </a:solidFill>
              </a:defRPr>
            </a:lvl3pPr>
            <a:lvl4pPr lvl="3" algn="ctr">
              <a:spcBef>
                <a:spcPts val="0"/>
              </a:spcBef>
              <a:spcAft>
                <a:spcPts val="0"/>
              </a:spcAft>
              <a:buClr>
                <a:schemeClr val="dk1"/>
              </a:buClr>
              <a:buSzPts val="4600"/>
              <a:buNone/>
              <a:defRPr sz="4600">
                <a:solidFill>
                  <a:schemeClr val="dk1"/>
                </a:solidFill>
              </a:defRPr>
            </a:lvl4pPr>
            <a:lvl5pPr lvl="4" algn="ctr">
              <a:spcBef>
                <a:spcPts val="0"/>
              </a:spcBef>
              <a:spcAft>
                <a:spcPts val="0"/>
              </a:spcAft>
              <a:buClr>
                <a:schemeClr val="dk1"/>
              </a:buClr>
              <a:buSzPts val="4600"/>
              <a:buNone/>
              <a:defRPr sz="4600">
                <a:solidFill>
                  <a:schemeClr val="dk1"/>
                </a:solidFill>
              </a:defRPr>
            </a:lvl5pPr>
            <a:lvl6pPr lvl="5" algn="ctr">
              <a:spcBef>
                <a:spcPts val="0"/>
              </a:spcBef>
              <a:spcAft>
                <a:spcPts val="0"/>
              </a:spcAft>
              <a:buClr>
                <a:schemeClr val="dk1"/>
              </a:buClr>
              <a:buSzPts val="4600"/>
              <a:buNone/>
              <a:defRPr sz="4600">
                <a:solidFill>
                  <a:schemeClr val="dk1"/>
                </a:solidFill>
              </a:defRPr>
            </a:lvl6pPr>
            <a:lvl7pPr lvl="6" algn="ctr">
              <a:spcBef>
                <a:spcPts val="0"/>
              </a:spcBef>
              <a:spcAft>
                <a:spcPts val="0"/>
              </a:spcAft>
              <a:buClr>
                <a:schemeClr val="dk1"/>
              </a:buClr>
              <a:buSzPts val="4600"/>
              <a:buNone/>
              <a:defRPr sz="4600">
                <a:solidFill>
                  <a:schemeClr val="dk1"/>
                </a:solidFill>
              </a:defRPr>
            </a:lvl7pPr>
            <a:lvl8pPr lvl="7" algn="ctr">
              <a:spcBef>
                <a:spcPts val="0"/>
              </a:spcBef>
              <a:spcAft>
                <a:spcPts val="0"/>
              </a:spcAft>
              <a:buClr>
                <a:schemeClr val="dk1"/>
              </a:buClr>
              <a:buSzPts val="4600"/>
              <a:buNone/>
              <a:defRPr sz="4600">
                <a:solidFill>
                  <a:schemeClr val="dk1"/>
                </a:solidFill>
              </a:defRPr>
            </a:lvl8pPr>
            <a:lvl9pPr lvl="8" algn="ctr">
              <a:spcBef>
                <a:spcPts val="0"/>
              </a:spcBef>
              <a:spcAft>
                <a:spcPts val="0"/>
              </a:spcAft>
              <a:buClr>
                <a:schemeClr val="dk1"/>
              </a:buClr>
              <a:buSzPts val="4600"/>
              <a:buNone/>
              <a:defRPr sz="4600">
                <a:solidFill>
                  <a:schemeClr val="dk1"/>
                </a:solidFill>
              </a:defRPr>
            </a:lvl9pPr>
          </a:lstStyle>
          <a:p>
            <a:endParaRPr/>
          </a:p>
        </p:txBody>
      </p:sp>
      <p:sp>
        <p:nvSpPr>
          <p:cNvPr id="11" name="Google Shape;11;p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557947" y="-9"/>
            <a:ext cx="1564584" cy="2825099"/>
            <a:chOff x="0" y="855663"/>
            <a:chExt cx="1257300" cy="2270250"/>
          </a:xfrm>
        </p:grpSpPr>
        <p:sp>
          <p:nvSpPr>
            <p:cNvPr id="13" name="Google Shape;13;p2"/>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 name="Google Shape;21;p2"/>
          <p:cNvGrpSpPr/>
          <p:nvPr/>
        </p:nvGrpSpPr>
        <p:grpSpPr>
          <a:xfrm rot="-5400000">
            <a:off x="7256368" y="-405553"/>
            <a:ext cx="1043197" cy="2732065"/>
            <a:chOff x="7556500" y="3806825"/>
            <a:chExt cx="838313" cy="2195488"/>
          </a:xfrm>
        </p:grpSpPr>
        <p:sp>
          <p:nvSpPr>
            <p:cNvPr id="22" name="Google Shape;22;p2"/>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 name="Google Shape;33;p2"/>
          <p:cNvGrpSpPr/>
          <p:nvPr/>
        </p:nvGrpSpPr>
        <p:grpSpPr>
          <a:xfrm rot="5400000">
            <a:off x="527351" y="2768116"/>
            <a:ext cx="1389642" cy="2444192"/>
            <a:chOff x="4395788" y="4144963"/>
            <a:chExt cx="1058775" cy="1862100"/>
          </a:xfrm>
        </p:grpSpPr>
        <p:sp>
          <p:nvSpPr>
            <p:cNvPr id="34" name="Google Shape;34;p2"/>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 name="Google Shape;37;p2"/>
          <p:cNvGrpSpPr/>
          <p:nvPr/>
        </p:nvGrpSpPr>
        <p:grpSpPr>
          <a:xfrm rot="10800000">
            <a:off x="6869501" y="2412068"/>
            <a:ext cx="1768658" cy="2731445"/>
            <a:chOff x="6545263" y="855663"/>
            <a:chExt cx="1469962" cy="2270150"/>
          </a:xfrm>
        </p:grpSpPr>
        <p:sp>
          <p:nvSpPr>
            <p:cNvPr id="38" name="Google Shape;38;p2"/>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7"/>
        <p:cNvGrpSpPr/>
        <p:nvPr/>
      </p:nvGrpSpPr>
      <p:grpSpPr>
        <a:xfrm>
          <a:off x="0" y="0"/>
          <a:ext cx="0" cy="0"/>
          <a:chOff x="0" y="0"/>
          <a:chExt cx="0" cy="0"/>
        </a:xfrm>
      </p:grpSpPr>
      <p:sp>
        <p:nvSpPr>
          <p:cNvPr id="48" name="Google Shape;48;p3"/>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000"/>
              <a:buNone/>
              <a:defRPr sz="4000">
                <a:solidFill>
                  <a:srgbClr val="FFFFFF"/>
                </a:solidFill>
              </a:defRPr>
            </a:lvl1pPr>
            <a:lvl2pPr lvl="1" algn="ctr" rtl="0">
              <a:spcBef>
                <a:spcPts val="0"/>
              </a:spcBef>
              <a:spcAft>
                <a:spcPts val="0"/>
              </a:spcAft>
              <a:buClr>
                <a:srgbClr val="FFFFFF"/>
              </a:buClr>
              <a:buSzPts val="4000"/>
              <a:buNone/>
              <a:defRPr sz="4000">
                <a:solidFill>
                  <a:srgbClr val="FFFFFF"/>
                </a:solidFill>
              </a:defRPr>
            </a:lvl2pPr>
            <a:lvl3pPr lvl="2" algn="ctr" rtl="0">
              <a:spcBef>
                <a:spcPts val="0"/>
              </a:spcBef>
              <a:spcAft>
                <a:spcPts val="0"/>
              </a:spcAft>
              <a:buClr>
                <a:srgbClr val="FFFFFF"/>
              </a:buClr>
              <a:buSzPts val="4000"/>
              <a:buNone/>
              <a:defRPr sz="4000">
                <a:solidFill>
                  <a:srgbClr val="FFFFFF"/>
                </a:solidFill>
              </a:defRPr>
            </a:lvl3pPr>
            <a:lvl4pPr lvl="3" algn="ctr" rtl="0">
              <a:spcBef>
                <a:spcPts val="0"/>
              </a:spcBef>
              <a:spcAft>
                <a:spcPts val="0"/>
              </a:spcAft>
              <a:buClr>
                <a:srgbClr val="FFFFFF"/>
              </a:buClr>
              <a:buSzPts val="4000"/>
              <a:buNone/>
              <a:defRPr sz="4000">
                <a:solidFill>
                  <a:srgbClr val="FFFFFF"/>
                </a:solidFill>
              </a:defRPr>
            </a:lvl4pPr>
            <a:lvl5pPr lvl="4" algn="ctr" rtl="0">
              <a:spcBef>
                <a:spcPts val="0"/>
              </a:spcBef>
              <a:spcAft>
                <a:spcPts val="0"/>
              </a:spcAft>
              <a:buClr>
                <a:srgbClr val="FFFFFF"/>
              </a:buClr>
              <a:buSzPts val="4000"/>
              <a:buNone/>
              <a:defRPr sz="4000">
                <a:solidFill>
                  <a:srgbClr val="FFFFFF"/>
                </a:solidFill>
              </a:defRPr>
            </a:lvl5pPr>
            <a:lvl6pPr lvl="5" algn="ctr" rtl="0">
              <a:spcBef>
                <a:spcPts val="0"/>
              </a:spcBef>
              <a:spcAft>
                <a:spcPts val="0"/>
              </a:spcAft>
              <a:buClr>
                <a:srgbClr val="FFFFFF"/>
              </a:buClr>
              <a:buSzPts val="4000"/>
              <a:buNone/>
              <a:defRPr sz="4000">
                <a:solidFill>
                  <a:srgbClr val="FFFFFF"/>
                </a:solidFill>
              </a:defRPr>
            </a:lvl6pPr>
            <a:lvl7pPr lvl="6" algn="ctr" rtl="0">
              <a:spcBef>
                <a:spcPts val="0"/>
              </a:spcBef>
              <a:spcAft>
                <a:spcPts val="0"/>
              </a:spcAft>
              <a:buClr>
                <a:srgbClr val="FFFFFF"/>
              </a:buClr>
              <a:buSzPts val="4000"/>
              <a:buNone/>
              <a:defRPr sz="4000">
                <a:solidFill>
                  <a:srgbClr val="FFFFFF"/>
                </a:solidFill>
              </a:defRPr>
            </a:lvl7pPr>
            <a:lvl8pPr lvl="7" algn="ctr" rtl="0">
              <a:spcBef>
                <a:spcPts val="0"/>
              </a:spcBef>
              <a:spcAft>
                <a:spcPts val="0"/>
              </a:spcAft>
              <a:buClr>
                <a:srgbClr val="FFFFFF"/>
              </a:buClr>
              <a:buSzPts val="4000"/>
              <a:buNone/>
              <a:defRPr sz="4000">
                <a:solidFill>
                  <a:srgbClr val="FFFFFF"/>
                </a:solidFill>
              </a:defRPr>
            </a:lvl8pPr>
            <a:lvl9pPr lvl="8" algn="ctr" rtl="0">
              <a:spcBef>
                <a:spcPts val="0"/>
              </a:spcBef>
              <a:spcAft>
                <a:spcPts val="0"/>
              </a:spcAft>
              <a:buClr>
                <a:srgbClr val="FFFFFF"/>
              </a:buClr>
              <a:buSzPts val="4000"/>
              <a:buNone/>
              <a:defRPr sz="4000">
                <a:solidFill>
                  <a:srgbClr val="FFFFFF"/>
                </a:solidFill>
              </a:defRPr>
            </a:lvl9pPr>
          </a:lstStyle>
          <a:p>
            <a:endParaRPr/>
          </a:p>
        </p:txBody>
      </p:sp>
      <p:sp>
        <p:nvSpPr>
          <p:cNvPr id="50" name="Google Shape;50;p3"/>
          <p:cNvSpPr txBox="1">
            <a:spLocks noGrp="1"/>
          </p:cNvSpPr>
          <p:nvPr>
            <p:ph type="subTitle" idx="1"/>
          </p:nvPr>
        </p:nvSpPr>
        <p:spPr>
          <a:xfrm>
            <a:off x="2626350" y="3144854"/>
            <a:ext cx="38913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400"/>
              <a:buNone/>
              <a:defRPr>
                <a:solidFill>
                  <a:srgbClr val="000000"/>
                </a:solidFill>
              </a:defRPr>
            </a:lvl1pPr>
            <a:lvl2pPr lvl="1" algn="ctr" rtl="0">
              <a:spcBef>
                <a:spcPts val="0"/>
              </a:spcBef>
              <a:spcAft>
                <a:spcPts val="0"/>
              </a:spcAft>
              <a:buClr>
                <a:srgbClr val="000000"/>
              </a:buClr>
              <a:buSzPts val="3000"/>
              <a:buNone/>
              <a:defRPr sz="3000">
                <a:solidFill>
                  <a:srgbClr val="000000"/>
                </a:solidFill>
              </a:defRPr>
            </a:lvl2pPr>
            <a:lvl3pPr lvl="2" algn="ctr" rtl="0">
              <a:spcBef>
                <a:spcPts val="0"/>
              </a:spcBef>
              <a:spcAft>
                <a:spcPts val="0"/>
              </a:spcAft>
              <a:buClr>
                <a:srgbClr val="000000"/>
              </a:buClr>
              <a:buSzPts val="3000"/>
              <a:buNone/>
              <a:defRPr sz="3000">
                <a:solidFill>
                  <a:srgbClr val="000000"/>
                </a:solidFill>
              </a:defRPr>
            </a:lvl3pPr>
            <a:lvl4pPr lvl="3" algn="ctr" rtl="0">
              <a:spcBef>
                <a:spcPts val="0"/>
              </a:spcBef>
              <a:spcAft>
                <a:spcPts val="0"/>
              </a:spcAft>
              <a:buClr>
                <a:srgbClr val="000000"/>
              </a:buClr>
              <a:buSzPts val="3000"/>
              <a:buNone/>
              <a:defRPr sz="3000">
                <a:solidFill>
                  <a:srgbClr val="000000"/>
                </a:solidFill>
              </a:defRPr>
            </a:lvl4pPr>
            <a:lvl5pPr lvl="4" algn="ctr" rtl="0">
              <a:spcBef>
                <a:spcPts val="0"/>
              </a:spcBef>
              <a:spcAft>
                <a:spcPts val="0"/>
              </a:spcAft>
              <a:buClr>
                <a:srgbClr val="000000"/>
              </a:buClr>
              <a:buSzPts val="3000"/>
              <a:buNone/>
              <a:defRPr sz="3000">
                <a:solidFill>
                  <a:srgbClr val="000000"/>
                </a:solidFill>
              </a:defRPr>
            </a:lvl5pPr>
            <a:lvl6pPr lvl="5" algn="ctr" rtl="0">
              <a:spcBef>
                <a:spcPts val="0"/>
              </a:spcBef>
              <a:spcAft>
                <a:spcPts val="0"/>
              </a:spcAft>
              <a:buClr>
                <a:srgbClr val="000000"/>
              </a:buClr>
              <a:buSzPts val="3000"/>
              <a:buNone/>
              <a:defRPr sz="3000">
                <a:solidFill>
                  <a:srgbClr val="000000"/>
                </a:solidFill>
              </a:defRPr>
            </a:lvl6pPr>
            <a:lvl7pPr lvl="6" algn="ctr" rtl="0">
              <a:spcBef>
                <a:spcPts val="0"/>
              </a:spcBef>
              <a:spcAft>
                <a:spcPts val="0"/>
              </a:spcAft>
              <a:buClr>
                <a:srgbClr val="000000"/>
              </a:buClr>
              <a:buSzPts val="3000"/>
              <a:buNone/>
              <a:defRPr sz="3000">
                <a:solidFill>
                  <a:srgbClr val="000000"/>
                </a:solidFill>
              </a:defRPr>
            </a:lvl7pPr>
            <a:lvl8pPr lvl="7" algn="ctr" rtl="0">
              <a:spcBef>
                <a:spcPts val="0"/>
              </a:spcBef>
              <a:spcAft>
                <a:spcPts val="0"/>
              </a:spcAft>
              <a:buClr>
                <a:srgbClr val="000000"/>
              </a:buClr>
              <a:buSzPts val="3000"/>
              <a:buNone/>
              <a:defRPr sz="3000">
                <a:solidFill>
                  <a:srgbClr val="000000"/>
                </a:solidFill>
              </a:defRPr>
            </a:lvl8pPr>
            <a:lvl9pPr lvl="8" algn="ctr" rtl="0">
              <a:spcBef>
                <a:spcPts val="0"/>
              </a:spcBef>
              <a:spcAft>
                <a:spcPts val="0"/>
              </a:spcAft>
              <a:buClr>
                <a:srgbClr val="000000"/>
              </a:buClr>
              <a:buSzPts val="3000"/>
              <a:buNone/>
              <a:defRPr sz="3000">
                <a:solidFill>
                  <a:srgbClr val="000000"/>
                </a:solidFill>
              </a:defRPr>
            </a:lvl9pPr>
          </a:lstStyle>
          <a:p>
            <a:endParaRPr/>
          </a:p>
        </p:txBody>
      </p:sp>
      <p:grpSp>
        <p:nvGrpSpPr>
          <p:cNvPr id="51" name="Google Shape;51;p3"/>
          <p:cNvGrpSpPr/>
          <p:nvPr/>
        </p:nvGrpSpPr>
        <p:grpSpPr>
          <a:xfrm rot="-5400000">
            <a:off x="7456019" y="290004"/>
            <a:ext cx="1223732" cy="2152215"/>
            <a:chOff x="4395788" y="4144963"/>
            <a:chExt cx="1058775" cy="1862100"/>
          </a:xfrm>
        </p:grpSpPr>
        <p:sp>
          <p:nvSpPr>
            <p:cNvPr id="52" name="Google Shape;52;p3"/>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3"/>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3"/>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 name="Google Shape;55;p3"/>
          <p:cNvGrpSpPr/>
          <p:nvPr/>
        </p:nvGrpSpPr>
        <p:grpSpPr>
          <a:xfrm rot="-5400000">
            <a:off x="721039" y="2564836"/>
            <a:ext cx="1106346" cy="2548423"/>
            <a:chOff x="3357563" y="850900"/>
            <a:chExt cx="957212" cy="2204900"/>
          </a:xfrm>
        </p:grpSpPr>
        <p:sp>
          <p:nvSpPr>
            <p:cNvPr id="56" name="Google Shape;56;p3"/>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3"/>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3"/>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59"/>
        <p:cNvGrpSpPr/>
        <p:nvPr/>
      </p:nvGrpSpPr>
      <p:grpSpPr>
        <a:xfrm>
          <a:off x="0" y="0"/>
          <a:ext cx="0" cy="0"/>
          <a:chOff x="0" y="0"/>
          <a:chExt cx="0" cy="0"/>
        </a:xfrm>
      </p:grpSpPr>
      <p:sp>
        <p:nvSpPr>
          <p:cNvPr id="60" name="Google Shape;60;p4"/>
          <p:cNvSpPr/>
          <p:nvPr/>
        </p:nvSpPr>
        <p:spPr>
          <a:xfrm>
            <a:off x="2454800" y="0"/>
            <a:ext cx="42345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txBox="1">
            <a:spLocks noGrp="1"/>
          </p:cNvSpPr>
          <p:nvPr>
            <p:ph type="body" idx="1"/>
          </p:nvPr>
        </p:nvSpPr>
        <p:spPr>
          <a:xfrm>
            <a:off x="2848484" y="825425"/>
            <a:ext cx="3447000" cy="3492600"/>
          </a:xfrm>
          <a:prstGeom prst="rect">
            <a:avLst/>
          </a:prstGeom>
        </p:spPr>
        <p:txBody>
          <a:bodyPr spcFirstLastPara="1" wrap="square" lIns="91425" tIns="91425" rIns="91425" bIns="91425" anchor="ctr" anchorCtr="0">
            <a:noAutofit/>
          </a:bodyPr>
          <a:lstStyle>
            <a:lvl1pPr marL="457200" lvl="0" indent="-381000" algn="ctr" rtl="0">
              <a:lnSpc>
                <a:spcPct val="115000"/>
              </a:lnSpc>
              <a:spcBef>
                <a:spcPts val="600"/>
              </a:spcBef>
              <a:spcAft>
                <a:spcPts val="0"/>
              </a:spcAft>
              <a:buSzPts val="2400"/>
              <a:buChar char="▹"/>
              <a:defRPr i="1"/>
            </a:lvl1pPr>
            <a:lvl2pPr marL="914400" lvl="1" indent="-381000" algn="ctr" rtl="0">
              <a:lnSpc>
                <a:spcPct val="115000"/>
              </a:lnSpc>
              <a:spcBef>
                <a:spcPts val="0"/>
              </a:spcBef>
              <a:spcAft>
                <a:spcPts val="0"/>
              </a:spcAft>
              <a:buSzPts val="2400"/>
              <a:buChar char="￭"/>
              <a:defRPr i="1"/>
            </a:lvl2pPr>
            <a:lvl3pPr marL="1371600" lvl="2" indent="-381000" algn="ctr" rtl="0">
              <a:lnSpc>
                <a:spcPct val="115000"/>
              </a:lnSpc>
              <a:spcBef>
                <a:spcPts val="0"/>
              </a:spcBef>
              <a:spcAft>
                <a:spcPts val="0"/>
              </a:spcAft>
              <a:buSzPts val="2400"/>
              <a:buChar char="⬝"/>
              <a:defRPr i="1"/>
            </a:lvl3pPr>
            <a:lvl4pPr marL="1828800" lvl="3" indent="-381000" algn="ctr" rtl="0">
              <a:lnSpc>
                <a:spcPct val="115000"/>
              </a:lnSpc>
              <a:spcBef>
                <a:spcPts val="0"/>
              </a:spcBef>
              <a:spcAft>
                <a:spcPts val="0"/>
              </a:spcAft>
              <a:buSzPts val="2400"/>
              <a:buChar char="●"/>
              <a:defRPr i="1"/>
            </a:lvl4pPr>
            <a:lvl5pPr marL="2286000" lvl="4" indent="-381000" algn="ctr" rtl="0">
              <a:lnSpc>
                <a:spcPct val="115000"/>
              </a:lnSpc>
              <a:spcBef>
                <a:spcPts val="0"/>
              </a:spcBef>
              <a:spcAft>
                <a:spcPts val="0"/>
              </a:spcAft>
              <a:buSzPts val="2400"/>
              <a:buChar char="○"/>
              <a:defRPr i="1"/>
            </a:lvl5pPr>
            <a:lvl6pPr marL="2743200" lvl="5" indent="-381000" algn="ctr" rtl="0">
              <a:lnSpc>
                <a:spcPct val="115000"/>
              </a:lnSpc>
              <a:spcBef>
                <a:spcPts val="0"/>
              </a:spcBef>
              <a:spcAft>
                <a:spcPts val="0"/>
              </a:spcAft>
              <a:buSzPts val="2400"/>
              <a:buChar char="■"/>
              <a:defRPr i="1"/>
            </a:lvl6pPr>
            <a:lvl7pPr marL="3200400" lvl="6" indent="-381000" algn="ctr" rtl="0">
              <a:lnSpc>
                <a:spcPct val="115000"/>
              </a:lnSpc>
              <a:spcBef>
                <a:spcPts val="0"/>
              </a:spcBef>
              <a:spcAft>
                <a:spcPts val="0"/>
              </a:spcAft>
              <a:buSzPts val="2400"/>
              <a:buChar char="●"/>
              <a:defRPr i="1"/>
            </a:lvl7pPr>
            <a:lvl8pPr marL="3657600" lvl="7" indent="-381000" algn="ctr" rtl="0">
              <a:lnSpc>
                <a:spcPct val="115000"/>
              </a:lnSpc>
              <a:spcBef>
                <a:spcPts val="0"/>
              </a:spcBef>
              <a:spcAft>
                <a:spcPts val="0"/>
              </a:spcAft>
              <a:buSzPts val="2400"/>
              <a:buChar char="○"/>
              <a:defRPr i="1"/>
            </a:lvl8pPr>
            <a:lvl9pPr marL="4114800" lvl="8" indent="-381000" algn="ctr">
              <a:lnSpc>
                <a:spcPct val="115000"/>
              </a:lnSpc>
              <a:spcBef>
                <a:spcPts val="0"/>
              </a:spcBef>
              <a:spcAft>
                <a:spcPts val="0"/>
              </a:spcAft>
              <a:buSzPts val="2400"/>
              <a:buChar char="■"/>
              <a:defRPr i="1"/>
            </a:lvl9pPr>
          </a:lstStyle>
          <a:p>
            <a:endParaRPr/>
          </a:p>
        </p:txBody>
      </p:sp>
      <p:sp>
        <p:nvSpPr>
          <p:cNvPr id="63" name="Google Shape;63;p4"/>
          <p:cNvSpPr txBox="1"/>
          <p:nvPr/>
        </p:nvSpPr>
        <p:spPr>
          <a:xfrm>
            <a:off x="3593400" y="193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rgbClr val="A5B0FE"/>
                </a:solidFill>
                <a:latin typeface="Work Sans"/>
                <a:ea typeface="Work Sans"/>
                <a:cs typeface="Work Sans"/>
                <a:sym typeface="Work Sans"/>
              </a:rPr>
              <a:t>“</a:t>
            </a:r>
            <a:endParaRPr sz="7200" b="1">
              <a:solidFill>
                <a:srgbClr val="A5B0FE"/>
              </a:solidFill>
              <a:latin typeface="Work Sans"/>
              <a:ea typeface="Work Sans"/>
              <a:cs typeface="Work Sans"/>
              <a:sym typeface="Work Sans"/>
            </a:endParaRPr>
          </a:p>
        </p:txBody>
      </p:sp>
      <p:sp>
        <p:nvSpPr>
          <p:cNvPr id="64" name="Google Shape;64;p4"/>
          <p:cNvSpPr txBox="1">
            <a:spLocks noGrp="1"/>
          </p:cNvSpPr>
          <p:nvPr>
            <p:ph type="sldNum" idx="12"/>
          </p:nvPr>
        </p:nvSpPr>
        <p:spPr>
          <a:xfrm>
            <a:off x="4116400" y="4807500"/>
            <a:ext cx="911100" cy="3360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grpSp>
        <p:nvGrpSpPr>
          <p:cNvPr id="65" name="Google Shape;65;p4"/>
          <p:cNvGrpSpPr/>
          <p:nvPr/>
        </p:nvGrpSpPr>
        <p:grpSpPr>
          <a:xfrm>
            <a:off x="6876950" y="3340125"/>
            <a:ext cx="2267050" cy="1803375"/>
            <a:chOff x="9925050" y="4203700"/>
            <a:chExt cx="2267050" cy="1803375"/>
          </a:xfrm>
        </p:grpSpPr>
        <p:sp>
          <p:nvSpPr>
            <p:cNvPr id="66" name="Google Shape;66;p4"/>
            <p:cNvSpPr/>
            <p:nvPr/>
          </p:nvSpPr>
          <p:spPr>
            <a:xfrm>
              <a:off x="11336338" y="4922838"/>
              <a:ext cx="139800" cy="119100"/>
            </a:xfrm>
            <a:custGeom>
              <a:avLst/>
              <a:gdLst/>
              <a:ahLst/>
              <a:cxnLst/>
              <a:rect l="l" t="t" r="r" b="b"/>
              <a:pathLst>
                <a:path w="120000" h="120000" extrusionOk="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4"/>
            <p:cNvSpPr/>
            <p:nvPr/>
          </p:nvSpPr>
          <p:spPr>
            <a:xfrm>
              <a:off x="11137900" y="4498975"/>
              <a:ext cx="1054200" cy="1508100"/>
            </a:xfrm>
            <a:custGeom>
              <a:avLst/>
              <a:gdLst/>
              <a:ahLst/>
              <a:cxnLst/>
              <a:rect l="l" t="t" r="r" b="b"/>
              <a:pathLst>
                <a:path w="120000" h="120000" extrusionOk="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4"/>
            <p:cNvSpPr/>
            <p:nvPr/>
          </p:nvSpPr>
          <p:spPr>
            <a:xfrm>
              <a:off x="9925050" y="4203700"/>
              <a:ext cx="1133400" cy="1073100"/>
            </a:xfrm>
            <a:custGeom>
              <a:avLst/>
              <a:gdLst/>
              <a:ahLst/>
              <a:cxnLst/>
              <a:rect l="l" t="t" r="r" b="b"/>
              <a:pathLst>
                <a:path w="120000" h="120000" extrusionOk="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4"/>
            <p:cNvSpPr/>
            <p:nvPr/>
          </p:nvSpPr>
          <p:spPr>
            <a:xfrm>
              <a:off x="10421938" y="4832350"/>
              <a:ext cx="139800" cy="27000"/>
            </a:xfrm>
            <a:custGeom>
              <a:avLst/>
              <a:gdLst/>
              <a:ahLst/>
              <a:cxnLst/>
              <a:rect l="l" t="t" r="r" b="b"/>
              <a:pathLst>
                <a:path w="120000" h="120000" extrusionOk="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4"/>
            <p:cNvSpPr/>
            <p:nvPr/>
          </p:nvSpPr>
          <p:spPr>
            <a:xfrm>
              <a:off x="10421938" y="4875213"/>
              <a:ext cx="139800" cy="20700"/>
            </a:xfrm>
            <a:custGeom>
              <a:avLst/>
              <a:gdLst/>
              <a:ahLst/>
              <a:cxnLst/>
              <a:rect l="l" t="t" r="r" b="b"/>
              <a:pathLst>
                <a:path w="120000" h="120000" extrusionOk="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4"/>
            <p:cNvSpPr/>
            <p:nvPr/>
          </p:nvSpPr>
          <p:spPr>
            <a:xfrm>
              <a:off x="10442575" y="4913313"/>
              <a:ext cx="96900" cy="25500"/>
            </a:xfrm>
            <a:custGeom>
              <a:avLst/>
              <a:gdLst/>
              <a:ahLst/>
              <a:cxnLst/>
              <a:rect l="l" t="t" r="r" b="b"/>
              <a:pathLst>
                <a:path w="120000" h="120000" extrusionOk="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4"/>
            <p:cNvSpPr/>
            <p:nvPr/>
          </p:nvSpPr>
          <p:spPr>
            <a:xfrm>
              <a:off x="10480675" y="4333875"/>
              <a:ext cx="22200" cy="90600"/>
            </a:xfrm>
            <a:custGeom>
              <a:avLst/>
              <a:gdLst/>
              <a:ahLst/>
              <a:cxnLst/>
              <a:rect l="l" t="t" r="r" b="b"/>
              <a:pathLst>
                <a:path w="120000" h="120000" extrusionOk="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4"/>
            <p:cNvSpPr/>
            <p:nvPr/>
          </p:nvSpPr>
          <p:spPr>
            <a:xfrm>
              <a:off x="10679113" y="4602163"/>
              <a:ext cx="74700" cy="20700"/>
            </a:xfrm>
            <a:custGeom>
              <a:avLst/>
              <a:gdLst/>
              <a:ahLst/>
              <a:cxnLst/>
              <a:rect l="l" t="t" r="r" b="b"/>
              <a:pathLst>
                <a:path w="120000" h="120000" extrusionOk="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4"/>
            <p:cNvSpPr/>
            <p:nvPr/>
          </p:nvSpPr>
          <p:spPr>
            <a:xfrm>
              <a:off x="10229850" y="4602163"/>
              <a:ext cx="74700" cy="20700"/>
            </a:xfrm>
            <a:custGeom>
              <a:avLst/>
              <a:gdLst/>
              <a:ahLst/>
              <a:cxnLst/>
              <a:rect l="l" t="t" r="r" b="b"/>
              <a:pathLst>
                <a:path w="120000" h="120000" extrusionOk="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4"/>
            <p:cNvSpPr/>
            <p:nvPr/>
          </p:nvSpPr>
          <p:spPr>
            <a:xfrm>
              <a:off x="10282238" y="4402138"/>
              <a:ext cx="81000" cy="81000"/>
            </a:xfrm>
            <a:custGeom>
              <a:avLst/>
              <a:gdLst/>
              <a:ahLst/>
              <a:cxnLst/>
              <a:rect l="l" t="t" r="r" b="b"/>
              <a:pathLst>
                <a:path w="120000" h="120000" extrusionOk="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4"/>
            <p:cNvSpPr/>
            <p:nvPr/>
          </p:nvSpPr>
          <p:spPr>
            <a:xfrm>
              <a:off x="10620375" y="4402138"/>
              <a:ext cx="79500" cy="81000"/>
            </a:xfrm>
            <a:custGeom>
              <a:avLst/>
              <a:gdLst/>
              <a:ahLst/>
              <a:cxnLst/>
              <a:rect l="l" t="t" r="r" b="b"/>
              <a:pathLst>
                <a:path w="120000" h="120000" extrusionOk="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4"/>
            <p:cNvSpPr/>
            <p:nvPr/>
          </p:nvSpPr>
          <p:spPr>
            <a:xfrm>
              <a:off x="10347325" y="4478338"/>
              <a:ext cx="288900" cy="331800"/>
            </a:xfrm>
            <a:custGeom>
              <a:avLst/>
              <a:gdLst/>
              <a:ahLst/>
              <a:cxnLst/>
              <a:rect l="l" t="t" r="r" b="b"/>
              <a:pathLst>
                <a:path w="120000" h="120000" extrusionOk="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8" name="Google Shape;78;p4"/>
          <p:cNvGrpSpPr/>
          <p:nvPr/>
        </p:nvGrpSpPr>
        <p:grpSpPr>
          <a:xfrm>
            <a:off x="0" y="0"/>
            <a:ext cx="2266938" cy="1754200"/>
            <a:chOff x="9598025" y="882650"/>
            <a:chExt cx="2266938" cy="1754200"/>
          </a:xfrm>
        </p:grpSpPr>
        <p:sp>
          <p:nvSpPr>
            <p:cNvPr id="79" name="Google Shape;79;p4"/>
            <p:cNvSpPr/>
            <p:nvPr/>
          </p:nvSpPr>
          <p:spPr>
            <a:xfrm>
              <a:off x="10239375" y="1881188"/>
              <a:ext cx="139800" cy="90600"/>
            </a:xfrm>
            <a:custGeom>
              <a:avLst/>
              <a:gdLst/>
              <a:ahLst/>
              <a:cxnLst/>
              <a:rect l="l" t="t" r="r" b="b"/>
              <a:pathLst>
                <a:path w="120000" h="120000" extrusionOk="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4"/>
            <p:cNvSpPr/>
            <p:nvPr/>
          </p:nvSpPr>
          <p:spPr>
            <a:xfrm>
              <a:off x="9598025" y="882650"/>
              <a:ext cx="995400" cy="1546200"/>
            </a:xfrm>
            <a:custGeom>
              <a:avLst/>
              <a:gdLst/>
              <a:ahLst/>
              <a:cxnLst/>
              <a:rect l="l" t="t" r="r" b="b"/>
              <a:pathLst>
                <a:path w="120000" h="120000" extrusionOk="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4"/>
            <p:cNvSpPr/>
            <p:nvPr/>
          </p:nvSpPr>
          <p:spPr>
            <a:xfrm>
              <a:off x="10672763" y="1581150"/>
              <a:ext cx="1192200" cy="1055700"/>
            </a:xfrm>
            <a:custGeom>
              <a:avLst/>
              <a:gdLst/>
              <a:ahLst/>
              <a:cxnLst/>
              <a:rect l="l" t="t" r="r" b="b"/>
              <a:pathLst>
                <a:path w="120000" h="120000" extrusionOk="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4"/>
            <p:cNvSpPr/>
            <p:nvPr/>
          </p:nvSpPr>
          <p:spPr>
            <a:xfrm>
              <a:off x="10914063" y="1881188"/>
              <a:ext cx="679500" cy="531900"/>
            </a:xfrm>
            <a:custGeom>
              <a:avLst/>
              <a:gdLst/>
              <a:ahLst/>
              <a:cxnLst/>
              <a:rect l="l" t="t" r="r" b="b"/>
              <a:pathLst>
                <a:path w="120000" h="120000" extrusionOk="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83"/>
        <p:cNvGrpSpPr/>
        <p:nvPr/>
      </p:nvGrpSpPr>
      <p:grpSpPr>
        <a:xfrm>
          <a:off x="0" y="0"/>
          <a:ext cx="0" cy="0"/>
          <a:chOff x="0" y="0"/>
          <a:chExt cx="0" cy="0"/>
        </a:xfrm>
      </p:grpSpPr>
      <p:sp>
        <p:nvSpPr>
          <p:cNvPr id="84" name="Google Shape;84;p5"/>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
        <p:nvSpPr>
          <p:cNvPr id="86" name="Google Shape;86;p5"/>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8" name="Google Shape;88;p5"/>
          <p:cNvSpPr txBox="1">
            <a:spLocks noGrp="1"/>
          </p:cNvSpPr>
          <p:nvPr>
            <p:ph type="body" idx="1"/>
          </p:nvPr>
        </p:nvSpPr>
        <p:spPr>
          <a:xfrm>
            <a:off x="457200" y="1657350"/>
            <a:ext cx="5138700" cy="3180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89" name="Google Shape;89;p5"/>
          <p:cNvGrpSpPr/>
          <p:nvPr/>
        </p:nvGrpSpPr>
        <p:grpSpPr>
          <a:xfrm>
            <a:off x="6422240" y="-62"/>
            <a:ext cx="1652475" cy="2270250"/>
            <a:chOff x="0" y="855663"/>
            <a:chExt cx="1652475" cy="2270250"/>
          </a:xfrm>
        </p:grpSpPr>
        <p:sp>
          <p:nvSpPr>
            <p:cNvPr id="90" name="Google Shape;90;p5"/>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avLst/>
              <a:gdLst/>
              <a:ahLst/>
              <a:cxnLst/>
              <a:rect l="l" t="t" r="r" b="b"/>
              <a:pathLst>
                <a:path w="120000" h="120000" extrusionOk="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 name="Google Shape;99;p5"/>
          <p:cNvGrpSpPr/>
          <p:nvPr/>
        </p:nvGrpSpPr>
        <p:grpSpPr>
          <a:xfrm>
            <a:off x="7106138" y="2674863"/>
            <a:ext cx="1551087" cy="2468625"/>
            <a:chOff x="715963" y="3538538"/>
            <a:chExt cx="1551087" cy="2468625"/>
          </a:xfrm>
        </p:grpSpPr>
        <p:sp>
          <p:nvSpPr>
            <p:cNvPr id="100" name="Google Shape;100;p5"/>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11"/>
        <p:cNvGrpSpPr/>
        <p:nvPr/>
      </p:nvGrpSpPr>
      <p:grpSpPr>
        <a:xfrm>
          <a:off x="0" y="0"/>
          <a:ext cx="0" cy="0"/>
          <a:chOff x="0" y="0"/>
          <a:chExt cx="0" cy="0"/>
        </a:xfrm>
      </p:grpSpPr>
      <p:sp>
        <p:nvSpPr>
          <p:cNvPr id="112" name="Google Shape;112;p6"/>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15" name="Google Shape;115;p6"/>
          <p:cNvSpPr txBox="1">
            <a:spLocks noGrp="1"/>
          </p:cNvSpPr>
          <p:nvPr>
            <p:ph type="body" idx="1"/>
          </p:nvPr>
        </p:nvSpPr>
        <p:spPr>
          <a:xfrm>
            <a:off x="457200"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6" name="Google Shape;116;p6"/>
          <p:cNvSpPr txBox="1">
            <a:spLocks noGrp="1"/>
          </p:cNvSpPr>
          <p:nvPr>
            <p:ph type="body" idx="2"/>
          </p:nvPr>
        </p:nvSpPr>
        <p:spPr>
          <a:xfrm>
            <a:off x="3101652"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7" name="Google Shape;117;p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grpSp>
        <p:nvGrpSpPr>
          <p:cNvPr id="118" name="Google Shape;118;p6"/>
          <p:cNvGrpSpPr/>
          <p:nvPr/>
        </p:nvGrpSpPr>
        <p:grpSpPr>
          <a:xfrm>
            <a:off x="6489150" y="0"/>
            <a:ext cx="1882725" cy="2446200"/>
            <a:chOff x="3357563" y="850900"/>
            <a:chExt cx="1882725" cy="2446200"/>
          </a:xfrm>
        </p:grpSpPr>
        <p:sp>
          <p:nvSpPr>
            <p:cNvPr id="119" name="Google Shape;119;p6"/>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6"/>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6"/>
            <p:cNvSpPr/>
            <p:nvPr/>
          </p:nvSpPr>
          <p:spPr>
            <a:xfrm>
              <a:off x="4829175" y="2943225"/>
              <a:ext cx="250800" cy="252300"/>
            </a:xfrm>
            <a:custGeom>
              <a:avLst/>
              <a:gdLst/>
              <a:ahLst/>
              <a:cxnLst/>
              <a:rect l="l" t="t" r="r" b="b"/>
              <a:pathLst>
                <a:path w="120000" h="120000" extrusionOk="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6"/>
            <p:cNvSpPr/>
            <p:nvPr/>
          </p:nvSpPr>
          <p:spPr>
            <a:xfrm>
              <a:off x="4887913" y="2825750"/>
              <a:ext cx="250800" cy="252300"/>
            </a:xfrm>
            <a:custGeom>
              <a:avLst/>
              <a:gdLst/>
              <a:ahLst/>
              <a:cxnLst/>
              <a:rect l="l" t="t" r="r" b="b"/>
              <a:pathLst>
                <a:path w="120000" h="120000" extrusionOk="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6"/>
            <p:cNvSpPr/>
            <p:nvPr/>
          </p:nvSpPr>
          <p:spPr>
            <a:xfrm>
              <a:off x="4770438" y="2825750"/>
              <a:ext cx="250800" cy="252300"/>
            </a:xfrm>
            <a:custGeom>
              <a:avLst/>
              <a:gdLst/>
              <a:ahLst/>
              <a:cxnLst/>
              <a:rect l="l" t="t" r="r" b="b"/>
              <a:pathLst>
                <a:path w="120000" h="120000" extrusionOk="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6"/>
            <p:cNvSpPr/>
            <p:nvPr/>
          </p:nvSpPr>
          <p:spPr>
            <a:xfrm>
              <a:off x="4448175" y="1768475"/>
              <a:ext cx="577800" cy="579300"/>
            </a:xfrm>
            <a:custGeom>
              <a:avLst/>
              <a:gdLst/>
              <a:ahLst/>
              <a:cxnLst/>
              <a:rect l="l" t="t" r="r" b="b"/>
              <a:pathLst>
                <a:path w="120000" h="120000" extrusionOk="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6"/>
            <p:cNvSpPr/>
            <p:nvPr/>
          </p:nvSpPr>
          <p:spPr>
            <a:xfrm>
              <a:off x="4829175" y="1779588"/>
              <a:ext cx="180900" cy="182700"/>
            </a:xfrm>
            <a:custGeom>
              <a:avLst/>
              <a:gdLst/>
              <a:ahLst/>
              <a:cxnLst/>
              <a:rect l="l" t="t" r="r" b="b"/>
              <a:pathLst>
                <a:path w="120000" h="120000" extrusionOk="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6"/>
            <p:cNvSpPr/>
            <p:nvPr/>
          </p:nvSpPr>
          <p:spPr>
            <a:xfrm>
              <a:off x="4662488" y="2717800"/>
              <a:ext cx="577800" cy="579300"/>
            </a:xfrm>
            <a:custGeom>
              <a:avLst/>
              <a:gdLst/>
              <a:ahLst/>
              <a:cxnLst/>
              <a:rect l="l" t="t" r="r" b="b"/>
              <a:pathLst>
                <a:path w="120000" h="120000" extrusionOk="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6"/>
            <p:cNvSpPr/>
            <p:nvPr/>
          </p:nvSpPr>
          <p:spPr>
            <a:xfrm>
              <a:off x="5048250" y="2733675"/>
              <a:ext cx="180900" cy="182700"/>
            </a:xfrm>
            <a:custGeom>
              <a:avLst/>
              <a:gdLst/>
              <a:ahLst/>
              <a:cxnLst/>
              <a:rect l="l" t="t" r="r" b="b"/>
              <a:pathLst>
                <a:path w="120000" h="120000" extrusionOk="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6"/>
            <p:cNvSpPr/>
            <p:nvPr/>
          </p:nvSpPr>
          <p:spPr>
            <a:xfrm>
              <a:off x="4529138" y="2149475"/>
              <a:ext cx="379500" cy="81000"/>
            </a:xfrm>
            <a:custGeom>
              <a:avLst/>
              <a:gdLst/>
              <a:ahLst/>
              <a:cxnLst/>
              <a:rect l="l" t="t" r="r" b="b"/>
              <a:pathLst>
                <a:path w="120000" h="120000" extrusionOk="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6"/>
            <p:cNvSpPr/>
            <p:nvPr/>
          </p:nvSpPr>
          <p:spPr>
            <a:xfrm>
              <a:off x="4529138" y="2063750"/>
              <a:ext cx="401700" cy="63600"/>
            </a:xfrm>
            <a:custGeom>
              <a:avLst/>
              <a:gdLst/>
              <a:ahLst/>
              <a:cxnLst/>
              <a:rect l="l" t="t" r="r" b="b"/>
              <a:pathLst>
                <a:path w="120000" h="120000" extrusionOk="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6"/>
            <p:cNvSpPr/>
            <p:nvPr/>
          </p:nvSpPr>
          <p:spPr>
            <a:xfrm>
              <a:off x="4540250" y="1982788"/>
              <a:ext cx="203100" cy="54000"/>
            </a:xfrm>
            <a:custGeom>
              <a:avLst/>
              <a:gdLst/>
              <a:ahLst/>
              <a:cxnLst/>
              <a:rect l="l" t="t" r="r" b="b"/>
              <a:pathLst>
                <a:path w="120000" h="120000" extrusionOk="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6"/>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 name="Google Shape;132;p6"/>
          <p:cNvGrpSpPr/>
          <p:nvPr/>
        </p:nvGrpSpPr>
        <p:grpSpPr>
          <a:xfrm>
            <a:off x="6488950" y="3281388"/>
            <a:ext cx="2149388" cy="1862100"/>
            <a:chOff x="3305175" y="4144963"/>
            <a:chExt cx="2149388" cy="1862100"/>
          </a:xfrm>
        </p:grpSpPr>
        <p:sp>
          <p:nvSpPr>
            <p:cNvPr id="133" name="Google Shape;133;p6"/>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6"/>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6"/>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6"/>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6"/>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6"/>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6"/>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6"/>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6"/>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3"/>
        <p:cNvGrpSpPr/>
        <p:nvPr/>
      </p:nvGrpSpPr>
      <p:grpSpPr>
        <a:xfrm>
          <a:off x="0" y="0"/>
          <a:ext cx="0" cy="0"/>
          <a:chOff x="0" y="0"/>
          <a:chExt cx="0" cy="0"/>
        </a:xfrm>
      </p:grpSpPr>
      <p:sp>
        <p:nvSpPr>
          <p:cNvPr id="184" name="Google Shape;184;p8"/>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87" name="Google Shape;187;p8"/>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grpSp>
        <p:nvGrpSpPr>
          <p:cNvPr id="188" name="Google Shape;188;p8"/>
          <p:cNvGrpSpPr/>
          <p:nvPr/>
        </p:nvGrpSpPr>
        <p:grpSpPr>
          <a:xfrm>
            <a:off x="6707938" y="2948000"/>
            <a:ext cx="1732075" cy="2195488"/>
            <a:chOff x="6662738" y="3806825"/>
            <a:chExt cx="1732075" cy="2195488"/>
          </a:xfrm>
        </p:grpSpPr>
        <p:sp>
          <p:nvSpPr>
            <p:cNvPr id="189" name="Google Shape;189;p8"/>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8"/>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8"/>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8"/>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8"/>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8"/>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8"/>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8"/>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8"/>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8"/>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8"/>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8"/>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8"/>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8"/>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8"/>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8"/>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8"/>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8"/>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 name="Google Shape;207;p8"/>
          <p:cNvGrpSpPr/>
          <p:nvPr/>
        </p:nvGrpSpPr>
        <p:grpSpPr>
          <a:xfrm rot="10800000">
            <a:off x="6518888" y="-12"/>
            <a:ext cx="1551087" cy="2468625"/>
            <a:chOff x="715963" y="3538538"/>
            <a:chExt cx="1551087" cy="2468625"/>
          </a:xfrm>
        </p:grpSpPr>
        <p:sp>
          <p:nvSpPr>
            <p:cNvPr id="208" name="Google Shape;208;p8"/>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8"/>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8"/>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8"/>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8"/>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8"/>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8"/>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8"/>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8"/>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8"/>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8"/>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half" type="blank">
  <p:cSld name="BLANK">
    <p:spTree>
      <p:nvGrpSpPr>
        <p:cNvPr id="1" name="Shape 224"/>
        <p:cNvGrpSpPr/>
        <p:nvPr/>
      </p:nvGrpSpPr>
      <p:grpSpPr>
        <a:xfrm>
          <a:off x="0" y="0"/>
          <a:ext cx="0" cy="0"/>
          <a:chOff x="0" y="0"/>
          <a:chExt cx="0" cy="0"/>
        </a:xfrm>
      </p:grpSpPr>
      <p:sp>
        <p:nvSpPr>
          <p:cNvPr id="225" name="Google Shape;225;p10"/>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0"/>
          <p:cNvSpPr/>
          <p:nvPr/>
        </p:nvSpPr>
        <p:spPr>
          <a:xfrm>
            <a:off x="0" y="0"/>
            <a:ext cx="4566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hird">
  <p:cSld name="BLANK_1">
    <p:spTree>
      <p:nvGrpSpPr>
        <p:cNvPr id="1" name="Shape 228"/>
        <p:cNvGrpSpPr/>
        <p:nvPr/>
      </p:nvGrpSpPr>
      <p:grpSpPr>
        <a:xfrm>
          <a:off x="0" y="0"/>
          <a:ext cx="0" cy="0"/>
          <a:chOff x="0" y="0"/>
          <a:chExt cx="0" cy="0"/>
        </a:xfrm>
      </p:grpSpPr>
      <p:sp>
        <p:nvSpPr>
          <p:cNvPr id="229" name="Google Shape;229;p11"/>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0" y="0"/>
            <a:ext cx="3048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232"/>
        <p:cNvGrpSpPr/>
        <p:nvPr/>
      </p:nvGrpSpPr>
      <p:grpSpPr>
        <a:xfrm>
          <a:off x="0" y="0"/>
          <a:ext cx="0" cy="0"/>
          <a:chOff x="0" y="0"/>
          <a:chExt cx="0" cy="0"/>
        </a:xfrm>
      </p:grpSpPr>
      <p:sp>
        <p:nvSpPr>
          <p:cNvPr id="233" name="Google Shape;233;p1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bg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586975"/>
            <a:ext cx="51387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1pPr>
            <a:lvl2pPr lvl="1">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2pPr>
            <a:lvl3pPr lvl="2">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3pPr>
            <a:lvl4pPr lvl="3">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4pPr>
            <a:lvl5pPr lvl="4">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5pPr>
            <a:lvl6pPr lvl="5">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6pPr>
            <a:lvl7pPr lvl="6">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7pPr>
            <a:lvl8pPr lvl="7">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8pPr>
            <a:lvl9pPr lvl="8">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9pPr>
          </a:lstStyle>
          <a:p>
            <a:endParaRPr/>
          </a:p>
        </p:txBody>
      </p:sp>
      <p:sp>
        <p:nvSpPr>
          <p:cNvPr id="7" name="Google Shape;7;p1"/>
          <p:cNvSpPr txBox="1">
            <a:spLocks noGrp="1"/>
          </p:cNvSpPr>
          <p:nvPr>
            <p:ph type="body" idx="1"/>
          </p:nvPr>
        </p:nvSpPr>
        <p:spPr>
          <a:xfrm>
            <a:off x="457200" y="1657350"/>
            <a:ext cx="5138700" cy="3180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lvl1pPr lvl="0" algn="ctr">
              <a:buNone/>
              <a:defRPr sz="1000">
                <a:solidFill>
                  <a:schemeClr val="lt1"/>
                </a:solidFill>
                <a:latin typeface="Barlow"/>
                <a:ea typeface="Barlow"/>
                <a:cs typeface="Barlow"/>
                <a:sym typeface="Barlow"/>
              </a:defRPr>
            </a:lvl1pPr>
            <a:lvl2pPr lvl="1" algn="ctr">
              <a:buNone/>
              <a:defRPr sz="1000">
                <a:solidFill>
                  <a:schemeClr val="lt1"/>
                </a:solidFill>
                <a:latin typeface="Barlow"/>
                <a:ea typeface="Barlow"/>
                <a:cs typeface="Barlow"/>
                <a:sym typeface="Barlow"/>
              </a:defRPr>
            </a:lvl2pPr>
            <a:lvl3pPr lvl="2" algn="ctr">
              <a:buNone/>
              <a:defRPr sz="1000">
                <a:solidFill>
                  <a:schemeClr val="lt1"/>
                </a:solidFill>
                <a:latin typeface="Barlow"/>
                <a:ea typeface="Barlow"/>
                <a:cs typeface="Barlow"/>
                <a:sym typeface="Barlow"/>
              </a:defRPr>
            </a:lvl3pPr>
            <a:lvl4pPr lvl="3" algn="ctr">
              <a:buNone/>
              <a:defRPr sz="1000">
                <a:solidFill>
                  <a:schemeClr val="lt1"/>
                </a:solidFill>
                <a:latin typeface="Barlow"/>
                <a:ea typeface="Barlow"/>
                <a:cs typeface="Barlow"/>
                <a:sym typeface="Barlow"/>
              </a:defRPr>
            </a:lvl4pPr>
            <a:lvl5pPr lvl="4" algn="ctr">
              <a:buNone/>
              <a:defRPr sz="1000">
                <a:solidFill>
                  <a:schemeClr val="lt1"/>
                </a:solidFill>
                <a:latin typeface="Barlow"/>
                <a:ea typeface="Barlow"/>
                <a:cs typeface="Barlow"/>
                <a:sym typeface="Barlow"/>
              </a:defRPr>
            </a:lvl5pPr>
            <a:lvl6pPr lvl="5" algn="ctr">
              <a:buNone/>
              <a:defRPr sz="1000">
                <a:solidFill>
                  <a:schemeClr val="lt1"/>
                </a:solidFill>
                <a:latin typeface="Barlow"/>
                <a:ea typeface="Barlow"/>
                <a:cs typeface="Barlow"/>
                <a:sym typeface="Barlow"/>
              </a:defRPr>
            </a:lvl6pPr>
            <a:lvl7pPr lvl="6" algn="ctr">
              <a:buNone/>
              <a:defRPr sz="1000">
                <a:solidFill>
                  <a:schemeClr val="lt1"/>
                </a:solidFill>
                <a:latin typeface="Barlow"/>
                <a:ea typeface="Barlow"/>
                <a:cs typeface="Barlow"/>
                <a:sym typeface="Barlow"/>
              </a:defRPr>
            </a:lvl7pPr>
            <a:lvl8pPr lvl="7" algn="ctr">
              <a:buNone/>
              <a:defRPr sz="1000">
                <a:solidFill>
                  <a:schemeClr val="lt1"/>
                </a:solidFill>
                <a:latin typeface="Barlow"/>
                <a:ea typeface="Barlow"/>
                <a:cs typeface="Barlow"/>
                <a:sym typeface="Barlow"/>
              </a:defRPr>
            </a:lvl8pPr>
            <a:lvl9pPr lvl="8" algn="ctr">
              <a:buNone/>
              <a:defRPr sz="1000">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6" r:id="rId7"/>
    <p:sldLayoutId id="2147483657" r:id="rId8"/>
    <p:sldLayoutId id="2147483658"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9.xml"/><Relationship Id="rId4" Type="http://schemas.openxmlformats.org/officeDocument/2006/relationships/image" Target="https://lh6.googleusercontent.com/nVcja6tP7wzR_HV-GD4k5Nloi6MnbfD3PrgJVBSgA_T1JwcaPb-B9A5aNtsWkIUeDk1RpGU_urPAhUCZnGZFAFKd0yZwtlO4oMbCLOH-YcRGoV-QSVKs6bXey3vbiQDwqS7XJvEv"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3.xml"/><Relationship Id="rId1" Type="http://schemas.openxmlformats.org/officeDocument/2006/relationships/slideLayout" Target="../slideLayouts/slideLayout9.xml"/><Relationship Id="rId4" Type="http://schemas.openxmlformats.org/officeDocument/2006/relationships/image" Target="https://lh3.googleusercontent.com/ExiDKt4ckmrxH3EmbpO2qwaMkAWTDQsMsZ7t4awMZHx_W_ofSJyXQAISlYpxm3Mc-dtiRUBlPX7Img-dRUzZrFV5uBsmT8CEWgePjEkBijcv0_zIgqz9YkhQrhRbeFsDTacm-b9h"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9.xml"/><Relationship Id="rId1" Type="http://schemas.openxmlformats.org/officeDocument/2006/relationships/slideLayout" Target="../slideLayouts/slideLayout9.xml"/><Relationship Id="rId4" Type="http://schemas.openxmlformats.org/officeDocument/2006/relationships/image" Target="https://lh3.googleusercontent.com/MyuypYE4Bj3AwX7uiWdYxWmYhzKvn6Hy7FdUZ1XrBn-omjOdEI6zRsPcUJcqu2nYriXFXuh_FPDpXz6bg0Vqs7WsNNebJEcspaDMz4WzwKFAsWF0_ffP9Trw4u275tQ0nVjTAJ1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1.xml"/><Relationship Id="rId1" Type="http://schemas.openxmlformats.org/officeDocument/2006/relationships/slideLayout" Target="../slideLayouts/slideLayout9.xml"/><Relationship Id="rId4" Type="http://schemas.openxmlformats.org/officeDocument/2006/relationships/image" Target="https://lh6.googleusercontent.com/30qKlxLyzTiN7eHDikuYsPLm0tWDPzvp6l9yqORCRTcq8gWmeFBSUgS4mqXOSkCfepUZ2hJ7pFTVqQAj4Arb4mapX5G2RkcN4a4x7iy-lttgmePa7AXNkAO28a9akYLSCNlZs8i_" TargetMode="Externa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6.xml"/><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8.xml"/><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0.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hyperlink" Target="https://www.omg.org/bpmn/index.htm" TargetMode="External"/><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hyperlink" Target="https://www.heflo.com/pt-br/bpm/porque-usar-bpm-e-necessario/" TargetMode="External"/><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hyperlink" Target="https://www.omg.org/bpmn/index.htm" TargetMode="External"/><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39"/>
        <p:cNvGrpSpPr/>
        <p:nvPr/>
      </p:nvGrpSpPr>
      <p:grpSpPr>
        <a:xfrm>
          <a:off x="0" y="0"/>
          <a:ext cx="0" cy="0"/>
          <a:chOff x="0" y="0"/>
          <a:chExt cx="0" cy="0"/>
        </a:xfrm>
      </p:grpSpPr>
      <p:sp>
        <p:nvSpPr>
          <p:cNvPr id="240" name="Google Shape;240;p13"/>
          <p:cNvSpPr txBox="1">
            <a:spLocks noGrp="1"/>
          </p:cNvSpPr>
          <p:nvPr>
            <p:ph type="ctrTitle"/>
          </p:nvPr>
        </p:nvSpPr>
        <p:spPr>
          <a:xfrm>
            <a:off x="2122525" y="1991825"/>
            <a:ext cx="48990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M</a:t>
            </a:r>
            <a:r>
              <a:rPr lang="pt-BR" sz="3200" dirty="0"/>
              <a:t>ODELAGEM DE PROCESSOS DAS CHEFIAS DEPARTAMENTAIS DA UNIVERISIDADE FEDERAL DE SERGIPE</a:t>
            </a:r>
            <a:endParaRPr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t>1. </a:t>
            </a:r>
            <a:r>
              <a:rPr lang="pt-BR" sz="4400" dirty="0"/>
              <a:t>CONTEXTO</a:t>
            </a:r>
            <a:endParaRPr sz="4400" dirty="0"/>
          </a:p>
        </p:txBody>
      </p:sp>
      <p:sp>
        <p:nvSpPr>
          <p:cNvPr id="269" name="Google Shape;269;p17"/>
          <p:cNvSpPr txBox="1">
            <a:spLocks noGrp="1"/>
          </p:cNvSpPr>
          <p:nvPr>
            <p:ph type="subTitle" idx="1"/>
          </p:nvPr>
        </p:nvSpPr>
        <p:spPr>
          <a:xfrm>
            <a:off x="2626350" y="3144854"/>
            <a:ext cx="3891300" cy="78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pt-BR" dirty="0"/>
              <a:t>PARTE 1</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t-BR" sz="3600" dirty="0"/>
              <a:t>CONTEXTO</a:t>
            </a:r>
            <a:endParaRPr sz="3600" dirty="0"/>
          </a:p>
        </p:txBody>
      </p:sp>
      <p:sp>
        <p:nvSpPr>
          <p:cNvPr id="262" name="Google Shape;262;p16"/>
          <p:cNvSpPr txBox="1">
            <a:spLocks noGrp="1"/>
          </p:cNvSpPr>
          <p:nvPr>
            <p:ph type="body" idx="1"/>
          </p:nvPr>
        </p:nvSpPr>
        <p:spPr>
          <a:xfrm>
            <a:off x="457200" y="1345029"/>
            <a:ext cx="5602406" cy="3180900"/>
          </a:xfrm>
          <a:prstGeom prst="rect">
            <a:avLst/>
          </a:prstGeom>
        </p:spPr>
        <p:txBody>
          <a:bodyPr spcFirstLastPara="1" wrap="square" lIns="91425" tIns="91425" rIns="91425" bIns="91425" anchor="t" anchorCtr="0">
            <a:noAutofit/>
          </a:bodyPr>
          <a:lstStyle/>
          <a:p>
            <a:pPr lvl="0"/>
            <a:r>
              <a:rPr lang="pt-BR" sz="3200" dirty="0">
                <a:solidFill>
                  <a:srgbClr val="000000"/>
                </a:solidFill>
                <a:latin typeface="Barlow Light" panose="020B0604020202020204" charset="0"/>
                <a:cs typeface="Arial"/>
                <a:sym typeface="Arial"/>
              </a:rPr>
              <a:t>DIFICULDADES:</a:t>
            </a:r>
          </a:p>
          <a:p>
            <a:pPr lvl="1"/>
            <a:r>
              <a:rPr lang="pt-BR" sz="3200" dirty="0">
                <a:solidFill>
                  <a:srgbClr val="000000"/>
                </a:solidFill>
                <a:latin typeface="Barlow Light" panose="020B0604020202020204" charset="0"/>
                <a:cs typeface="Arial"/>
                <a:sym typeface="Arial"/>
              </a:rPr>
              <a:t>COMO OS PROCESSOS DEVEM SER EXECULTADOS</a:t>
            </a:r>
          </a:p>
          <a:p>
            <a:pPr lvl="1"/>
            <a:r>
              <a:rPr lang="pt-BR" sz="3200" dirty="0">
                <a:solidFill>
                  <a:srgbClr val="000000"/>
                </a:solidFill>
                <a:latin typeface="Barlow Light" panose="020B0604020202020204" charset="0"/>
                <a:cs typeface="Arial"/>
                <a:sym typeface="Arial"/>
              </a:rPr>
              <a:t>NOVA CHEFIA NÃO CONHECER OS PROCESSOS</a:t>
            </a:r>
            <a:endParaRPr lang="pt-BR" sz="5400" dirty="0">
              <a:latin typeface="Barlow Light" panose="020B0604020202020204" charset="0"/>
            </a:endParaRPr>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3432732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t-BR" sz="3600" dirty="0"/>
              <a:t>CONTEXTO</a:t>
            </a:r>
            <a:endParaRPr sz="3600" dirty="0"/>
          </a:p>
        </p:txBody>
      </p:sp>
      <p:sp>
        <p:nvSpPr>
          <p:cNvPr id="262" name="Google Shape;262;p16"/>
          <p:cNvSpPr txBox="1">
            <a:spLocks noGrp="1"/>
          </p:cNvSpPr>
          <p:nvPr>
            <p:ph type="body" idx="1"/>
          </p:nvPr>
        </p:nvSpPr>
        <p:spPr>
          <a:xfrm>
            <a:off x="457200" y="1444375"/>
            <a:ext cx="5602406" cy="3180900"/>
          </a:xfrm>
          <a:prstGeom prst="rect">
            <a:avLst/>
          </a:prstGeom>
        </p:spPr>
        <p:txBody>
          <a:bodyPr spcFirstLastPara="1" wrap="square" lIns="91425" tIns="91425" rIns="91425" bIns="91425" anchor="t" anchorCtr="0">
            <a:noAutofit/>
          </a:bodyPr>
          <a:lstStyle/>
          <a:p>
            <a:pPr lvl="0"/>
            <a:r>
              <a:rPr lang="pt-BR" sz="3200" b="1" dirty="0">
                <a:solidFill>
                  <a:srgbClr val="000000"/>
                </a:solidFill>
                <a:latin typeface="Barlow Light" panose="020B0604020202020204" charset="0"/>
                <a:cs typeface="Arial"/>
                <a:sym typeface="Arial"/>
              </a:rPr>
              <a:t>NESTE CONTEXTO PROPÕE-SE:</a:t>
            </a:r>
          </a:p>
          <a:p>
            <a:pPr lvl="1"/>
            <a:r>
              <a:rPr lang="pt-BR" sz="3200" dirty="0">
                <a:solidFill>
                  <a:srgbClr val="000000"/>
                </a:solidFill>
                <a:latin typeface="Barlow Light" panose="020B0604020202020204" charset="0"/>
                <a:cs typeface="Arial"/>
                <a:sym typeface="Arial"/>
              </a:rPr>
              <a:t>MODELAGEM</a:t>
            </a:r>
          </a:p>
          <a:p>
            <a:pPr lvl="1"/>
            <a:r>
              <a:rPr lang="pt-BR" sz="3200" dirty="0">
                <a:solidFill>
                  <a:srgbClr val="000000"/>
                </a:solidFill>
                <a:latin typeface="Barlow Light" panose="020B0604020202020204" charset="0"/>
                <a:cs typeface="Arial"/>
                <a:sym typeface="Arial"/>
              </a:rPr>
              <a:t>INTEGRAÇÃO DE DOCUMENTOS</a:t>
            </a:r>
          </a:p>
          <a:p>
            <a:pPr lvl="1"/>
            <a:endParaRPr lang="pt-BR" sz="3200" dirty="0">
              <a:solidFill>
                <a:srgbClr val="000000"/>
              </a:solidFill>
              <a:latin typeface="Barlow Light" panose="020B0604020202020204" charset="0"/>
              <a:cs typeface="Arial"/>
              <a:sym typeface="Arial"/>
            </a:endParaRPr>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712253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t-BR" sz="3600" dirty="0"/>
              <a:t>CONTEXTO</a:t>
            </a:r>
            <a:endParaRPr sz="3600" dirty="0"/>
          </a:p>
        </p:txBody>
      </p:sp>
      <p:sp>
        <p:nvSpPr>
          <p:cNvPr id="262" name="Google Shape;262;p16"/>
          <p:cNvSpPr txBox="1">
            <a:spLocks noGrp="1"/>
          </p:cNvSpPr>
          <p:nvPr>
            <p:ph type="body" idx="1"/>
          </p:nvPr>
        </p:nvSpPr>
        <p:spPr>
          <a:xfrm>
            <a:off x="457200" y="1444375"/>
            <a:ext cx="5602406" cy="3180900"/>
          </a:xfrm>
          <a:prstGeom prst="rect">
            <a:avLst/>
          </a:prstGeom>
        </p:spPr>
        <p:txBody>
          <a:bodyPr spcFirstLastPara="1" wrap="square" lIns="91425" tIns="91425" rIns="91425" bIns="91425" anchor="t" anchorCtr="0">
            <a:noAutofit/>
          </a:bodyPr>
          <a:lstStyle/>
          <a:p>
            <a:pPr lvl="1"/>
            <a:r>
              <a:rPr lang="pt-BR" sz="3200" dirty="0">
                <a:solidFill>
                  <a:srgbClr val="000000"/>
                </a:solidFill>
                <a:latin typeface="Barlow Light" panose="020B0604020202020204" charset="0"/>
                <a:cs typeface="Arial"/>
                <a:sym typeface="Arial"/>
              </a:rPr>
              <a:t>DISPONIBILIZAR DOS PROCESSOS DAS CHEFIAS DA UFS </a:t>
            </a:r>
          </a:p>
          <a:p>
            <a:pPr lvl="1"/>
            <a:endParaRPr lang="pt-BR" sz="3200" dirty="0">
              <a:solidFill>
                <a:srgbClr val="000000"/>
              </a:solidFill>
              <a:latin typeface="Barlow Light" panose="020B0604020202020204" charset="0"/>
              <a:cs typeface="Arial"/>
              <a:sym typeface="Arial"/>
            </a:endParaRPr>
          </a:p>
          <a:p>
            <a:pPr lvl="1"/>
            <a:r>
              <a:rPr lang="pt-BR" sz="3200" dirty="0">
                <a:solidFill>
                  <a:srgbClr val="000000"/>
                </a:solidFill>
                <a:latin typeface="Barlow Light" panose="020B0604020202020204" charset="0"/>
                <a:cs typeface="Arial"/>
                <a:sym typeface="Arial"/>
              </a:rPr>
              <a:t>USAR BPMN</a:t>
            </a:r>
            <a:endParaRPr lang="pt-BR" sz="5400" dirty="0">
              <a:latin typeface="Barlow Light" panose="020B0604020202020204" charset="0"/>
            </a:endParaRPr>
          </a:p>
          <a:p>
            <a:pPr lvl="1"/>
            <a:endParaRPr lang="pt-BR" sz="3200" dirty="0">
              <a:solidFill>
                <a:srgbClr val="000000"/>
              </a:solidFill>
              <a:latin typeface="Barlow Light" panose="020B0604020202020204" charset="0"/>
              <a:cs typeface="Arial"/>
              <a:sym typeface="Arial"/>
            </a:endParaRPr>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1244639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t>2. </a:t>
            </a:r>
            <a:r>
              <a:rPr lang="pt-BR" sz="4400" dirty="0"/>
              <a:t>PROBLEMA</a:t>
            </a:r>
            <a:endParaRPr sz="4400" dirty="0"/>
          </a:p>
        </p:txBody>
      </p:sp>
      <p:sp>
        <p:nvSpPr>
          <p:cNvPr id="269" name="Google Shape;269;p17"/>
          <p:cNvSpPr txBox="1">
            <a:spLocks noGrp="1"/>
          </p:cNvSpPr>
          <p:nvPr>
            <p:ph type="subTitle" idx="1"/>
          </p:nvPr>
        </p:nvSpPr>
        <p:spPr>
          <a:xfrm>
            <a:off x="2626350" y="3144854"/>
            <a:ext cx="3891300" cy="78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pt-BR" dirty="0"/>
              <a:t>PARTE 1</a:t>
            </a:r>
            <a:endParaRPr dirty="0"/>
          </a:p>
        </p:txBody>
      </p:sp>
    </p:spTree>
    <p:extLst>
      <p:ext uri="{BB962C8B-B14F-4D97-AF65-F5344CB8AC3E}">
        <p14:creationId xmlns:p14="http://schemas.microsoft.com/office/powerpoint/2010/main" val="2914655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t-BR" sz="3600" dirty="0"/>
              <a:t>PROBLEMA</a:t>
            </a:r>
            <a:endParaRPr sz="3600" dirty="0"/>
          </a:p>
        </p:txBody>
      </p:sp>
      <p:sp>
        <p:nvSpPr>
          <p:cNvPr id="262" name="Google Shape;262;p16"/>
          <p:cNvSpPr txBox="1">
            <a:spLocks noGrp="1"/>
          </p:cNvSpPr>
          <p:nvPr>
            <p:ph type="body" idx="1"/>
          </p:nvPr>
        </p:nvSpPr>
        <p:spPr>
          <a:xfrm>
            <a:off x="457200" y="1657350"/>
            <a:ext cx="5138700" cy="3180900"/>
          </a:xfrm>
          <a:prstGeom prst="rect">
            <a:avLst/>
          </a:prstGeom>
        </p:spPr>
        <p:txBody>
          <a:bodyPr spcFirstLastPara="1" wrap="square" lIns="91425" tIns="91425" rIns="91425" bIns="91425" anchor="t" anchorCtr="0">
            <a:noAutofit/>
          </a:bodyPr>
          <a:lstStyle/>
          <a:p>
            <a:pPr lvl="0"/>
            <a:r>
              <a:rPr lang="pt-BR" sz="3200" dirty="0">
                <a:solidFill>
                  <a:srgbClr val="000000"/>
                </a:solidFill>
                <a:latin typeface="Barlow Light" panose="020B0604020202020204" charset="0"/>
                <a:ea typeface="Arial"/>
                <a:cs typeface="Arial"/>
                <a:sym typeface="Arial"/>
              </a:rPr>
              <a:t>DIFICULDADE PARA DIVULGAR SEUS PROCESSOS DE FORMA ATUALIZADA</a:t>
            </a:r>
            <a:endParaRPr sz="5400" dirty="0">
              <a:latin typeface="Barlow Light" panose="020B0604020202020204" charset="0"/>
            </a:endParaRPr>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2466512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t-BR" sz="3600" dirty="0"/>
              <a:t>PROBLEMA</a:t>
            </a:r>
            <a:endParaRPr sz="3600" dirty="0"/>
          </a:p>
        </p:txBody>
      </p:sp>
      <p:sp>
        <p:nvSpPr>
          <p:cNvPr id="262" name="Google Shape;262;p16"/>
          <p:cNvSpPr txBox="1">
            <a:spLocks noGrp="1"/>
          </p:cNvSpPr>
          <p:nvPr>
            <p:ph type="body" idx="1"/>
          </p:nvPr>
        </p:nvSpPr>
        <p:spPr>
          <a:xfrm>
            <a:off x="457200" y="1657350"/>
            <a:ext cx="5616054" cy="3180900"/>
          </a:xfrm>
          <a:prstGeom prst="rect">
            <a:avLst/>
          </a:prstGeom>
        </p:spPr>
        <p:txBody>
          <a:bodyPr spcFirstLastPara="1" wrap="square" lIns="91425" tIns="91425" rIns="91425" bIns="91425" anchor="t" anchorCtr="0">
            <a:noAutofit/>
          </a:bodyPr>
          <a:lstStyle/>
          <a:p>
            <a:pPr lvl="0"/>
            <a:r>
              <a:rPr lang="pt-BR" sz="3200" dirty="0">
                <a:solidFill>
                  <a:srgbClr val="FF0000"/>
                </a:solidFill>
                <a:latin typeface="Barlow Light" panose="020B0604020202020204" charset="0"/>
                <a:ea typeface="Arial"/>
                <a:cs typeface="Arial"/>
                <a:sym typeface="Arial"/>
              </a:rPr>
              <a:t>DIFICULTA</a:t>
            </a:r>
            <a:r>
              <a:rPr lang="pt-BR" sz="3200" dirty="0">
                <a:solidFill>
                  <a:srgbClr val="000000"/>
                </a:solidFill>
                <a:latin typeface="Barlow Light" panose="020B0604020202020204" charset="0"/>
                <a:ea typeface="Arial"/>
                <a:cs typeface="Arial"/>
                <a:sym typeface="Arial"/>
              </a:rPr>
              <a:t> QUE OS NOVOS CHEFES TENHAM </a:t>
            </a:r>
            <a:r>
              <a:rPr lang="pt-BR" sz="3200" dirty="0">
                <a:solidFill>
                  <a:srgbClr val="FF0000"/>
                </a:solidFill>
                <a:latin typeface="Barlow Light" panose="020B0604020202020204" charset="0"/>
                <a:ea typeface="Arial"/>
                <a:cs typeface="Arial"/>
                <a:sym typeface="Arial"/>
              </a:rPr>
              <a:t>CLAREZA DOS PROCESSOS </a:t>
            </a:r>
            <a:r>
              <a:rPr lang="pt-BR" sz="3200" dirty="0">
                <a:solidFill>
                  <a:srgbClr val="000000"/>
                </a:solidFill>
                <a:latin typeface="Barlow Light" panose="020B0604020202020204" charset="0"/>
                <a:ea typeface="Arial"/>
                <a:cs typeface="Arial"/>
                <a:sym typeface="Arial"/>
              </a:rPr>
              <a:t>DEPARTAMENTAIS SOB SUA RESPONSABILIDADE</a:t>
            </a:r>
            <a:endParaRPr lang="pt-BR" sz="5400" dirty="0">
              <a:latin typeface="Barlow Light" panose="020B0604020202020204" charset="0"/>
            </a:endParaRPr>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675031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t-BR" sz="3600" dirty="0"/>
              <a:t>PROBLEMA</a:t>
            </a:r>
            <a:endParaRPr sz="3600" dirty="0"/>
          </a:p>
        </p:txBody>
      </p:sp>
      <p:sp>
        <p:nvSpPr>
          <p:cNvPr id="262" name="Google Shape;262;p16"/>
          <p:cNvSpPr txBox="1">
            <a:spLocks noGrp="1"/>
          </p:cNvSpPr>
          <p:nvPr>
            <p:ph type="body" idx="1"/>
          </p:nvPr>
        </p:nvSpPr>
        <p:spPr>
          <a:xfrm>
            <a:off x="457200" y="1657350"/>
            <a:ext cx="5616054" cy="3180900"/>
          </a:xfrm>
          <a:prstGeom prst="rect">
            <a:avLst/>
          </a:prstGeom>
        </p:spPr>
        <p:txBody>
          <a:bodyPr spcFirstLastPara="1" wrap="square" lIns="91425" tIns="91425" rIns="91425" bIns="91425" anchor="t" anchorCtr="0">
            <a:noAutofit/>
          </a:bodyPr>
          <a:lstStyle/>
          <a:p>
            <a:pPr lvl="0"/>
            <a:r>
              <a:rPr lang="pt-BR" sz="3200" dirty="0">
                <a:solidFill>
                  <a:srgbClr val="FF0000"/>
                </a:solidFill>
                <a:latin typeface="Barlow Light" panose="020B0604020202020204" charset="0"/>
                <a:ea typeface="Arial"/>
                <a:cs typeface="Arial"/>
                <a:sym typeface="Arial"/>
              </a:rPr>
              <a:t>A DISPONIBILIZAÇÃO</a:t>
            </a:r>
            <a:r>
              <a:rPr lang="pt-BR" sz="3200" dirty="0">
                <a:solidFill>
                  <a:srgbClr val="000000"/>
                </a:solidFill>
                <a:latin typeface="Barlow Light" panose="020B0604020202020204" charset="0"/>
                <a:ea typeface="Arial"/>
                <a:cs typeface="Arial"/>
                <a:sym typeface="Arial"/>
              </a:rPr>
              <a:t> DAS RESOLUÇÕES E MANUAIS PARA EXECUÇÃO DESSES </a:t>
            </a:r>
            <a:r>
              <a:rPr lang="pt-BR" sz="3200" dirty="0">
                <a:solidFill>
                  <a:srgbClr val="FF0000"/>
                </a:solidFill>
                <a:latin typeface="Barlow Light" panose="020B0604020202020204" charset="0"/>
                <a:ea typeface="Arial"/>
                <a:cs typeface="Arial"/>
                <a:sym typeface="Arial"/>
              </a:rPr>
              <a:t>PROCESSOS É REALIZADA EM LOCAIS DISTINTOS NA WEB</a:t>
            </a:r>
            <a:endParaRPr lang="pt-BR" sz="5400" dirty="0">
              <a:solidFill>
                <a:srgbClr val="FF0000"/>
              </a:solidFill>
              <a:latin typeface="Barlow Light" panose="020B0604020202020204" charset="0"/>
            </a:endParaRPr>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1645686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t-BR" sz="3600" dirty="0"/>
              <a:t>PROBLEMA</a:t>
            </a:r>
            <a:endParaRPr sz="3600" dirty="0"/>
          </a:p>
        </p:txBody>
      </p:sp>
      <p:sp>
        <p:nvSpPr>
          <p:cNvPr id="262" name="Google Shape;262;p16"/>
          <p:cNvSpPr txBox="1">
            <a:spLocks noGrp="1"/>
          </p:cNvSpPr>
          <p:nvPr>
            <p:ph type="body" idx="1"/>
          </p:nvPr>
        </p:nvSpPr>
        <p:spPr>
          <a:xfrm>
            <a:off x="457200" y="1657350"/>
            <a:ext cx="5616054" cy="3180900"/>
          </a:xfrm>
          <a:prstGeom prst="rect">
            <a:avLst/>
          </a:prstGeom>
        </p:spPr>
        <p:txBody>
          <a:bodyPr spcFirstLastPara="1" wrap="square" lIns="91425" tIns="91425" rIns="91425" bIns="91425" anchor="t" anchorCtr="0">
            <a:noAutofit/>
          </a:bodyPr>
          <a:lstStyle/>
          <a:p>
            <a:pPr lvl="0"/>
            <a:r>
              <a:rPr lang="pt-BR" sz="3200" dirty="0">
                <a:solidFill>
                  <a:srgbClr val="000000"/>
                </a:solidFill>
                <a:latin typeface="Barlow Light" panose="020B0604020202020204" charset="0"/>
                <a:ea typeface="Arial"/>
                <a:cs typeface="Arial"/>
                <a:sym typeface="Arial"/>
              </a:rPr>
              <a:t>A </a:t>
            </a:r>
            <a:r>
              <a:rPr lang="pt-BR" sz="3200" dirty="0">
                <a:solidFill>
                  <a:srgbClr val="FF0000"/>
                </a:solidFill>
                <a:latin typeface="Barlow Light" panose="020B0604020202020204" charset="0"/>
                <a:ea typeface="Arial"/>
                <a:cs typeface="Arial"/>
                <a:sym typeface="Arial"/>
              </a:rPr>
              <a:t>FALTA</a:t>
            </a:r>
            <a:r>
              <a:rPr lang="pt-BR" sz="3200" dirty="0">
                <a:solidFill>
                  <a:srgbClr val="000000"/>
                </a:solidFill>
                <a:latin typeface="Barlow Light" panose="020B0604020202020204" charset="0"/>
                <a:ea typeface="Arial"/>
                <a:cs typeface="Arial"/>
                <a:sym typeface="Arial"/>
              </a:rPr>
              <a:t> DE </a:t>
            </a:r>
            <a:r>
              <a:rPr lang="pt-BR" sz="3200" dirty="0">
                <a:solidFill>
                  <a:srgbClr val="FF0000"/>
                </a:solidFill>
                <a:latin typeface="Barlow Light" panose="020B0604020202020204" charset="0"/>
                <a:ea typeface="Arial"/>
                <a:cs typeface="Arial"/>
                <a:sym typeface="Arial"/>
              </a:rPr>
              <a:t>INTEGRAÇÃO</a:t>
            </a:r>
            <a:r>
              <a:rPr lang="pt-BR" sz="3200" dirty="0">
                <a:solidFill>
                  <a:srgbClr val="000000"/>
                </a:solidFill>
                <a:latin typeface="Barlow Light" panose="020B0604020202020204" charset="0"/>
                <a:ea typeface="Arial"/>
                <a:cs typeface="Arial"/>
                <a:sym typeface="Arial"/>
              </a:rPr>
              <a:t> DAS </a:t>
            </a:r>
            <a:r>
              <a:rPr lang="pt-BR" sz="3200" dirty="0">
                <a:solidFill>
                  <a:srgbClr val="FF0000"/>
                </a:solidFill>
                <a:latin typeface="Barlow Light" panose="020B0604020202020204" charset="0"/>
                <a:ea typeface="Arial"/>
                <a:cs typeface="Arial"/>
                <a:sym typeface="Arial"/>
              </a:rPr>
              <a:t>INFORMAÇÕES</a:t>
            </a:r>
            <a:r>
              <a:rPr lang="pt-BR" sz="3200" dirty="0">
                <a:solidFill>
                  <a:srgbClr val="000000"/>
                </a:solidFill>
                <a:latin typeface="Barlow Light" panose="020B0604020202020204" charset="0"/>
                <a:ea typeface="Arial"/>
                <a:cs typeface="Arial"/>
                <a:sym typeface="Arial"/>
              </a:rPr>
              <a:t> </a:t>
            </a:r>
          </a:p>
          <a:p>
            <a:pPr lvl="0"/>
            <a:r>
              <a:rPr lang="pt-BR" sz="3200" dirty="0">
                <a:solidFill>
                  <a:srgbClr val="000000"/>
                </a:solidFill>
                <a:latin typeface="Barlow Light" panose="020B0604020202020204" charset="0"/>
                <a:ea typeface="Arial"/>
                <a:cs typeface="Arial"/>
                <a:sym typeface="Arial"/>
              </a:rPr>
              <a:t>E A </a:t>
            </a:r>
            <a:r>
              <a:rPr lang="pt-BR" sz="3200" dirty="0">
                <a:solidFill>
                  <a:srgbClr val="FF0000"/>
                </a:solidFill>
                <a:latin typeface="Barlow Light" panose="020B0604020202020204" charset="0"/>
                <a:ea typeface="Arial"/>
                <a:cs typeface="Arial"/>
                <a:sym typeface="Arial"/>
              </a:rPr>
              <a:t>AUSÊNCIA</a:t>
            </a:r>
            <a:r>
              <a:rPr lang="pt-BR" sz="3200" dirty="0">
                <a:solidFill>
                  <a:srgbClr val="000000"/>
                </a:solidFill>
                <a:latin typeface="Barlow Light" panose="020B0604020202020204" charset="0"/>
                <a:ea typeface="Arial"/>
                <a:cs typeface="Arial"/>
                <a:sym typeface="Arial"/>
              </a:rPr>
              <a:t> DE </a:t>
            </a:r>
            <a:r>
              <a:rPr lang="pt-BR" sz="3200" dirty="0">
                <a:solidFill>
                  <a:srgbClr val="FF0000"/>
                </a:solidFill>
                <a:latin typeface="Barlow Light" panose="020B0604020202020204" charset="0"/>
                <a:ea typeface="Arial"/>
                <a:cs typeface="Arial"/>
                <a:sym typeface="Arial"/>
              </a:rPr>
              <a:t>MODELOS SIMPLIFICADOS</a:t>
            </a:r>
            <a:r>
              <a:rPr lang="pt-BR" sz="3200" dirty="0">
                <a:solidFill>
                  <a:srgbClr val="000000"/>
                </a:solidFill>
                <a:latin typeface="Barlow Light" panose="020B0604020202020204" charset="0"/>
                <a:ea typeface="Arial"/>
                <a:cs typeface="Arial"/>
                <a:sym typeface="Arial"/>
              </a:rPr>
              <a:t> PARA VISUALIZAÇÃO DESTES PROCESSOS</a:t>
            </a:r>
            <a:r>
              <a:rPr lang="pt-BR" sz="3200" dirty="0">
                <a:solidFill>
                  <a:srgbClr val="000000"/>
                </a:solidFill>
                <a:latin typeface="Arial"/>
                <a:ea typeface="Arial"/>
                <a:cs typeface="Arial"/>
                <a:sym typeface="Arial"/>
              </a:rPr>
              <a:t>.</a:t>
            </a:r>
            <a:endParaRPr lang="pt-BR" sz="5400" dirty="0">
              <a:solidFill>
                <a:srgbClr val="FF0000"/>
              </a:solidFill>
              <a:latin typeface="Barlow Light" panose="020B0604020202020204" charset="0"/>
            </a:endParaRPr>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4092510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t-BR" sz="3600" dirty="0"/>
              <a:t>PROBLEMA</a:t>
            </a:r>
            <a:endParaRPr sz="3600" dirty="0"/>
          </a:p>
        </p:txBody>
      </p:sp>
      <p:sp>
        <p:nvSpPr>
          <p:cNvPr id="262" name="Google Shape;262;p16"/>
          <p:cNvSpPr txBox="1">
            <a:spLocks noGrp="1"/>
          </p:cNvSpPr>
          <p:nvPr>
            <p:ph type="body" idx="1"/>
          </p:nvPr>
        </p:nvSpPr>
        <p:spPr>
          <a:xfrm>
            <a:off x="457200" y="1657350"/>
            <a:ext cx="5616054" cy="3180900"/>
          </a:xfrm>
          <a:prstGeom prst="rect">
            <a:avLst/>
          </a:prstGeom>
        </p:spPr>
        <p:txBody>
          <a:bodyPr spcFirstLastPara="1" wrap="square" lIns="91425" tIns="91425" rIns="91425" bIns="91425" anchor="t" anchorCtr="0">
            <a:noAutofit/>
          </a:bodyPr>
          <a:lstStyle/>
          <a:p>
            <a:pPr lvl="0"/>
            <a:r>
              <a:rPr lang="pt-BR" sz="3200" dirty="0">
                <a:solidFill>
                  <a:srgbClr val="000000"/>
                </a:solidFill>
                <a:latin typeface="Barlow Light" panose="020B0604020202020204" charset="0"/>
                <a:ea typeface="Arial"/>
                <a:cs typeface="Arial"/>
                <a:sym typeface="Arial"/>
              </a:rPr>
              <a:t>PODE AFETAR O </a:t>
            </a:r>
            <a:r>
              <a:rPr lang="pt-BR" sz="3200" dirty="0">
                <a:solidFill>
                  <a:srgbClr val="FF0000"/>
                </a:solidFill>
                <a:latin typeface="Barlow Light" panose="020B0604020202020204" charset="0"/>
                <a:ea typeface="Arial"/>
                <a:cs typeface="Arial"/>
                <a:sym typeface="Arial"/>
              </a:rPr>
              <a:t>DESEMPENHO</a:t>
            </a:r>
            <a:r>
              <a:rPr lang="pt-BR" sz="3200" dirty="0">
                <a:solidFill>
                  <a:srgbClr val="000000"/>
                </a:solidFill>
                <a:latin typeface="Barlow Light" panose="020B0604020202020204" charset="0"/>
                <a:ea typeface="Arial"/>
                <a:cs typeface="Arial"/>
                <a:sym typeface="Arial"/>
              </a:rPr>
              <a:t> E LEVAR A </a:t>
            </a:r>
            <a:r>
              <a:rPr lang="pt-BR" sz="3200" dirty="0">
                <a:solidFill>
                  <a:srgbClr val="FF0000"/>
                </a:solidFill>
                <a:latin typeface="Barlow Light" panose="020B0604020202020204" charset="0"/>
                <a:ea typeface="Arial"/>
                <a:cs typeface="Arial"/>
                <a:sym typeface="Arial"/>
              </a:rPr>
              <a:t>INCONSISTÊNCIAS</a:t>
            </a:r>
            <a:r>
              <a:rPr lang="pt-BR" sz="3200" dirty="0">
                <a:solidFill>
                  <a:srgbClr val="000000"/>
                </a:solidFill>
                <a:latin typeface="Barlow Light" panose="020B0604020202020204" charset="0"/>
                <a:ea typeface="Arial"/>
                <a:cs typeface="Arial"/>
                <a:sym typeface="Arial"/>
              </a:rPr>
              <a:t> NA </a:t>
            </a:r>
            <a:r>
              <a:rPr lang="pt-BR" sz="3200" dirty="0">
                <a:solidFill>
                  <a:srgbClr val="FF0000"/>
                </a:solidFill>
                <a:latin typeface="Barlow Light" panose="020B0604020202020204" charset="0"/>
                <a:ea typeface="Arial"/>
                <a:cs typeface="Arial"/>
                <a:sym typeface="Arial"/>
              </a:rPr>
              <a:t>FORMA</a:t>
            </a:r>
            <a:r>
              <a:rPr lang="pt-BR" sz="3200" dirty="0">
                <a:solidFill>
                  <a:srgbClr val="000000"/>
                </a:solidFill>
                <a:latin typeface="Barlow Light" panose="020B0604020202020204" charset="0"/>
                <a:ea typeface="Arial"/>
                <a:cs typeface="Arial"/>
                <a:sym typeface="Arial"/>
              </a:rPr>
              <a:t> COMO SÃO </a:t>
            </a:r>
            <a:r>
              <a:rPr lang="pt-BR" sz="3200" dirty="0">
                <a:solidFill>
                  <a:srgbClr val="FF0000"/>
                </a:solidFill>
                <a:latin typeface="Barlow Light" panose="020B0604020202020204" charset="0"/>
                <a:ea typeface="Arial"/>
                <a:cs typeface="Arial"/>
                <a:sym typeface="Arial"/>
              </a:rPr>
              <a:t>EXECUTADOS</a:t>
            </a:r>
            <a:r>
              <a:rPr lang="pt-BR" sz="3200" dirty="0">
                <a:solidFill>
                  <a:srgbClr val="000000"/>
                </a:solidFill>
                <a:latin typeface="Barlow Light" panose="020B0604020202020204" charset="0"/>
                <a:ea typeface="Arial"/>
                <a:cs typeface="Arial"/>
                <a:sym typeface="Arial"/>
              </a:rPr>
              <a:t> PELAS DIFERENTES CHEFIAS</a:t>
            </a:r>
            <a:r>
              <a:rPr lang="pt-BR" sz="3200" dirty="0">
                <a:solidFill>
                  <a:srgbClr val="000000"/>
                </a:solidFill>
                <a:latin typeface="Arial"/>
                <a:ea typeface="Arial"/>
                <a:cs typeface="Arial"/>
                <a:sym typeface="Arial"/>
              </a:rPr>
              <a:t>.</a:t>
            </a:r>
            <a:endParaRPr lang="pt-BR" sz="5400" dirty="0">
              <a:solidFill>
                <a:srgbClr val="FF0000"/>
              </a:solidFill>
              <a:latin typeface="Barlow Light" panose="020B0604020202020204" charset="0"/>
            </a:endParaRPr>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1341322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53"/>
        <p:cNvGrpSpPr/>
        <p:nvPr/>
      </p:nvGrpSpPr>
      <p:grpSpPr>
        <a:xfrm>
          <a:off x="0" y="0"/>
          <a:ext cx="0" cy="0"/>
          <a:chOff x="0" y="0"/>
          <a:chExt cx="0" cy="0"/>
        </a:xfrm>
      </p:grpSpPr>
      <p:sp>
        <p:nvSpPr>
          <p:cNvPr id="254" name="Google Shape;254;p15"/>
          <p:cNvSpPr txBox="1">
            <a:spLocks noGrp="1"/>
          </p:cNvSpPr>
          <p:nvPr>
            <p:ph type="ctrTitle" idx="4294967295"/>
          </p:nvPr>
        </p:nvSpPr>
        <p:spPr>
          <a:xfrm>
            <a:off x="685800" y="440350"/>
            <a:ext cx="32973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t>OLÁ!</a:t>
            </a:r>
            <a:endParaRPr sz="6000" dirty="0"/>
          </a:p>
        </p:txBody>
      </p:sp>
      <p:sp>
        <p:nvSpPr>
          <p:cNvPr id="255" name="Google Shape;255;p15"/>
          <p:cNvSpPr txBox="1">
            <a:spLocks noGrp="1"/>
          </p:cNvSpPr>
          <p:nvPr>
            <p:ph type="subTitle" idx="4294967295"/>
          </p:nvPr>
        </p:nvSpPr>
        <p:spPr>
          <a:xfrm>
            <a:off x="685800" y="1639975"/>
            <a:ext cx="3297300" cy="3150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pt-BR" sz="3000" dirty="0">
                <a:solidFill>
                  <a:srgbClr val="A5B0FE"/>
                </a:solidFill>
              </a:rPr>
              <a:t>EMESON SANTOS DE OLIVEIRA</a:t>
            </a:r>
            <a:endParaRPr sz="3000" dirty="0">
              <a:solidFill>
                <a:srgbClr val="A5B0FE"/>
              </a:solidFill>
            </a:endParaRPr>
          </a:p>
          <a:p>
            <a:pPr marL="0" lvl="0" indent="0" algn="l" rtl="0">
              <a:spcBef>
                <a:spcPts val="600"/>
              </a:spcBef>
              <a:spcAft>
                <a:spcPts val="0"/>
              </a:spcAft>
              <a:buClr>
                <a:schemeClr val="dk1"/>
              </a:buClr>
              <a:buSzPts val="1100"/>
              <a:buFont typeface="Arial"/>
              <a:buNone/>
            </a:pPr>
            <a:r>
              <a:rPr lang="pt-BR" sz="2000" dirty="0" err="1"/>
              <a:t>esodegemeos</a:t>
            </a:r>
            <a:r>
              <a:rPr lang="en" sz="2000" dirty="0"/>
              <a:t>@</a:t>
            </a:r>
            <a:r>
              <a:rPr lang="pt-BR" sz="2000" dirty="0"/>
              <a:t>gmail.com</a:t>
            </a:r>
            <a:endParaRPr sz="2000" b="1" dirty="0"/>
          </a:p>
        </p:txBody>
      </p:sp>
      <p:sp>
        <p:nvSpPr>
          <p:cNvPr id="256" name="Google Shape;256;p15"/>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pic>
        <p:nvPicPr>
          <p:cNvPr id="3" name="Imagem 2">
            <a:extLst>
              <a:ext uri="{FF2B5EF4-FFF2-40B4-BE49-F238E27FC236}">
                <a16:creationId xmlns:a16="http://schemas.microsoft.com/office/drawing/2014/main" id="{1F6BC3B4-F841-481F-A12E-28572E38C566}"/>
              </a:ext>
            </a:extLst>
          </p:cNvPr>
          <p:cNvPicPr>
            <a:picLocks noChangeAspect="1"/>
          </p:cNvPicPr>
          <p:nvPr/>
        </p:nvPicPr>
        <p:blipFill>
          <a:blip r:embed="rId3"/>
          <a:stretch>
            <a:fillRect/>
          </a:stretch>
        </p:blipFill>
        <p:spPr>
          <a:xfrm>
            <a:off x="4572001" y="0"/>
            <a:ext cx="4572000" cy="51435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t>1. </a:t>
            </a:r>
            <a:r>
              <a:rPr lang="pt-BR" sz="4400" dirty="0"/>
              <a:t>REVISÃO DA LITERATURA</a:t>
            </a:r>
            <a:endParaRPr sz="4400" dirty="0"/>
          </a:p>
        </p:txBody>
      </p:sp>
      <p:sp>
        <p:nvSpPr>
          <p:cNvPr id="269" name="Google Shape;269;p17"/>
          <p:cNvSpPr txBox="1">
            <a:spLocks noGrp="1"/>
          </p:cNvSpPr>
          <p:nvPr>
            <p:ph type="subTitle" idx="1"/>
          </p:nvPr>
        </p:nvSpPr>
        <p:spPr>
          <a:xfrm>
            <a:off x="2626350" y="3144854"/>
            <a:ext cx="3891300" cy="78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pt-BR" dirty="0"/>
              <a:t>PROCESSOS DE NEGÓCIO</a:t>
            </a:r>
            <a:endParaRPr dirty="0"/>
          </a:p>
        </p:txBody>
      </p:sp>
    </p:spTree>
    <p:extLst>
      <p:ext uri="{BB962C8B-B14F-4D97-AF65-F5344CB8AC3E}">
        <p14:creationId xmlns:p14="http://schemas.microsoft.com/office/powerpoint/2010/main" val="2962375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lvl="0"/>
            <a:r>
              <a:rPr lang="pt-BR" sz="3600" dirty="0"/>
              <a:t>REVISÃO DA LITERATURA</a:t>
            </a:r>
            <a:endParaRPr sz="3600" dirty="0"/>
          </a:p>
        </p:txBody>
      </p:sp>
      <p:sp>
        <p:nvSpPr>
          <p:cNvPr id="262" name="Google Shape;262;p16"/>
          <p:cNvSpPr txBox="1">
            <a:spLocks noGrp="1"/>
          </p:cNvSpPr>
          <p:nvPr>
            <p:ph type="body" idx="1"/>
          </p:nvPr>
        </p:nvSpPr>
        <p:spPr>
          <a:xfrm>
            <a:off x="220133" y="1286935"/>
            <a:ext cx="6062133" cy="3669850"/>
          </a:xfrm>
          <a:prstGeom prst="rect">
            <a:avLst/>
          </a:prstGeom>
        </p:spPr>
        <p:txBody>
          <a:bodyPr spcFirstLastPara="1" wrap="square" lIns="91425" tIns="91425" rIns="91425" bIns="91425" anchor="t" anchorCtr="0">
            <a:noAutofit/>
          </a:bodyPr>
          <a:lstStyle/>
          <a:p>
            <a:pPr lvl="0" fontAlgn="base"/>
            <a:r>
              <a:rPr lang="pt-BR" sz="3200" dirty="0"/>
              <a:t>PROCESSOS DE NEGÓCIOS</a:t>
            </a:r>
          </a:p>
          <a:p>
            <a:pPr lvl="0" fontAlgn="base"/>
            <a:r>
              <a:rPr lang="pt-BR" sz="3200" dirty="0"/>
              <a:t>NOTAÇÕES DE MODELAGEM DE PROCESSOS DE NEGÓCIOS</a:t>
            </a:r>
          </a:p>
          <a:p>
            <a:pPr lvl="0" fontAlgn="base"/>
            <a:r>
              <a:rPr lang="pt-BR" sz="3200" dirty="0">
                <a:solidFill>
                  <a:schemeClr val="tx1"/>
                </a:solidFill>
                <a:latin typeface="Barlow Light" panose="020B0604020202020204" charset="0"/>
                <a:ea typeface="Arial"/>
                <a:cs typeface="Arial"/>
                <a:sym typeface="Arial"/>
              </a:rPr>
              <a:t>FERRAMENTAS</a:t>
            </a:r>
          </a:p>
          <a:p>
            <a:pPr lvl="0" fontAlgn="base"/>
            <a:endParaRPr lang="pt-BR" sz="3200" dirty="0">
              <a:solidFill>
                <a:schemeClr val="tx1"/>
              </a:solidFill>
              <a:latin typeface="Barlow Light" panose="020B0604020202020204" charset="0"/>
              <a:ea typeface="Arial"/>
              <a:cs typeface="Arial"/>
              <a:sym typeface="Arial"/>
            </a:endParaRPr>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3788666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t>1. </a:t>
            </a:r>
            <a:r>
              <a:rPr lang="pt-BR" sz="4400" dirty="0"/>
              <a:t>REVISÃO DA LITERATURA</a:t>
            </a:r>
            <a:endParaRPr sz="4400" dirty="0"/>
          </a:p>
        </p:txBody>
      </p:sp>
      <p:sp>
        <p:nvSpPr>
          <p:cNvPr id="269" name="Google Shape;269;p17"/>
          <p:cNvSpPr txBox="1">
            <a:spLocks noGrp="1"/>
          </p:cNvSpPr>
          <p:nvPr>
            <p:ph type="subTitle" idx="1"/>
          </p:nvPr>
        </p:nvSpPr>
        <p:spPr>
          <a:xfrm>
            <a:off x="2626350" y="3144854"/>
            <a:ext cx="3891300" cy="78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pt-BR" dirty="0"/>
              <a:t>PROCESSOS DE NEGÓCIO</a:t>
            </a:r>
            <a:endParaRPr dirty="0"/>
          </a:p>
        </p:txBody>
      </p:sp>
    </p:spTree>
    <p:extLst>
      <p:ext uri="{BB962C8B-B14F-4D97-AF65-F5344CB8AC3E}">
        <p14:creationId xmlns:p14="http://schemas.microsoft.com/office/powerpoint/2010/main" val="3511627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73"/>
        <p:cNvGrpSpPr/>
        <p:nvPr/>
      </p:nvGrpSpPr>
      <p:grpSpPr>
        <a:xfrm>
          <a:off x="0" y="0"/>
          <a:ext cx="0" cy="0"/>
          <a:chOff x="0" y="0"/>
          <a:chExt cx="0" cy="0"/>
        </a:xfrm>
      </p:grpSpPr>
      <p:sp>
        <p:nvSpPr>
          <p:cNvPr id="274" name="Google Shape;274;p18"/>
          <p:cNvSpPr txBox="1">
            <a:spLocks noGrp="1"/>
          </p:cNvSpPr>
          <p:nvPr>
            <p:ph type="body" idx="1"/>
          </p:nvPr>
        </p:nvSpPr>
        <p:spPr>
          <a:xfrm>
            <a:off x="2848484" y="825425"/>
            <a:ext cx="3447000" cy="3492600"/>
          </a:xfrm>
          <a:prstGeom prst="rect">
            <a:avLst/>
          </a:prstGeom>
        </p:spPr>
        <p:txBody>
          <a:bodyPr spcFirstLastPara="1" wrap="square" lIns="91425" tIns="91425" rIns="91425" bIns="91425" anchor="ctr" anchorCtr="0">
            <a:noAutofit/>
          </a:bodyPr>
          <a:lstStyle/>
          <a:p>
            <a:pPr marL="0" lvl="0" indent="0">
              <a:buNone/>
            </a:pPr>
            <a:r>
              <a:rPr lang="pt-BR" dirty="0"/>
              <a:t>Segundo </a:t>
            </a:r>
            <a:r>
              <a:rPr lang="pt-BR" dirty="0" err="1"/>
              <a:t>Weske</a:t>
            </a:r>
            <a:r>
              <a:rPr lang="pt-BR" dirty="0"/>
              <a:t> (2007, p. 6), processo de negócio é definido como um conjunto de atividades que são executadas em um ambiente organizacional com coordenação e técnicas a serem seguidas.</a:t>
            </a:r>
            <a:endParaRPr dirty="0"/>
          </a:p>
        </p:txBody>
      </p:sp>
      <p:sp>
        <p:nvSpPr>
          <p:cNvPr id="275" name="Google Shape;275;p18"/>
          <p:cNvSpPr txBox="1">
            <a:spLocks noGrp="1"/>
          </p:cNvSpPr>
          <p:nvPr>
            <p:ph type="sldNum" idx="12"/>
          </p:nvPr>
        </p:nvSpPr>
        <p:spPr>
          <a:xfrm>
            <a:off x="4116400" y="4807500"/>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t>1. </a:t>
            </a:r>
            <a:r>
              <a:rPr lang="pt-BR" sz="4400" dirty="0"/>
              <a:t>REVISÃO DA LITERATURA</a:t>
            </a:r>
            <a:endParaRPr sz="4400" dirty="0"/>
          </a:p>
        </p:txBody>
      </p:sp>
      <p:sp>
        <p:nvSpPr>
          <p:cNvPr id="269" name="Google Shape;269;p17"/>
          <p:cNvSpPr txBox="1">
            <a:spLocks noGrp="1"/>
          </p:cNvSpPr>
          <p:nvPr>
            <p:ph type="subTitle" idx="1"/>
          </p:nvPr>
        </p:nvSpPr>
        <p:spPr>
          <a:xfrm>
            <a:off x="2626350" y="3144854"/>
            <a:ext cx="5066802" cy="784800"/>
          </a:xfrm>
          <a:prstGeom prst="rect">
            <a:avLst/>
          </a:prstGeom>
        </p:spPr>
        <p:txBody>
          <a:bodyPr spcFirstLastPara="1" wrap="square" lIns="91425" tIns="91425" rIns="91425" bIns="91425" anchor="t" anchorCtr="0">
            <a:noAutofit/>
          </a:bodyPr>
          <a:lstStyle/>
          <a:p>
            <a:pPr lvl="0" fontAlgn="base"/>
            <a:r>
              <a:rPr lang="pt-BR" dirty="0"/>
              <a:t>NOTAÇÃO DE MODELAGEM DE PROCESSOS DE NEGÓCIO (BPMN)</a:t>
            </a:r>
          </a:p>
        </p:txBody>
      </p:sp>
    </p:spTree>
    <p:extLst>
      <p:ext uri="{BB962C8B-B14F-4D97-AF65-F5344CB8AC3E}">
        <p14:creationId xmlns:p14="http://schemas.microsoft.com/office/powerpoint/2010/main" val="8568592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73"/>
        <p:cNvGrpSpPr/>
        <p:nvPr/>
      </p:nvGrpSpPr>
      <p:grpSpPr>
        <a:xfrm>
          <a:off x="0" y="0"/>
          <a:ext cx="0" cy="0"/>
          <a:chOff x="0" y="0"/>
          <a:chExt cx="0" cy="0"/>
        </a:xfrm>
      </p:grpSpPr>
      <p:sp>
        <p:nvSpPr>
          <p:cNvPr id="274" name="Google Shape;274;p18"/>
          <p:cNvSpPr txBox="1">
            <a:spLocks noGrp="1"/>
          </p:cNvSpPr>
          <p:nvPr>
            <p:ph type="body" idx="1"/>
          </p:nvPr>
        </p:nvSpPr>
        <p:spPr>
          <a:xfrm>
            <a:off x="2848484" y="825425"/>
            <a:ext cx="3447000" cy="3492600"/>
          </a:xfrm>
          <a:prstGeom prst="rect">
            <a:avLst/>
          </a:prstGeom>
        </p:spPr>
        <p:txBody>
          <a:bodyPr spcFirstLastPara="1" wrap="square" lIns="91425" tIns="91425" rIns="91425" bIns="91425" anchor="ctr" anchorCtr="0">
            <a:noAutofit/>
          </a:bodyPr>
          <a:lstStyle/>
          <a:p>
            <a:pPr marL="0" lvl="0" indent="0">
              <a:buNone/>
            </a:pPr>
            <a:r>
              <a:rPr lang="pt-BR" dirty="0"/>
              <a:t>Segundo </a:t>
            </a:r>
            <a:r>
              <a:rPr lang="pt-BR" dirty="0" err="1"/>
              <a:t>Cbok</a:t>
            </a:r>
            <a:r>
              <a:rPr lang="pt-BR" dirty="0"/>
              <a:t> (2013), a modelagem de processos de negócio é o conjunto de atividades envolvidas na criação de representações de processos existentes ou propostos. (CBOK, 2013).</a:t>
            </a:r>
            <a:endParaRPr dirty="0"/>
          </a:p>
        </p:txBody>
      </p:sp>
      <p:sp>
        <p:nvSpPr>
          <p:cNvPr id="275" name="Google Shape;275;p18"/>
          <p:cNvSpPr txBox="1">
            <a:spLocks noGrp="1"/>
          </p:cNvSpPr>
          <p:nvPr>
            <p:ph type="sldNum" idx="12"/>
          </p:nvPr>
        </p:nvSpPr>
        <p:spPr>
          <a:xfrm>
            <a:off x="4116400" y="4807500"/>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25</a:t>
            </a:fld>
            <a:endParaRPr/>
          </a:p>
        </p:txBody>
      </p:sp>
    </p:spTree>
    <p:extLst>
      <p:ext uri="{BB962C8B-B14F-4D97-AF65-F5344CB8AC3E}">
        <p14:creationId xmlns:p14="http://schemas.microsoft.com/office/powerpoint/2010/main" val="7914206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457200" y="597407"/>
            <a:ext cx="5138700" cy="846967"/>
          </a:xfrm>
          <a:prstGeom prst="rect">
            <a:avLst/>
          </a:prstGeom>
        </p:spPr>
        <p:txBody>
          <a:bodyPr spcFirstLastPara="1" wrap="square" lIns="91425" tIns="91425" rIns="91425" bIns="91425" anchor="b" anchorCtr="0">
            <a:noAutofit/>
          </a:bodyPr>
          <a:lstStyle/>
          <a:p>
            <a:pPr lvl="0" fontAlgn="base"/>
            <a:r>
              <a:rPr lang="pt-BR" sz="3600" dirty="0"/>
              <a:t>BPMN - TIPOS</a:t>
            </a:r>
          </a:p>
        </p:txBody>
      </p:sp>
      <p:sp>
        <p:nvSpPr>
          <p:cNvPr id="262" name="Google Shape;262;p16"/>
          <p:cNvSpPr txBox="1">
            <a:spLocks noGrp="1"/>
          </p:cNvSpPr>
          <p:nvPr>
            <p:ph type="body" idx="1"/>
          </p:nvPr>
        </p:nvSpPr>
        <p:spPr>
          <a:xfrm>
            <a:off x="220133" y="1286935"/>
            <a:ext cx="6062133" cy="3669850"/>
          </a:xfrm>
          <a:prstGeom prst="rect">
            <a:avLst/>
          </a:prstGeom>
        </p:spPr>
        <p:txBody>
          <a:bodyPr spcFirstLastPara="1" wrap="square" lIns="91425" tIns="91425" rIns="91425" bIns="91425" anchor="t" anchorCtr="0">
            <a:noAutofit/>
          </a:bodyPr>
          <a:lstStyle/>
          <a:p>
            <a:pPr lvl="0" fontAlgn="base"/>
            <a:r>
              <a:rPr lang="pt-BR" dirty="0"/>
              <a:t>Fluxograma</a:t>
            </a:r>
          </a:p>
          <a:p>
            <a:pPr lvl="0" fontAlgn="base"/>
            <a:r>
              <a:rPr lang="en-US" dirty="0"/>
              <a:t>Event Driven Process Chain</a:t>
            </a:r>
          </a:p>
          <a:p>
            <a:pPr lvl="0" fontAlgn="base"/>
            <a:r>
              <a:rPr lang="pt-BR" dirty="0" err="1"/>
              <a:t>Unified</a:t>
            </a:r>
            <a:r>
              <a:rPr lang="pt-BR" dirty="0"/>
              <a:t> </a:t>
            </a:r>
            <a:r>
              <a:rPr lang="pt-BR" dirty="0" err="1"/>
              <a:t>Modeling</a:t>
            </a:r>
            <a:r>
              <a:rPr lang="pt-BR" dirty="0"/>
              <a:t> </a:t>
            </a:r>
            <a:r>
              <a:rPr lang="pt-BR" dirty="0" err="1"/>
              <a:t>Language</a:t>
            </a:r>
            <a:endParaRPr lang="pt-BR" dirty="0"/>
          </a:p>
          <a:p>
            <a:pPr lvl="0" fontAlgn="base"/>
            <a:r>
              <a:rPr lang="pt-BR" dirty="0" err="1"/>
              <a:t>Integrated</a:t>
            </a:r>
            <a:r>
              <a:rPr lang="pt-BR" dirty="0"/>
              <a:t> </a:t>
            </a:r>
            <a:r>
              <a:rPr lang="pt-BR" dirty="0" err="1"/>
              <a:t>definition</a:t>
            </a:r>
            <a:r>
              <a:rPr lang="pt-BR" dirty="0"/>
              <a:t> </a:t>
            </a:r>
            <a:r>
              <a:rPr lang="pt-BR" dirty="0" err="1"/>
              <a:t>Language</a:t>
            </a:r>
            <a:endParaRPr lang="pt-BR" dirty="0"/>
          </a:p>
          <a:p>
            <a:pPr lvl="0" fontAlgn="base"/>
            <a:r>
              <a:rPr lang="pt-BR" dirty="0" err="1"/>
              <a:t>Value</a:t>
            </a:r>
            <a:r>
              <a:rPr lang="pt-BR" dirty="0"/>
              <a:t> </a:t>
            </a:r>
            <a:r>
              <a:rPr lang="pt-BR" dirty="0" err="1"/>
              <a:t>Stream</a:t>
            </a:r>
            <a:r>
              <a:rPr lang="pt-BR" dirty="0"/>
              <a:t> Mapping</a:t>
            </a:r>
          </a:p>
          <a:p>
            <a:pPr lvl="0" fontAlgn="base"/>
            <a:r>
              <a:rPr lang="en-US" dirty="0"/>
              <a:t>Business Process Model and Notation (BPMN) </a:t>
            </a:r>
            <a:r>
              <a:rPr lang="pt-BR" dirty="0"/>
              <a:t> </a:t>
            </a:r>
            <a:endParaRPr lang="pt-BR" sz="3200" dirty="0">
              <a:solidFill>
                <a:schemeClr val="tx1"/>
              </a:solidFill>
              <a:latin typeface="Barlow Light" panose="020B0604020202020204" charset="0"/>
              <a:ea typeface="Arial"/>
              <a:cs typeface="Arial"/>
              <a:sym typeface="Arial"/>
            </a:endParaRPr>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26</a:t>
            </a:fld>
            <a:endParaRPr/>
          </a:p>
        </p:txBody>
      </p:sp>
    </p:spTree>
    <p:extLst>
      <p:ext uri="{BB962C8B-B14F-4D97-AF65-F5344CB8AC3E}">
        <p14:creationId xmlns:p14="http://schemas.microsoft.com/office/powerpoint/2010/main" val="2544836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15"/>
        <p:cNvGrpSpPr/>
        <p:nvPr/>
      </p:nvGrpSpPr>
      <p:grpSpPr>
        <a:xfrm>
          <a:off x="0" y="0"/>
          <a:ext cx="0" cy="0"/>
          <a:chOff x="0" y="0"/>
          <a:chExt cx="0" cy="0"/>
        </a:xfrm>
      </p:grpSpPr>
      <p:sp>
        <p:nvSpPr>
          <p:cNvPr id="316" name="Google Shape;316;p22"/>
          <p:cNvSpPr txBox="1">
            <a:spLocks noGrp="1"/>
          </p:cNvSpPr>
          <p:nvPr>
            <p:ph type="title" idx="4294967295"/>
          </p:nvPr>
        </p:nvSpPr>
        <p:spPr>
          <a:xfrm>
            <a:off x="457200" y="1729975"/>
            <a:ext cx="35379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t-BR" dirty="0"/>
              <a:t>FLUXOGRAMA</a:t>
            </a:r>
            <a:endParaRPr dirty="0"/>
          </a:p>
        </p:txBody>
      </p:sp>
      <p:sp>
        <p:nvSpPr>
          <p:cNvPr id="317" name="Google Shape;317;p22"/>
          <p:cNvSpPr txBox="1">
            <a:spLocks noGrp="1"/>
          </p:cNvSpPr>
          <p:nvPr>
            <p:ph type="body" idx="4294967295"/>
          </p:nvPr>
        </p:nvSpPr>
        <p:spPr>
          <a:xfrm>
            <a:off x="457200" y="2800350"/>
            <a:ext cx="3537900" cy="1823400"/>
          </a:xfrm>
          <a:prstGeom prst="rect">
            <a:avLst/>
          </a:prstGeom>
        </p:spPr>
        <p:txBody>
          <a:bodyPr spcFirstLastPara="1" wrap="square" lIns="91425" tIns="91425" rIns="91425" bIns="91425" anchor="t" anchorCtr="0">
            <a:noAutofit/>
          </a:bodyPr>
          <a:lstStyle/>
          <a:p>
            <a:pPr marL="0" lvl="0" indent="0">
              <a:buNone/>
            </a:pPr>
            <a:r>
              <a:rPr lang="pt-BR" dirty="0"/>
              <a:t>São baseados em um conjunto simples de símbolos para operações, decisões e outros elementos de processo.</a:t>
            </a:r>
            <a:endParaRPr sz="1800" dirty="0"/>
          </a:p>
        </p:txBody>
      </p:sp>
      <p:sp>
        <p:nvSpPr>
          <p:cNvPr id="318" name="Google Shape;318;p22"/>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a:p>
        </p:txBody>
      </p:sp>
      <p:pic>
        <p:nvPicPr>
          <p:cNvPr id="1026" name="Picture 2" descr="q5n8_R88pFFMlbICpYorQvnHOPqz-zyn_kUN42XS2UptRpOA3VjJH14Ep1mTyfCYUtfyqBwzGZyqlyPy4W4bxSX8XzImBqno4Z29lve4qa7mgIvxgd6_DuClRTwpKZQXFEy3PIeN">
            <a:extLst>
              <a:ext uri="{FF2B5EF4-FFF2-40B4-BE49-F238E27FC236}">
                <a16:creationId xmlns:a16="http://schemas.microsoft.com/office/drawing/2014/main" id="{22AC7EFD-8E84-48A5-8F86-330787D3E6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0"/>
            <a:ext cx="4572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15"/>
        <p:cNvGrpSpPr/>
        <p:nvPr/>
      </p:nvGrpSpPr>
      <p:grpSpPr>
        <a:xfrm>
          <a:off x="0" y="0"/>
          <a:ext cx="0" cy="0"/>
          <a:chOff x="0" y="0"/>
          <a:chExt cx="0" cy="0"/>
        </a:xfrm>
      </p:grpSpPr>
      <p:sp>
        <p:nvSpPr>
          <p:cNvPr id="316" name="Google Shape;316;p22"/>
          <p:cNvSpPr txBox="1">
            <a:spLocks noGrp="1"/>
          </p:cNvSpPr>
          <p:nvPr>
            <p:ph type="title" idx="4294967295"/>
          </p:nvPr>
        </p:nvSpPr>
        <p:spPr>
          <a:xfrm>
            <a:off x="457200" y="1729975"/>
            <a:ext cx="3537900" cy="857400"/>
          </a:xfrm>
          <a:prstGeom prst="rect">
            <a:avLst/>
          </a:prstGeom>
        </p:spPr>
        <p:txBody>
          <a:bodyPr spcFirstLastPara="1" wrap="square" lIns="91425" tIns="91425" rIns="91425" bIns="91425" anchor="b" anchorCtr="0">
            <a:noAutofit/>
          </a:bodyPr>
          <a:lstStyle/>
          <a:p>
            <a:pPr lvl="0" fontAlgn="base"/>
            <a:r>
              <a:rPr lang="en-US" dirty="0"/>
              <a:t>Event Driven Process Chain (EPC)</a:t>
            </a:r>
          </a:p>
        </p:txBody>
      </p:sp>
      <p:sp>
        <p:nvSpPr>
          <p:cNvPr id="317" name="Google Shape;317;p22"/>
          <p:cNvSpPr txBox="1">
            <a:spLocks noGrp="1"/>
          </p:cNvSpPr>
          <p:nvPr>
            <p:ph type="body" idx="4294967295"/>
          </p:nvPr>
        </p:nvSpPr>
        <p:spPr>
          <a:xfrm>
            <a:off x="457200" y="2300478"/>
            <a:ext cx="3537900" cy="1823400"/>
          </a:xfrm>
          <a:prstGeom prst="rect">
            <a:avLst/>
          </a:prstGeom>
        </p:spPr>
        <p:txBody>
          <a:bodyPr spcFirstLastPara="1" wrap="square" lIns="91425" tIns="91425" rIns="91425" bIns="91425" anchor="t" anchorCtr="0">
            <a:noAutofit/>
          </a:bodyPr>
          <a:lstStyle/>
          <a:p>
            <a:pPr marL="0" lvl="0" indent="0">
              <a:buNone/>
            </a:pPr>
            <a:r>
              <a:rPr lang="pt-BR" dirty="0"/>
              <a:t>EPC varia do muito simples ao mais complexo e descreve eventos desencadeantes ou resultantes de uma etapa do processo, chamada de função.</a:t>
            </a:r>
            <a:endParaRPr sz="1800" dirty="0"/>
          </a:p>
        </p:txBody>
      </p:sp>
      <p:sp>
        <p:nvSpPr>
          <p:cNvPr id="318" name="Google Shape;318;p22"/>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28</a:t>
            </a:fld>
            <a:endParaRPr/>
          </a:p>
        </p:txBody>
      </p:sp>
      <p:pic>
        <p:nvPicPr>
          <p:cNvPr id="2050" name="Picture 2" descr="YI_Zd7ItuOofnTjZme-LGU6VXtU-UwFiqeiebp1VUoTW681Ru5V0BnxdRFb3EF-58NI6NylyGi6axXnZUDnY6kMO6TUTeYpm_4gIELGkCysVFnM1DCRmnvwrr2A2koyz6ibpXSBW">
            <a:extLst>
              <a:ext uri="{FF2B5EF4-FFF2-40B4-BE49-F238E27FC236}">
                <a16:creationId xmlns:a16="http://schemas.microsoft.com/office/drawing/2014/main" id="{07F80531-5077-4044-928F-F5DFEE7A04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0"/>
            <a:ext cx="4572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52890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15"/>
        <p:cNvGrpSpPr/>
        <p:nvPr/>
      </p:nvGrpSpPr>
      <p:grpSpPr>
        <a:xfrm>
          <a:off x="0" y="0"/>
          <a:ext cx="0" cy="0"/>
          <a:chOff x="0" y="0"/>
          <a:chExt cx="0" cy="0"/>
        </a:xfrm>
      </p:grpSpPr>
      <p:sp>
        <p:nvSpPr>
          <p:cNvPr id="316" name="Google Shape;316;p22"/>
          <p:cNvSpPr txBox="1">
            <a:spLocks noGrp="1"/>
          </p:cNvSpPr>
          <p:nvPr>
            <p:ph type="title" idx="4294967295"/>
          </p:nvPr>
        </p:nvSpPr>
        <p:spPr>
          <a:xfrm>
            <a:off x="457200" y="1019622"/>
            <a:ext cx="3537900" cy="857400"/>
          </a:xfrm>
          <a:prstGeom prst="rect">
            <a:avLst/>
          </a:prstGeom>
        </p:spPr>
        <p:txBody>
          <a:bodyPr spcFirstLastPara="1" wrap="square" lIns="91425" tIns="91425" rIns="91425" bIns="91425" anchor="b" anchorCtr="0">
            <a:noAutofit/>
          </a:bodyPr>
          <a:lstStyle/>
          <a:p>
            <a:pPr lvl="0" fontAlgn="base"/>
            <a:r>
              <a:rPr lang="pt-BR" dirty="0" err="1"/>
              <a:t>Unified</a:t>
            </a:r>
            <a:r>
              <a:rPr lang="pt-BR" dirty="0"/>
              <a:t> </a:t>
            </a:r>
            <a:r>
              <a:rPr lang="pt-BR" dirty="0" err="1"/>
              <a:t>Modeling</a:t>
            </a:r>
            <a:r>
              <a:rPr lang="pt-BR" dirty="0"/>
              <a:t> </a:t>
            </a:r>
            <a:r>
              <a:rPr lang="pt-BR" dirty="0" err="1"/>
              <a:t>Language</a:t>
            </a:r>
            <a:r>
              <a:rPr lang="pt-BR" dirty="0"/>
              <a:t> (UML)</a:t>
            </a:r>
            <a:endParaRPr lang="en-US" dirty="0"/>
          </a:p>
        </p:txBody>
      </p:sp>
      <p:sp>
        <p:nvSpPr>
          <p:cNvPr id="317" name="Google Shape;317;p22"/>
          <p:cNvSpPr txBox="1">
            <a:spLocks noGrp="1"/>
          </p:cNvSpPr>
          <p:nvPr>
            <p:ph type="body" idx="4294967295"/>
          </p:nvPr>
        </p:nvSpPr>
        <p:spPr>
          <a:xfrm>
            <a:off x="457200" y="1660050"/>
            <a:ext cx="3537900" cy="1823400"/>
          </a:xfrm>
          <a:prstGeom prst="rect">
            <a:avLst/>
          </a:prstGeom>
        </p:spPr>
        <p:txBody>
          <a:bodyPr spcFirstLastPara="1" wrap="square" lIns="91425" tIns="91425" rIns="91425" bIns="91425" anchor="t" anchorCtr="0">
            <a:noAutofit/>
          </a:bodyPr>
          <a:lstStyle/>
          <a:p>
            <a:pPr marL="0" lvl="0" indent="0">
              <a:buNone/>
            </a:pPr>
            <a:r>
              <a:rPr lang="pt-BR" dirty="0"/>
              <a:t>UML é usada para análise e desenho de sistemas, algumas organizações também usam o diagrama de atividades da UML para modelar processos de negócio. </a:t>
            </a:r>
            <a:endParaRPr sz="1800" dirty="0"/>
          </a:p>
        </p:txBody>
      </p:sp>
      <p:sp>
        <p:nvSpPr>
          <p:cNvPr id="318" name="Google Shape;318;p22"/>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29</a:t>
            </a:fld>
            <a:endParaRPr/>
          </a:p>
        </p:txBody>
      </p:sp>
      <p:pic>
        <p:nvPicPr>
          <p:cNvPr id="3074" name="Picture 2" descr="roj9RWf1tmNV-iBv058FRfHbtHSq49a15uTNLzpkd1ZKeuLuhHvsddK2eK39J9mdZKmArlL75JZvpud6wiXFRFwad5T2M01BUEDgmQ_K1c9acXJBS5x2A45GL4TWxYaEMo7mLnHA">
            <a:extLst>
              <a:ext uri="{FF2B5EF4-FFF2-40B4-BE49-F238E27FC236}">
                <a16:creationId xmlns:a16="http://schemas.microsoft.com/office/drawing/2014/main" id="{DFC178B1-6C6D-4FB4-A440-A08E0B3D58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0"/>
            <a:ext cx="4572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2326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53"/>
        <p:cNvGrpSpPr/>
        <p:nvPr/>
      </p:nvGrpSpPr>
      <p:grpSpPr>
        <a:xfrm>
          <a:off x="0" y="0"/>
          <a:ext cx="0" cy="0"/>
          <a:chOff x="0" y="0"/>
          <a:chExt cx="0" cy="0"/>
        </a:xfrm>
      </p:grpSpPr>
      <p:sp>
        <p:nvSpPr>
          <p:cNvPr id="254" name="Google Shape;254;p15"/>
          <p:cNvSpPr txBox="1">
            <a:spLocks noGrp="1"/>
          </p:cNvSpPr>
          <p:nvPr>
            <p:ph type="ctrTitle" idx="4294967295"/>
          </p:nvPr>
        </p:nvSpPr>
        <p:spPr>
          <a:xfrm>
            <a:off x="685800" y="440350"/>
            <a:ext cx="32973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t>OLÁ!</a:t>
            </a:r>
            <a:endParaRPr sz="6000" dirty="0"/>
          </a:p>
        </p:txBody>
      </p:sp>
      <p:sp>
        <p:nvSpPr>
          <p:cNvPr id="255" name="Google Shape;255;p15"/>
          <p:cNvSpPr txBox="1">
            <a:spLocks noGrp="1"/>
          </p:cNvSpPr>
          <p:nvPr>
            <p:ph type="subTitle" idx="4294967295"/>
          </p:nvPr>
        </p:nvSpPr>
        <p:spPr>
          <a:xfrm>
            <a:off x="685800" y="1639975"/>
            <a:ext cx="3297300" cy="3150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pt-BR" sz="3000" dirty="0">
                <a:solidFill>
                  <a:srgbClr val="A5B0FE"/>
                </a:solidFill>
              </a:rPr>
              <a:t>PAULO VITOR DOS SANTOS FELIPE</a:t>
            </a:r>
            <a:endParaRPr sz="3000" dirty="0">
              <a:solidFill>
                <a:srgbClr val="A5B0FE"/>
              </a:solidFill>
            </a:endParaRPr>
          </a:p>
          <a:p>
            <a:pPr marL="0" lvl="0" indent="0">
              <a:buClr>
                <a:schemeClr val="dk1"/>
              </a:buClr>
              <a:buSzPts val="1100"/>
              <a:buNone/>
            </a:pPr>
            <a:r>
              <a:rPr lang="pt-BR" sz="2000" dirty="0"/>
              <a:t>paulo.vitor_18@hotmail.com </a:t>
            </a:r>
            <a:endParaRPr sz="2000" b="1" dirty="0"/>
          </a:p>
        </p:txBody>
      </p:sp>
      <p:sp>
        <p:nvSpPr>
          <p:cNvPr id="256" name="Google Shape;256;p15"/>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pic>
        <p:nvPicPr>
          <p:cNvPr id="3" name="Imagem 2">
            <a:extLst>
              <a:ext uri="{FF2B5EF4-FFF2-40B4-BE49-F238E27FC236}">
                <a16:creationId xmlns:a16="http://schemas.microsoft.com/office/drawing/2014/main" id="{F51E1842-03CE-4011-9ABD-9B0C275A7A31}"/>
              </a:ext>
            </a:extLst>
          </p:cNvPr>
          <p:cNvPicPr>
            <a:picLocks noChangeAspect="1"/>
          </p:cNvPicPr>
          <p:nvPr/>
        </p:nvPicPr>
        <p:blipFill>
          <a:blip r:embed="rId3"/>
          <a:stretch>
            <a:fillRect/>
          </a:stretch>
        </p:blipFill>
        <p:spPr>
          <a:xfrm>
            <a:off x="4572000" y="0"/>
            <a:ext cx="4572000" cy="5143500"/>
          </a:xfrm>
          <a:prstGeom prst="rect">
            <a:avLst/>
          </a:prstGeom>
        </p:spPr>
      </p:pic>
    </p:spTree>
    <p:extLst>
      <p:ext uri="{BB962C8B-B14F-4D97-AF65-F5344CB8AC3E}">
        <p14:creationId xmlns:p14="http://schemas.microsoft.com/office/powerpoint/2010/main" val="35547908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15"/>
        <p:cNvGrpSpPr/>
        <p:nvPr/>
      </p:nvGrpSpPr>
      <p:grpSpPr>
        <a:xfrm>
          <a:off x="0" y="0"/>
          <a:ext cx="0" cy="0"/>
          <a:chOff x="0" y="0"/>
          <a:chExt cx="0" cy="0"/>
        </a:xfrm>
      </p:grpSpPr>
      <p:pic>
        <p:nvPicPr>
          <p:cNvPr id="4098" name="Picture 2" descr="BsepaTc54VqK_kP0WqBGG__TUx9ciSjhs3t-tiMQcFIyJ5qFh52tcwuPcvNZybn3Yxo7HTWaH_yCMwpX_he59x5zxUw0mEko3XFI_ztiUIv1N9wa_j2PpwmnjS5bM4G--tsBkH5L">
            <a:extLst>
              <a:ext uri="{FF2B5EF4-FFF2-40B4-BE49-F238E27FC236}">
                <a16:creationId xmlns:a16="http://schemas.microsoft.com/office/drawing/2014/main" id="{D50B8F9C-BF30-40E1-BDC3-D6E0A8D2F9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0"/>
            <a:ext cx="4572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6" name="Google Shape;316;p22"/>
          <p:cNvSpPr txBox="1">
            <a:spLocks noGrp="1"/>
          </p:cNvSpPr>
          <p:nvPr>
            <p:ph type="title" idx="4294967295"/>
          </p:nvPr>
        </p:nvSpPr>
        <p:spPr>
          <a:xfrm>
            <a:off x="457200" y="1019622"/>
            <a:ext cx="3537900" cy="857400"/>
          </a:xfrm>
          <a:prstGeom prst="rect">
            <a:avLst/>
          </a:prstGeom>
        </p:spPr>
        <p:txBody>
          <a:bodyPr spcFirstLastPara="1" wrap="square" lIns="91425" tIns="91425" rIns="91425" bIns="91425" anchor="b" anchorCtr="0">
            <a:noAutofit/>
          </a:bodyPr>
          <a:lstStyle/>
          <a:p>
            <a:pPr lvl="0" fontAlgn="base"/>
            <a:r>
              <a:rPr lang="pt-BR" dirty="0" err="1"/>
              <a:t>Integrated</a:t>
            </a:r>
            <a:r>
              <a:rPr lang="pt-BR" dirty="0"/>
              <a:t> </a:t>
            </a:r>
            <a:r>
              <a:rPr lang="pt-BR" dirty="0" err="1"/>
              <a:t>definition</a:t>
            </a:r>
            <a:r>
              <a:rPr lang="pt-BR" dirty="0"/>
              <a:t> </a:t>
            </a:r>
            <a:r>
              <a:rPr lang="pt-BR" dirty="0" err="1"/>
              <a:t>Language</a:t>
            </a:r>
            <a:r>
              <a:rPr lang="pt-BR" dirty="0"/>
              <a:t> (IDEF)</a:t>
            </a:r>
            <a:endParaRPr lang="en-US" dirty="0"/>
          </a:p>
        </p:txBody>
      </p:sp>
      <p:sp>
        <p:nvSpPr>
          <p:cNvPr id="317" name="Google Shape;317;p22"/>
          <p:cNvSpPr txBox="1">
            <a:spLocks noGrp="1"/>
          </p:cNvSpPr>
          <p:nvPr>
            <p:ph type="body" idx="4294967295"/>
          </p:nvPr>
        </p:nvSpPr>
        <p:spPr>
          <a:xfrm>
            <a:off x="457200" y="1660050"/>
            <a:ext cx="3537900" cy="1823400"/>
          </a:xfrm>
          <a:prstGeom prst="rect">
            <a:avLst/>
          </a:prstGeom>
        </p:spPr>
        <p:txBody>
          <a:bodyPr spcFirstLastPara="1" wrap="square" lIns="91425" tIns="91425" rIns="91425" bIns="91425" anchor="t" anchorCtr="0">
            <a:noAutofit/>
          </a:bodyPr>
          <a:lstStyle/>
          <a:p>
            <a:pPr marL="0" lvl="0" indent="0">
              <a:buNone/>
            </a:pPr>
            <a:r>
              <a:rPr lang="pt-BR" sz="2000" dirty="0"/>
              <a:t>É uma notação e técnica que faz parte da metodologia para definir processos de trabalho e sistemas de informação em ambientes de manufatura. Foi utilizado e disponibilizado em várias ferramentas de modelagem e agora é de domínio público.</a:t>
            </a:r>
            <a:r>
              <a:rPr lang="pt-BR" dirty="0"/>
              <a:t> </a:t>
            </a:r>
            <a:endParaRPr sz="1800" dirty="0"/>
          </a:p>
        </p:txBody>
      </p:sp>
      <p:sp>
        <p:nvSpPr>
          <p:cNvPr id="318" name="Google Shape;318;p22"/>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30</a:t>
            </a:fld>
            <a:endParaRPr dirty="0"/>
          </a:p>
        </p:txBody>
      </p:sp>
    </p:spTree>
    <p:extLst>
      <p:ext uri="{BB962C8B-B14F-4D97-AF65-F5344CB8AC3E}">
        <p14:creationId xmlns:p14="http://schemas.microsoft.com/office/powerpoint/2010/main" val="5140971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15"/>
        <p:cNvGrpSpPr/>
        <p:nvPr/>
      </p:nvGrpSpPr>
      <p:grpSpPr>
        <a:xfrm>
          <a:off x="0" y="0"/>
          <a:ext cx="0" cy="0"/>
          <a:chOff x="0" y="0"/>
          <a:chExt cx="0" cy="0"/>
        </a:xfrm>
      </p:grpSpPr>
      <p:sp>
        <p:nvSpPr>
          <p:cNvPr id="316" name="Google Shape;316;p22"/>
          <p:cNvSpPr txBox="1">
            <a:spLocks noGrp="1"/>
          </p:cNvSpPr>
          <p:nvPr>
            <p:ph type="title" idx="4294967295"/>
          </p:nvPr>
        </p:nvSpPr>
        <p:spPr>
          <a:xfrm>
            <a:off x="457200" y="1019622"/>
            <a:ext cx="3537900" cy="857400"/>
          </a:xfrm>
          <a:prstGeom prst="rect">
            <a:avLst/>
          </a:prstGeom>
        </p:spPr>
        <p:txBody>
          <a:bodyPr spcFirstLastPara="1" wrap="square" lIns="91425" tIns="91425" rIns="91425" bIns="91425" anchor="b" anchorCtr="0">
            <a:noAutofit/>
          </a:bodyPr>
          <a:lstStyle/>
          <a:p>
            <a:pPr lvl="0" fontAlgn="base"/>
            <a:r>
              <a:rPr lang="pt-BR" dirty="0" err="1"/>
              <a:t>Value</a:t>
            </a:r>
            <a:r>
              <a:rPr lang="pt-BR" dirty="0"/>
              <a:t> </a:t>
            </a:r>
            <a:r>
              <a:rPr lang="pt-BR" dirty="0" err="1"/>
              <a:t>Stream</a:t>
            </a:r>
            <a:r>
              <a:rPr lang="pt-BR" dirty="0"/>
              <a:t> Mapping</a:t>
            </a:r>
            <a:endParaRPr lang="en-US" dirty="0"/>
          </a:p>
        </p:txBody>
      </p:sp>
      <p:sp>
        <p:nvSpPr>
          <p:cNvPr id="317" name="Google Shape;317;p22"/>
          <p:cNvSpPr txBox="1">
            <a:spLocks noGrp="1"/>
          </p:cNvSpPr>
          <p:nvPr>
            <p:ph type="body" idx="4294967295"/>
          </p:nvPr>
        </p:nvSpPr>
        <p:spPr>
          <a:xfrm>
            <a:off x="457200" y="2023675"/>
            <a:ext cx="3537900" cy="1823400"/>
          </a:xfrm>
          <a:prstGeom prst="rect">
            <a:avLst/>
          </a:prstGeom>
        </p:spPr>
        <p:txBody>
          <a:bodyPr spcFirstLastPara="1" wrap="square" lIns="91425" tIns="91425" rIns="91425" bIns="91425" anchor="t" anchorCtr="0">
            <a:noAutofit/>
          </a:bodyPr>
          <a:lstStyle/>
          <a:p>
            <a:pPr marL="0" lvl="0" indent="0">
              <a:buNone/>
            </a:pPr>
            <a:r>
              <a:rPr lang="pt-BR" dirty="0"/>
              <a:t>O mapeamento do fluxo de valor expressa o ambiente físico e o fluxo de materiais e produtos.  </a:t>
            </a:r>
            <a:endParaRPr sz="1800" dirty="0"/>
          </a:p>
        </p:txBody>
      </p:sp>
      <p:sp>
        <p:nvSpPr>
          <p:cNvPr id="318" name="Google Shape;318;p22"/>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31</a:t>
            </a:fld>
            <a:endParaRPr dirty="0"/>
          </a:p>
        </p:txBody>
      </p:sp>
    </p:spTree>
    <p:extLst>
      <p:ext uri="{BB962C8B-B14F-4D97-AF65-F5344CB8AC3E}">
        <p14:creationId xmlns:p14="http://schemas.microsoft.com/office/powerpoint/2010/main" val="35973943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15"/>
        <p:cNvGrpSpPr/>
        <p:nvPr/>
      </p:nvGrpSpPr>
      <p:grpSpPr>
        <a:xfrm>
          <a:off x="0" y="0"/>
          <a:ext cx="0" cy="0"/>
          <a:chOff x="0" y="0"/>
          <a:chExt cx="0" cy="0"/>
        </a:xfrm>
      </p:grpSpPr>
      <p:sp>
        <p:nvSpPr>
          <p:cNvPr id="316" name="Google Shape;316;p22"/>
          <p:cNvSpPr txBox="1">
            <a:spLocks noGrp="1"/>
          </p:cNvSpPr>
          <p:nvPr>
            <p:ph type="title" idx="4294967295"/>
          </p:nvPr>
        </p:nvSpPr>
        <p:spPr>
          <a:xfrm>
            <a:off x="457200" y="958662"/>
            <a:ext cx="3537900" cy="857400"/>
          </a:xfrm>
          <a:prstGeom prst="rect">
            <a:avLst/>
          </a:prstGeom>
        </p:spPr>
        <p:txBody>
          <a:bodyPr spcFirstLastPara="1" wrap="square" lIns="91425" tIns="91425" rIns="91425" bIns="91425" anchor="b" anchorCtr="0">
            <a:noAutofit/>
          </a:bodyPr>
          <a:lstStyle/>
          <a:p>
            <a:pPr lvl="0" fontAlgn="base"/>
            <a:r>
              <a:rPr lang="en-US" dirty="0"/>
              <a:t>Business Process Model and Notation (BPMN)</a:t>
            </a:r>
          </a:p>
        </p:txBody>
      </p:sp>
      <p:sp>
        <p:nvSpPr>
          <p:cNvPr id="317" name="Google Shape;317;p22"/>
          <p:cNvSpPr txBox="1">
            <a:spLocks noGrp="1"/>
          </p:cNvSpPr>
          <p:nvPr>
            <p:ph type="body" idx="4294967295"/>
          </p:nvPr>
        </p:nvSpPr>
        <p:spPr>
          <a:xfrm>
            <a:off x="457200" y="1660050"/>
            <a:ext cx="3537900" cy="1823400"/>
          </a:xfrm>
          <a:prstGeom prst="rect">
            <a:avLst/>
          </a:prstGeom>
        </p:spPr>
        <p:txBody>
          <a:bodyPr spcFirstLastPara="1" wrap="square" lIns="91425" tIns="91425" rIns="91425" bIns="91425" anchor="t" anchorCtr="0">
            <a:noAutofit/>
          </a:bodyPr>
          <a:lstStyle/>
          <a:p>
            <a:pPr marL="0" lvl="0" indent="0">
              <a:buNone/>
            </a:pPr>
            <a:r>
              <a:rPr lang="pt-BR" sz="2000" dirty="0"/>
              <a:t>Ele deve ser usado diretamente pelas partes interessadas que projetam, gerenciam e realizam processos de negócios, mas ao mesmo tempo são precisos o suficiente para permitir que os diagramas BPMN sejam traduzidos em componentes de processo de software. </a:t>
            </a:r>
            <a:endParaRPr sz="1600" dirty="0"/>
          </a:p>
        </p:txBody>
      </p:sp>
      <p:sp>
        <p:nvSpPr>
          <p:cNvPr id="318" name="Google Shape;318;p22"/>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32</a:t>
            </a:fld>
            <a:endParaRPr dirty="0"/>
          </a:p>
        </p:txBody>
      </p:sp>
      <p:pic>
        <p:nvPicPr>
          <p:cNvPr id="5122" name="Picture 2" descr="9Mp5Ip7Ux5C49XcaYtjzdLRazLc4CJFYESWXoChxBNQuFD2CyKRNb3hdN2e9T_MKTpyjcnqbbBnfJwp8uS_-I8eui1OVDw2rM_SHuFqTUPoWvvDORMNSKas0V3C07ttaDkd8w2J6">
            <a:extLst>
              <a:ext uri="{FF2B5EF4-FFF2-40B4-BE49-F238E27FC236}">
                <a16:creationId xmlns:a16="http://schemas.microsoft.com/office/drawing/2014/main" id="{91EC72C5-79FD-46D0-8E03-EB03D77D4B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0"/>
            <a:ext cx="4572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2866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t>1. </a:t>
            </a:r>
            <a:r>
              <a:rPr lang="pt-BR" sz="4400" dirty="0"/>
              <a:t>REVISÃO DA LITERATURA</a:t>
            </a:r>
            <a:endParaRPr sz="4400" dirty="0"/>
          </a:p>
        </p:txBody>
      </p:sp>
      <p:sp>
        <p:nvSpPr>
          <p:cNvPr id="269" name="Google Shape;269;p17"/>
          <p:cNvSpPr txBox="1">
            <a:spLocks noGrp="1"/>
          </p:cNvSpPr>
          <p:nvPr>
            <p:ph type="subTitle" idx="1"/>
          </p:nvPr>
        </p:nvSpPr>
        <p:spPr>
          <a:xfrm>
            <a:off x="2626350" y="3144854"/>
            <a:ext cx="4310898" cy="784800"/>
          </a:xfrm>
          <a:prstGeom prst="rect">
            <a:avLst/>
          </a:prstGeom>
        </p:spPr>
        <p:txBody>
          <a:bodyPr spcFirstLastPara="1" wrap="square" lIns="91425" tIns="91425" rIns="91425" bIns="91425" anchor="t" anchorCtr="0">
            <a:noAutofit/>
          </a:bodyPr>
          <a:lstStyle/>
          <a:p>
            <a:pPr lvl="0" fontAlgn="base"/>
            <a:r>
              <a:rPr lang="pt-BR" dirty="0"/>
              <a:t>FERAMENTAS</a:t>
            </a:r>
          </a:p>
        </p:txBody>
      </p:sp>
    </p:spTree>
    <p:extLst>
      <p:ext uri="{BB962C8B-B14F-4D97-AF65-F5344CB8AC3E}">
        <p14:creationId xmlns:p14="http://schemas.microsoft.com/office/powerpoint/2010/main" val="14906174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lvl="0"/>
            <a:r>
              <a:rPr lang="pt-BR" sz="3600" dirty="0"/>
              <a:t>FERRAMENTAS</a:t>
            </a:r>
            <a:endParaRPr sz="3600" dirty="0"/>
          </a:p>
        </p:txBody>
      </p:sp>
      <p:sp>
        <p:nvSpPr>
          <p:cNvPr id="262" name="Google Shape;262;p16"/>
          <p:cNvSpPr txBox="1">
            <a:spLocks noGrp="1"/>
          </p:cNvSpPr>
          <p:nvPr>
            <p:ph type="body" idx="1"/>
          </p:nvPr>
        </p:nvSpPr>
        <p:spPr>
          <a:xfrm>
            <a:off x="220133" y="1286935"/>
            <a:ext cx="6062133" cy="3669850"/>
          </a:xfrm>
          <a:prstGeom prst="rect">
            <a:avLst/>
          </a:prstGeom>
        </p:spPr>
        <p:txBody>
          <a:bodyPr spcFirstLastPara="1" wrap="square" lIns="91425" tIns="91425" rIns="91425" bIns="91425" anchor="t" anchorCtr="0">
            <a:noAutofit/>
          </a:bodyPr>
          <a:lstStyle/>
          <a:p>
            <a:pPr lvl="0" fontAlgn="base"/>
            <a:r>
              <a:rPr lang="pt-BR" dirty="0"/>
              <a:t>BONITA OPEN SOLUTION</a:t>
            </a:r>
          </a:p>
          <a:p>
            <a:pPr lvl="0" fontAlgn="base"/>
            <a:r>
              <a:rPr lang="pt-BR" dirty="0"/>
              <a:t>SYDLE SEED</a:t>
            </a:r>
          </a:p>
          <a:p>
            <a:pPr lvl="0" fontAlgn="base"/>
            <a:r>
              <a:rPr lang="pt-BR" dirty="0"/>
              <a:t>PROCESS MODELER </a:t>
            </a:r>
            <a:endParaRPr lang="pt-BR" sz="3200" dirty="0">
              <a:solidFill>
                <a:schemeClr val="tx1"/>
              </a:solidFill>
              <a:latin typeface="Barlow Light" panose="020B0604020202020204" charset="0"/>
              <a:ea typeface="Arial"/>
              <a:cs typeface="Arial"/>
              <a:sym typeface="Arial"/>
            </a:endParaRPr>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34</a:t>
            </a:fld>
            <a:endParaRPr/>
          </a:p>
        </p:txBody>
      </p:sp>
    </p:spTree>
    <p:extLst>
      <p:ext uri="{BB962C8B-B14F-4D97-AF65-F5344CB8AC3E}">
        <p14:creationId xmlns:p14="http://schemas.microsoft.com/office/powerpoint/2010/main" val="41782043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t>2. </a:t>
            </a:r>
            <a:r>
              <a:rPr lang="pt-BR" sz="4400" dirty="0"/>
              <a:t> METODOLOGIA</a:t>
            </a:r>
            <a:endParaRPr sz="4400" dirty="0"/>
          </a:p>
        </p:txBody>
      </p:sp>
      <p:sp>
        <p:nvSpPr>
          <p:cNvPr id="269" name="Google Shape;269;p17"/>
          <p:cNvSpPr txBox="1">
            <a:spLocks noGrp="1"/>
          </p:cNvSpPr>
          <p:nvPr>
            <p:ph type="subTitle" idx="1"/>
          </p:nvPr>
        </p:nvSpPr>
        <p:spPr>
          <a:xfrm>
            <a:off x="2626350" y="3144854"/>
            <a:ext cx="3891300" cy="78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pt-BR" dirty="0"/>
              <a:t>PARTE 2</a:t>
            </a:r>
            <a:endParaRPr dirty="0"/>
          </a:p>
        </p:txBody>
      </p:sp>
    </p:spTree>
    <p:extLst>
      <p:ext uri="{BB962C8B-B14F-4D97-AF65-F5344CB8AC3E}">
        <p14:creationId xmlns:p14="http://schemas.microsoft.com/office/powerpoint/2010/main" val="11700878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lvl="0"/>
            <a:r>
              <a:rPr lang="pt-BR" sz="3600" dirty="0"/>
              <a:t>METODOLOGIA</a:t>
            </a:r>
            <a:endParaRPr sz="3600" dirty="0"/>
          </a:p>
        </p:txBody>
      </p:sp>
      <p:sp>
        <p:nvSpPr>
          <p:cNvPr id="262" name="Google Shape;262;p16"/>
          <p:cNvSpPr txBox="1">
            <a:spLocks noGrp="1"/>
          </p:cNvSpPr>
          <p:nvPr>
            <p:ph type="body" idx="1"/>
          </p:nvPr>
        </p:nvSpPr>
        <p:spPr>
          <a:xfrm>
            <a:off x="220133" y="1286935"/>
            <a:ext cx="6062133" cy="3669850"/>
          </a:xfrm>
          <a:prstGeom prst="rect">
            <a:avLst/>
          </a:prstGeom>
        </p:spPr>
        <p:txBody>
          <a:bodyPr spcFirstLastPara="1" wrap="square" lIns="91425" tIns="91425" rIns="91425" bIns="91425" anchor="t" anchorCtr="0">
            <a:noAutofit/>
          </a:bodyPr>
          <a:lstStyle/>
          <a:p>
            <a:pPr lvl="0" fontAlgn="base"/>
            <a:r>
              <a:rPr lang="pt-BR" sz="3200" dirty="0">
                <a:solidFill>
                  <a:schemeClr val="tx1"/>
                </a:solidFill>
                <a:latin typeface="Barlow Light" panose="020B0604020202020204" charset="0"/>
                <a:ea typeface="Arial"/>
                <a:cs typeface="Arial"/>
                <a:sym typeface="Arial"/>
              </a:rPr>
              <a:t>UTILIZADA A METODOLOGIA DE PESQUISA - AÇÃO</a:t>
            </a:r>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36</a:t>
            </a:fld>
            <a:endParaRPr/>
          </a:p>
        </p:txBody>
      </p:sp>
    </p:spTree>
    <p:extLst>
      <p:ext uri="{BB962C8B-B14F-4D97-AF65-F5344CB8AC3E}">
        <p14:creationId xmlns:p14="http://schemas.microsoft.com/office/powerpoint/2010/main" val="28275190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lvl="0"/>
            <a:r>
              <a:rPr lang="pt-BR" sz="3600" dirty="0"/>
              <a:t>METODOLOGIA - FASES</a:t>
            </a:r>
            <a:endParaRPr sz="3600" dirty="0"/>
          </a:p>
        </p:txBody>
      </p:sp>
      <p:sp>
        <p:nvSpPr>
          <p:cNvPr id="262" name="Google Shape;262;p16"/>
          <p:cNvSpPr txBox="1">
            <a:spLocks noGrp="1"/>
          </p:cNvSpPr>
          <p:nvPr>
            <p:ph type="body" idx="1"/>
          </p:nvPr>
        </p:nvSpPr>
        <p:spPr>
          <a:xfrm>
            <a:off x="220133" y="1286935"/>
            <a:ext cx="6062133" cy="3669850"/>
          </a:xfrm>
          <a:prstGeom prst="rect">
            <a:avLst/>
          </a:prstGeom>
        </p:spPr>
        <p:txBody>
          <a:bodyPr spcFirstLastPara="1" wrap="square" lIns="91425" tIns="91425" rIns="91425" bIns="91425" anchor="t" anchorCtr="0">
            <a:noAutofit/>
          </a:bodyPr>
          <a:lstStyle/>
          <a:p>
            <a:pPr lvl="0" fontAlgn="base"/>
            <a:r>
              <a:rPr lang="pt-BR" sz="3200" dirty="0">
                <a:solidFill>
                  <a:schemeClr val="tx1"/>
                </a:solidFill>
                <a:latin typeface="Barlow Light" panose="020B0604020202020204" charset="0"/>
                <a:ea typeface="Arial"/>
                <a:cs typeface="Arial"/>
                <a:sym typeface="Arial"/>
              </a:rPr>
              <a:t>EXPLORATÓRIA</a:t>
            </a:r>
          </a:p>
          <a:p>
            <a:pPr lvl="0" fontAlgn="base"/>
            <a:r>
              <a:rPr lang="pt-BR" sz="3200" dirty="0">
                <a:solidFill>
                  <a:schemeClr val="tx1"/>
                </a:solidFill>
                <a:latin typeface="Barlow Light" panose="020B0604020202020204" charset="0"/>
                <a:ea typeface="Arial"/>
                <a:cs typeface="Arial"/>
                <a:sym typeface="Arial"/>
              </a:rPr>
              <a:t>FORMULAÇÃO DO PROBLEMA</a:t>
            </a:r>
          </a:p>
          <a:p>
            <a:pPr lvl="0" fontAlgn="base"/>
            <a:r>
              <a:rPr lang="pt-BR" sz="3200" dirty="0">
                <a:solidFill>
                  <a:schemeClr val="tx1"/>
                </a:solidFill>
                <a:latin typeface="Barlow Light" panose="020B0604020202020204" charset="0"/>
                <a:ea typeface="Arial"/>
                <a:cs typeface="Arial"/>
                <a:sym typeface="Arial"/>
              </a:rPr>
              <a:t>CONSTRUÇÃO DE HIPÓTESES</a:t>
            </a:r>
          </a:p>
          <a:p>
            <a:pPr lvl="0" fontAlgn="base"/>
            <a:r>
              <a:rPr lang="pt-BR" sz="3200" dirty="0">
                <a:solidFill>
                  <a:schemeClr val="tx1"/>
                </a:solidFill>
                <a:latin typeface="Barlow Light" panose="020B0604020202020204" charset="0"/>
                <a:ea typeface="Arial"/>
                <a:cs typeface="Arial"/>
                <a:sym typeface="Arial"/>
              </a:rPr>
              <a:t>REALIZAÇÃO DO SEMINÁRIO</a:t>
            </a:r>
          </a:p>
          <a:p>
            <a:pPr lvl="0" fontAlgn="base"/>
            <a:r>
              <a:rPr lang="pt-BR" sz="3200" dirty="0">
                <a:solidFill>
                  <a:schemeClr val="tx1"/>
                </a:solidFill>
                <a:latin typeface="Barlow Light" panose="020B0604020202020204" charset="0"/>
                <a:ea typeface="Arial"/>
                <a:cs typeface="Arial"/>
                <a:sym typeface="Arial"/>
              </a:rPr>
              <a:t>SELEÇÃO DE AMOSTRA</a:t>
            </a:r>
          </a:p>
          <a:p>
            <a:pPr lvl="0" fontAlgn="base"/>
            <a:r>
              <a:rPr lang="pt-BR" sz="3200" dirty="0">
                <a:solidFill>
                  <a:schemeClr val="tx1"/>
                </a:solidFill>
                <a:latin typeface="Barlow Light" panose="020B0604020202020204" charset="0"/>
                <a:ea typeface="Arial"/>
                <a:cs typeface="Arial"/>
                <a:sym typeface="Arial"/>
              </a:rPr>
              <a:t>COLETA DE DADOS</a:t>
            </a:r>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37</a:t>
            </a:fld>
            <a:endParaRPr/>
          </a:p>
        </p:txBody>
      </p:sp>
    </p:spTree>
    <p:extLst>
      <p:ext uri="{BB962C8B-B14F-4D97-AF65-F5344CB8AC3E}">
        <p14:creationId xmlns:p14="http://schemas.microsoft.com/office/powerpoint/2010/main" val="40418555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lvl="0"/>
            <a:r>
              <a:rPr lang="pt-BR" sz="3600" dirty="0"/>
              <a:t>METODOLOGIA - FASES</a:t>
            </a:r>
            <a:endParaRPr sz="3600" dirty="0"/>
          </a:p>
        </p:txBody>
      </p:sp>
      <p:sp>
        <p:nvSpPr>
          <p:cNvPr id="262" name="Google Shape;262;p16"/>
          <p:cNvSpPr txBox="1">
            <a:spLocks noGrp="1"/>
          </p:cNvSpPr>
          <p:nvPr>
            <p:ph type="body" idx="1"/>
          </p:nvPr>
        </p:nvSpPr>
        <p:spPr>
          <a:xfrm>
            <a:off x="220133" y="1286935"/>
            <a:ext cx="6062133" cy="3669850"/>
          </a:xfrm>
          <a:prstGeom prst="rect">
            <a:avLst/>
          </a:prstGeom>
        </p:spPr>
        <p:txBody>
          <a:bodyPr spcFirstLastPara="1" wrap="square" lIns="91425" tIns="91425" rIns="91425" bIns="91425" anchor="t" anchorCtr="0">
            <a:noAutofit/>
          </a:bodyPr>
          <a:lstStyle/>
          <a:p>
            <a:pPr lvl="0" fontAlgn="base"/>
            <a:r>
              <a:rPr lang="pt-BR" sz="3200" dirty="0">
                <a:solidFill>
                  <a:schemeClr val="tx1"/>
                </a:solidFill>
                <a:latin typeface="Barlow Light" panose="020B0604020202020204" charset="0"/>
                <a:ea typeface="Arial"/>
                <a:cs typeface="Arial"/>
                <a:sym typeface="Arial"/>
              </a:rPr>
              <a:t>ANÁLISE E INTERPRETAÇÃO DOS DADOS</a:t>
            </a:r>
          </a:p>
          <a:p>
            <a:pPr lvl="0" fontAlgn="base"/>
            <a:r>
              <a:rPr lang="pt-BR" sz="3200" dirty="0">
                <a:solidFill>
                  <a:schemeClr val="tx1"/>
                </a:solidFill>
                <a:latin typeface="Barlow Light" panose="020B0604020202020204" charset="0"/>
                <a:ea typeface="Arial"/>
                <a:cs typeface="Arial"/>
                <a:sym typeface="Arial"/>
              </a:rPr>
              <a:t>ELABORAÇÃO DO PLANO DE AÇÃO</a:t>
            </a:r>
          </a:p>
          <a:p>
            <a:pPr lvl="0" fontAlgn="base"/>
            <a:r>
              <a:rPr lang="pt-BR" sz="3200" dirty="0">
                <a:solidFill>
                  <a:schemeClr val="tx1"/>
                </a:solidFill>
                <a:latin typeface="Barlow Light" panose="020B0604020202020204" charset="0"/>
                <a:ea typeface="Arial"/>
                <a:cs typeface="Arial"/>
                <a:sym typeface="Arial"/>
              </a:rPr>
              <a:t>DIVULGAÇÃO DO RESULTADO</a:t>
            </a:r>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38</a:t>
            </a:fld>
            <a:endParaRPr/>
          </a:p>
        </p:txBody>
      </p:sp>
    </p:spTree>
    <p:extLst>
      <p:ext uri="{BB962C8B-B14F-4D97-AF65-F5344CB8AC3E}">
        <p14:creationId xmlns:p14="http://schemas.microsoft.com/office/powerpoint/2010/main" val="36718368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t>1. </a:t>
            </a:r>
            <a:r>
              <a:rPr lang="pt-BR" sz="4400" dirty="0"/>
              <a:t> PROCESSOS</a:t>
            </a:r>
            <a:endParaRPr sz="4400" dirty="0"/>
          </a:p>
        </p:txBody>
      </p:sp>
      <p:sp>
        <p:nvSpPr>
          <p:cNvPr id="269" name="Google Shape;269;p17"/>
          <p:cNvSpPr txBox="1">
            <a:spLocks noGrp="1"/>
          </p:cNvSpPr>
          <p:nvPr>
            <p:ph type="subTitle" idx="1"/>
          </p:nvPr>
        </p:nvSpPr>
        <p:spPr>
          <a:xfrm>
            <a:off x="2626350" y="3144854"/>
            <a:ext cx="3891300" cy="78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pt-BR" dirty="0"/>
              <a:t>PARTE 3</a:t>
            </a:r>
            <a:endParaRPr dirty="0"/>
          </a:p>
        </p:txBody>
      </p:sp>
    </p:spTree>
    <p:extLst>
      <p:ext uri="{BB962C8B-B14F-4D97-AF65-F5344CB8AC3E}">
        <p14:creationId xmlns:p14="http://schemas.microsoft.com/office/powerpoint/2010/main" val="4128534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53"/>
        <p:cNvGrpSpPr/>
        <p:nvPr/>
      </p:nvGrpSpPr>
      <p:grpSpPr>
        <a:xfrm>
          <a:off x="0" y="0"/>
          <a:ext cx="0" cy="0"/>
          <a:chOff x="0" y="0"/>
          <a:chExt cx="0" cy="0"/>
        </a:xfrm>
      </p:grpSpPr>
      <p:sp>
        <p:nvSpPr>
          <p:cNvPr id="254" name="Google Shape;254;p15"/>
          <p:cNvSpPr txBox="1">
            <a:spLocks noGrp="1"/>
          </p:cNvSpPr>
          <p:nvPr>
            <p:ph type="ctrTitle" idx="4294967295"/>
          </p:nvPr>
        </p:nvSpPr>
        <p:spPr>
          <a:xfrm>
            <a:off x="685800" y="440350"/>
            <a:ext cx="32973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t>OLÁ!</a:t>
            </a:r>
            <a:endParaRPr sz="6000" dirty="0"/>
          </a:p>
        </p:txBody>
      </p:sp>
      <p:sp>
        <p:nvSpPr>
          <p:cNvPr id="255" name="Google Shape;255;p15"/>
          <p:cNvSpPr txBox="1">
            <a:spLocks noGrp="1"/>
          </p:cNvSpPr>
          <p:nvPr>
            <p:ph type="subTitle" idx="4294967295"/>
          </p:nvPr>
        </p:nvSpPr>
        <p:spPr>
          <a:xfrm>
            <a:off x="685800" y="1639975"/>
            <a:ext cx="3297300" cy="3150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pt-BR" sz="3000" dirty="0">
                <a:solidFill>
                  <a:srgbClr val="A5B0FE"/>
                </a:solidFill>
              </a:rPr>
              <a:t>MARCOS BARBOSA DÓSEA</a:t>
            </a:r>
            <a:endParaRPr sz="3000" dirty="0">
              <a:solidFill>
                <a:srgbClr val="A5B0FE"/>
              </a:solidFill>
            </a:endParaRPr>
          </a:p>
          <a:p>
            <a:pPr marL="0" lvl="0" indent="0">
              <a:buClr>
                <a:schemeClr val="dk1"/>
              </a:buClr>
              <a:buSzPts val="1100"/>
              <a:buNone/>
            </a:pPr>
            <a:r>
              <a:rPr lang="pt-BR" sz="2000" b="1" dirty="0"/>
              <a:t>ORIENTADOR</a:t>
            </a:r>
          </a:p>
          <a:p>
            <a:pPr marL="0" lvl="0" indent="0">
              <a:buClr>
                <a:schemeClr val="dk1"/>
              </a:buClr>
              <a:buSzPts val="1100"/>
              <a:buNone/>
            </a:pPr>
            <a:r>
              <a:rPr lang="pt-BR" sz="2000" dirty="0"/>
              <a:t>marcosdosea@gmail.com </a:t>
            </a:r>
            <a:endParaRPr sz="2000" b="1" dirty="0"/>
          </a:p>
        </p:txBody>
      </p:sp>
      <p:sp>
        <p:nvSpPr>
          <p:cNvPr id="256" name="Google Shape;256;p15"/>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pic>
        <p:nvPicPr>
          <p:cNvPr id="5" name="Imagem 4">
            <a:extLst>
              <a:ext uri="{FF2B5EF4-FFF2-40B4-BE49-F238E27FC236}">
                <a16:creationId xmlns:a16="http://schemas.microsoft.com/office/drawing/2014/main" id="{7A807195-CAD4-431C-9808-37C44885702A}"/>
              </a:ext>
            </a:extLst>
          </p:cNvPr>
          <p:cNvPicPr>
            <a:picLocks noChangeAspect="1"/>
          </p:cNvPicPr>
          <p:nvPr/>
        </p:nvPicPr>
        <p:blipFill>
          <a:blip r:embed="rId3"/>
          <a:stretch>
            <a:fillRect/>
          </a:stretch>
        </p:blipFill>
        <p:spPr>
          <a:xfrm>
            <a:off x="4572000" y="0"/>
            <a:ext cx="4572000" cy="5143500"/>
          </a:xfrm>
          <a:prstGeom prst="rect">
            <a:avLst/>
          </a:prstGeom>
        </p:spPr>
      </p:pic>
    </p:spTree>
    <p:extLst>
      <p:ext uri="{BB962C8B-B14F-4D97-AF65-F5344CB8AC3E}">
        <p14:creationId xmlns:p14="http://schemas.microsoft.com/office/powerpoint/2010/main" val="1094499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t>1. </a:t>
            </a:r>
            <a:r>
              <a:rPr lang="pt-BR" sz="4400" dirty="0"/>
              <a:t> PROCESSOS</a:t>
            </a:r>
            <a:endParaRPr sz="4400" dirty="0"/>
          </a:p>
        </p:txBody>
      </p:sp>
      <p:sp>
        <p:nvSpPr>
          <p:cNvPr id="269" name="Google Shape;269;p17"/>
          <p:cNvSpPr txBox="1">
            <a:spLocks noGrp="1"/>
          </p:cNvSpPr>
          <p:nvPr>
            <p:ph type="subTitle" idx="1"/>
          </p:nvPr>
        </p:nvSpPr>
        <p:spPr>
          <a:xfrm>
            <a:off x="2626350" y="3144854"/>
            <a:ext cx="3891300" cy="784800"/>
          </a:xfrm>
          <a:prstGeom prst="rect">
            <a:avLst/>
          </a:prstGeom>
        </p:spPr>
        <p:txBody>
          <a:bodyPr spcFirstLastPara="1" wrap="square" lIns="91425" tIns="91425" rIns="91425" bIns="91425" anchor="t" anchorCtr="0">
            <a:noAutofit/>
          </a:bodyPr>
          <a:lstStyle/>
          <a:p>
            <a:pPr marL="0" lvl="0" indent="0"/>
            <a:r>
              <a:rPr lang="pt-BR" dirty="0"/>
              <a:t>Levantamento Patrimonial (Anual)</a:t>
            </a:r>
            <a:endParaRPr dirty="0"/>
          </a:p>
        </p:txBody>
      </p:sp>
    </p:spTree>
    <p:extLst>
      <p:ext uri="{BB962C8B-B14F-4D97-AF65-F5344CB8AC3E}">
        <p14:creationId xmlns:p14="http://schemas.microsoft.com/office/powerpoint/2010/main" val="22915112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22"/>
        <p:cNvGrpSpPr/>
        <p:nvPr/>
      </p:nvGrpSpPr>
      <p:grpSpPr>
        <a:xfrm>
          <a:off x="0" y="0"/>
          <a:ext cx="0" cy="0"/>
          <a:chOff x="0" y="0"/>
          <a:chExt cx="0" cy="0"/>
        </a:xfrm>
      </p:grpSpPr>
      <p:pic>
        <p:nvPicPr>
          <p:cNvPr id="6146" name="Picture 2">
            <a:extLst>
              <a:ext uri="{FF2B5EF4-FFF2-40B4-BE49-F238E27FC236}">
                <a16:creationId xmlns:a16="http://schemas.microsoft.com/office/drawing/2014/main" id="{B557019E-596A-4018-AD1A-72D3F138B676}"/>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l="1526" t="2519" r="2034" b="19647"/>
          <a:stretch>
            <a:fillRect/>
          </a:stretch>
        </p:blipFill>
        <p:spPr bwMode="auto">
          <a:xfrm>
            <a:off x="209550" y="171450"/>
            <a:ext cx="8724900" cy="480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4" name="Google Shape;324;p23"/>
          <p:cNvSpPr txBox="1">
            <a:spLocks noGrp="1"/>
          </p:cNvSpPr>
          <p:nvPr>
            <p:ph type="sldNum" idx="12"/>
          </p:nvPr>
        </p:nvSpPr>
        <p:spPr>
          <a:xfrm>
            <a:off x="4116400" y="4972323"/>
            <a:ext cx="911100" cy="17105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t>1. </a:t>
            </a:r>
            <a:r>
              <a:rPr lang="pt-BR" sz="4400" dirty="0"/>
              <a:t> PROCESSOS</a:t>
            </a:r>
            <a:endParaRPr sz="4400" dirty="0"/>
          </a:p>
        </p:txBody>
      </p:sp>
      <p:sp>
        <p:nvSpPr>
          <p:cNvPr id="269" name="Google Shape;269;p17"/>
          <p:cNvSpPr txBox="1">
            <a:spLocks noGrp="1"/>
          </p:cNvSpPr>
          <p:nvPr>
            <p:ph type="subTitle" idx="1"/>
          </p:nvPr>
        </p:nvSpPr>
        <p:spPr>
          <a:xfrm>
            <a:off x="2626350" y="3144854"/>
            <a:ext cx="3891300" cy="784800"/>
          </a:xfrm>
          <a:prstGeom prst="rect">
            <a:avLst/>
          </a:prstGeom>
        </p:spPr>
        <p:txBody>
          <a:bodyPr spcFirstLastPara="1" wrap="square" lIns="91425" tIns="91425" rIns="91425" bIns="91425" anchor="t" anchorCtr="0">
            <a:noAutofit/>
          </a:bodyPr>
          <a:lstStyle/>
          <a:p>
            <a:pPr marL="0" lvl="0" indent="0"/>
            <a:r>
              <a:rPr lang="pt-BR" dirty="0"/>
              <a:t>Levantamento Patrimonial (Por mudança de chefia)</a:t>
            </a:r>
            <a:endParaRPr dirty="0"/>
          </a:p>
        </p:txBody>
      </p:sp>
    </p:spTree>
    <p:extLst>
      <p:ext uri="{BB962C8B-B14F-4D97-AF65-F5344CB8AC3E}">
        <p14:creationId xmlns:p14="http://schemas.microsoft.com/office/powerpoint/2010/main" val="36483581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23"/>
          <p:cNvSpPr txBox="1">
            <a:spLocks noGrp="1"/>
          </p:cNvSpPr>
          <p:nvPr>
            <p:ph type="sldNum" idx="12"/>
          </p:nvPr>
        </p:nvSpPr>
        <p:spPr>
          <a:xfrm>
            <a:off x="4116400" y="4972323"/>
            <a:ext cx="911100" cy="17105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43</a:t>
            </a:fld>
            <a:endParaRPr/>
          </a:p>
        </p:txBody>
      </p:sp>
      <p:pic>
        <p:nvPicPr>
          <p:cNvPr id="7170" name="Picture 2">
            <a:extLst>
              <a:ext uri="{FF2B5EF4-FFF2-40B4-BE49-F238E27FC236}">
                <a16:creationId xmlns:a16="http://schemas.microsoft.com/office/drawing/2014/main" id="{51154530-97F1-47E0-8B1C-558C9BFA94A1}"/>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b="19321"/>
          <a:stretch>
            <a:fillRect/>
          </a:stretch>
        </p:blipFill>
        <p:spPr bwMode="auto">
          <a:xfrm>
            <a:off x="1" y="1"/>
            <a:ext cx="9144000" cy="481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34122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t>1. </a:t>
            </a:r>
            <a:r>
              <a:rPr lang="pt-BR" sz="4400" dirty="0"/>
              <a:t> PROCESSOS</a:t>
            </a:r>
            <a:endParaRPr sz="4400" dirty="0"/>
          </a:p>
        </p:txBody>
      </p:sp>
      <p:sp>
        <p:nvSpPr>
          <p:cNvPr id="269" name="Google Shape;269;p17"/>
          <p:cNvSpPr txBox="1">
            <a:spLocks noGrp="1"/>
          </p:cNvSpPr>
          <p:nvPr>
            <p:ph type="subTitle" idx="1"/>
          </p:nvPr>
        </p:nvSpPr>
        <p:spPr>
          <a:xfrm>
            <a:off x="2626350" y="3144854"/>
            <a:ext cx="3891300" cy="784800"/>
          </a:xfrm>
          <a:prstGeom prst="rect">
            <a:avLst/>
          </a:prstGeom>
        </p:spPr>
        <p:txBody>
          <a:bodyPr spcFirstLastPara="1" wrap="square" lIns="91425" tIns="91425" rIns="91425" bIns="91425" anchor="t" anchorCtr="0">
            <a:noAutofit/>
          </a:bodyPr>
          <a:lstStyle/>
          <a:p>
            <a:pPr marL="0" lvl="0" indent="0"/>
            <a:r>
              <a:rPr lang="pt-BR" dirty="0"/>
              <a:t>Aproveitamento de Estudos (AE)</a:t>
            </a:r>
            <a:endParaRPr dirty="0"/>
          </a:p>
        </p:txBody>
      </p:sp>
    </p:spTree>
    <p:extLst>
      <p:ext uri="{BB962C8B-B14F-4D97-AF65-F5344CB8AC3E}">
        <p14:creationId xmlns:p14="http://schemas.microsoft.com/office/powerpoint/2010/main" val="11996962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23"/>
          <p:cNvSpPr txBox="1">
            <a:spLocks noGrp="1"/>
          </p:cNvSpPr>
          <p:nvPr>
            <p:ph type="sldNum" idx="12"/>
          </p:nvPr>
        </p:nvSpPr>
        <p:spPr>
          <a:xfrm>
            <a:off x="4116400" y="4972323"/>
            <a:ext cx="911100" cy="17105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45</a:t>
            </a:fld>
            <a:endParaRPr/>
          </a:p>
        </p:txBody>
      </p:sp>
      <p:pic>
        <p:nvPicPr>
          <p:cNvPr id="8194" name="Picture 2" descr="cVEncpCmE6yWgDT5O-oXRwOXNFPA79G7btlVwTqJwAsFI0TbzYc7h4OQryZLJEQ0JACB70k_b1w3wKTFzgmnxy_xdZN5BAJzNZ6zC1yNRnK3llC6xuLi7m9GRCvDga6Ga7KR6ejK">
            <a:extLst>
              <a:ext uri="{FF2B5EF4-FFF2-40B4-BE49-F238E27FC236}">
                <a16:creationId xmlns:a16="http://schemas.microsoft.com/office/drawing/2014/main" id="{E20D5031-33B7-4C7D-85D1-40650AB313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36" b="7895"/>
          <a:stretch>
            <a:fillRect/>
          </a:stretch>
        </p:blipFill>
        <p:spPr bwMode="auto">
          <a:xfrm>
            <a:off x="4763" y="4763"/>
            <a:ext cx="9139237" cy="483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68860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t>1. </a:t>
            </a:r>
            <a:r>
              <a:rPr lang="pt-BR" sz="4400" dirty="0"/>
              <a:t> PROCESSOS</a:t>
            </a:r>
            <a:endParaRPr sz="4400" dirty="0"/>
          </a:p>
        </p:txBody>
      </p:sp>
      <p:sp>
        <p:nvSpPr>
          <p:cNvPr id="269" name="Google Shape;269;p17"/>
          <p:cNvSpPr txBox="1">
            <a:spLocks noGrp="1"/>
          </p:cNvSpPr>
          <p:nvPr>
            <p:ph type="subTitle" idx="1"/>
          </p:nvPr>
        </p:nvSpPr>
        <p:spPr>
          <a:xfrm>
            <a:off x="2626350" y="3144854"/>
            <a:ext cx="3891300" cy="784800"/>
          </a:xfrm>
          <a:prstGeom prst="rect">
            <a:avLst/>
          </a:prstGeom>
        </p:spPr>
        <p:txBody>
          <a:bodyPr spcFirstLastPara="1" wrap="square" lIns="91425" tIns="91425" rIns="91425" bIns="91425" anchor="t" anchorCtr="0">
            <a:noAutofit/>
          </a:bodyPr>
          <a:lstStyle/>
          <a:p>
            <a:pPr marL="0" lvl="0" indent="0"/>
            <a:r>
              <a:rPr lang="pt-BR" dirty="0"/>
              <a:t>Aproveitamento Especial de Estudos (AEE)</a:t>
            </a:r>
            <a:endParaRPr dirty="0"/>
          </a:p>
        </p:txBody>
      </p:sp>
    </p:spTree>
    <p:extLst>
      <p:ext uri="{BB962C8B-B14F-4D97-AF65-F5344CB8AC3E}">
        <p14:creationId xmlns:p14="http://schemas.microsoft.com/office/powerpoint/2010/main" val="12234169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23"/>
          <p:cNvSpPr txBox="1">
            <a:spLocks noGrp="1"/>
          </p:cNvSpPr>
          <p:nvPr>
            <p:ph type="sldNum" idx="12"/>
          </p:nvPr>
        </p:nvSpPr>
        <p:spPr>
          <a:xfrm>
            <a:off x="4116400" y="4972323"/>
            <a:ext cx="911100" cy="17105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47</a:t>
            </a:fld>
            <a:endParaRPr/>
          </a:p>
        </p:txBody>
      </p:sp>
      <p:pic>
        <p:nvPicPr>
          <p:cNvPr id="9218" name="Picture 2" descr="XcjIn6HMYPXL5G8_NCnjd6aGqTM3mRhO9G14fU9_SFE9WCY86i49dy9_YRi-bwvYJSaZDaimtcMFPbVa6x7uFfogV_-5439QUmWt9fMXTwbVIecApnVayyJ8v_U2xwWJSs0FJ09t">
            <a:extLst>
              <a:ext uri="{FF2B5EF4-FFF2-40B4-BE49-F238E27FC236}">
                <a16:creationId xmlns:a16="http://schemas.microsoft.com/office/drawing/2014/main" id="{929638C0-3733-4F7B-83E1-83FC479F2B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6570"/>
          <a:stretch>
            <a:fillRect/>
          </a:stretch>
        </p:blipFill>
        <p:spPr bwMode="auto">
          <a:xfrm>
            <a:off x="4762" y="4763"/>
            <a:ext cx="9139238" cy="4815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4595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t>1. </a:t>
            </a:r>
            <a:r>
              <a:rPr lang="pt-BR" sz="4400" dirty="0"/>
              <a:t> PROCESSOS</a:t>
            </a:r>
            <a:endParaRPr sz="4400" dirty="0"/>
          </a:p>
        </p:txBody>
      </p:sp>
      <p:sp>
        <p:nvSpPr>
          <p:cNvPr id="269" name="Google Shape;269;p17"/>
          <p:cNvSpPr txBox="1">
            <a:spLocks noGrp="1"/>
          </p:cNvSpPr>
          <p:nvPr>
            <p:ph type="subTitle" idx="1"/>
          </p:nvPr>
        </p:nvSpPr>
        <p:spPr>
          <a:xfrm>
            <a:off x="2626350" y="3144854"/>
            <a:ext cx="3891300" cy="784800"/>
          </a:xfrm>
          <a:prstGeom prst="rect">
            <a:avLst/>
          </a:prstGeom>
        </p:spPr>
        <p:txBody>
          <a:bodyPr spcFirstLastPara="1" wrap="square" lIns="91425" tIns="91425" rIns="91425" bIns="91425" anchor="t" anchorCtr="0">
            <a:noAutofit/>
          </a:bodyPr>
          <a:lstStyle/>
          <a:p>
            <a:pPr marL="0" lvl="0" indent="0"/>
            <a:r>
              <a:rPr lang="pt-BR" dirty="0"/>
              <a:t>Quebra de Pré-Requisitos</a:t>
            </a:r>
            <a:endParaRPr dirty="0"/>
          </a:p>
        </p:txBody>
      </p:sp>
    </p:spTree>
    <p:extLst>
      <p:ext uri="{BB962C8B-B14F-4D97-AF65-F5344CB8AC3E}">
        <p14:creationId xmlns:p14="http://schemas.microsoft.com/office/powerpoint/2010/main" val="14961054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23"/>
          <p:cNvSpPr txBox="1">
            <a:spLocks noGrp="1"/>
          </p:cNvSpPr>
          <p:nvPr>
            <p:ph type="sldNum" idx="12"/>
          </p:nvPr>
        </p:nvSpPr>
        <p:spPr>
          <a:xfrm>
            <a:off x="4116400" y="4972323"/>
            <a:ext cx="911100" cy="17105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49</a:t>
            </a:fld>
            <a:endParaRPr/>
          </a:p>
        </p:txBody>
      </p:sp>
      <p:sp>
        <p:nvSpPr>
          <p:cNvPr id="2" name="Rectangle 2">
            <a:extLst>
              <a:ext uri="{FF2B5EF4-FFF2-40B4-BE49-F238E27FC236}">
                <a16:creationId xmlns:a16="http://schemas.microsoft.com/office/drawing/2014/main" id="{1519E3E7-7398-47FD-ABC1-81B8266224C4}"/>
              </a:ext>
            </a:extLst>
          </p:cNvPr>
          <p:cNvSpPr>
            <a:spLocks noChangeArrowheads="1"/>
          </p:cNvSpPr>
          <p:nvPr/>
        </p:nvSpPr>
        <p:spPr bwMode="auto">
          <a:xfrm rot="16200000">
            <a:off x="739699" y="-1701724"/>
            <a:ext cx="766460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pt-BR"/>
          </a:p>
        </p:txBody>
      </p:sp>
      <p:pic>
        <p:nvPicPr>
          <p:cNvPr id="11265" name="Picture 1">
            <a:extLst>
              <a:ext uri="{FF2B5EF4-FFF2-40B4-BE49-F238E27FC236}">
                <a16:creationId xmlns:a16="http://schemas.microsoft.com/office/drawing/2014/main" id="{72AF4C18-65F7-4279-BE26-55BD81E3CF2E}"/>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r="330" b="8011"/>
          <a:stretch>
            <a:fillRect/>
          </a:stretch>
        </p:blipFill>
        <p:spPr bwMode="auto">
          <a:xfrm>
            <a:off x="0" y="1"/>
            <a:ext cx="9144000" cy="481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5398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457200" y="500425"/>
            <a:ext cx="5138700" cy="857400"/>
          </a:xfrm>
          <a:prstGeom prst="rect">
            <a:avLst/>
          </a:prstGeom>
        </p:spPr>
        <p:txBody>
          <a:bodyPr spcFirstLastPara="1" wrap="square" lIns="91425" tIns="91425" rIns="91425" bIns="91425" anchor="b" anchorCtr="0">
            <a:noAutofit/>
          </a:bodyPr>
          <a:lstStyle/>
          <a:p>
            <a:r>
              <a:rPr lang="pt-BR" sz="3600" dirty="0"/>
              <a:t>ROTEIRO - PARTE 1</a:t>
            </a:r>
            <a:endParaRPr sz="3600" dirty="0"/>
          </a:p>
        </p:txBody>
      </p:sp>
      <p:sp>
        <p:nvSpPr>
          <p:cNvPr id="248" name="Google Shape;248;p14"/>
          <p:cNvSpPr txBox="1">
            <a:spLocks noGrp="1"/>
          </p:cNvSpPr>
          <p:nvPr>
            <p:ph type="body" idx="2"/>
          </p:nvPr>
        </p:nvSpPr>
        <p:spPr>
          <a:xfrm>
            <a:off x="457200" y="3905925"/>
            <a:ext cx="5138700" cy="11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dirty="0">
              <a:solidFill>
                <a:srgbClr val="4F4A9E"/>
              </a:solidFill>
            </a:endParaRPr>
          </a:p>
          <a:p>
            <a:pPr marL="0" lvl="0" indent="0" algn="l" rtl="0">
              <a:spcBef>
                <a:spcPts val="0"/>
              </a:spcBef>
              <a:spcAft>
                <a:spcPts val="0"/>
              </a:spcAft>
              <a:buNone/>
            </a:pPr>
            <a:endParaRPr sz="1200" dirty="0">
              <a:solidFill>
                <a:srgbClr val="4F4A9E"/>
              </a:solidFill>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3" name="Espaço Reservado para Texto 2">
            <a:extLst>
              <a:ext uri="{FF2B5EF4-FFF2-40B4-BE49-F238E27FC236}">
                <a16:creationId xmlns:a16="http://schemas.microsoft.com/office/drawing/2014/main" id="{DC2BE62A-A2B2-4B47-BFAB-932EFCF22E6A}"/>
              </a:ext>
            </a:extLst>
          </p:cNvPr>
          <p:cNvSpPr>
            <a:spLocks noGrp="1"/>
          </p:cNvSpPr>
          <p:nvPr>
            <p:ph type="body" idx="2"/>
          </p:nvPr>
        </p:nvSpPr>
        <p:spPr>
          <a:xfrm>
            <a:off x="457200" y="1321425"/>
            <a:ext cx="5345936" cy="3155100"/>
          </a:xfrm>
        </p:spPr>
        <p:txBody>
          <a:bodyPr/>
          <a:lstStyle/>
          <a:p>
            <a:r>
              <a:rPr lang="pt-BR" sz="3200" dirty="0"/>
              <a:t>CONTEXTO</a:t>
            </a:r>
          </a:p>
          <a:p>
            <a:r>
              <a:rPr lang="pt-BR" sz="3200" dirty="0"/>
              <a:t>PROBLEMA</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t>1. </a:t>
            </a:r>
            <a:r>
              <a:rPr lang="pt-BR" sz="4400" dirty="0"/>
              <a:t> PROCESSOS</a:t>
            </a:r>
            <a:endParaRPr sz="4400" dirty="0"/>
          </a:p>
        </p:txBody>
      </p:sp>
      <p:sp>
        <p:nvSpPr>
          <p:cNvPr id="269" name="Google Shape;269;p17"/>
          <p:cNvSpPr txBox="1">
            <a:spLocks noGrp="1"/>
          </p:cNvSpPr>
          <p:nvPr>
            <p:ph type="subTitle" idx="1"/>
          </p:nvPr>
        </p:nvSpPr>
        <p:spPr>
          <a:xfrm>
            <a:off x="2626350" y="3144854"/>
            <a:ext cx="3891300" cy="784800"/>
          </a:xfrm>
          <a:prstGeom prst="rect">
            <a:avLst/>
          </a:prstGeom>
        </p:spPr>
        <p:txBody>
          <a:bodyPr spcFirstLastPara="1" wrap="square" lIns="91425" tIns="91425" rIns="91425" bIns="91425" anchor="t" anchorCtr="0">
            <a:noAutofit/>
          </a:bodyPr>
          <a:lstStyle/>
          <a:p>
            <a:pPr marL="0" lvl="0" indent="0"/>
            <a:r>
              <a:rPr lang="pt-BR" dirty="0"/>
              <a:t>Aproveitamento de Componente Curricular</a:t>
            </a:r>
            <a:endParaRPr dirty="0"/>
          </a:p>
        </p:txBody>
      </p:sp>
    </p:spTree>
    <p:extLst>
      <p:ext uri="{BB962C8B-B14F-4D97-AF65-F5344CB8AC3E}">
        <p14:creationId xmlns:p14="http://schemas.microsoft.com/office/powerpoint/2010/main" val="7649170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23"/>
          <p:cNvSpPr txBox="1">
            <a:spLocks noGrp="1"/>
          </p:cNvSpPr>
          <p:nvPr>
            <p:ph type="sldNum" idx="12"/>
          </p:nvPr>
        </p:nvSpPr>
        <p:spPr>
          <a:xfrm>
            <a:off x="4116400" y="4972323"/>
            <a:ext cx="911100" cy="17105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51</a:t>
            </a:fld>
            <a:endParaRPr/>
          </a:p>
        </p:txBody>
      </p:sp>
      <p:sp>
        <p:nvSpPr>
          <p:cNvPr id="2" name="Rectangle 2">
            <a:extLst>
              <a:ext uri="{FF2B5EF4-FFF2-40B4-BE49-F238E27FC236}">
                <a16:creationId xmlns:a16="http://schemas.microsoft.com/office/drawing/2014/main" id="{E39C6127-A7C2-4543-8AAC-3413023D75D7}"/>
              </a:ext>
            </a:extLst>
          </p:cNvPr>
          <p:cNvSpPr>
            <a:spLocks noChangeArrowheads="1"/>
          </p:cNvSpPr>
          <p:nvPr/>
        </p:nvSpPr>
        <p:spPr bwMode="auto">
          <a:xfrm rot="16200000">
            <a:off x="620485" y="-1082448"/>
            <a:ext cx="790303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pt-BR"/>
          </a:p>
        </p:txBody>
      </p:sp>
      <p:pic>
        <p:nvPicPr>
          <p:cNvPr id="10241" name="Picture 1">
            <a:extLst>
              <a:ext uri="{FF2B5EF4-FFF2-40B4-BE49-F238E27FC236}">
                <a16:creationId xmlns:a16="http://schemas.microsoft.com/office/drawing/2014/main" id="{0D6C5132-C1E7-4268-B8A6-56F4D244EFAF}"/>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b="9901"/>
          <a:stretch>
            <a:fillRect/>
          </a:stretch>
        </p:blipFill>
        <p:spPr bwMode="auto">
          <a:xfrm>
            <a:off x="0" y="0"/>
            <a:ext cx="9144000" cy="4972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9804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t>2. </a:t>
            </a:r>
            <a:r>
              <a:rPr lang="pt-BR" sz="4400" dirty="0"/>
              <a:t> PORTAL</a:t>
            </a:r>
            <a:endParaRPr sz="4400" dirty="0"/>
          </a:p>
        </p:txBody>
      </p:sp>
      <p:sp>
        <p:nvSpPr>
          <p:cNvPr id="269" name="Google Shape;269;p17"/>
          <p:cNvSpPr txBox="1">
            <a:spLocks noGrp="1"/>
          </p:cNvSpPr>
          <p:nvPr>
            <p:ph type="subTitle" idx="1"/>
          </p:nvPr>
        </p:nvSpPr>
        <p:spPr>
          <a:xfrm>
            <a:off x="2626350" y="3144854"/>
            <a:ext cx="3891300" cy="78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pt-BR" dirty="0"/>
              <a:t>PARTE 3</a:t>
            </a:r>
            <a:endParaRPr dirty="0"/>
          </a:p>
        </p:txBody>
      </p:sp>
    </p:spTree>
    <p:extLst>
      <p:ext uri="{BB962C8B-B14F-4D97-AF65-F5344CB8AC3E}">
        <p14:creationId xmlns:p14="http://schemas.microsoft.com/office/powerpoint/2010/main" val="6022083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lvl="0"/>
            <a:r>
              <a:rPr lang="pt-BR" sz="3600" dirty="0"/>
              <a:t>PORTAL</a:t>
            </a:r>
            <a:endParaRPr sz="3600" dirty="0"/>
          </a:p>
        </p:txBody>
      </p:sp>
      <p:sp>
        <p:nvSpPr>
          <p:cNvPr id="262" name="Google Shape;262;p16"/>
          <p:cNvSpPr txBox="1">
            <a:spLocks noGrp="1"/>
          </p:cNvSpPr>
          <p:nvPr>
            <p:ph type="body" idx="1"/>
          </p:nvPr>
        </p:nvSpPr>
        <p:spPr>
          <a:xfrm>
            <a:off x="457200" y="1444375"/>
            <a:ext cx="5616054" cy="3393875"/>
          </a:xfrm>
          <a:prstGeom prst="rect">
            <a:avLst/>
          </a:prstGeom>
        </p:spPr>
        <p:txBody>
          <a:bodyPr spcFirstLastPara="1" wrap="square" lIns="91425" tIns="91425" rIns="91425" bIns="91425" anchor="t" anchorCtr="0">
            <a:noAutofit/>
          </a:bodyPr>
          <a:lstStyle/>
          <a:p>
            <a:pPr lvl="0"/>
            <a:r>
              <a:rPr lang="pt-BR" sz="3200" dirty="0">
                <a:solidFill>
                  <a:srgbClr val="000000"/>
                </a:solidFill>
                <a:latin typeface="Barlow Light" panose="020B0604020202020204" charset="0"/>
                <a:ea typeface="Arial"/>
                <a:cs typeface="Arial"/>
                <a:sym typeface="Arial"/>
              </a:rPr>
              <a:t>CRIAR UM PORTAL PARA INTEGRAR OS MODELOS AS RESOLUÇÕES  SIG.</a:t>
            </a:r>
          </a:p>
          <a:p>
            <a:pPr lvl="0"/>
            <a:endParaRPr lang="pt-BR" sz="3200" dirty="0">
              <a:solidFill>
                <a:srgbClr val="000000"/>
              </a:solidFill>
              <a:latin typeface="Barlow Light" panose="020B0604020202020204" charset="0"/>
              <a:ea typeface="Arial"/>
              <a:cs typeface="Arial"/>
              <a:sym typeface="Arial"/>
            </a:endParaRPr>
          </a:p>
          <a:p>
            <a:pPr lvl="0"/>
            <a:endParaRPr lang="pt-BR" sz="3200" dirty="0">
              <a:solidFill>
                <a:srgbClr val="000000"/>
              </a:solidFill>
              <a:latin typeface="Barlow Light" panose="020B0604020202020204" charset="0"/>
              <a:ea typeface="Arial"/>
              <a:cs typeface="Arial"/>
              <a:sym typeface="Arial"/>
            </a:endParaRPr>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53</a:t>
            </a:fld>
            <a:endParaRPr/>
          </a:p>
        </p:txBody>
      </p:sp>
    </p:spTree>
    <p:extLst>
      <p:ext uri="{BB962C8B-B14F-4D97-AF65-F5344CB8AC3E}">
        <p14:creationId xmlns:p14="http://schemas.microsoft.com/office/powerpoint/2010/main" val="24878045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lvl="0"/>
            <a:r>
              <a:rPr lang="pt-BR" sz="3600" dirty="0"/>
              <a:t>PORTAL</a:t>
            </a:r>
            <a:endParaRPr sz="3600" dirty="0"/>
          </a:p>
        </p:txBody>
      </p:sp>
      <p:sp>
        <p:nvSpPr>
          <p:cNvPr id="262" name="Google Shape;262;p16"/>
          <p:cNvSpPr txBox="1">
            <a:spLocks noGrp="1"/>
          </p:cNvSpPr>
          <p:nvPr>
            <p:ph type="body" idx="1"/>
          </p:nvPr>
        </p:nvSpPr>
        <p:spPr>
          <a:xfrm>
            <a:off x="220133" y="1286935"/>
            <a:ext cx="6062133" cy="3669850"/>
          </a:xfrm>
          <a:prstGeom prst="rect">
            <a:avLst/>
          </a:prstGeom>
        </p:spPr>
        <p:txBody>
          <a:bodyPr spcFirstLastPara="1" wrap="square" lIns="91425" tIns="91425" rIns="91425" bIns="91425" anchor="t" anchorCtr="0">
            <a:noAutofit/>
          </a:bodyPr>
          <a:lstStyle/>
          <a:p>
            <a:pPr lvl="0"/>
            <a:r>
              <a:rPr lang="pt-BR" sz="3200" b="1" dirty="0">
                <a:solidFill>
                  <a:srgbClr val="000000"/>
                </a:solidFill>
                <a:latin typeface="Barlow Light" panose="020B0604020202020204" charset="0"/>
                <a:ea typeface="Arial"/>
                <a:cs typeface="Arial"/>
                <a:sym typeface="Arial"/>
              </a:rPr>
              <a:t>PORTAL </a:t>
            </a:r>
            <a:r>
              <a:rPr lang="pt-BR" sz="3200" b="1" dirty="0">
                <a:solidFill>
                  <a:srgbClr val="FF0000"/>
                </a:solidFill>
                <a:latin typeface="Barlow Light" panose="020B0604020202020204" charset="0"/>
                <a:ea typeface="Arial"/>
                <a:cs typeface="Arial"/>
                <a:sym typeface="Arial"/>
              </a:rPr>
              <a:t>PERMITE</a:t>
            </a:r>
            <a:r>
              <a:rPr lang="pt-BR" sz="3200" b="1" dirty="0">
                <a:solidFill>
                  <a:srgbClr val="000000"/>
                </a:solidFill>
                <a:latin typeface="Barlow Light" panose="020B0604020202020204" charset="0"/>
                <a:ea typeface="Arial"/>
                <a:cs typeface="Arial"/>
                <a:sym typeface="Arial"/>
              </a:rPr>
              <a:t> QUE ATUALIZAÇÕES:</a:t>
            </a:r>
          </a:p>
          <a:p>
            <a:pPr lvl="1"/>
            <a:r>
              <a:rPr lang="pt-BR" sz="3200" dirty="0">
                <a:solidFill>
                  <a:srgbClr val="000000"/>
                </a:solidFill>
                <a:latin typeface="Barlow Light" panose="020B0604020202020204" charset="0"/>
                <a:ea typeface="Arial"/>
                <a:cs typeface="Arial"/>
                <a:sym typeface="Arial"/>
              </a:rPr>
              <a:t>FACILMENTE </a:t>
            </a:r>
            <a:r>
              <a:rPr lang="pt-BR" sz="3200" dirty="0">
                <a:solidFill>
                  <a:srgbClr val="FF0000"/>
                </a:solidFill>
                <a:latin typeface="Barlow Light" panose="020B0604020202020204" charset="0"/>
                <a:ea typeface="Arial"/>
                <a:cs typeface="Arial"/>
                <a:sym typeface="Arial"/>
              </a:rPr>
              <a:t>SUBMETIDAS</a:t>
            </a:r>
            <a:r>
              <a:rPr lang="pt-BR" sz="3200" dirty="0">
                <a:solidFill>
                  <a:srgbClr val="000000"/>
                </a:solidFill>
                <a:latin typeface="Barlow Light" panose="020B0604020202020204" charset="0"/>
                <a:ea typeface="Arial"/>
                <a:cs typeface="Arial"/>
                <a:sym typeface="Arial"/>
              </a:rPr>
              <a:t> </a:t>
            </a:r>
          </a:p>
          <a:p>
            <a:pPr lvl="1"/>
            <a:r>
              <a:rPr lang="pt-BR" sz="3200" dirty="0">
                <a:solidFill>
                  <a:srgbClr val="FF0000"/>
                </a:solidFill>
                <a:latin typeface="Barlow Light" panose="020B0604020202020204" charset="0"/>
                <a:ea typeface="Arial"/>
                <a:cs typeface="Arial"/>
                <a:sym typeface="Arial"/>
              </a:rPr>
              <a:t>REVISADAS</a:t>
            </a:r>
          </a:p>
          <a:p>
            <a:pPr lvl="1"/>
            <a:r>
              <a:rPr lang="pt-BR" sz="3200" dirty="0">
                <a:solidFill>
                  <a:srgbClr val="FF0000"/>
                </a:solidFill>
                <a:latin typeface="Barlow Light" panose="020B0604020202020204" charset="0"/>
                <a:ea typeface="Arial"/>
                <a:cs typeface="Arial"/>
                <a:sym typeface="Arial"/>
              </a:rPr>
              <a:t>DISCUTIDAS</a:t>
            </a:r>
          </a:p>
          <a:p>
            <a:pPr lvl="1"/>
            <a:r>
              <a:rPr lang="pt-BR" sz="3200" dirty="0">
                <a:solidFill>
                  <a:srgbClr val="000000"/>
                </a:solidFill>
                <a:latin typeface="Barlow Light" panose="020B0604020202020204" charset="0"/>
                <a:ea typeface="Arial"/>
                <a:cs typeface="Arial"/>
                <a:sym typeface="Arial"/>
              </a:rPr>
              <a:t>OUTROS PROCESSOS </a:t>
            </a:r>
            <a:r>
              <a:rPr lang="pt-BR" sz="3200" dirty="0">
                <a:solidFill>
                  <a:srgbClr val="FF0000"/>
                </a:solidFill>
                <a:latin typeface="Barlow Light" panose="020B0604020202020204" charset="0"/>
                <a:ea typeface="Arial"/>
                <a:cs typeface="Arial"/>
                <a:sym typeface="Arial"/>
              </a:rPr>
              <a:t>PODEM SER ADICIONADOS</a:t>
            </a:r>
          </a:p>
          <a:p>
            <a:pPr lvl="0"/>
            <a:endParaRPr lang="pt-BR" sz="3200" dirty="0">
              <a:solidFill>
                <a:srgbClr val="000000"/>
              </a:solidFill>
              <a:latin typeface="Barlow Light" panose="020B0604020202020204" charset="0"/>
              <a:ea typeface="Arial"/>
              <a:cs typeface="Arial"/>
              <a:sym typeface="Arial"/>
            </a:endParaRPr>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54</a:t>
            </a:fld>
            <a:endParaRPr/>
          </a:p>
        </p:txBody>
      </p:sp>
    </p:spTree>
    <p:extLst>
      <p:ext uri="{BB962C8B-B14F-4D97-AF65-F5344CB8AC3E}">
        <p14:creationId xmlns:p14="http://schemas.microsoft.com/office/powerpoint/2010/main" val="8183059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t>2. </a:t>
            </a:r>
            <a:r>
              <a:rPr lang="pt-BR" sz="4400" dirty="0"/>
              <a:t> PORTAL</a:t>
            </a:r>
            <a:endParaRPr sz="4400" dirty="0"/>
          </a:p>
        </p:txBody>
      </p:sp>
      <p:sp>
        <p:nvSpPr>
          <p:cNvPr id="269" name="Google Shape;269;p17"/>
          <p:cNvSpPr txBox="1">
            <a:spLocks noGrp="1"/>
          </p:cNvSpPr>
          <p:nvPr>
            <p:ph type="subTitle" idx="1"/>
          </p:nvPr>
        </p:nvSpPr>
        <p:spPr>
          <a:xfrm>
            <a:off x="2626350" y="3144854"/>
            <a:ext cx="3891300" cy="78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pt-BR" dirty="0"/>
              <a:t>PTELA INICIAL</a:t>
            </a:r>
            <a:endParaRPr dirty="0"/>
          </a:p>
        </p:txBody>
      </p:sp>
    </p:spTree>
    <p:extLst>
      <p:ext uri="{BB962C8B-B14F-4D97-AF65-F5344CB8AC3E}">
        <p14:creationId xmlns:p14="http://schemas.microsoft.com/office/powerpoint/2010/main" val="14666325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23"/>
          <p:cNvSpPr txBox="1">
            <a:spLocks noGrp="1"/>
          </p:cNvSpPr>
          <p:nvPr>
            <p:ph type="sldNum" idx="12"/>
          </p:nvPr>
        </p:nvSpPr>
        <p:spPr>
          <a:xfrm>
            <a:off x="4116400" y="4972323"/>
            <a:ext cx="911100" cy="17105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56</a:t>
            </a:fld>
            <a:endParaRPr/>
          </a:p>
        </p:txBody>
      </p:sp>
      <p:sp>
        <p:nvSpPr>
          <p:cNvPr id="2" name="Rectangle 2">
            <a:extLst>
              <a:ext uri="{FF2B5EF4-FFF2-40B4-BE49-F238E27FC236}">
                <a16:creationId xmlns:a16="http://schemas.microsoft.com/office/drawing/2014/main" id="{E39C6127-A7C2-4543-8AAC-3413023D75D7}"/>
              </a:ext>
            </a:extLst>
          </p:cNvPr>
          <p:cNvSpPr>
            <a:spLocks noChangeArrowheads="1"/>
          </p:cNvSpPr>
          <p:nvPr/>
        </p:nvSpPr>
        <p:spPr bwMode="auto">
          <a:xfrm rot="16200000">
            <a:off x="620485" y="-1082448"/>
            <a:ext cx="790303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pt-BR"/>
          </a:p>
        </p:txBody>
      </p:sp>
      <p:pic>
        <p:nvPicPr>
          <p:cNvPr id="14338" name="Picture 2" descr="LIw_8MXNqsr6VLZBU0kySmeu93MNMhBhzoxh8wJuWFXlg5SZ7rS2Cp7bcfB2T9eZA0f2wdOvFNiSvHjYlZ9sKn10vgq1s1MPJ6a4y0E-nzRA06BeTW0_QE-pvFKrM87quDfpY8C3">
            <a:extLst>
              <a:ext uri="{FF2B5EF4-FFF2-40B4-BE49-F238E27FC236}">
                <a16:creationId xmlns:a16="http://schemas.microsoft.com/office/drawing/2014/main" id="{A9C00B8E-0E33-4DA4-8F2F-D96C1EE2D5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 y="3175"/>
            <a:ext cx="9137644" cy="479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33757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t>2. </a:t>
            </a:r>
            <a:r>
              <a:rPr lang="pt-BR" sz="4400" dirty="0"/>
              <a:t> PORTAL</a:t>
            </a:r>
            <a:endParaRPr sz="4400" dirty="0"/>
          </a:p>
        </p:txBody>
      </p:sp>
      <p:sp>
        <p:nvSpPr>
          <p:cNvPr id="269" name="Google Shape;269;p17"/>
          <p:cNvSpPr txBox="1">
            <a:spLocks noGrp="1"/>
          </p:cNvSpPr>
          <p:nvPr>
            <p:ph type="subTitle" idx="1"/>
          </p:nvPr>
        </p:nvSpPr>
        <p:spPr>
          <a:xfrm>
            <a:off x="2626350" y="3144854"/>
            <a:ext cx="3891300" cy="78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pt-BR" dirty="0"/>
              <a:t>LISTA DOS PROCESSOS </a:t>
            </a:r>
            <a:endParaRPr dirty="0"/>
          </a:p>
        </p:txBody>
      </p:sp>
    </p:spTree>
    <p:extLst>
      <p:ext uri="{BB962C8B-B14F-4D97-AF65-F5344CB8AC3E}">
        <p14:creationId xmlns:p14="http://schemas.microsoft.com/office/powerpoint/2010/main" val="38672467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23"/>
          <p:cNvSpPr txBox="1">
            <a:spLocks noGrp="1"/>
          </p:cNvSpPr>
          <p:nvPr>
            <p:ph type="sldNum" idx="12"/>
          </p:nvPr>
        </p:nvSpPr>
        <p:spPr>
          <a:xfrm>
            <a:off x="4116400" y="4972323"/>
            <a:ext cx="911100" cy="17105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58</a:t>
            </a:fld>
            <a:endParaRPr/>
          </a:p>
        </p:txBody>
      </p:sp>
      <p:sp>
        <p:nvSpPr>
          <p:cNvPr id="2" name="Rectangle 2">
            <a:extLst>
              <a:ext uri="{FF2B5EF4-FFF2-40B4-BE49-F238E27FC236}">
                <a16:creationId xmlns:a16="http://schemas.microsoft.com/office/drawing/2014/main" id="{E39C6127-A7C2-4543-8AAC-3413023D75D7}"/>
              </a:ext>
            </a:extLst>
          </p:cNvPr>
          <p:cNvSpPr>
            <a:spLocks noChangeArrowheads="1"/>
          </p:cNvSpPr>
          <p:nvPr/>
        </p:nvSpPr>
        <p:spPr bwMode="auto">
          <a:xfrm rot="16200000">
            <a:off x="620485" y="-1082448"/>
            <a:ext cx="790303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pt-BR"/>
          </a:p>
        </p:txBody>
      </p:sp>
      <p:pic>
        <p:nvPicPr>
          <p:cNvPr id="15362" name="Picture 2" descr="oUH0wZNwa3PSFK8tT2QJ-KRJOJ8ZDVCAvTxWAOb1886wmQfs6IDximhlqHkkq7Pq3ZZj9bi3zfyyeHSmvPf77wKfYazSTHtX2qGJwwmHZz1-iKzueLM1F_UxHETcMPmviDDiIRka">
            <a:extLst>
              <a:ext uri="{FF2B5EF4-FFF2-40B4-BE49-F238E27FC236}">
                <a16:creationId xmlns:a16="http://schemas.microsoft.com/office/drawing/2014/main" id="{8A0D275A-9889-41A6-84B5-D688B7CFD8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 y="4763"/>
            <a:ext cx="9137650" cy="477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13254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t>2. </a:t>
            </a:r>
            <a:r>
              <a:rPr lang="pt-BR" sz="4400" dirty="0"/>
              <a:t> PORTAL</a:t>
            </a:r>
            <a:endParaRPr sz="4400" dirty="0"/>
          </a:p>
        </p:txBody>
      </p:sp>
      <p:sp>
        <p:nvSpPr>
          <p:cNvPr id="269" name="Google Shape;269;p17"/>
          <p:cNvSpPr txBox="1">
            <a:spLocks noGrp="1"/>
          </p:cNvSpPr>
          <p:nvPr>
            <p:ph type="subTitle" idx="1"/>
          </p:nvPr>
        </p:nvSpPr>
        <p:spPr>
          <a:xfrm>
            <a:off x="2626350" y="3144854"/>
            <a:ext cx="3891300" cy="78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pt-BR" dirty="0"/>
              <a:t>RESOLUÇÃO VISUALIZADA DO ICONE MANUAL</a:t>
            </a:r>
            <a:endParaRPr dirty="0"/>
          </a:p>
        </p:txBody>
      </p:sp>
    </p:spTree>
    <p:extLst>
      <p:ext uri="{BB962C8B-B14F-4D97-AF65-F5344CB8AC3E}">
        <p14:creationId xmlns:p14="http://schemas.microsoft.com/office/powerpoint/2010/main" val="1351640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44"/>
        <p:cNvGrpSpPr/>
        <p:nvPr/>
      </p:nvGrpSpPr>
      <p:grpSpPr>
        <a:xfrm>
          <a:off x="0" y="0"/>
          <a:ext cx="0" cy="0"/>
          <a:chOff x="0" y="0"/>
          <a:chExt cx="0" cy="0"/>
        </a:xfrm>
      </p:grpSpPr>
      <p:sp>
        <p:nvSpPr>
          <p:cNvPr id="248" name="Google Shape;248;p14"/>
          <p:cNvSpPr txBox="1">
            <a:spLocks noGrp="1"/>
          </p:cNvSpPr>
          <p:nvPr>
            <p:ph type="body" idx="2"/>
          </p:nvPr>
        </p:nvSpPr>
        <p:spPr>
          <a:xfrm>
            <a:off x="457200" y="3905925"/>
            <a:ext cx="5138700" cy="11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dirty="0">
              <a:solidFill>
                <a:srgbClr val="4F4A9E"/>
              </a:solidFill>
            </a:endParaRPr>
          </a:p>
          <a:p>
            <a:pPr marL="0" lvl="0" indent="0" algn="l" rtl="0">
              <a:spcBef>
                <a:spcPts val="0"/>
              </a:spcBef>
              <a:spcAft>
                <a:spcPts val="0"/>
              </a:spcAft>
              <a:buNone/>
            </a:pPr>
            <a:endParaRPr sz="1200" dirty="0">
              <a:solidFill>
                <a:srgbClr val="4F4A9E"/>
              </a:solidFill>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11" name="Espaço Reservado para Texto 2">
            <a:extLst>
              <a:ext uri="{FF2B5EF4-FFF2-40B4-BE49-F238E27FC236}">
                <a16:creationId xmlns:a16="http://schemas.microsoft.com/office/drawing/2014/main" id="{AFCFBA44-0F61-4234-A290-17DFE37A66D7}"/>
              </a:ext>
            </a:extLst>
          </p:cNvPr>
          <p:cNvSpPr txBox="1">
            <a:spLocks/>
          </p:cNvSpPr>
          <p:nvPr/>
        </p:nvSpPr>
        <p:spPr>
          <a:xfrm>
            <a:off x="532350" y="1444375"/>
            <a:ext cx="5502690" cy="3155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00000"/>
              </a:lnSpc>
              <a:spcBef>
                <a:spcPts val="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00000"/>
              </a:lnSpc>
              <a:spcBef>
                <a:spcPts val="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00000"/>
              </a:lnSpc>
              <a:spcBef>
                <a:spcPts val="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00000"/>
              </a:lnSpc>
              <a:spcBef>
                <a:spcPts val="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00000"/>
              </a:lnSpc>
              <a:spcBef>
                <a:spcPts val="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00000"/>
              </a:lnSpc>
              <a:spcBef>
                <a:spcPts val="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00000"/>
              </a:lnSpc>
              <a:spcBef>
                <a:spcPts val="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00000"/>
              </a:lnSpc>
              <a:spcBef>
                <a:spcPts val="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r>
              <a:rPr lang="pt-BR" sz="3200" dirty="0"/>
              <a:t>REVISÃO DA LITERATURA</a:t>
            </a:r>
          </a:p>
          <a:p>
            <a:pPr lvl="1" fontAlgn="base"/>
            <a:r>
              <a:rPr lang="pt-BR" sz="3200" dirty="0"/>
              <a:t>PROCESSOS DE NEGÓCIOS</a:t>
            </a:r>
          </a:p>
          <a:p>
            <a:pPr lvl="1" fontAlgn="base"/>
            <a:r>
              <a:rPr lang="pt-BR" sz="3200" dirty="0"/>
              <a:t>NOTAÇÕES DE MODELAGEM DE PROCESSOS DE NEGÓCIO</a:t>
            </a:r>
          </a:p>
        </p:txBody>
      </p:sp>
      <p:sp>
        <p:nvSpPr>
          <p:cNvPr id="9" name="Google Shape;245;p14">
            <a:extLst>
              <a:ext uri="{FF2B5EF4-FFF2-40B4-BE49-F238E27FC236}">
                <a16:creationId xmlns:a16="http://schemas.microsoft.com/office/drawing/2014/main" id="{A8969B22-3ECE-405C-AEE8-59FE4D29AF95}"/>
              </a:ext>
            </a:extLst>
          </p:cNvPr>
          <p:cNvSpPr txBox="1">
            <a:spLocks noGrp="1"/>
          </p:cNvSpPr>
          <p:nvPr>
            <p:ph type="title"/>
          </p:nvPr>
        </p:nvSpPr>
        <p:spPr>
          <a:xfrm>
            <a:off x="457200" y="500425"/>
            <a:ext cx="5138700" cy="857400"/>
          </a:xfrm>
          <a:prstGeom prst="rect">
            <a:avLst/>
          </a:prstGeom>
        </p:spPr>
        <p:txBody>
          <a:bodyPr spcFirstLastPara="1" wrap="square" lIns="91425" tIns="91425" rIns="91425" bIns="91425" anchor="b" anchorCtr="0">
            <a:noAutofit/>
          </a:bodyPr>
          <a:lstStyle/>
          <a:p>
            <a:r>
              <a:rPr lang="pt-BR" sz="3600" dirty="0"/>
              <a:t>ROTEIRO - PARTE 2</a:t>
            </a:r>
            <a:endParaRPr sz="3600" dirty="0"/>
          </a:p>
        </p:txBody>
      </p:sp>
    </p:spTree>
    <p:extLst>
      <p:ext uri="{BB962C8B-B14F-4D97-AF65-F5344CB8AC3E}">
        <p14:creationId xmlns:p14="http://schemas.microsoft.com/office/powerpoint/2010/main" val="2009933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23"/>
          <p:cNvSpPr txBox="1">
            <a:spLocks noGrp="1"/>
          </p:cNvSpPr>
          <p:nvPr>
            <p:ph type="sldNum" idx="12"/>
          </p:nvPr>
        </p:nvSpPr>
        <p:spPr>
          <a:xfrm>
            <a:off x="4116400" y="4972323"/>
            <a:ext cx="911100" cy="17105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60</a:t>
            </a:fld>
            <a:endParaRPr/>
          </a:p>
        </p:txBody>
      </p:sp>
      <p:sp>
        <p:nvSpPr>
          <p:cNvPr id="2" name="Rectangle 2">
            <a:extLst>
              <a:ext uri="{FF2B5EF4-FFF2-40B4-BE49-F238E27FC236}">
                <a16:creationId xmlns:a16="http://schemas.microsoft.com/office/drawing/2014/main" id="{E39C6127-A7C2-4543-8AAC-3413023D75D7}"/>
              </a:ext>
            </a:extLst>
          </p:cNvPr>
          <p:cNvSpPr>
            <a:spLocks noChangeArrowheads="1"/>
          </p:cNvSpPr>
          <p:nvPr/>
        </p:nvSpPr>
        <p:spPr bwMode="auto">
          <a:xfrm rot="16200000">
            <a:off x="620485" y="-1082448"/>
            <a:ext cx="790303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pt-BR"/>
          </a:p>
        </p:txBody>
      </p:sp>
      <p:pic>
        <p:nvPicPr>
          <p:cNvPr id="14338" name="Picture 2" descr="LIw_8MXNqsr6VLZBU0kySmeu93MNMhBhzoxh8wJuWFXlg5SZ7rS2Cp7bcfB2T9eZA0f2wdOvFNiSvHjYlZ9sKn10vgq1s1MPJ6a4y0E-nzRA06BeTW0_QE-pvFKrM87quDfpY8C3">
            <a:extLst>
              <a:ext uri="{FF2B5EF4-FFF2-40B4-BE49-F238E27FC236}">
                <a16:creationId xmlns:a16="http://schemas.microsoft.com/office/drawing/2014/main" id="{A9C00B8E-0E33-4DA4-8F2F-D96C1EE2D5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 y="3175"/>
            <a:ext cx="5578475" cy="265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6" name="Picture 2" descr="PYe-U9j33NR0OFEovEfue02OLsquboboxUp74RWV9TCTutGOaahM1_j3kHEZFBQfRSPIzeyWJg0l1oL7KenouyS3N8w3Jxxxp4QunQ0PMkWbMYY6xG5-m6oTg289duwmyOh0om0G">
            <a:extLst>
              <a:ext uri="{FF2B5EF4-FFF2-40B4-BE49-F238E27FC236}">
                <a16:creationId xmlns:a16="http://schemas.microsoft.com/office/drawing/2014/main" id="{8AA133CE-2FC7-46A7-B4A7-FB43212B71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 y="4763"/>
            <a:ext cx="9132887" cy="4752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51320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t>1. </a:t>
            </a:r>
            <a:r>
              <a:rPr lang="pt-BR" sz="4400" dirty="0"/>
              <a:t>CRONOGRAMA</a:t>
            </a:r>
            <a:endParaRPr sz="4400" dirty="0"/>
          </a:p>
        </p:txBody>
      </p:sp>
      <p:sp>
        <p:nvSpPr>
          <p:cNvPr id="269" name="Google Shape;269;p17"/>
          <p:cNvSpPr txBox="1">
            <a:spLocks noGrp="1"/>
          </p:cNvSpPr>
          <p:nvPr>
            <p:ph type="subTitle" idx="1"/>
          </p:nvPr>
        </p:nvSpPr>
        <p:spPr>
          <a:xfrm>
            <a:off x="2626350" y="3144854"/>
            <a:ext cx="3891300" cy="78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pt-BR" dirty="0"/>
              <a:t>PARTE 4</a:t>
            </a:r>
            <a:endParaRPr dirty="0"/>
          </a:p>
        </p:txBody>
      </p:sp>
    </p:spTree>
    <p:extLst>
      <p:ext uri="{BB962C8B-B14F-4D97-AF65-F5344CB8AC3E}">
        <p14:creationId xmlns:p14="http://schemas.microsoft.com/office/powerpoint/2010/main" val="11745920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55"/>
        <p:cNvGrpSpPr/>
        <p:nvPr/>
      </p:nvGrpSpPr>
      <p:grpSpPr>
        <a:xfrm>
          <a:off x="0" y="0"/>
          <a:ext cx="0" cy="0"/>
          <a:chOff x="0" y="0"/>
          <a:chExt cx="0" cy="0"/>
        </a:xfrm>
      </p:grpSpPr>
      <p:sp>
        <p:nvSpPr>
          <p:cNvPr id="356" name="Google Shape;356;p2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t-BR" dirty="0"/>
              <a:t>CRONOGRAMA</a:t>
            </a:r>
            <a:endParaRPr dirty="0"/>
          </a:p>
        </p:txBody>
      </p:sp>
      <p:sp>
        <p:nvSpPr>
          <p:cNvPr id="358" name="Google Shape;358;p2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62</a:t>
            </a:fld>
            <a:endParaRPr/>
          </a:p>
        </p:txBody>
      </p:sp>
      <p:graphicFrame>
        <p:nvGraphicFramePr>
          <p:cNvPr id="2" name="Tabela 1">
            <a:extLst>
              <a:ext uri="{FF2B5EF4-FFF2-40B4-BE49-F238E27FC236}">
                <a16:creationId xmlns:a16="http://schemas.microsoft.com/office/drawing/2014/main" id="{FEFE6991-132C-4F81-9CE4-E59E0EDD20CE}"/>
              </a:ext>
            </a:extLst>
          </p:cNvPr>
          <p:cNvGraphicFramePr>
            <a:graphicFrameLocks noGrp="1"/>
          </p:cNvGraphicFramePr>
          <p:nvPr>
            <p:extLst>
              <p:ext uri="{D42A27DB-BD31-4B8C-83A1-F6EECF244321}">
                <p14:modId xmlns:p14="http://schemas.microsoft.com/office/powerpoint/2010/main" val="1617619103"/>
              </p:ext>
            </p:extLst>
          </p:nvPr>
        </p:nvGraphicFramePr>
        <p:xfrm>
          <a:off x="457201" y="2019300"/>
          <a:ext cx="5138735" cy="2172348"/>
        </p:xfrm>
        <a:graphic>
          <a:graphicData uri="http://schemas.openxmlformats.org/drawingml/2006/table">
            <a:tbl>
              <a:tblPr firstRow="1" firstCol="1" bandRow="1">
                <a:tableStyleId>{7F8959A4-5D2F-4370-B921-655B40A024F8}</a:tableStyleId>
              </a:tblPr>
              <a:tblGrid>
                <a:gridCol w="734105">
                  <a:extLst>
                    <a:ext uri="{9D8B030D-6E8A-4147-A177-3AD203B41FA5}">
                      <a16:colId xmlns:a16="http://schemas.microsoft.com/office/drawing/2014/main" val="4000263694"/>
                    </a:ext>
                  </a:extLst>
                </a:gridCol>
                <a:gridCol w="734105">
                  <a:extLst>
                    <a:ext uri="{9D8B030D-6E8A-4147-A177-3AD203B41FA5}">
                      <a16:colId xmlns:a16="http://schemas.microsoft.com/office/drawing/2014/main" val="2257189993"/>
                    </a:ext>
                  </a:extLst>
                </a:gridCol>
                <a:gridCol w="734105">
                  <a:extLst>
                    <a:ext uri="{9D8B030D-6E8A-4147-A177-3AD203B41FA5}">
                      <a16:colId xmlns:a16="http://schemas.microsoft.com/office/drawing/2014/main" val="3151458765"/>
                    </a:ext>
                  </a:extLst>
                </a:gridCol>
                <a:gridCol w="734105">
                  <a:extLst>
                    <a:ext uri="{9D8B030D-6E8A-4147-A177-3AD203B41FA5}">
                      <a16:colId xmlns:a16="http://schemas.microsoft.com/office/drawing/2014/main" val="4100997956"/>
                    </a:ext>
                  </a:extLst>
                </a:gridCol>
                <a:gridCol w="734105">
                  <a:extLst>
                    <a:ext uri="{9D8B030D-6E8A-4147-A177-3AD203B41FA5}">
                      <a16:colId xmlns:a16="http://schemas.microsoft.com/office/drawing/2014/main" val="603763905"/>
                    </a:ext>
                  </a:extLst>
                </a:gridCol>
                <a:gridCol w="734105">
                  <a:extLst>
                    <a:ext uri="{9D8B030D-6E8A-4147-A177-3AD203B41FA5}">
                      <a16:colId xmlns:a16="http://schemas.microsoft.com/office/drawing/2014/main" val="2986746362"/>
                    </a:ext>
                  </a:extLst>
                </a:gridCol>
                <a:gridCol w="734105">
                  <a:extLst>
                    <a:ext uri="{9D8B030D-6E8A-4147-A177-3AD203B41FA5}">
                      <a16:colId xmlns:a16="http://schemas.microsoft.com/office/drawing/2014/main" val="3901306912"/>
                    </a:ext>
                  </a:extLst>
                </a:gridCol>
              </a:tblGrid>
              <a:tr h="417176">
                <a:tc>
                  <a:txBody>
                    <a:bodyPr/>
                    <a:lstStyle/>
                    <a:p>
                      <a:endParaRPr lang="pt-BR" sz="900" dirty="0">
                        <a:effectLst/>
                        <a:latin typeface="Times New Roman" panose="02020603050405020304" pitchFamily="18" charset="0"/>
                      </a:endParaRPr>
                    </a:p>
                  </a:txBody>
                  <a:tcPr marL="57551" marR="57551" marT="57551" marB="57551" anchor="ctr">
                    <a:solidFill>
                      <a:schemeClr val="tx1">
                        <a:lumMod val="50000"/>
                        <a:lumOff val="50000"/>
                      </a:schemeClr>
                    </a:solidFill>
                  </a:tcPr>
                </a:tc>
                <a:tc>
                  <a:txBody>
                    <a:bodyPr/>
                    <a:lstStyle/>
                    <a:p>
                      <a:pPr algn="ctr">
                        <a:lnSpc>
                          <a:spcPct val="150000"/>
                        </a:lnSpc>
                        <a:spcAft>
                          <a:spcPts val="0"/>
                        </a:spcAft>
                      </a:pPr>
                      <a:r>
                        <a:rPr lang="pt-BR" sz="900" dirty="0">
                          <a:effectLst/>
                        </a:rPr>
                        <a:t>Setembro</a:t>
                      </a:r>
                      <a:endParaRPr lang="pt-BR" sz="900" dirty="0">
                        <a:effectLst/>
                        <a:latin typeface="Times New Roman" panose="02020603050405020304" pitchFamily="18" charset="0"/>
                        <a:ea typeface="Times New Roman" panose="02020603050405020304" pitchFamily="18" charset="0"/>
                      </a:endParaRPr>
                    </a:p>
                  </a:txBody>
                  <a:tcPr marL="57551" marR="57551" marT="57551" marB="57551" anchor="ctr">
                    <a:solidFill>
                      <a:schemeClr val="tx1">
                        <a:lumMod val="50000"/>
                        <a:lumOff val="50000"/>
                      </a:schemeClr>
                    </a:solidFill>
                  </a:tcPr>
                </a:tc>
                <a:tc>
                  <a:txBody>
                    <a:bodyPr/>
                    <a:lstStyle/>
                    <a:p>
                      <a:pPr algn="ctr">
                        <a:lnSpc>
                          <a:spcPct val="150000"/>
                        </a:lnSpc>
                        <a:spcAft>
                          <a:spcPts val="0"/>
                        </a:spcAft>
                      </a:pPr>
                      <a:r>
                        <a:rPr lang="pt-BR" sz="900" dirty="0">
                          <a:effectLst/>
                        </a:rPr>
                        <a:t>Outubro</a:t>
                      </a:r>
                      <a:endParaRPr lang="pt-BR" sz="900" dirty="0">
                        <a:effectLst/>
                        <a:latin typeface="Times New Roman" panose="02020603050405020304" pitchFamily="18" charset="0"/>
                        <a:ea typeface="Times New Roman" panose="02020603050405020304" pitchFamily="18" charset="0"/>
                      </a:endParaRPr>
                    </a:p>
                  </a:txBody>
                  <a:tcPr marL="57551" marR="57551" marT="57551" marB="57551" anchor="ctr">
                    <a:solidFill>
                      <a:schemeClr val="tx1">
                        <a:lumMod val="50000"/>
                        <a:lumOff val="50000"/>
                      </a:schemeClr>
                    </a:solidFill>
                  </a:tcPr>
                </a:tc>
                <a:tc>
                  <a:txBody>
                    <a:bodyPr/>
                    <a:lstStyle/>
                    <a:p>
                      <a:pPr algn="ctr">
                        <a:lnSpc>
                          <a:spcPct val="150000"/>
                        </a:lnSpc>
                        <a:spcAft>
                          <a:spcPts val="0"/>
                        </a:spcAft>
                      </a:pPr>
                      <a:r>
                        <a:rPr lang="pt-BR" sz="900">
                          <a:effectLst/>
                        </a:rPr>
                        <a:t>Novembro</a:t>
                      </a:r>
                      <a:endParaRPr lang="pt-BR" sz="900">
                        <a:effectLst/>
                        <a:latin typeface="Times New Roman" panose="02020603050405020304" pitchFamily="18" charset="0"/>
                        <a:ea typeface="Times New Roman" panose="02020603050405020304" pitchFamily="18" charset="0"/>
                      </a:endParaRPr>
                    </a:p>
                  </a:txBody>
                  <a:tcPr marL="57551" marR="57551" marT="57551" marB="57551" anchor="ctr">
                    <a:solidFill>
                      <a:schemeClr val="tx1">
                        <a:lumMod val="50000"/>
                        <a:lumOff val="50000"/>
                      </a:schemeClr>
                    </a:solidFill>
                  </a:tcPr>
                </a:tc>
                <a:tc>
                  <a:txBody>
                    <a:bodyPr/>
                    <a:lstStyle/>
                    <a:p>
                      <a:pPr algn="ctr">
                        <a:lnSpc>
                          <a:spcPct val="150000"/>
                        </a:lnSpc>
                        <a:spcAft>
                          <a:spcPts val="0"/>
                        </a:spcAft>
                      </a:pPr>
                      <a:r>
                        <a:rPr lang="pt-BR" sz="900">
                          <a:effectLst/>
                        </a:rPr>
                        <a:t>Dezembro</a:t>
                      </a:r>
                      <a:endParaRPr lang="pt-BR" sz="900">
                        <a:effectLst/>
                        <a:latin typeface="Times New Roman" panose="02020603050405020304" pitchFamily="18" charset="0"/>
                        <a:ea typeface="Times New Roman" panose="02020603050405020304" pitchFamily="18" charset="0"/>
                      </a:endParaRPr>
                    </a:p>
                  </a:txBody>
                  <a:tcPr marL="57551" marR="57551" marT="57551" marB="57551" anchor="ctr">
                    <a:solidFill>
                      <a:schemeClr val="tx1">
                        <a:lumMod val="50000"/>
                        <a:lumOff val="50000"/>
                      </a:schemeClr>
                    </a:solidFill>
                  </a:tcPr>
                </a:tc>
                <a:tc>
                  <a:txBody>
                    <a:bodyPr/>
                    <a:lstStyle/>
                    <a:p>
                      <a:pPr algn="ctr">
                        <a:lnSpc>
                          <a:spcPct val="150000"/>
                        </a:lnSpc>
                        <a:spcAft>
                          <a:spcPts val="0"/>
                        </a:spcAft>
                      </a:pPr>
                      <a:r>
                        <a:rPr lang="pt-BR" sz="900" dirty="0">
                          <a:effectLst/>
                        </a:rPr>
                        <a:t>Janeiro</a:t>
                      </a:r>
                      <a:endParaRPr lang="pt-BR" sz="900" dirty="0">
                        <a:effectLst/>
                        <a:latin typeface="Times New Roman" panose="02020603050405020304" pitchFamily="18" charset="0"/>
                        <a:ea typeface="Times New Roman" panose="02020603050405020304" pitchFamily="18" charset="0"/>
                      </a:endParaRPr>
                    </a:p>
                  </a:txBody>
                  <a:tcPr marL="57551" marR="57551" marT="57551" marB="57551" anchor="ctr">
                    <a:solidFill>
                      <a:schemeClr val="tx1">
                        <a:lumMod val="50000"/>
                        <a:lumOff val="50000"/>
                      </a:schemeClr>
                    </a:solidFill>
                  </a:tcPr>
                </a:tc>
                <a:tc>
                  <a:txBody>
                    <a:bodyPr/>
                    <a:lstStyle/>
                    <a:p>
                      <a:pPr algn="ctr">
                        <a:lnSpc>
                          <a:spcPct val="150000"/>
                        </a:lnSpc>
                        <a:spcAft>
                          <a:spcPts val="0"/>
                        </a:spcAft>
                      </a:pPr>
                      <a:r>
                        <a:rPr lang="pt-BR" sz="900" dirty="0">
                          <a:effectLst/>
                        </a:rPr>
                        <a:t>Fevereiro</a:t>
                      </a:r>
                      <a:endParaRPr lang="pt-BR" sz="900" dirty="0">
                        <a:effectLst/>
                        <a:latin typeface="Times New Roman" panose="02020603050405020304" pitchFamily="18" charset="0"/>
                        <a:ea typeface="Times New Roman" panose="02020603050405020304" pitchFamily="18" charset="0"/>
                      </a:endParaRPr>
                    </a:p>
                  </a:txBody>
                  <a:tcPr marL="57551" marR="57551" marT="57551" marB="57551" anchor="ctr">
                    <a:solidFill>
                      <a:schemeClr val="tx1">
                        <a:lumMod val="50000"/>
                        <a:lumOff val="50000"/>
                      </a:schemeClr>
                    </a:solidFill>
                  </a:tcPr>
                </a:tc>
                <a:extLst>
                  <a:ext uri="{0D108BD9-81ED-4DB2-BD59-A6C34878D82A}">
                    <a16:rowId xmlns:a16="http://schemas.microsoft.com/office/drawing/2014/main" val="2105273682"/>
                  </a:ext>
                </a:extLst>
              </a:tr>
              <a:tr h="342283">
                <a:tc>
                  <a:txBody>
                    <a:bodyPr/>
                    <a:lstStyle/>
                    <a:p>
                      <a:pPr algn="ctr">
                        <a:lnSpc>
                          <a:spcPct val="150000"/>
                        </a:lnSpc>
                        <a:spcAft>
                          <a:spcPts val="0"/>
                        </a:spcAft>
                      </a:pPr>
                      <a:r>
                        <a:rPr lang="pt-BR" sz="900" dirty="0">
                          <a:effectLst/>
                        </a:rPr>
                        <a:t>Etapa 1</a:t>
                      </a:r>
                      <a:endParaRPr lang="pt-BR" sz="900" dirty="0">
                        <a:effectLst/>
                        <a:latin typeface="Times New Roman" panose="02020603050405020304" pitchFamily="18" charset="0"/>
                        <a:ea typeface="Times New Roman" panose="02020603050405020304" pitchFamily="18" charset="0"/>
                      </a:endParaRPr>
                    </a:p>
                  </a:txBody>
                  <a:tcPr marL="57551" marR="57551" marT="57551" marB="57551" anchor="ctr">
                    <a:solidFill>
                      <a:schemeClr val="tx1">
                        <a:lumMod val="50000"/>
                        <a:lumOff val="50000"/>
                      </a:schemeClr>
                    </a:solidFill>
                  </a:tcPr>
                </a:tc>
                <a:tc>
                  <a:txBody>
                    <a:bodyPr/>
                    <a:lstStyle/>
                    <a:p>
                      <a:endParaRPr lang="pt-BR" sz="900" dirty="0">
                        <a:effectLst/>
                        <a:latin typeface="Times New Roman" panose="02020603050405020304" pitchFamily="18" charset="0"/>
                      </a:endParaRPr>
                    </a:p>
                  </a:txBody>
                  <a:tcPr marL="57551" marR="57551" marT="57551" marB="57551" anchor="ctr">
                    <a:solidFill>
                      <a:schemeClr val="accent1">
                        <a:lumMod val="90000"/>
                      </a:schemeClr>
                    </a:solidFill>
                  </a:tcPr>
                </a:tc>
                <a:tc>
                  <a:txBody>
                    <a:bodyPr/>
                    <a:lstStyle/>
                    <a:p>
                      <a:endParaRPr lang="pt-BR" sz="900" dirty="0">
                        <a:effectLst/>
                        <a:latin typeface="Times New Roman" panose="02020603050405020304" pitchFamily="18" charset="0"/>
                      </a:endParaRPr>
                    </a:p>
                  </a:txBody>
                  <a:tcPr marL="57551" marR="57551" marT="57551" marB="57551" anchor="ctr"/>
                </a:tc>
                <a:tc>
                  <a:txBody>
                    <a:bodyPr/>
                    <a:lstStyle/>
                    <a:p>
                      <a:endParaRPr lang="pt-BR" sz="900" dirty="0">
                        <a:effectLst/>
                        <a:latin typeface="Times New Roman" panose="02020603050405020304" pitchFamily="18" charset="0"/>
                      </a:endParaRPr>
                    </a:p>
                  </a:txBody>
                  <a:tcPr marL="57551" marR="57551" marT="57551" marB="57551" anchor="ctr"/>
                </a:tc>
                <a:tc>
                  <a:txBody>
                    <a:bodyPr/>
                    <a:lstStyle/>
                    <a:p>
                      <a:endParaRPr lang="pt-BR" sz="900" dirty="0">
                        <a:effectLst/>
                        <a:latin typeface="Times New Roman" panose="02020603050405020304" pitchFamily="18" charset="0"/>
                      </a:endParaRPr>
                    </a:p>
                  </a:txBody>
                  <a:tcPr marL="57551" marR="57551" marT="57551" marB="57551" anchor="ctr"/>
                </a:tc>
                <a:tc>
                  <a:txBody>
                    <a:bodyPr/>
                    <a:lstStyle/>
                    <a:p>
                      <a:endParaRPr lang="pt-BR" sz="900" dirty="0">
                        <a:effectLst/>
                        <a:latin typeface="Times New Roman" panose="02020603050405020304" pitchFamily="18" charset="0"/>
                      </a:endParaRPr>
                    </a:p>
                  </a:txBody>
                  <a:tcPr marL="57551" marR="57551" marT="57551" marB="57551" anchor="ctr"/>
                </a:tc>
                <a:tc>
                  <a:txBody>
                    <a:bodyPr/>
                    <a:lstStyle/>
                    <a:p>
                      <a:endParaRPr lang="pt-BR" sz="900">
                        <a:effectLst/>
                        <a:latin typeface="Times New Roman" panose="02020603050405020304" pitchFamily="18" charset="0"/>
                      </a:endParaRPr>
                    </a:p>
                  </a:txBody>
                  <a:tcPr marL="57551" marR="57551" marT="57551" marB="57551" anchor="ctr"/>
                </a:tc>
                <a:extLst>
                  <a:ext uri="{0D108BD9-81ED-4DB2-BD59-A6C34878D82A}">
                    <a16:rowId xmlns:a16="http://schemas.microsoft.com/office/drawing/2014/main" val="1845339239"/>
                  </a:ext>
                </a:extLst>
              </a:tr>
              <a:tr h="342283">
                <a:tc>
                  <a:txBody>
                    <a:bodyPr/>
                    <a:lstStyle/>
                    <a:p>
                      <a:pPr algn="ctr">
                        <a:lnSpc>
                          <a:spcPct val="150000"/>
                        </a:lnSpc>
                        <a:spcAft>
                          <a:spcPts val="0"/>
                        </a:spcAft>
                      </a:pPr>
                      <a:r>
                        <a:rPr lang="pt-BR" sz="900" dirty="0">
                          <a:effectLst/>
                        </a:rPr>
                        <a:t>Etapa 2</a:t>
                      </a:r>
                      <a:endParaRPr lang="pt-BR" sz="900" dirty="0">
                        <a:effectLst/>
                        <a:latin typeface="Times New Roman" panose="02020603050405020304" pitchFamily="18" charset="0"/>
                        <a:ea typeface="Times New Roman" panose="02020603050405020304" pitchFamily="18" charset="0"/>
                      </a:endParaRPr>
                    </a:p>
                  </a:txBody>
                  <a:tcPr marL="57551" marR="57551" marT="57551" marB="57551" anchor="ctr">
                    <a:solidFill>
                      <a:schemeClr val="tx1">
                        <a:lumMod val="50000"/>
                        <a:lumOff val="50000"/>
                      </a:schemeClr>
                    </a:solidFill>
                  </a:tcPr>
                </a:tc>
                <a:tc>
                  <a:txBody>
                    <a:bodyPr/>
                    <a:lstStyle/>
                    <a:p>
                      <a:endParaRPr lang="pt-BR" sz="900">
                        <a:effectLst/>
                        <a:latin typeface="Times New Roman" panose="02020603050405020304" pitchFamily="18" charset="0"/>
                      </a:endParaRPr>
                    </a:p>
                  </a:txBody>
                  <a:tcPr marL="57551" marR="57551" marT="57551" marB="57551" anchor="ctr"/>
                </a:tc>
                <a:tc>
                  <a:txBody>
                    <a:bodyPr/>
                    <a:lstStyle/>
                    <a:p>
                      <a:endParaRPr lang="pt-BR" sz="900" dirty="0">
                        <a:effectLst/>
                        <a:latin typeface="Times New Roman" panose="02020603050405020304" pitchFamily="18" charset="0"/>
                      </a:endParaRPr>
                    </a:p>
                  </a:txBody>
                  <a:tcPr marL="57551" marR="57551" marT="57551" marB="57551" anchor="ctr">
                    <a:solidFill>
                      <a:schemeClr val="accent1">
                        <a:lumMod val="90000"/>
                      </a:schemeClr>
                    </a:solidFill>
                  </a:tcPr>
                </a:tc>
                <a:tc>
                  <a:txBody>
                    <a:bodyPr/>
                    <a:lstStyle/>
                    <a:p>
                      <a:endParaRPr lang="pt-BR" sz="900" dirty="0">
                        <a:effectLst/>
                        <a:latin typeface="Times New Roman" panose="02020603050405020304" pitchFamily="18" charset="0"/>
                      </a:endParaRPr>
                    </a:p>
                  </a:txBody>
                  <a:tcPr marL="57551" marR="57551" marT="57551" marB="57551" anchor="ctr"/>
                </a:tc>
                <a:tc>
                  <a:txBody>
                    <a:bodyPr/>
                    <a:lstStyle/>
                    <a:p>
                      <a:endParaRPr lang="pt-BR" sz="900">
                        <a:effectLst/>
                        <a:latin typeface="Times New Roman" panose="02020603050405020304" pitchFamily="18" charset="0"/>
                      </a:endParaRPr>
                    </a:p>
                  </a:txBody>
                  <a:tcPr marL="57551" marR="57551" marT="57551" marB="57551" anchor="ctr"/>
                </a:tc>
                <a:tc>
                  <a:txBody>
                    <a:bodyPr/>
                    <a:lstStyle/>
                    <a:p>
                      <a:endParaRPr lang="pt-BR" sz="900">
                        <a:effectLst/>
                        <a:latin typeface="Times New Roman" panose="02020603050405020304" pitchFamily="18" charset="0"/>
                      </a:endParaRPr>
                    </a:p>
                  </a:txBody>
                  <a:tcPr marL="57551" marR="57551" marT="57551" marB="57551" anchor="ctr"/>
                </a:tc>
                <a:tc>
                  <a:txBody>
                    <a:bodyPr/>
                    <a:lstStyle/>
                    <a:p>
                      <a:endParaRPr lang="pt-BR" sz="900">
                        <a:effectLst/>
                        <a:latin typeface="Times New Roman" panose="02020603050405020304" pitchFamily="18" charset="0"/>
                      </a:endParaRPr>
                    </a:p>
                  </a:txBody>
                  <a:tcPr marL="57551" marR="57551" marT="57551" marB="57551" anchor="ctr"/>
                </a:tc>
                <a:extLst>
                  <a:ext uri="{0D108BD9-81ED-4DB2-BD59-A6C34878D82A}">
                    <a16:rowId xmlns:a16="http://schemas.microsoft.com/office/drawing/2014/main" val="951783359"/>
                  </a:ext>
                </a:extLst>
              </a:tr>
              <a:tr h="342283">
                <a:tc>
                  <a:txBody>
                    <a:bodyPr/>
                    <a:lstStyle/>
                    <a:p>
                      <a:pPr algn="ctr">
                        <a:lnSpc>
                          <a:spcPct val="150000"/>
                        </a:lnSpc>
                        <a:spcAft>
                          <a:spcPts val="0"/>
                        </a:spcAft>
                      </a:pPr>
                      <a:r>
                        <a:rPr lang="pt-BR" sz="900" dirty="0">
                          <a:effectLst/>
                        </a:rPr>
                        <a:t>Etapa 3</a:t>
                      </a:r>
                      <a:endParaRPr lang="pt-BR" sz="900" dirty="0">
                        <a:effectLst/>
                        <a:latin typeface="Times New Roman" panose="02020603050405020304" pitchFamily="18" charset="0"/>
                        <a:ea typeface="Times New Roman" panose="02020603050405020304" pitchFamily="18" charset="0"/>
                      </a:endParaRPr>
                    </a:p>
                  </a:txBody>
                  <a:tcPr marL="57551" marR="57551" marT="57551" marB="57551" anchor="ctr">
                    <a:solidFill>
                      <a:schemeClr val="tx1">
                        <a:lumMod val="50000"/>
                        <a:lumOff val="50000"/>
                      </a:schemeClr>
                    </a:solidFill>
                  </a:tcPr>
                </a:tc>
                <a:tc>
                  <a:txBody>
                    <a:bodyPr/>
                    <a:lstStyle/>
                    <a:p>
                      <a:endParaRPr lang="pt-BR" sz="900">
                        <a:effectLst/>
                        <a:latin typeface="Times New Roman" panose="02020603050405020304" pitchFamily="18" charset="0"/>
                      </a:endParaRPr>
                    </a:p>
                  </a:txBody>
                  <a:tcPr marL="57551" marR="57551" marT="57551" marB="57551" anchor="ctr"/>
                </a:tc>
                <a:tc>
                  <a:txBody>
                    <a:bodyPr/>
                    <a:lstStyle/>
                    <a:p>
                      <a:endParaRPr lang="pt-BR" sz="900">
                        <a:effectLst/>
                        <a:latin typeface="Times New Roman" panose="02020603050405020304" pitchFamily="18" charset="0"/>
                      </a:endParaRPr>
                    </a:p>
                  </a:txBody>
                  <a:tcPr marL="57551" marR="57551" marT="57551" marB="57551" anchor="ctr"/>
                </a:tc>
                <a:tc>
                  <a:txBody>
                    <a:bodyPr/>
                    <a:lstStyle/>
                    <a:p>
                      <a:endParaRPr lang="pt-BR" sz="900" dirty="0">
                        <a:effectLst/>
                        <a:latin typeface="Times New Roman" panose="02020603050405020304" pitchFamily="18" charset="0"/>
                      </a:endParaRPr>
                    </a:p>
                  </a:txBody>
                  <a:tcPr marL="57551" marR="57551" marT="57551" marB="57551" anchor="ctr">
                    <a:solidFill>
                      <a:schemeClr val="accent1">
                        <a:lumMod val="90000"/>
                      </a:schemeClr>
                    </a:solidFill>
                  </a:tcPr>
                </a:tc>
                <a:tc>
                  <a:txBody>
                    <a:bodyPr/>
                    <a:lstStyle/>
                    <a:p>
                      <a:endParaRPr lang="pt-BR" sz="900" dirty="0">
                        <a:effectLst/>
                        <a:latin typeface="Times New Roman" panose="02020603050405020304" pitchFamily="18" charset="0"/>
                      </a:endParaRPr>
                    </a:p>
                  </a:txBody>
                  <a:tcPr marL="57551" marR="57551" marT="57551" marB="57551" anchor="ctr">
                    <a:solidFill>
                      <a:schemeClr val="accent1">
                        <a:lumMod val="90000"/>
                      </a:schemeClr>
                    </a:solidFill>
                  </a:tcPr>
                </a:tc>
                <a:tc>
                  <a:txBody>
                    <a:bodyPr/>
                    <a:lstStyle/>
                    <a:p>
                      <a:endParaRPr lang="pt-BR" sz="900">
                        <a:effectLst/>
                        <a:latin typeface="Times New Roman" panose="02020603050405020304" pitchFamily="18" charset="0"/>
                      </a:endParaRPr>
                    </a:p>
                  </a:txBody>
                  <a:tcPr marL="57551" marR="57551" marT="57551" marB="57551" anchor="ctr"/>
                </a:tc>
                <a:tc>
                  <a:txBody>
                    <a:bodyPr/>
                    <a:lstStyle/>
                    <a:p>
                      <a:endParaRPr lang="pt-BR" sz="900">
                        <a:effectLst/>
                        <a:latin typeface="Times New Roman" panose="02020603050405020304" pitchFamily="18" charset="0"/>
                      </a:endParaRPr>
                    </a:p>
                  </a:txBody>
                  <a:tcPr marL="57551" marR="57551" marT="57551" marB="57551" anchor="ctr"/>
                </a:tc>
                <a:extLst>
                  <a:ext uri="{0D108BD9-81ED-4DB2-BD59-A6C34878D82A}">
                    <a16:rowId xmlns:a16="http://schemas.microsoft.com/office/drawing/2014/main" val="1724440411"/>
                  </a:ext>
                </a:extLst>
              </a:tr>
              <a:tr h="342283">
                <a:tc>
                  <a:txBody>
                    <a:bodyPr/>
                    <a:lstStyle/>
                    <a:p>
                      <a:pPr algn="ctr">
                        <a:lnSpc>
                          <a:spcPct val="150000"/>
                        </a:lnSpc>
                        <a:spcAft>
                          <a:spcPts val="0"/>
                        </a:spcAft>
                      </a:pPr>
                      <a:r>
                        <a:rPr lang="pt-BR" sz="900" dirty="0">
                          <a:effectLst/>
                        </a:rPr>
                        <a:t>Etapa 4</a:t>
                      </a:r>
                      <a:endParaRPr lang="pt-BR" sz="900" dirty="0">
                        <a:effectLst/>
                        <a:latin typeface="Times New Roman" panose="02020603050405020304" pitchFamily="18" charset="0"/>
                        <a:ea typeface="Times New Roman" panose="02020603050405020304" pitchFamily="18" charset="0"/>
                      </a:endParaRPr>
                    </a:p>
                  </a:txBody>
                  <a:tcPr marL="57551" marR="57551" marT="57551" marB="57551" anchor="ctr">
                    <a:solidFill>
                      <a:schemeClr val="tx1">
                        <a:lumMod val="50000"/>
                        <a:lumOff val="50000"/>
                      </a:schemeClr>
                    </a:solidFill>
                  </a:tcPr>
                </a:tc>
                <a:tc>
                  <a:txBody>
                    <a:bodyPr/>
                    <a:lstStyle/>
                    <a:p>
                      <a:endParaRPr lang="pt-BR" sz="900">
                        <a:effectLst/>
                        <a:latin typeface="Times New Roman" panose="02020603050405020304" pitchFamily="18" charset="0"/>
                      </a:endParaRPr>
                    </a:p>
                  </a:txBody>
                  <a:tcPr marL="57551" marR="57551" marT="57551" marB="57551" anchor="ctr"/>
                </a:tc>
                <a:tc>
                  <a:txBody>
                    <a:bodyPr/>
                    <a:lstStyle/>
                    <a:p>
                      <a:endParaRPr lang="pt-BR" sz="900">
                        <a:effectLst/>
                        <a:latin typeface="Times New Roman" panose="02020603050405020304" pitchFamily="18" charset="0"/>
                      </a:endParaRPr>
                    </a:p>
                  </a:txBody>
                  <a:tcPr marL="57551" marR="57551" marT="57551" marB="57551" anchor="ctr"/>
                </a:tc>
                <a:tc>
                  <a:txBody>
                    <a:bodyPr/>
                    <a:lstStyle/>
                    <a:p>
                      <a:endParaRPr lang="pt-BR" sz="900">
                        <a:effectLst/>
                        <a:latin typeface="Times New Roman" panose="02020603050405020304" pitchFamily="18" charset="0"/>
                      </a:endParaRPr>
                    </a:p>
                  </a:txBody>
                  <a:tcPr marL="57551" marR="57551" marT="57551" marB="57551" anchor="ctr"/>
                </a:tc>
                <a:tc>
                  <a:txBody>
                    <a:bodyPr/>
                    <a:lstStyle/>
                    <a:p>
                      <a:endParaRPr lang="pt-BR" sz="900">
                        <a:effectLst/>
                        <a:latin typeface="Times New Roman" panose="02020603050405020304" pitchFamily="18" charset="0"/>
                      </a:endParaRPr>
                    </a:p>
                  </a:txBody>
                  <a:tcPr marL="57551" marR="57551" marT="57551" marB="57551" anchor="ctr"/>
                </a:tc>
                <a:tc>
                  <a:txBody>
                    <a:bodyPr/>
                    <a:lstStyle/>
                    <a:p>
                      <a:endParaRPr lang="pt-BR" sz="900" dirty="0">
                        <a:effectLst/>
                        <a:latin typeface="Times New Roman" panose="02020603050405020304" pitchFamily="18" charset="0"/>
                      </a:endParaRPr>
                    </a:p>
                  </a:txBody>
                  <a:tcPr marL="57551" marR="57551" marT="57551" marB="57551" anchor="ctr">
                    <a:solidFill>
                      <a:schemeClr val="accent1">
                        <a:lumMod val="90000"/>
                      </a:schemeClr>
                    </a:solidFill>
                  </a:tcPr>
                </a:tc>
                <a:tc>
                  <a:txBody>
                    <a:bodyPr/>
                    <a:lstStyle/>
                    <a:p>
                      <a:endParaRPr lang="pt-BR" sz="900" dirty="0">
                        <a:effectLst/>
                        <a:latin typeface="Times New Roman" panose="02020603050405020304" pitchFamily="18" charset="0"/>
                      </a:endParaRPr>
                    </a:p>
                  </a:txBody>
                  <a:tcPr marL="57551" marR="57551" marT="57551" marB="57551" anchor="ctr">
                    <a:solidFill>
                      <a:schemeClr val="accent1">
                        <a:lumMod val="90000"/>
                      </a:schemeClr>
                    </a:solidFill>
                  </a:tcPr>
                </a:tc>
                <a:extLst>
                  <a:ext uri="{0D108BD9-81ED-4DB2-BD59-A6C34878D82A}">
                    <a16:rowId xmlns:a16="http://schemas.microsoft.com/office/drawing/2014/main" val="3261520133"/>
                  </a:ext>
                </a:extLst>
              </a:tr>
              <a:tr h="386040">
                <a:tc>
                  <a:txBody>
                    <a:bodyPr/>
                    <a:lstStyle/>
                    <a:p>
                      <a:pPr algn="ctr">
                        <a:lnSpc>
                          <a:spcPct val="150000"/>
                        </a:lnSpc>
                        <a:spcAft>
                          <a:spcPts val="0"/>
                        </a:spcAft>
                      </a:pPr>
                      <a:r>
                        <a:rPr lang="pt-BR" sz="900" dirty="0">
                          <a:effectLst/>
                        </a:rPr>
                        <a:t>Etapa 5</a:t>
                      </a:r>
                      <a:endParaRPr lang="pt-BR" sz="900" dirty="0">
                        <a:effectLst/>
                        <a:latin typeface="Times New Roman" panose="02020603050405020304" pitchFamily="18" charset="0"/>
                        <a:ea typeface="Times New Roman" panose="02020603050405020304" pitchFamily="18" charset="0"/>
                      </a:endParaRPr>
                    </a:p>
                  </a:txBody>
                  <a:tcPr marL="57551" marR="57551" marT="57551" marB="57551" anchor="ctr">
                    <a:solidFill>
                      <a:schemeClr val="tx1">
                        <a:lumMod val="50000"/>
                        <a:lumOff val="50000"/>
                      </a:schemeClr>
                    </a:solidFill>
                  </a:tcPr>
                </a:tc>
                <a:tc>
                  <a:txBody>
                    <a:bodyPr/>
                    <a:lstStyle/>
                    <a:p>
                      <a:pPr algn="ctr">
                        <a:lnSpc>
                          <a:spcPct val="150000"/>
                        </a:lnSpc>
                        <a:spcAft>
                          <a:spcPts val="0"/>
                        </a:spcAft>
                      </a:pPr>
                      <a:r>
                        <a:rPr lang="pt-BR" sz="1100">
                          <a:effectLst/>
                        </a:rPr>
                        <a:t> </a:t>
                      </a:r>
                      <a:endParaRPr lang="pt-BR" sz="1100">
                        <a:effectLst/>
                        <a:latin typeface="Arial" panose="020B0604020202020204" pitchFamily="34" charset="0"/>
                        <a:ea typeface="Times New Roman" panose="02020603050405020304" pitchFamily="18" charset="0"/>
                      </a:endParaRPr>
                    </a:p>
                  </a:txBody>
                  <a:tcPr marL="57551" marR="57551" marT="57551" marB="57551" anchor="ctr"/>
                </a:tc>
                <a:tc>
                  <a:txBody>
                    <a:bodyPr/>
                    <a:lstStyle/>
                    <a:p>
                      <a:pPr algn="ctr">
                        <a:lnSpc>
                          <a:spcPct val="150000"/>
                        </a:lnSpc>
                        <a:spcAft>
                          <a:spcPts val="0"/>
                        </a:spcAft>
                      </a:pPr>
                      <a:r>
                        <a:rPr lang="pt-BR" sz="1100">
                          <a:effectLst/>
                        </a:rPr>
                        <a:t> </a:t>
                      </a:r>
                      <a:endParaRPr lang="pt-BR" sz="1100">
                        <a:effectLst/>
                        <a:latin typeface="Arial" panose="020B0604020202020204" pitchFamily="34" charset="0"/>
                        <a:ea typeface="Times New Roman" panose="02020603050405020304" pitchFamily="18" charset="0"/>
                      </a:endParaRPr>
                    </a:p>
                  </a:txBody>
                  <a:tcPr marL="57551" marR="57551" marT="57551" marB="57551" anchor="ctr"/>
                </a:tc>
                <a:tc>
                  <a:txBody>
                    <a:bodyPr/>
                    <a:lstStyle/>
                    <a:p>
                      <a:pPr algn="ctr">
                        <a:lnSpc>
                          <a:spcPct val="150000"/>
                        </a:lnSpc>
                        <a:spcAft>
                          <a:spcPts val="0"/>
                        </a:spcAft>
                      </a:pPr>
                      <a:r>
                        <a:rPr lang="pt-BR" sz="1100">
                          <a:effectLst/>
                        </a:rPr>
                        <a:t> </a:t>
                      </a:r>
                      <a:endParaRPr lang="pt-BR" sz="1100">
                        <a:effectLst/>
                        <a:latin typeface="Arial" panose="020B0604020202020204" pitchFamily="34" charset="0"/>
                        <a:ea typeface="Times New Roman" panose="02020603050405020304" pitchFamily="18" charset="0"/>
                      </a:endParaRPr>
                    </a:p>
                  </a:txBody>
                  <a:tcPr marL="57551" marR="57551" marT="57551" marB="57551" anchor="ctr"/>
                </a:tc>
                <a:tc>
                  <a:txBody>
                    <a:bodyPr/>
                    <a:lstStyle/>
                    <a:p>
                      <a:pPr algn="ctr">
                        <a:lnSpc>
                          <a:spcPct val="150000"/>
                        </a:lnSpc>
                        <a:spcAft>
                          <a:spcPts val="0"/>
                        </a:spcAft>
                      </a:pPr>
                      <a:r>
                        <a:rPr lang="pt-BR" sz="1100">
                          <a:effectLst/>
                        </a:rPr>
                        <a:t> </a:t>
                      </a:r>
                      <a:endParaRPr lang="pt-BR" sz="1100">
                        <a:effectLst/>
                        <a:latin typeface="Arial" panose="020B0604020202020204" pitchFamily="34" charset="0"/>
                        <a:ea typeface="Times New Roman" panose="02020603050405020304" pitchFamily="18" charset="0"/>
                      </a:endParaRPr>
                    </a:p>
                  </a:txBody>
                  <a:tcPr marL="57551" marR="57551" marT="57551" marB="57551" anchor="ctr"/>
                </a:tc>
                <a:tc>
                  <a:txBody>
                    <a:bodyPr/>
                    <a:lstStyle/>
                    <a:p>
                      <a:pPr algn="ctr">
                        <a:lnSpc>
                          <a:spcPct val="150000"/>
                        </a:lnSpc>
                        <a:spcAft>
                          <a:spcPts val="0"/>
                        </a:spcAft>
                      </a:pPr>
                      <a:r>
                        <a:rPr lang="pt-BR" sz="1100">
                          <a:effectLst/>
                        </a:rPr>
                        <a:t> </a:t>
                      </a:r>
                      <a:endParaRPr lang="pt-BR" sz="1100">
                        <a:effectLst/>
                        <a:latin typeface="Arial" panose="020B0604020202020204" pitchFamily="34" charset="0"/>
                        <a:ea typeface="Times New Roman" panose="02020603050405020304" pitchFamily="18" charset="0"/>
                      </a:endParaRPr>
                    </a:p>
                  </a:txBody>
                  <a:tcPr marL="57551" marR="57551" marT="57551" marB="57551" anchor="ctr"/>
                </a:tc>
                <a:tc>
                  <a:txBody>
                    <a:bodyPr/>
                    <a:lstStyle/>
                    <a:p>
                      <a:pPr algn="ctr">
                        <a:lnSpc>
                          <a:spcPct val="150000"/>
                        </a:lnSpc>
                        <a:spcAft>
                          <a:spcPts val="0"/>
                        </a:spcAft>
                      </a:pPr>
                      <a:r>
                        <a:rPr lang="pt-BR" sz="1100" dirty="0">
                          <a:effectLst/>
                        </a:rPr>
                        <a:t> </a:t>
                      </a:r>
                      <a:endParaRPr lang="pt-BR" sz="1100" dirty="0">
                        <a:effectLst/>
                        <a:latin typeface="Arial" panose="020B0604020202020204" pitchFamily="34" charset="0"/>
                        <a:ea typeface="Times New Roman" panose="02020603050405020304" pitchFamily="18" charset="0"/>
                      </a:endParaRPr>
                    </a:p>
                  </a:txBody>
                  <a:tcPr marL="57551" marR="57551" marT="57551" marB="57551" anchor="ctr">
                    <a:solidFill>
                      <a:schemeClr val="accent1">
                        <a:lumMod val="90000"/>
                      </a:schemeClr>
                    </a:solidFill>
                  </a:tcPr>
                </a:tc>
                <a:extLst>
                  <a:ext uri="{0D108BD9-81ED-4DB2-BD59-A6C34878D82A}">
                    <a16:rowId xmlns:a16="http://schemas.microsoft.com/office/drawing/2014/main" val="4281669267"/>
                  </a:ext>
                </a:extLst>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t>2. </a:t>
            </a:r>
            <a:r>
              <a:rPr lang="pt-BR" sz="4400" dirty="0"/>
              <a:t>CONCLUSÃO</a:t>
            </a:r>
            <a:endParaRPr sz="4400" dirty="0"/>
          </a:p>
        </p:txBody>
      </p:sp>
      <p:sp>
        <p:nvSpPr>
          <p:cNvPr id="269" name="Google Shape;269;p17"/>
          <p:cNvSpPr txBox="1">
            <a:spLocks noGrp="1"/>
          </p:cNvSpPr>
          <p:nvPr>
            <p:ph type="subTitle" idx="1"/>
          </p:nvPr>
        </p:nvSpPr>
        <p:spPr>
          <a:xfrm>
            <a:off x="2626350" y="3144854"/>
            <a:ext cx="3891300" cy="78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pt-BR" dirty="0"/>
              <a:t>PARTE 4</a:t>
            </a:r>
            <a:endParaRPr dirty="0"/>
          </a:p>
        </p:txBody>
      </p:sp>
    </p:spTree>
    <p:extLst>
      <p:ext uri="{BB962C8B-B14F-4D97-AF65-F5344CB8AC3E}">
        <p14:creationId xmlns:p14="http://schemas.microsoft.com/office/powerpoint/2010/main" val="5828013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482"/>
        <p:cNvGrpSpPr/>
        <p:nvPr/>
      </p:nvGrpSpPr>
      <p:grpSpPr>
        <a:xfrm>
          <a:off x="0" y="0"/>
          <a:ext cx="0" cy="0"/>
          <a:chOff x="0" y="0"/>
          <a:chExt cx="0" cy="0"/>
        </a:xfrm>
      </p:grpSpPr>
      <p:sp>
        <p:nvSpPr>
          <p:cNvPr id="483" name="Google Shape;483;p36"/>
          <p:cNvSpPr txBox="1">
            <a:spLocks noGrp="1"/>
          </p:cNvSpPr>
          <p:nvPr>
            <p:ph type="ctrTitle" idx="4294967295"/>
          </p:nvPr>
        </p:nvSpPr>
        <p:spPr>
          <a:xfrm>
            <a:off x="622300" y="440350"/>
            <a:ext cx="4863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t-BR" sz="6000" dirty="0"/>
              <a:t>OBRIGADO</a:t>
            </a:r>
            <a:r>
              <a:rPr lang="en" sz="6000" dirty="0"/>
              <a:t>!</a:t>
            </a:r>
            <a:endParaRPr sz="6000" dirty="0"/>
          </a:p>
        </p:txBody>
      </p:sp>
      <p:sp>
        <p:nvSpPr>
          <p:cNvPr id="484" name="Google Shape;484;p36"/>
          <p:cNvSpPr txBox="1">
            <a:spLocks noGrp="1"/>
          </p:cNvSpPr>
          <p:nvPr>
            <p:ph type="subTitle" idx="4294967295"/>
          </p:nvPr>
        </p:nvSpPr>
        <p:spPr>
          <a:xfrm>
            <a:off x="685800" y="1639925"/>
            <a:ext cx="38862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pt-BR" sz="3600" b="1" dirty="0"/>
              <a:t>ALGUMA PERGUNTA?</a:t>
            </a:r>
            <a:endParaRPr sz="3600" b="1" dirty="0"/>
          </a:p>
        </p:txBody>
      </p:sp>
      <p:sp>
        <p:nvSpPr>
          <p:cNvPr id="486" name="Google Shape;486;p3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64</a:t>
            </a:fld>
            <a:endParaRPr/>
          </a:p>
        </p:txBody>
      </p:sp>
      <p:pic>
        <p:nvPicPr>
          <p:cNvPr id="3" name="Imagem 2">
            <a:extLst>
              <a:ext uri="{FF2B5EF4-FFF2-40B4-BE49-F238E27FC236}">
                <a16:creationId xmlns:a16="http://schemas.microsoft.com/office/drawing/2014/main" id="{1592308C-7101-439E-808A-A50F67B26AC1}"/>
              </a:ext>
            </a:extLst>
          </p:cNvPr>
          <p:cNvPicPr>
            <a:picLocks noChangeAspect="1"/>
          </p:cNvPicPr>
          <p:nvPr/>
        </p:nvPicPr>
        <p:blipFill>
          <a:blip r:embed="rId3"/>
          <a:stretch>
            <a:fillRect/>
          </a:stretch>
        </p:blipFill>
        <p:spPr>
          <a:xfrm>
            <a:off x="4572000" y="0"/>
            <a:ext cx="4572000" cy="5143500"/>
          </a:xfrm>
          <a:prstGeom prst="rect">
            <a:avLst/>
          </a:prstGeom>
        </p:spPr>
      </p:pic>
    </p:spTree>
    <p:extLst>
      <p:ext uri="{BB962C8B-B14F-4D97-AF65-F5344CB8AC3E}">
        <p14:creationId xmlns:p14="http://schemas.microsoft.com/office/powerpoint/2010/main" val="17084981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444"/>
        <p:cNvGrpSpPr/>
        <p:nvPr/>
      </p:nvGrpSpPr>
      <p:grpSpPr>
        <a:xfrm>
          <a:off x="0" y="0"/>
          <a:ext cx="0" cy="0"/>
          <a:chOff x="0" y="0"/>
          <a:chExt cx="0" cy="0"/>
        </a:xfrm>
      </p:grpSpPr>
      <p:sp>
        <p:nvSpPr>
          <p:cNvPr id="445" name="Google Shape;445;p33"/>
          <p:cNvSpPr/>
          <p:nvPr/>
        </p:nvSpPr>
        <p:spPr>
          <a:xfrm>
            <a:off x="5924896" y="623036"/>
            <a:ext cx="1863608" cy="3921828"/>
          </a:xfrm>
          <a:custGeom>
            <a:avLst/>
            <a:gdLst/>
            <a:ahLst/>
            <a:cxnLst/>
            <a:rect l="l" t="t" r="r" b="b"/>
            <a:pathLst>
              <a:path w="25999" h="54713" extrusionOk="0">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000000"/>
          </a:solidFill>
          <a:ln w="9525" cap="flat" cmpd="sng">
            <a:solidFill>
              <a:srgbClr val="A5B0F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3"/>
          <p:cNvSpPr/>
          <p:nvPr/>
        </p:nvSpPr>
        <p:spPr>
          <a:xfrm>
            <a:off x="6061850" y="1188850"/>
            <a:ext cx="1589700" cy="2811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Barlow Light"/>
                <a:ea typeface="Barlow Light"/>
                <a:cs typeface="Barlow Light"/>
                <a:sym typeface="Barlow Light"/>
              </a:rPr>
              <a:t>Place your screenshot here</a:t>
            </a:r>
            <a:endParaRPr sz="1000">
              <a:solidFill>
                <a:srgbClr val="999999"/>
              </a:solidFill>
            </a:endParaRPr>
          </a:p>
        </p:txBody>
      </p:sp>
      <p:sp>
        <p:nvSpPr>
          <p:cNvPr id="447" name="Google Shape;447;p33"/>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65</a:t>
            </a:fld>
            <a:endParaRPr/>
          </a:p>
        </p:txBody>
      </p:sp>
      <p:grpSp>
        <p:nvGrpSpPr>
          <p:cNvPr id="448" name="Google Shape;448;p33"/>
          <p:cNvGrpSpPr/>
          <p:nvPr/>
        </p:nvGrpSpPr>
        <p:grpSpPr>
          <a:xfrm>
            <a:off x="1670220" y="2692244"/>
            <a:ext cx="936061" cy="2451262"/>
            <a:chOff x="7556500" y="3806825"/>
            <a:chExt cx="838313" cy="2195488"/>
          </a:xfrm>
        </p:grpSpPr>
        <p:sp>
          <p:nvSpPr>
            <p:cNvPr id="449" name="Google Shape;449;p33"/>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33"/>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33"/>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33"/>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33"/>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33"/>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33"/>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56" name="Google Shape;456;p33"/>
          <p:cNvSpPr txBox="1">
            <a:spLocks noGrp="1"/>
          </p:cNvSpPr>
          <p:nvPr>
            <p:ph type="body" idx="4294967295"/>
          </p:nvPr>
        </p:nvSpPr>
        <p:spPr>
          <a:xfrm>
            <a:off x="485850" y="671150"/>
            <a:ext cx="3609600" cy="3742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solidFill>
                  <a:srgbClr val="A5B0FE"/>
                </a:solidFill>
                <a:latin typeface="Miriam Libre"/>
                <a:ea typeface="Miriam Libre"/>
                <a:cs typeface="Miriam Libre"/>
                <a:sym typeface="Miriam Libre"/>
              </a:rPr>
              <a:t>iPHONE PROJECT</a:t>
            </a:r>
            <a:endParaRPr>
              <a:solidFill>
                <a:srgbClr val="A5B0FE"/>
              </a:solidFill>
              <a:latin typeface="Miriam Libre"/>
              <a:ea typeface="Miriam Libre"/>
              <a:cs typeface="Miriam Libre"/>
              <a:sym typeface="Miriam Libre"/>
            </a:endParaRPr>
          </a:p>
          <a:p>
            <a:pPr marL="0" lvl="0" indent="0" algn="l" rtl="0">
              <a:spcBef>
                <a:spcPts val="600"/>
              </a:spcBef>
              <a:spcAft>
                <a:spcPts val="0"/>
              </a:spcAft>
              <a:buNone/>
            </a:pPr>
            <a:r>
              <a:rPr lang="en" sz="1800"/>
              <a:t>Show and explain your web, app or software projects using these gadget templates.</a:t>
            </a:r>
            <a:endParaRPr sz="18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460"/>
        <p:cNvGrpSpPr/>
        <p:nvPr/>
      </p:nvGrpSpPr>
      <p:grpSpPr>
        <a:xfrm>
          <a:off x="0" y="0"/>
          <a:ext cx="0" cy="0"/>
          <a:chOff x="0" y="0"/>
          <a:chExt cx="0" cy="0"/>
        </a:xfrm>
      </p:grpSpPr>
      <p:sp>
        <p:nvSpPr>
          <p:cNvPr id="461" name="Google Shape;461;p34"/>
          <p:cNvSpPr/>
          <p:nvPr/>
        </p:nvSpPr>
        <p:spPr>
          <a:xfrm>
            <a:off x="5416948" y="535613"/>
            <a:ext cx="2879504" cy="4072345"/>
          </a:xfrm>
          <a:custGeom>
            <a:avLst/>
            <a:gdLst/>
            <a:ahLst/>
            <a:cxnLst/>
            <a:rect l="l" t="t" r="r" b="b"/>
            <a:pathLst>
              <a:path w="60958" h="86210" extrusionOk="0">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000000"/>
          </a:solidFill>
          <a:ln w="9525" cap="flat" cmpd="sng">
            <a:solidFill>
              <a:srgbClr val="A5B0F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4"/>
          <p:cNvSpPr/>
          <p:nvPr/>
        </p:nvSpPr>
        <p:spPr>
          <a:xfrm>
            <a:off x="5610050" y="910325"/>
            <a:ext cx="2493300" cy="333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Barlow Light"/>
                <a:ea typeface="Barlow Light"/>
                <a:cs typeface="Barlow Light"/>
                <a:sym typeface="Barlow Light"/>
              </a:rPr>
              <a:t>Place your screenshot here</a:t>
            </a:r>
            <a:endParaRPr sz="1000">
              <a:solidFill>
                <a:srgbClr val="999999"/>
              </a:solidFill>
            </a:endParaRPr>
          </a:p>
        </p:txBody>
      </p:sp>
      <p:sp>
        <p:nvSpPr>
          <p:cNvPr id="463" name="Google Shape;463;p3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66</a:t>
            </a:fld>
            <a:endParaRPr/>
          </a:p>
        </p:txBody>
      </p:sp>
      <p:sp>
        <p:nvSpPr>
          <p:cNvPr id="464" name="Google Shape;464;p34"/>
          <p:cNvSpPr txBox="1">
            <a:spLocks noGrp="1"/>
          </p:cNvSpPr>
          <p:nvPr>
            <p:ph type="body" idx="4294967295"/>
          </p:nvPr>
        </p:nvSpPr>
        <p:spPr>
          <a:xfrm>
            <a:off x="485850" y="671150"/>
            <a:ext cx="3609600" cy="3742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solidFill>
                  <a:srgbClr val="A5B0FE"/>
                </a:solidFill>
                <a:latin typeface="Miriam Libre"/>
                <a:ea typeface="Miriam Libre"/>
                <a:cs typeface="Miriam Libre"/>
                <a:sym typeface="Miriam Libre"/>
              </a:rPr>
              <a:t>TABLET PROJECT</a:t>
            </a:r>
            <a:endParaRPr>
              <a:solidFill>
                <a:srgbClr val="A5B0FE"/>
              </a:solidFill>
              <a:latin typeface="Miriam Libre"/>
              <a:ea typeface="Miriam Libre"/>
              <a:cs typeface="Miriam Libre"/>
              <a:sym typeface="Miriam Libre"/>
            </a:endParaRPr>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465" name="Google Shape;465;p34"/>
          <p:cNvGrpSpPr/>
          <p:nvPr/>
        </p:nvGrpSpPr>
        <p:grpSpPr>
          <a:xfrm rot="10800000">
            <a:off x="1485915" y="2681443"/>
            <a:ext cx="1609462" cy="2485587"/>
            <a:chOff x="6545263" y="855663"/>
            <a:chExt cx="1469962" cy="2270150"/>
          </a:xfrm>
        </p:grpSpPr>
        <p:sp>
          <p:nvSpPr>
            <p:cNvPr id="466" name="Google Shape;466;p34"/>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34"/>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34"/>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34"/>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34"/>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474"/>
        <p:cNvGrpSpPr/>
        <p:nvPr/>
      </p:nvGrpSpPr>
      <p:grpSpPr>
        <a:xfrm>
          <a:off x="0" y="0"/>
          <a:ext cx="0" cy="0"/>
          <a:chOff x="0" y="0"/>
          <a:chExt cx="0" cy="0"/>
        </a:xfrm>
      </p:grpSpPr>
      <p:sp>
        <p:nvSpPr>
          <p:cNvPr id="475" name="Google Shape;475;p35"/>
          <p:cNvSpPr/>
          <p:nvPr/>
        </p:nvSpPr>
        <p:spPr>
          <a:xfrm>
            <a:off x="3693400" y="725225"/>
            <a:ext cx="4807549" cy="3742732"/>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0000"/>
          </a:solidFill>
          <a:ln w="9525" cap="flat" cmpd="sng">
            <a:solidFill>
              <a:srgbClr val="A5B0F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5"/>
          <p:cNvSpPr/>
          <p:nvPr/>
        </p:nvSpPr>
        <p:spPr>
          <a:xfrm>
            <a:off x="3894425" y="923990"/>
            <a:ext cx="4405500" cy="281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Barlow Light"/>
                <a:ea typeface="Barlow Light"/>
                <a:cs typeface="Barlow Light"/>
                <a:sym typeface="Barlow Light"/>
              </a:rPr>
              <a:t>Place your screenshot here</a:t>
            </a:r>
            <a:endParaRPr sz="1000">
              <a:solidFill>
                <a:srgbClr val="999999"/>
              </a:solidFill>
            </a:endParaRPr>
          </a:p>
        </p:txBody>
      </p:sp>
      <p:sp>
        <p:nvSpPr>
          <p:cNvPr id="477" name="Google Shape;477;p35"/>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67</a:t>
            </a:fld>
            <a:endParaRPr/>
          </a:p>
        </p:txBody>
      </p:sp>
      <p:sp>
        <p:nvSpPr>
          <p:cNvPr id="478" name="Google Shape;478;p35"/>
          <p:cNvSpPr txBox="1">
            <a:spLocks noGrp="1"/>
          </p:cNvSpPr>
          <p:nvPr>
            <p:ph type="body" idx="4294967295"/>
          </p:nvPr>
        </p:nvSpPr>
        <p:spPr>
          <a:xfrm>
            <a:off x="485850" y="671150"/>
            <a:ext cx="2097900" cy="3742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solidFill>
                  <a:srgbClr val="A5B0FE"/>
                </a:solidFill>
                <a:latin typeface="Miriam Libre"/>
                <a:ea typeface="Miriam Libre"/>
                <a:cs typeface="Miriam Libre"/>
                <a:sym typeface="Miriam Libre"/>
              </a:rPr>
              <a:t>DESKTOP PROJECT</a:t>
            </a:r>
            <a:endParaRPr>
              <a:solidFill>
                <a:srgbClr val="A5B0FE"/>
              </a:solidFill>
              <a:latin typeface="Miriam Libre"/>
              <a:ea typeface="Miriam Libre"/>
              <a:cs typeface="Miriam Libre"/>
              <a:sym typeface="Miriam Libre"/>
            </a:endParaRPr>
          </a:p>
          <a:p>
            <a:pPr marL="0" lvl="0" indent="0" algn="l" rtl="0">
              <a:spcBef>
                <a:spcPts val="600"/>
              </a:spcBef>
              <a:spcAft>
                <a:spcPts val="0"/>
              </a:spcAft>
              <a:buNone/>
            </a:pPr>
            <a:r>
              <a:rPr lang="en" sz="1800"/>
              <a:t>Show and explain your web, app or software projects using these gadget templates.</a:t>
            </a:r>
            <a:endParaRPr sz="18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482"/>
        <p:cNvGrpSpPr/>
        <p:nvPr/>
      </p:nvGrpSpPr>
      <p:grpSpPr>
        <a:xfrm>
          <a:off x="0" y="0"/>
          <a:ext cx="0" cy="0"/>
          <a:chOff x="0" y="0"/>
          <a:chExt cx="0" cy="0"/>
        </a:xfrm>
      </p:grpSpPr>
      <p:sp>
        <p:nvSpPr>
          <p:cNvPr id="483" name="Google Shape;483;p36"/>
          <p:cNvSpPr txBox="1">
            <a:spLocks noGrp="1"/>
          </p:cNvSpPr>
          <p:nvPr>
            <p:ph type="ctrTitle" idx="4294967295"/>
          </p:nvPr>
        </p:nvSpPr>
        <p:spPr>
          <a:xfrm>
            <a:off x="685800" y="440350"/>
            <a:ext cx="4863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t>THANKS!</a:t>
            </a:r>
            <a:endParaRPr sz="6000"/>
          </a:p>
        </p:txBody>
      </p:sp>
      <p:sp>
        <p:nvSpPr>
          <p:cNvPr id="484" name="Google Shape;484;p36"/>
          <p:cNvSpPr txBox="1">
            <a:spLocks noGrp="1"/>
          </p:cNvSpPr>
          <p:nvPr>
            <p:ph type="subTitle" idx="4294967295"/>
          </p:nvPr>
        </p:nvSpPr>
        <p:spPr>
          <a:xfrm>
            <a:off x="685800" y="1639925"/>
            <a:ext cx="48639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3600" b="1"/>
              <a:t>Any questions?</a:t>
            </a:r>
            <a:endParaRPr sz="3600" b="1"/>
          </a:p>
        </p:txBody>
      </p:sp>
      <p:sp>
        <p:nvSpPr>
          <p:cNvPr id="485" name="Google Shape;485;p36"/>
          <p:cNvSpPr txBox="1">
            <a:spLocks noGrp="1"/>
          </p:cNvSpPr>
          <p:nvPr>
            <p:ph type="body" idx="4294967295"/>
          </p:nvPr>
        </p:nvSpPr>
        <p:spPr>
          <a:xfrm>
            <a:off x="685800" y="2464406"/>
            <a:ext cx="48639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You can find me at:</a:t>
            </a:r>
            <a:endParaRPr dirty="0"/>
          </a:p>
          <a:p>
            <a:pPr marL="0" lvl="0" indent="0" algn="l" rtl="0">
              <a:spcBef>
                <a:spcPts val="600"/>
              </a:spcBef>
              <a:spcAft>
                <a:spcPts val="0"/>
              </a:spcAft>
              <a:buNone/>
            </a:pPr>
            <a:r>
              <a:rPr lang="en" dirty="0"/>
              <a:t>@username</a:t>
            </a:r>
            <a:endParaRPr dirty="0"/>
          </a:p>
          <a:p>
            <a:pPr marL="0" lvl="0" indent="0" algn="l" rtl="0">
              <a:spcBef>
                <a:spcPts val="600"/>
              </a:spcBef>
              <a:spcAft>
                <a:spcPts val="0"/>
              </a:spcAft>
              <a:buNone/>
            </a:pPr>
            <a:r>
              <a:rPr lang="en" dirty="0"/>
              <a:t>user@mail.me</a:t>
            </a:r>
            <a:endParaRPr dirty="0"/>
          </a:p>
        </p:txBody>
      </p:sp>
      <p:sp>
        <p:nvSpPr>
          <p:cNvPr id="486" name="Google Shape;486;p3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68</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490"/>
        <p:cNvGrpSpPr/>
        <p:nvPr/>
      </p:nvGrpSpPr>
      <p:grpSpPr>
        <a:xfrm>
          <a:off x="0" y="0"/>
          <a:ext cx="0" cy="0"/>
          <a:chOff x="0" y="0"/>
          <a:chExt cx="0" cy="0"/>
        </a:xfrm>
      </p:grpSpPr>
      <p:sp>
        <p:nvSpPr>
          <p:cNvPr id="491" name="Google Shape;491;p37"/>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t-BR" dirty="0"/>
              <a:t>REFERENCIAS</a:t>
            </a:r>
            <a:endParaRPr dirty="0"/>
          </a:p>
        </p:txBody>
      </p:sp>
      <p:sp>
        <p:nvSpPr>
          <p:cNvPr id="492" name="Google Shape;492;p37"/>
          <p:cNvSpPr txBox="1">
            <a:spLocks noGrp="1"/>
          </p:cNvSpPr>
          <p:nvPr>
            <p:ph type="body" idx="1"/>
          </p:nvPr>
        </p:nvSpPr>
        <p:spPr>
          <a:xfrm>
            <a:off x="457200" y="1657350"/>
            <a:ext cx="5138700" cy="3180900"/>
          </a:xfrm>
          <a:prstGeom prst="rect">
            <a:avLst/>
          </a:prstGeom>
        </p:spPr>
        <p:txBody>
          <a:bodyPr spcFirstLastPara="1" wrap="square" lIns="91425" tIns="91425" rIns="91425" bIns="91425" anchor="t" anchorCtr="0">
            <a:noAutofit/>
          </a:bodyPr>
          <a:lstStyle/>
          <a:p>
            <a:r>
              <a:rPr lang="pt-BR" sz="1400" b="1" dirty="0"/>
              <a:t>OMG</a:t>
            </a:r>
            <a:r>
              <a:rPr lang="pt-BR" sz="1400" dirty="0"/>
              <a:t>. </a:t>
            </a:r>
            <a:r>
              <a:rPr lang="pt-BR" sz="1400" dirty="0" err="1"/>
              <a:t>bpmn</a:t>
            </a:r>
            <a:r>
              <a:rPr lang="pt-BR" sz="1400" dirty="0"/>
              <a:t>. Disponível em:&lt;</a:t>
            </a:r>
            <a:r>
              <a:rPr lang="pt-BR" sz="1400" u="sng" dirty="0">
                <a:hlinkClick r:id="rId3"/>
              </a:rPr>
              <a:t>https://www.omg.org/bpmn/index.htm</a:t>
            </a:r>
            <a:r>
              <a:rPr lang="pt-BR" sz="1400" dirty="0"/>
              <a:t>&gt;.Acesso em: 02 de setembro de 2019.</a:t>
            </a:r>
          </a:p>
          <a:p>
            <a:r>
              <a:rPr lang="pt-BR" sz="1400" dirty="0"/>
              <a:t> </a:t>
            </a:r>
          </a:p>
          <a:p>
            <a:r>
              <a:rPr lang="pt-BR" sz="1400" dirty="0"/>
              <a:t>HELP .</a:t>
            </a:r>
            <a:r>
              <a:rPr lang="pt-BR" sz="1400" i="1" dirty="0"/>
              <a:t> Bem-vindo à documentação do  Modeler </a:t>
            </a:r>
            <a:r>
              <a:rPr lang="pt-BR" sz="1400" i="1" dirty="0" err="1"/>
              <a:t>and</a:t>
            </a:r>
            <a:r>
              <a:rPr lang="pt-BR" sz="1400" i="1" dirty="0"/>
              <a:t> Modeler Services. </a:t>
            </a:r>
            <a:r>
              <a:rPr lang="pt-BR" sz="1400" i="1" dirty="0" err="1"/>
              <a:t>Disponivel</a:t>
            </a:r>
            <a:r>
              <a:rPr lang="pt-BR" sz="1400" i="1" dirty="0"/>
              <a:t> em:</a:t>
            </a:r>
            <a:r>
              <a:rPr lang="pt-BR" sz="1400" dirty="0"/>
              <a:t> &lt;http://help..com/process-modeler/en/&gt;.</a:t>
            </a:r>
            <a:r>
              <a:rPr lang="pt-BR" sz="1400" i="1" dirty="0"/>
              <a:t> Acesso em: </a:t>
            </a:r>
            <a:r>
              <a:rPr lang="pt-BR" sz="1400" dirty="0"/>
              <a:t>15 de agosto de 2019.</a:t>
            </a:r>
          </a:p>
          <a:p>
            <a:r>
              <a:rPr lang="pt-BR" sz="1400" dirty="0"/>
              <a:t> </a:t>
            </a:r>
          </a:p>
          <a:p>
            <a:r>
              <a:rPr lang="pt-BR" sz="1400" dirty="0"/>
              <a:t>AGUIAR, Wellington Sousa; DAMASCENO, Mariana; MELO, Francisco. AVALIAÇÃO DE SOFTWARES LIVRES DE BPMN PARA MAPEAMENTO DE PROCESSOS. In: </a:t>
            </a:r>
            <a:r>
              <a:rPr lang="pt-BR" sz="1400" b="1" dirty="0"/>
              <a:t>XII Congresso Nacional de Excelência em Gestão e III </a:t>
            </a:r>
            <a:r>
              <a:rPr lang="pt-BR" sz="1400" b="1" dirty="0" err="1"/>
              <a:t>Inovarse</a:t>
            </a:r>
            <a:r>
              <a:rPr lang="pt-BR" sz="1400" b="1" dirty="0"/>
              <a:t>-Responsabilidade Social Aplicada</a:t>
            </a:r>
            <a:r>
              <a:rPr lang="pt-BR" sz="1400" dirty="0"/>
              <a:t>. 2016.</a:t>
            </a:r>
            <a:endParaRPr sz="1400" dirty="0">
              <a:solidFill>
                <a:srgbClr val="6463BD"/>
              </a:solidFill>
            </a:endParaRPr>
          </a:p>
        </p:txBody>
      </p:sp>
      <p:sp>
        <p:nvSpPr>
          <p:cNvPr id="493" name="Google Shape;493;p37"/>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69</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44"/>
        <p:cNvGrpSpPr/>
        <p:nvPr/>
      </p:nvGrpSpPr>
      <p:grpSpPr>
        <a:xfrm>
          <a:off x="0" y="0"/>
          <a:ext cx="0" cy="0"/>
          <a:chOff x="0" y="0"/>
          <a:chExt cx="0" cy="0"/>
        </a:xfrm>
      </p:grpSpPr>
      <p:sp>
        <p:nvSpPr>
          <p:cNvPr id="248" name="Google Shape;248;p14"/>
          <p:cNvSpPr txBox="1">
            <a:spLocks noGrp="1"/>
          </p:cNvSpPr>
          <p:nvPr>
            <p:ph type="body" idx="2"/>
          </p:nvPr>
        </p:nvSpPr>
        <p:spPr>
          <a:xfrm>
            <a:off x="457200" y="3905925"/>
            <a:ext cx="5138700" cy="11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dirty="0">
              <a:solidFill>
                <a:srgbClr val="4F4A9E"/>
              </a:solidFill>
            </a:endParaRPr>
          </a:p>
          <a:p>
            <a:pPr marL="0" lvl="0" indent="0" algn="l" rtl="0">
              <a:spcBef>
                <a:spcPts val="0"/>
              </a:spcBef>
              <a:spcAft>
                <a:spcPts val="0"/>
              </a:spcAft>
              <a:buNone/>
            </a:pPr>
            <a:endParaRPr sz="1200" dirty="0">
              <a:solidFill>
                <a:srgbClr val="4F4A9E"/>
              </a:solidFill>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11" name="Espaço Reservado para Texto 2">
            <a:extLst>
              <a:ext uri="{FF2B5EF4-FFF2-40B4-BE49-F238E27FC236}">
                <a16:creationId xmlns:a16="http://schemas.microsoft.com/office/drawing/2014/main" id="{AFCFBA44-0F61-4234-A290-17DFE37A66D7}"/>
              </a:ext>
            </a:extLst>
          </p:cNvPr>
          <p:cNvSpPr txBox="1">
            <a:spLocks/>
          </p:cNvSpPr>
          <p:nvPr/>
        </p:nvSpPr>
        <p:spPr>
          <a:xfrm>
            <a:off x="532350" y="1444375"/>
            <a:ext cx="5502690" cy="3155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00000"/>
              </a:lnSpc>
              <a:spcBef>
                <a:spcPts val="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00000"/>
              </a:lnSpc>
              <a:spcBef>
                <a:spcPts val="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00000"/>
              </a:lnSpc>
              <a:spcBef>
                <a:spcPts val="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00000"/>
              </a:lnSpc>
              <a:spcBef>
                <a:spcPts val="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00000"/>
              </a:lnSpc>
              <a:spcBef>
                <a:spcPts val="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00000"/>
              </a:lnSpc>
              <a:spcBef>
                <a:spcPts val="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00000"/>
              </a:lnSpc>
              <a:spcBef>
                <a:spcPts val="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00000"/>
              </a:lnSpc>
              <a:spcBef>
                <a:spcPts val="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lvl="1" fontAlgn="base"/>
            <a:r>
              <a:rPr lang="pt-BR" sz="3200" dirty="0">
                <a:solidFill>
                  <a:schemeClr val="tx1"/>
                </a:solidFill>
                <a:latin typeface="Barlow Light" panose="020B0604020202020204" charset="0"/>
                <a:ea typeface="Arial"/>
                <a:cs typeface="Arial"/>
                <a:sym typeface="Arial"/>
              </a:rPr>
              <a:t>FERRAMENTAS</a:t>
            </a:r>
          </a:p>
          <a:p>
            <a:pPr lvl="0" fontAlgn="base"/>
            <a:r>
              <a:rPr lang="pt-BR" sz="3200" dirty="0"/>
              <a:t>METODOLOGIA</a:t>
            </a:r>
          </a:p>
        </p:txBody>
      </p:sp>
      <p:sp>
        <p:nvSpPr>
          <p:cNvPr id="9" name="Google Shape;245;p14">
            <a:extLst>
              <a:ext uri="{FF2B5EF4-FFF2-40B4-BE49-F238E27FC236}">
                <a16:creationId xmlns:a16="http://schemas.microsoft.com/office/drawing/2014/main" id="{A8969B22-3ECE-405C-AEE8-59FE4D29AF95}"/>
              </a:ext>
            </a:extLst>
          </p:cNvPr>
          <p:cNvSpPr txBox="1">
            <a:spLocks noGrp="1"/>
          </p:cNvSpPr>
          <p:nvPr>
            <p:ph type="title"/>
          </p:nvPr>
        </p:nvSpPr>
        <p:spPr>
          <a:xfrm>
            <a:off x="457200" y="500425"/>
            <a:ext cx="5138700" cy="857400"/>
          </a:xfrm>
          <a:prstGeom prst="rect">
            <a:avLst/>
          </a:prstGeom>
        </p:spPr>
        <p:txBody>
          <a:bodyPr spcFirstLastPara="1" wrap="square" lIns="91425" tIns="91425" rIns="91425" bIns="91425" anchor="b" anchorCtr="0">
            <a:noAutofit/>
          </a:bodyPr>
          <a:lstStyle/>
          <a:p>
            <a:pPr lvl="0"/>
            <a:r>
              <a:rPr lang="pt-BR" sz="3600" dirty="0"/>
              <a:t>ROTEIRO - PARTE 2</a:t>
            </a:r>
            <a:endParaRPr sz="3600" dirty="0"/>
          </a:p>
        </p:txBody>
      </p:sp>
    </p:spTree>
    <p:extLst>
      <p:ext uri="{BB962C8B-B14F-4D97-AF65-F5344CB8AC3E}">
        <p14:creationId xmlns:p14="http://schemas.microsoft.com/office/powerpoint/2010/main" val="9215609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37"/>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t-BR" dirty="0"/>
              <a:t>REFERENCIAS</a:t>
            </a:r>
            <a:endParaRPr dirty="0"/>
          </a:p>
        </p:txBody>
      </p:sp>
      <p:sp>
        <p:nvSpPr>
          <p:cNvPr id="492" name="Google Shape;492;p37"/>
          <p:cNvSpPr txBox="1">
            <a:spLocks noGrp="1"/>
          </p:cNvSpPr>
          <p:nvPr>
            <p:ph type="body" idx="1"/>
          </p:nvPr>
        </p:nvSpPr>
        <p:spPr>
          <a:xfrm>
            <a:off x="457200" y="1657350"/>
            <a:ext cx="5138700" cy="3180900"/>
          </a:xfrm>
          <a:prstGeom prst="rect">
            <a:avLst/>
          </a:prstGeom>
        </p:spPr>
        <p:txBody>
          <a:bodyPr spcFirstLastPara="1" wrap="square" lIns="91425" tIns="91425" rIns="91425" bIns="91425" anchor="t" anchorCtr="0">
            <a:noAutofit/>
          </a:bodyPr>
          <a:lstStyle/>
          <a:p>
            <a:r>
              <a:rPr lang="pt-BR" sz="1400" dirty="0"/>
              <a:t>BALDAM, </a:t>
            </a:r>
            <a:r>
              <a:rPr lang="pt-BR" sz="1400" dirty="0" err="1"/>
              <a:t>Roquemar</a:t>
            </a:r>
            <a:r>
              <a:rPr lang="pt-BR" sz="1400" dirty="0"/>
              <a:t>; ABEPRO, Associação; ROZENFELD, </a:t>
            </a:r>
            <a:r>
              <a:rPr lang="pt-BR" sz="1400" dirty="0" err="1"/>
              <a:t>Henriq</a:t>
            </a:r>
            <a:r>
              <a:rPr lang="pt-BR" sz="1400" dirty="0"/>
              <a:t>. </a:t>
            </a:r>
            <a:r>
              <a:rPr lang="pt-BR" sz="1400" b="1" dirty="0"/>
              <a:t>Gerenciamento de Processos de Negócio-BPM: uma referência para implantação prática</a:t>
            </a:r>
            <a:r>
              <a:rPr lang="pt-BR" sz="1400" dirty="0"/>
              <a:t>. Elsevier Brasil, 2014.</a:t>
            </a:r>
          </a:p>
          <a:p>
            <a:r>
              <a:rPr lang="pt-BR" sz="1400" dirty="0"/>
              <a:t> </a:t>
            </a:r>
          </a:p>
          <a:p>
            <a:r>
              <a:rPr lang="pt-BR" sz="1400" dirty="0"/>
              <a:t>BOOCH, </a:t>
            </a:r>
            <a:r>
              <a:rPr lang="pt-BR" sz="1400" dirty="0" err="1"/>
              <a:t>Grady</a:t>
            </a:r>
            <a:r>
              <a:rPr lang="pt-BR" sz="1400" dirty="0"/>
              <a:t>; RUMBAUGH, James; JACOBSON, Ivar. </a:t>
            </a:r>
            <a:r>
              <a:rPr lang="pt-BR" sz="1400" b="1" dirty="0"/>
              <a:t>UML: guia do usuário</a:t>
            </a:r>
            <a:r>
              <a:rPr lang="pt-BR" sz="1400" dirty="0"/>
              <a:t>. Elsevier Brasil, 2006.</a:t>
            </a:r>
          </a:p>
          <a:p>
            <a:r>
              <a:rPr lang="pt-BR" sz="1400" dirty="0"/>
              <a:t> </a:t>
            </a:r>
          </a:p>
          <a:p>
            <a:r>
              <a:rPr lang="pt-BR" sz="1400" dirty="0"/>
              <a:t>BRAGHETTO, Kelly Rosa. Técnicas de modelagem para a análise de desempenho de processos de negócio. </a:t>
            </a:r>
            <a:r>
              <a:rPr lang="pt-BR" sz="1400" b="1" dirty="0"/>
              <a:t>Instituto de Matemática e Estatística da Universidade de São Paulo</a:t>
            </a:r>
            <a:r>
              <a:rPr lang="pt-BR" sz="1400" dirty="0"/>
              <a:t>, 2011.</a:t>
            </a:r>
          </a:p>
          <a:p>
            <a:pPr marL="76200" indent="0">
              <a:buNone/>
            </a:pPr>
            <a:endParaRPr sz="1400" dirty="0">
              <a:solidFill>
                <a:srgbClr val="6463BD"/>
              </a:solidFill>
            </a:endParaRPr>
          </a:p>
        </p:txBody>
      </p:sp>
      <p:sp>
        <p:nvSpPr>
          <p:cNvPr id="493" name="Google Shape;493;p37"/>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70</a:t>
            </a:fld>
            <a:endParaRPr/>
          </a:p>
        </p:txBody>
      </p:sp>
    </p:spTree>
    <p:extLst>
      <p:ext uri="{BB962C8B-B14F-4D97-AF65-F5344CB8AC3E}">
        <p14:creationId xmlns:p14="http://schemas.microsoft.com/office/powerpoint/2010/main" val="15918798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37"/>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t-BR" dirty="0"/>
              <a:t>REFERENCIAS</a:t>
            </a:r>
            <a:endParaRPr dirty="0"/>
          </a:p>
        </p:txBody>
      </p:sp>
      <p:sp>
        <p:nvSpPr>
          <p:cNvPr id="492" name="Google Shape;492;p37"/>
          <p:cNvSpPr txBox="1">
            <a:spLocks noGrp="1"/>
          </p:cNvSpPr>
          <p:nvPr>
            <p:ph type="body" idx="1"/>
          </p:nvPr>
        </p:nvSpPr>
        <p:spPr>
          <a:xfrm>
            <a:off x="457200" y="1657350"/>
            <a:ext cx="5138700" cy="3180900"/>
          </a:xfrm>
          <a:prstGeom prst="rect">
            <a:avLst/>
          </a:prstGeom>
        </p:spPr>
        <p:txBody>
          <a:bodyPr spcFirstLastPara="1" wrap="square" lIns="91425" tIns="91425" rIns="91425" bIns="91425" anchor="t" anchorCtr="0">
            <a:noAutofit/>
          </a:bodyPr>
          <a:lstStyle/>
          <a:p>
            <a:r>
              <a:rPr lang="pt-BR" sz="1400" dirty="0"/>
              <a:t>BRASIL. Ministério da Fazenda – Secretaria Executiva. Unidade de Coordenação de Programas – UCP. Modernização Fiscal dos Estados Brasileiros. PNAFE, Brasília, 2005.</a:t>
            </a:r>
          </a:p>
          <a:p>
            <a:r>
              <a:rPr lang="pt-BR" sz="1400" dirty="0"/>
              <a:t> </a:t>
            </a:r>
          </a:p>
          <a:p>
            <a:r>
              <a:rPr lang="pt-BR" sz="1400" dirty="0"/>
              <a:t>CAMPOS, André LN. </a:t>
            </a:r>
            <a:r>
              <a:rPr lang="pt-BR" sz="1400" b="1" dirty="0"/>
              <a:t>Modelagem de Processos com BPMN 2ª edição</a:t>
            </a:r>
            <a:r>
              <a:rPr lang="pt-BR" sz="1400" dirty="0"/>
              <a:t>. </a:t>
            </a:r>
            <a:r>
              <a:rPr lang="pt-BR" sz="1400" dirty="0" err="1"/>
              <a:t>Brasport</a:t>
            </a:r>
            <a:r>
              <a:rPr lang="pt-BR" sz="1400" dirty="0"/>
              <a:t>, 2014.</a:t>
            </a:r>
          </a:p>
          <a:p>
            <a:r>
              <a:rPr lang="pt-BR" sz="1400" dirty="0"/>
              <a:t> </a:t>
            </a:r>
          </a:p>
          <a:p>
            <a:r>
              <a:rPr lang="pt-BR" sz="1400" dirty="0"/>
              <a:t>CAPOTE, </a:t>
            </a:r>
            <a:r>
              <a:rPr lang="pt-BR" sz="1400" dirty="0" err="1"/>
              <a:t>Gart</a:t>
            </a:r>
            <a:r>
              <a:rPr lang="pt-BR" sz="1400" dirty="0"/>
              <a:t>. Guia para formação de analistas de processos. </a:t>
            </a:r>
            <a:r>
              <a:rPr lang="pt-BR" sz="1400" b="1" dirty="0"/>
              <a:t>Business </a:t>
            </a:r>
            <a:r>
              <a:rPr lang="pt-BR" sz="1400" b="1" dirty="0" err="1"/>
              <a:t>Process</a:t>
            </a:r>
            <a:r>
              <a:rPr lang="pt-BR" sz="1400" b="1" dirty="0"/>
              <a:t> Management. Rio de Janeiro: </a:t>
            </a:r>
            <a:r>
              <a:rPr lang="pt-BR" sz="1400" b="1" dirty="0" err="1"/>
              <a:t>Bookess</a:t>
            </a:r>
            <a:r>
              <a:rPr lang="pt-BR" sz="1400" dirty="0"/>
              <a:t>, 2011.</a:t>
            </a:r>
          </a:p>
          <a:p>
            <a:r>
              <a:rPr lang="pt-BR" sz="1400" dirty="0"/>
              <a:t> </a:t>
            </a:r>
            <a:endParaRPr sz="1400" dirty="0">
              <a:solidFill>
                <a:srgbClr val="6463BD"/>
              </a:solidFill>
            </a:endParaRPr>
          </a:p>
        </p:txBody>
      </p:sp>
      <p:sp>
        <p:nvSpPr>
          <p:cNvPr id="493" name="Google Shape;493;p37"/>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71</a:t>
            </a:fld>
            <a:endParaRPr/>
          </a:p>
        </p:txBody>
      </p:sp>
    </p:spTree>
    <p:extLst>
      <p:ext uri="{BB962C8B-B14F-4D97-AF65-F5344CB8AC3E}">
        <p14:creationId xmlns:p14="http://schemas.microsoft.com/office/powerpoint/2010/main" val="32808646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37"/>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t-BR" dirty="0"/>
              <a:t>REFERENCIAS</a:t>
            </a:r>
            <a:endParaRPr dirty="0"/>
          </a:p>
        </p:txBody>
      </p:sp>
      <p:sp>
        <p:nvSpPr>
          <p:cNvPr id="492" name="Google Shape;492;p37"/>
          <p:cNvSpPr txBox="1">
            <a:spLocks noGrp="1"/>
          </p:cNvSpPr>
          <p:nvPr>
            <p:ph type="body" idx="1"/>
          </p:nvPr>
        </p:nvSpPr>
        <p:spPr>
          <a:xfrm>
            <a:off x="457200" y="1657350"/>
            <a:ext cx="5138700" cy="3180900"/>
          </a:xfrm>
          <a:prstGeom prst="rect">
            <a:avLst/>
          </a:prstGeom>
        </p:spPr>
        <p:txBody>
          <a:bodyPr spcFirstLastPara="1" wrap="square" lIns="91425" tIns="91425" rIns="91425" bIns="91425" anchor="t" anchorCtr="0">
            <a:noAutofit/>
          </a:bodyPr>
          <a:lstStyle/>
          <a:p>
            <a:r>
              <a:rPr lang="pt-BR" sz="1400" dirty="0"/>
              <a:t>CAVALCANTI, Rubens. </a:t>
            </a:r>
            <a:r>
              <a:rPr lang="pt-BR" sz="1400" b="1" dirty="0"/>
              <a:t>Modelagem de processos de negócios: Roteiro para realização de projetos de modelagem de processos de negócios</a:t>
            </a:r>
            <a:r>
              <a:rPr lang="pt-BR" sz="1400" dirty="0"/>
              <a:t>. </a:t>
            </a:r>
            <a:r>
              <a:rPr lang="pt-BR" sz="1400" dirty="0" err="1"/>
              <a:t>Brasport</a:t>
            </a:r>
            <a:r>
              <a:rPr lang="pt-BR" sz="1400" dirty="0"/>
              <a:t>, 2017. </a:t>
            </a:r>
          </a:p>
          <a:p>
            <a:r>
              <a:rPr lang="pt-BR" sz="1400" dirty="0"/>
              <a:t> </a:t>
            </a:r>
          </a:p>
          <a:p>
            <a:r>
              <a:rPr lang="pt-BR" sz="1400" dirty="0"/>
              <a:t>CBOK, </a:t>
            </a:r>
            <a:r>
              <a:rPr lang="pt-BR" sz="1400" dirty="0" err="1"/>
              <a:t>Bpm</a:t>
            </a:r>
            <a:r>
              <a:rPr lang="pt-BR" sz="1400" dirty="0"/>
              <a:t>. Guia para o gerenciamento de processos de negócio corpo comum de conhecimento. </a:t>
            </a:r>
            <a:r>
              <a:rPr lang="en-US" sz="1400" b="1" dirty="0"/>
              <a:t>Association of Business Process Management Professionals. ABPMP BPM CBOK</a:t>
            </a:r>
            <a:r>
              <a:rPr lang="en-US" sz="1400" dirty="0"/>
              <a:t>, v. 3, 2013.</a:t>
            </a:r>
            <a:endParaRPr lang="pt-BR" sz="1400" dirty="0"/>
          </a:p>
          <a:p>
            <a:r>
              <a:rPr lang="en-US" sz="1400" dirty="0"/>
              <a:t> </a:t>
            </a:r>
            <a:endParaRPr lang="pt-BR" sz="1400" dirty="0"/>
          </a:p>
          <a:p>
            <a:r>
              <a:rPr lang="pt-BR" sz="1400" dirty="0"/>
              <a:t>CRUZ, Tadeu. Uso e Desuso de Sistemas de Workflow. </a:t>
            </a:r>
            <a:r>
              <a:rPr lang="pt-BR" sz="1400" b="1" dirty="0"/>
              <a:t>Rio de Janeiro: e-</a:t>
            </a:r>
            <a:r>
              <a:rPr lang="pt-BR" sz="1400" b="1" dirty="0" err="1"/>
              <a:t>papers</a:t>
            </a:r>
            <a:r>
              <a:rPr lang="pt-BR" sz="1400" dirty="0"/>
              <a:t>, 2006.</a:t>
            </a:r>
          </a:p>
          <a:p>
            <a:r>
              <a:rPr lang="pt-BR" sz="1400" dirty="0"/>
              <a:t> </a:t>
            </a:r>
            <a:endParaRPr sz="1400" dirty="0">
              <a:solidFill>
                <a:srgbClr val="6463BD"/>
              </a:solidFill>
            </a:endParaRPr>
          </a:p>
        </p:txBody>
      </p:sp>
      <p:sp>
        <p:nvSpPr>
          <p:cNvPr id="493" name="Google Shape;493;p37"/>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72</a:t>
            </a:fld>
            <a:endParaRPr/>
          </a:p>
        </p:txBody>
      </p:sp>
    </p:spTree>
    <p:extLst>
      <p:ext uri="{BB962C8B-B14F-4D97-AF65-F5344CB8AC3E}">
        <p14:creationId xmlns:p14="http://schemas.microsoft.com/office/powerpoint/2010/main" val="26965089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37"/>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t-BR" dirty="0"/>
              <a:t>REFERENCIAS</a:t>
            </a:r>
            <a:endParaRPr dirty="0"/>
          </a:p>
        </p:txBody>
      </p:sp>
      <p:sp>
        <p:nvSpPr>
          <p:cNvPr id="492" name="Google Shape;492;p37"/>
          <p:cNvSpPr txBox="1">
            <a:spLocks noGrp="1"/>
          </p:cNvSpPr>
          <p:nvPr>
            <p:ph type="body" idx="1"/>
          </p:nvPr>
        </p:nvSpPr>
        <p:spPr>
          <a:xfrm>
            <a:off x="457200" y="1657350"/>
            <a:ext cx="5138700" cy="3180900"/>
          </a:xfrm>
          <a:prstGeom prst="rect">
            <a:avLst/>
          </a:prstGeom>
        </p:spPr>
        <p:txBody>
          <a:bodyPr spcFirstLastPara="1" wrap="square" lIns="91425" tIns="91425" rIns="91425" bIns="91425" anchor="t" anchorCtr="0">
            <a:noAutofit/>
          </a:bodyPr>
          <a:lstStyle/>
          <a:p>
            <a:r>
              <a:rPr lang="pt-BR" sz="1400" dirty="0"/>
              <a:t>GARTNER - </a:t>
            </a:r>
            <a:r>
              <a:rPr lang="pt-BR" sz="1400" b="1" dirty="0"/>
              <a:t>BPM pode reduzir em até 20% os custos das empresas.</a:t>
            </a:r>
            <a:r>
              <a:rPr lang="pt-BR" sz="1400" dirty="0"/>
              <a:t> Disponível em: https://tiinside.com.br/</a:t>
            </a:r>
            <a:r>
              <a:rPr lang="pt-BR" sz="1400" dirty="0" err="1"/>
              <a:t>tiinside</a:t>
            </a:r>
            <a:r>
              <a:rPr lang="pt-BR" sz="1400" dirty="0"/>
              <a:t>/18/03/2009/gartner-bpm-pode-reduzir-em-ate-20-os-custos-das-empresas/?</a:t>
            </a:r>
            <a:r>
              <a:rPr lang="pt-BR" sz="1400" dirty="0" err="1"/>
              <a:t>noticiario</a:t>
            </a:r>
            <a:r>
              <a:rPr lang="pt-BR" sz="1400" dirty="0"/>
              <a:t>=TI. Acesso em: 28 Ago. 2019.</a:t>
            </a:r>
          </a:p>
          <a:p>
            <a:r>
              <a:rPr lang="pt-BR" sz="1400" dirty="0"/>
              <a:t> </a:t>
            </a:r>
          </a:p>
          <a:p>
            <a:r>
              <a:rPr lang="pt-BR" sz="1400" dirty="0"/>
              <a:t>GIL, A. C. </a:t>
            </a:r>
            <a:r>
              <a:rPr lang="pt-BR" sz="1400" b="1" dirty="0"/>
              <a:t>Como Elaborar Projetos de Pesquisa.</a:t>
            </a:r>
            <a:r>
              <a:rPr lang="pt-BR" sz="1400" dirty="0"/>
              <a:t> 5a ed. São Paulo, 2010.</a:t>
            </a:r>
          </a:p>
          <a:p>
            <a:r>
              <a:rPr lang="pt-BR" sz="1400" dirty="0"/>
              <a:t> </a:t>
            </a:r>
          </a:p>
          <a:p>
            <a:r>
              <a:rPr lang="pt-BR" sz="1400" dirty="0"/>
              <a:t>HEFLO -</a:t>
            </a:r>
            <a:r>
              <a:rPr lang="pt-BR" sz="1400" b="1" dirty="0"/>
              <a:t> Porque usar o BPM é necessário?.</a:t>
            </a:r>
            <a:r>
              <a:rPr lang="pt-BR" sz="1400" dirty="0"/>
              <a:t> Disponível em: &lt;</a:t>
            </a:r>
            <a:r>
              <a:rPr lang="pt-BR" sz="1400" u="sng" dirty="0">
                <a:hlinkClick r:id="rId3"/>
              </a:rPr>
              <a:t>https://www.heflo.com/</a:t>
            </a:r>
            <a:r>
              <a:rPr lang="pt-BR" sz="1400" u="sng" dirty="0" err="1">
                <a:hlinkClick r:id="rId3"/>
              </a:rPr>
              <a:t>pt-br</a:t>
            </a:r>
            <a:r>
              <a:rPr lang="pt-BR" sz="1400" u="sng" dirty="0">
                <a:hlinkClick r:id="rId3"/>
              </a:rPr>
              <a:t>/</a:t>
            </a:r>
            <a:r>
              <a:rPr lang="pt-BR" sz="1400" u="sng" dirty="0" err="1">
                <a:hlinkClick r:id="rId3"/>
              </a:rPr>
              <a:t>bpm</a:t>
            </a:r>
            <a:r>
              <a:rPr lang="pt-BR" sz="1400" u="sng" dirty="0">
                <a:hlinkClick r:id="rId3"/>
              </a:rPr>
              <a:t>/porque-usar-</a:t>
            </a:r>
            <a:r>
              <a:rPr lang="pt-BR" sz="1400" u="sng" dirty="0" err="1">
                <a:hlinkClick r:id="rId3"/>
              </a:rPr>
              <a:t>bpm</a:t>
            </a:r>
            <a:r>
              <a:rPr lang="pt-BR" sz="1400" u="sng" dirty="0">
                <a:hlinkClick r:id="rId3"/>
              </a:rPr>
              <a:t>-e-</a:t>
            </a:r>
            <a:r>
              <a:rPr lang="pt-BR" sz="1400" u="sng" dirty="0" err="1">
                <a:hlinkClick r:id="rId3"/>
              </a:rPr>
              <a:t>necessario</a:t>
            </a:r>
            <a:r>
              <a:rPr lang="pt-BR" sz="1400" u="sng" dirty="0">
                <a:hlinkClick r:id="rId3"/>
              </a:rPr>
              <a:t>/</a:t>
            </a:r>
            <a:r>
              <a:rPr lang="pt-BR" sz="1400" dirty="0"/>
              <a:t>&gt;.  Acesso em 29 de Ago. 2019.</a:t>
            </a:r>
          </a:p>
          <a:p>
            <a:r>
              <a:rPr lang="pt-BR" sz="1400" dirty="0"/>
              <a:t> </a:t>
            </a:r>
          </a:p>
          <a:p>
            <a:pPr marL="0" lvl="0" indent="0" algn="l" rtl="0">
              <a:spcBef>
                <a:spcPts val="600"/>
              </a:spcBef>
              <a:spcAft>
                <a:spcPts val="0"/>
              </a:spcAft>
              <a:buNone/>
            </a:pPr>
            <a:endParaRPr sz="1400" dirty="0">
              <a:solidFill>
                <a:srgbClr val="6463BD"/>
              </a:solidFill>
            </a:endParaRPr>
          </a:p>
        </p:txBody>
      </p:sp>
      <p:sp>
        <p:nvSpPr>
          <p:cNvPr id="493" name="Google Shape;493;p37"/>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73</a:t>
            </a:fld>
            <a:endParaRPr/>
          </a:p>
        </p:txBody>
      </p:sp>
    </p:spTree>
    <p:extLst>
      <p:ext uri="{BB962C8B-B14F-4D97-AF65-F5344CB8AC3E}">
        <p14:creationId xmlns:p14="http://schemas.microsoft.com/office/powerpoint/2010/main" val="34692098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37"/>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t-BR" dirty="0"/>
              <a:t>REFERENCIAS</a:t>
            </a:r>
            <a:endParaRPr dirty="0"/>
          </a:p>
        </p:txBody>
      </p:sp>
      <p:sp>
        <p:nvSpPr>
          <p:cNvPr id="492" name="Google Shape;492;p37"/>
          <p:cNvSpPr txBox="1">
            <a:spLocks noGrp="1"/>
          </p:cNvSpPr>
          <p:nvPr>
            <p:ph type="body" idx="1"/>
          </p:nvPr>
        </p:nvSpPr>
        <p:spPr>
          <a:xfrm>
            <a:off x="457200" y="1657350"/>
            <a:ext cx="5138700" cy="3180900"/>
          </a:xfrm>
          <a:prstGeom prst="rect">
            <a:avLst/>
          </a:prstGeom>
        </p:spPr>
        <p:txBody>
          <a:bodyPr spcFirstLastPara="1" wrap="square" lIns="91425" tIns="91425" rIns="91425" bIns="91425" anchor="t" anchorCtr="0">
            <a:noAutofit/>
          </a:bodyPr>
          <a:lstStyle/>
          <a:p>
            <a:r>
              <a:rPr lang="pt-BR" sz="1400" b="1" dirty="0"/>
              <a:t>MODELO DE PROCESSO DE NEGÓCIO E NOTAÇÃO (BPMN)</a:t>
            </a:r>
            <a:r>
              <a:rPr lang="pt-BR" sz="1400" dirty="0"/>
              <a:t>. OMG - </a:t>
            </a:r>
            <a:r>
              <a:rPr lang="pt-BR" sz="1400" dirty="0" err="1"/>
              <a:t>Object</a:t>
            </a:r>
            <a:r>
              <a:rPr lang="pt-BR" sz="1400" dirty="0"/>
              <a:t> Management </a:t>
            </a:r>
            <a:r>
              <a:rPr lang="pt-BR" sz="1400" dirty="0" err="1"/>
              <a:t>Group</a:t>
            </a:r>
            <a:r>
              <a:rPr lang="pt-BR" sz="1400" dirty="0"/>
              <a:t>.  Disponível em: &lt;</a:t>
            </a:r>
            <a:r>
              <a:rPr lang="pt-BR" sz="1400" u="sng" dirty="0">
                <a:hlinkClick r:id="rId3"/>
              </a:rPr>
              <a:t>https://www.omg.org/</a:t>
            </a:r>
            <a:r>
              <a:rPr lang="pt-BR" sz="1400" u="sng" dirty="0" err="1">
                <a:hlinkClick r:id="rId3"/>
              </a:rPr>
              <a:t>bpmn</a:t>
            </a:r>
            <a:r>
              <a:rPr lang="pt-BR" sz="1400" u="sng" dirty="0">
                <a:hlinkClick r:id="rId3"/>
              </a:rPr>
              <a:t>/index.htm</a:t>
            </a:r>
            <a:r>
              <a:rPr lang="pt-BR" sz="1400" dirty="0"/>
              <a:t>&gt;. Acesso em 25 ago. 2019.</a:t>
            </a:r>
          </a:p>
          <a:p>
            <a:r>
              <a:rPr lang="pt-BR" sz="1400" dirty="0"/>
              <a:t> </a:t>
            </a:r>
          </a:p>
          <a:p>
            <a:r>
              <a:rPr lang="pt-BR" sz="1400" dirty="0"/>
              <a:t>MÜCKENBERGER, Everson et al. </a:t>
            </a:r>
            <a:r>
              <a:rPr lang="pt-BR" sz="1400" b="1" dirty="0"/>
              <a:t>Gestão de processos aplicada à realização de convênios internacionais bilaterais em uma instituição de ensino superior pública brasileira.</a:t>
            </a:r>
            <a:r>
              <a:rPr lang="pt-BR" sz="1400" dirty="0"/>
              <a:t> </a:t>
            </a:r>
            <a:r>
              <a:rPr lang="pt-BR" sz="1400" b="1" dirty="0" err="1"/>
              <a:t>Production</a:t>
            </a:r>
            <a:r>
              <a:rPr lang="pt-BR" sz="1400" dirty="0"/>
              <a:t>, v. 23, n. 3, 2013.</a:t>
            </a:r>
          </a:p>
          <a:p>
            <a:r>
              <a:rPr lang="pt-BR" sz="1400" dirty="0"/>
              <a:t> </a:t>
            </a:r>
          </a:p>
          <a:p>
            <a:r>
              <a:rPr lang="pt-BR" sz="1400" dirty="0"/>
              <a:t>PEREIRA, Isabel Boaventura. </a:t>
            </a:r>
            <a:r>
              <a:rPr lang="pt-BR" sz="1400" b="1" dirty="0"/>
              <a:t>Modelagem de processos de tratamento de incidentes de segurança da informação do NTIC/UNIPAMPA.</a:t>
            </a:r>
            <a:r>
              <a:rPr lang="pt-BR" sz="1400" dirty="0"/>
              <a:t> 2013.</a:t>
            </a:r>
            <a:endParaRPr sz="1400" dirty="0">
              <a:solidFill>
                <a:srgbClr val="6463BD"/>
              </a:solidFill>
            </a:endParaRPr>
          </a:p>
        </p:txBody>
      </p:sp>
      <p:sp>
        <p:nvSpPr>
          <p:cNvPr id="493" name="Google Shape;493;p37"/>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74</a:t>
            </a:fld>
            <a:endParaRPr/>
          </a:p>
        </p:txBody>
      </p:sp>
    </p:spTree>
    <p:extLst>
      <p:ext uri="{BB962C8B-B14F-4D97-AF65-F5344CB8AC3E}">
        <p14:creationId xmlns:p14="http://schemas.microsoft.com/office/powerpoint/2010/main" val="2420780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37"/>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t-BR" dirty="0"/>
              <a:t>REFERENCIAS</a:t>
            </a:r>
            <a:endParaRPr dirty="0"/>
          </a:p>
        </p:txBody>
      </p:sp>
      <p:sp>
        <p:nvSpPr>
          <p:cNvPr id="492" name="Google Shape;492;p37"/>
          <p:cNvSpPr txBox="1">
            <a:spLocks noGrp="1"/>
          </p:cNvSpPr>
          <p:nvPr>
            <p:ph type="body" idx="1"/>
          </p:nvPr>
        </p:nvSpPr>
        <p:spPr>
          <a:xfrm>
            <a:off x="457200" y="1657350"/>
            <a:ext cx="5138700" cy="3180900"/>
          </a:xfrm>
          <a:prstGeom prst="rect">
            <a:avLst/>
          </a:prstGeom>
        </p:spPr>
        <p:txBody>
          <a:bodyPr spcFirstLastPara="1" wrap="square" lIns="91425" tIns="91425" rIns="91425" bIns="91425" anchor="t" anchorCtr="0">
            <a:noAutofit/>
          </a:bodyPr>
          <a:lstStyle/>
          <a:p>
            <a:r>
              <a:rPr lang="pt-BR" sz="1400" dirty="0"/>
              <a:t> </a:t>
            </a:r>
          </a:p>
          <a:p>
            <a:r>
              <a:rPr lang="pt-BR" sz="1400" dirty="0"/>
              <a:t>SANTOS, J. C. B. </a:t>
            </a:r>
            <a:r>
              <a:rPr lang="pt-BR" sz="1400" b="1" dirty="0"/>
              <a:t>Modelagem de Processos de Negócio nos Departamentos de Graduação do Campus Prof. Alberto Carvalho</a:t>
            </a:r>
            <a:r>
              <a:rPr lang="pt-BR" sz="1400" dirty="0"/>
              <a:t>. Itabaiana: 2015.</a:t>
            </a:r>
          </a:p>
          <a:p>
            <a:r>
              <a:rPr lang="pt-BR" sz="1400" dirty="0"/>
              <a:t> </a:t>
            </a:r>
          </a:p>
          <a:p>
            <a:r>
              <a:rPr lang="pt-BR" sz="1400" dirty="0"/>
              <a:t>SOBREIRA NETTO, Francisco. </a:t>
            </a:r>
            <a:r>
              <a:rPr lang="pt-BR" sz="1400" b="1" dirty="0"/>
              <a:t>Medição de desempenho do gerenciamento de processos de negócio-BPM no PNAFE: uma proposta de modelo</a:t>
            </a:r>
            <a:r>
              <a:rPr lang="pt-BR" sz="1400" dirty="0"/>
              <a:t>. 2006. Tese de Doutorado. Universidade de São Paulo.</a:t>
            </a:r>
          </a:p>
          <a:p>
            <a:r>
              <a:rPr lang="pt-BR" sz="1400" dirty="0"/>
              <a:t> </a:t>
            </a:r>
          </a:p>
          <a:p>
            <a:r>
              <a:rPr lang="pt-BR" sz="1400" dirty="0"/>
              <a:t>WESKE M. </a:t>
            </a:r>
            <a:r>
              <a:rPr lang="pt-BR" sz="1400" b="1" dirty="0"/>
              <a:t>Business </a:t>
            </a:r>
            <a:r>
              <a:rPr lang="pt-BR" sz="1400" b="1" dirty="0" err="1"/>
              <a:t>Process</a:t>
            </a:r>
            <a:r>
              <a:rPr lang="pt-BR" sz="1400" b="1" dirty="0"/>
              <a:t> - Management </a:t>
            </a:r>
            <a:r>
              <a:rPr lang="pt-BR" sz="1400" b="1" dirty="0" err="1"/>
              <a:t>Concepts</a:t>
            </a:r>
            <a:r>
              <a:rPr lang="pt-BR" sz="1400" b="1" dirty="0"/>
              <a:t>, </a:t>
            </a:r>
            <a:r>
              <a:rPr lang="pt-BR" sz="1400" b="1" dirty="0" err="1"/>
              <a:t>Languages</a:t>
            </a:r>
            <a:r>
              <a:rPr lang="pt-BR" sz="1400" b="1" dirty="0"/>
              <a:t>, </a:t>
            </a:r>
            <a:r>
              <a:rPr lang="pt-BR" sz="1400" b="1" dirty="0" err="1"/>
              <a:t>Architectures</a:t>
            </a:r>
            <a:r>
              <a:rPr lang="pt-BR" sz="1400" b="1" dirty="0"/>
              <a:t>.</a:t>
            </a:r>
            <a:r>
              <a:rPr lang="pt-BR" sz="1400" dirty="0"/>
              <a:t> 2007.</a:t>
            </a:r>
            <a:endParaRPr sz="1400" dirty="0">
              <a:solidFill>
                <a:srgbClr val="6463BD"/>
              </a:solidFill>
            </a:endParaRPr>
          </a:p>
        </p:txBody>
      </p:sp>
      <p:sp>
        <p:nvSpPr>
          <p:cNvPr id="493" name="Google Shape;493;p37"/>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75</a:t>
            </a:fld>
            <a:endParaRPr/>
          </a:p>
        </p:txBody>
      </p:sp>
    </p:spTree>
    <p:extLst>
      <p:ext uri="{BB962C8B-B14F-4D97-AF65-F5344CB8AC3E}">
        <p14:creationId xmlns:p14="http://schemas.microsoft.com/office/powerpoint/2010/main" val="108629449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37"/>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t-BR" dirty="0"/>
              <a:t>REFERENCIAS</a:t>
            </a:r>
            <a:endParaRPr dirty="0"/>
          </a:p>
        </p:txBody>
      </p:sp>
      <p:sp>
        <p:nvSpPr>
          <p:cNvPr id="492" name="Google Shape;492;p37"/>
          <p:cNvSpPr txBox="1">
            <a:spLocks noGrp="1"/>
          </p:cNvSpPr>
          <p:nvPr>
            <p:ph type="body" idx="1"/>
          </p:nvPr>
        </p:nvSpPr>
        <p:spPr>
          <a:xfrm>
            <a:off x="457200" y="1657350"/>
            <a:ext cx="5138700" cy="3180900"/>
          </a:xfrm>
          <a:prstGeom prst="rect">
            <a:avLst/>
          </a:prstGeom>
        </p:spPr>
        <p:txBody>
          <a:bodyPr spcFirstLastPara="1" wrap="square" lIns="91425" tIns="91425" rIns="91425" bIns="91425" anchor="t" anchorCtr="0">
            <a:noAutofit/>
          </a:bodyPr>
          <a:lstStyle/>
          <a:p>
            <a:r>
              <a:rPr lang="pt-BR" sz="1400" dirty="0"/>
              <a:t>VASCONCELLOS, FABRÍCIO PIRES. Gestão de Processos de Negócio e Governança de TI: um Modelo para Avaliação do Alinhamento. </a:t>
            </a:r>
            <a:r>
              <a:rPr lang="pt-BR" sz="1400" b="1" dirty="0"/>
              <a:t>Projetos e Dissertações em Sistemas de Informação e Gestão do Conhecimento</a:t>
            </a:r>
            <a:r>
              <a:rPr lang="pt-BR" sz="1400" dirty="0"/>
              <a:t>, v. 2, 2013.</a:t>
            </a:r>
          </a:p>
          <a:p>
            <a:r>
              <a:rPr lang="pt-BR" sz="1400" dirty="0"/>
              <a:t> </a:t>
            </a:r>
          </a:p>
          <a:p>
            <a:r>
              <a:rPr lang="pt-BR" sz="1400" dirty="0"/>
              <a:t>THIOLLENT, M. Metodologia da Pesquisa-ação. 2a ed. São Paulo, 1986.</a:t>
            </a:r>
          </a:p>
          <a:p>
            <a:pPr marL="0" lvl="0" indent="0" algn="l" rtl="0">
              <a:spcBef>
                <a:spcPts val="600"/>
              </a:spcBef>
              <a:spcAft>
                <a:spcPts val="0"/>
              </a:spcAft>
              <a:buNone/>
            </a:pPr>
            <a:endParaRPr sz="1400" dirty="0">
              <a:solidFill>
                <a:srgbClr val="6463BD"/>
              </a:solidFill>
            </a:endParaRPr>
          </a:p>
        </p:txBody>
      </p:sp>
      <p:sp>
        <p:nvSpPr>
          <p:cNvPr id="493" name="Google Shape;493;p37"/>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76</a:t>
            </a:fld>
            <a:endParaRPr/>
          </a:p>
        </p:txBody>
      </p:sp>
    </p:spTree>
    <p:extLst>
      <p:ext uri="{BB962C8B-B14F-4D97-AF65-F5344CB8AC3E}">
        <p14:creationId xmlns:p14="http://schemas.microsoft.com/office/powerpoint/2010/main" val="3808813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44"/>
        <p:cNvGrpSpPr/>
        <p:nvPr/>
      </p:nvGrpSpPr>
      <p:grpSpPr>
        <a:xfrm>
          <a:off x="0" y="0"/>
          <a:ext cx="0" cy="0"/>
          <a:chOff x="0" y="0"/>
          <a:chExt cx="0" cy="0"/>
        </a:xfrm>
      </p:grpSpPr>
      <p:sp>
        <p:nvSpPr>
          <p:cNvPr id="248" name="Google Shape;248;p14"/>
          <p:cNvSpPr txBox="1">
            <a:spLocks noGrp="1"/>
          </p:cNvSpPr>
          <p:nvPr>
            <p:ph type="body" idx="2"/>
          </p:nvPr>
        </p:nvSpPr>
        <p:spPr>
          <a:xfrm>
            <a:off x="457200" y="3905925"/>
            <a:ext cx="5138700" cy="11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dirty="0">
              <a:solidFill>
                <a:srgbClr val="4F4A9E"/>
              </a:solidFill>
            </a:endParaRPr>
          </a:p>
          <a:p>
            <a:pPr marL="0" lvl="0" indent="0" algn="l" rtl="0">
              <a:spcBef>
                <a:spcPts val="0"/>
              </a:spcBef>
              <a:spcAft>
                <a:spcPts val="0"/>
              </a:spcAft>
              <a:buNone/>
            </a:pPr>
            <a:endParaRPr sz="1200" dirty="0">
              <a:solidFill>
                <a:srgbClr val="4F4A9E"/>
              </a:solidFill>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11" name="Espaço Reservado para Texto 2">
            <a:extLst>
              <a:ext uri="{FF2B5EF4-FFF2-40B4-BE49-F238E27FC236}">
                <a16:creationId xmlns:a16="http://schemas.microsoft.com/office/drawing/2014/main" id="{AFCFBA44-0F61-4234-A290-17DFE37A66D7}"/>
              </a:ext>
            </a:extLst>
          </p:cNvPr>
          <p:cNvSpPr txBox="1">
            <a:spLocks/>
          </p:cNvSpPr>
          <p:nvPr/>
        </p:nvSpPr>
        <p:spPr>
          <a:xfrm>
            <a:off x="532349" y="1444375"/>
            <a:ext cx="5541879" cy="3155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00000"/>
              </a:lnSpc>
              <a:spcBef>
                <a:spcPts val="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00000"/>
              </a:lnSpc>
              <a:spcBef>
                <a:spcPts val="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00000"/>
              </a:lnSpc>
              <a:spcBef>
                <a:spcPts val="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00000"/>
              </a:lnSpc>
              <a:spcBef>
                <a:spcPts val="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00000"/>
              </a:lnSpc>
              <a:spcBef>
                <a:spcPts val="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00000"/>
              </a:lnSpc>
              <a:spcBef>
                <a:spcPts val="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00000"/>
              </a:lnSpc>
              <a:spcBef>
                <a:spcPts val="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00000"/>
              </a:lnSpc>
              <a:spcBef>
                <a:spcPts val="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a:lnSpc>
                <a:spcPct val="150000"/>
              </a:lnSpc>
            </a:pPr>
            <a:r>
              <a:rPr lang="pt-BR" sz="3200" dirty="0">
                <a:solidFill>
                  <a:srgbClr val="000000"/>
                </a:solidFill>
              </a:rPr>
              <a:t>PROCESSOS</a:t>
            </a:r>
          </a:p>
          <a:p>
            <a:pPr>
              <a:lnSpc>
                <a:spcPct val="150000"/>
              </a:lnSpc>
            </a:pPr>
            <a:r>
              <a:rPr lang="pt-BR" sz="3200" dirty="0">
                <a:solidFill>
                  <a:srgbClr val="000000"/>
                </a:solidFill>
              </a:rPr>
              <a:t>PORTAL</a:t>
            </a:r>
          </a:p>
        </p:txBody>
      </p:sp>
      <p:sp>
        <p:nvSpPr>
          <p:cNvPr id="10" name="Google Shape;245;p14">
            <a:extLst>
              <a:ext uri="{FF2B5EF4-FFF2-40B4-BE49-F238E27FC236}">
                <a16:creationId xmlns:a16="http://schemas.microsoft.com/office/drawing/2014/main" id="{8691F2CE-EF13-4127-AC24-965C1E7E5A20}"/>
              </a:ext>
            </a:extLst>
          </p:cNvPr>
          <p:cNvSpPr txBox="1">
            <a:spLocks noGrp="1"/>
          </p:cNvSpPr>
          <p:nvPr>
            <p:ph type="title"/>
          </p:nvPr>
        </p:nvSpPr>
        <p:spPr>
          <a:xfrm>
            <a:off x="457200" y="50042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t-BR" sz="3600" dirty="0"/>
              <a:t>ROTEIRO – PARTE 3</a:t>
            </a:r>
            <a:endParaRPr sz="3600" dirty="0"/>
          </a:p>
        </p:txBody>
      </p:sp>
    </p:spTree>
    <p:extLst>
      <p:ext uri="{BB962C8B-B14F-4D97-AF65-F5344CB8AC3E}">
        <p14:creationId xmlns:p14="http://schemas.microsoft.com/office/powerpoint/2010/main" val="2505479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t-BR" dirty="0"/>
              <a:t>ROTEIRO – PARTE 4</a:t>
            </a:r>
            <a:endParaRPr dirty="0"/>
          </a:p>
        </p:txBody>
      </p:sp>
      <p:sp>
        <p:nvSpPr>
          <p:cNvPr id="248" name="Google Shape;248;p14"/>
          <p:cNvSpPr txBox="1">
            <a:spLocks noGrp="1"/>
          </p:cNvSpPr>
          <p:nvPr>
            <p:ph type="body" idx="2"/>
          </p:nvPr>
        </p:nvSpPr>
        <p:spPr>
          <a:xfrm>
            <a:off x="457200" y="3905925"/>
            <a:ext cx="5138700" cy="11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dirty="0">
              <a:solidFill>
                <a:srgbClr val="4F4A9E"/>
              </a:solidFill>
            </a:endParaRPr>
          </a:p>
          <a:p>
            <a:pPr marL="0" lvl="0" indent="0" algn="l" rtl="0">
              <a:spcBef>
                <a:spcPts val="0"/>
              </a:spcBef>
              <a:spcAft>
                <a:spcPts val="0"/>
              </a:spcAft>
              <a:buNone/>
            </a:pPr>
            <a:endParaRPr sz="1200" dirty="0">
              <a:solidFill>
                <a:srgbClr val="4F4A9E"/>
              </a:solidFill>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11" name="Espaço Reservado para Texto 2">
            <a:extLst>
              <a:ext uri="{FF2B5EF4-FFF2-40B4-BE49-F238E27FC236}">
                <a16:creationId xmlns:a16="http://schemas.microsoft.com/office/drawing/2014/main" id="{AFCFBA44-0F61-4234-A290-17DFE37A66D7}"/>
              </a:ext>
            </a:extLst>
          </p:cNvPr>
          <p:cNvSpPr txBox="1">
            <a:spLocks/>
          </p:cNvSpPr>
          <p:nvPr/>
        </p:nvSpPr>
        <p:spPr>
          <a:xfrm>
            <a:off x="532350" y="1444375"/>
            <a:ext cx="5138700" cy="3155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00000"/>
              </a:lnSpc>
              <a:spcBef>
                <a:spcPts val="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00000"/>
              </a:lnSpc>
              <a:spcBef>
                <a:spcPts val="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00000"/>
              </a:lnSpc>
              <a:spcBef>
                <a:spcPts val="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00000"/>
              </a:lnSpc>
              <a:spcBef>
                <a:spcPts val="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00000"/>
              </a:lnSpc>
              <a:spcBef>
                <a:spcPts val="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00000"/>
              </a:lnSpc>
              <a:spcBef>
                <a:spcPts val="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00000"/>
              </a:lnSpc>
              <a:spcBef>
                <a:spcPts val="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00000"/>
              </a:lnSpc>
              <a:spcBef>
                <a:spcPts val="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r>
              <a:rPr lang="pt-BR" sz="3200" dirty="0"/>
              <a:t>CRONOGRAMA</a:t>
            </a:r>
          </a:p>
          <a:p>
            <a:r>
              <a:rPr lang="pt-BR" sz="3200" dirty="0"/>
              <a:t>CONCLUSÃO</a:t>
            </a:r>
          </a:p>
        </p:txBody>
      </p:sp>
    </p:spTree>
    <p:extLst>
      <p:ext uri="{BB962C8B-B14F-4D97-AF65-F5344CB8AC3E}">
        <p14:creationId xmlns:p14="http://schemas.microsoft.com/office/powerpoint/2010/main" val="2748451398"/>
      </p:ext>
    </p:extLst>
  </p:cSld>
  <p:clrMapOvr>
    <a:masterClrMapping/>
  </p:clrMapOvr>
</p:sld>
</file>

<file path=ppt/theme/theme1.xml><?xml version="1.0" encoding="utf-8"?>
<a:theme xmlns:a="http://schemas.openxmlformats.org/drawingml/2006/main" name="Roderigo template">
  <a:themeElements>
    <a:clrScheme name="Custom 347">
      <a:dk1>
        <a:srgbClr val="000000"/>
      </a:dk1>
      <a:lt1>
        <a:srgbClr val="FFFFFF"/>
      </a:lt1>
      <a:dk2>
        <a:srgbClr val="666666"/>
      </a:dk2>
      <a:lt2>
        <a:srgbClr val="CCCCCC"/>
      </a:lt2>
      <a:accent1>
        <a:srgbClr val="A5B0FE"/>
      </a:accent1>
      <a:accent2>
        <a:srgbClr val="8184D9"/>
      </a:accent2>
      <a:accent3>
        <a:srgbClr val="6463BD"/>
      </a:accent3>
      <a:accent4>
        <a:srgbClr val="4F4A9E"/>
      </a:accent4>
      <a:accent5>
        <a:srgbClr val="212121"/>
      </a:accent5>
      <a:accent6>
        <a:srgbClr val="FFA500"/>
      </a:accent6>
      <a:hlink>
        <a:srgbClr val="6463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418</TotalTime>
  <Words>2768</Words>
  <Application>Microsoft Office PowerPoint</Application>
  <PresentationFormat>Apresentação na tela (16:9)</PresentationFormat>
  <Paragraphs>506</Paragraphs>
  <Slides>76</Slides>
  <Notes>76</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76</vt:i4>
      </vt:variant>
    </vt:vector>
  </HeadingPairs>
  <TitlesOfParts>
    <vt:vector size="84" baseType="lpstr">
      <vt:lpstr>Barlow</vt:lpstr>
      <vt:lpstr>Calibri</vt:lpstr>
      <vt:lpstr>Times New Roman</vt:lpstr>
      <vt:lpstr>Work Sans</vt:lpstr>
      <vt:lpstr>Barlow Light</vt:lpstr>
      <vt:lpstr>Miriam Libre</vt:lpstr>
      <vt:lpstr>Arial</vt:lpstr>
      <vt:lpstr>Roderigo template</vt:lpstr>
      <vt:lpstr>MODELAGEM DE PROCESSOS DAS CHEFIAS DEPARTAMENTAIS DA UNIVERISIDADE FEDERAL DE SERGIPE</vt:lpstr>
      <vt:lpstr>OLÁ!</vt:lpstr>
      <vt:lpstr>OLÁ!</vt:lpstr>
      <vt:lpstr>OLÁ!</vt:lpstr>
      <vt:lpstr>ROTEIRO - PARTE 1</vt:lpstr>
      <vt:lpstr>ROTEIRO - PARTE 2</vt:lpstr>
      <vt:lpstr>ROTEIRO - PARTE 2</vt:lpstr>
      <vt:lpstr>ROTEIRO – PARTE 3</vt:lpstr>
      <vt:lpstr>ROTEIRO – PARTE 4</vt:lpstr>
      <vt:lpstr>1. CONTEXTO</vt:lpstr>
      <vt:lpstr>CONTEXTO</vt:lpstr>
      <vt:lpstr>CONTEXTO</vt:lpstr>
      <vt:lpstr>CONTEXTO</vt:lpstr>
      <vt:lpstr>2. PROBLEMA</vt:lpstr>
      <vt:lpstr>PROBLEMA</vt:lpstr>
      <vt:lpstr>PROBLEMA</vt:lpstr>
      <vt:lpstr>PROBLEMA</vt:lpstr>
      <vt:lpstr>PROBLEMA</vt:lpstr>
      <vt:lpstr>PROBLEMA</vt:lpstr>
      <vt:lpstr>1. REVISÃO DA LITERATURA</vt:lpstr>
      <vt:lpstr>REVISÃO DA LITERATURA</vt:lpstr>
      <vt:lpstr>1. REVISÃO DA LITERATURA</vt:lpstr>
      <vt:lpstr>Apresentação do PowerPoint</vt:lpstr>
      <vt:lpstr>1. REVISÃO DA LITERATURA</vt:lpstr>
      <vt:lpstr>Apresentação do PowerPoint</vt:lpstr>
      <vt:lpstr>BPMN - TIPOS</vt:lpstr>
      <vt:lpstr>FLUXOGRAMA</vt:lpstr>
      <vt:lpstr>Event Driven Process Chain (EPC)</vt:lpstr>
      <vt:lpstr>Unified Modeling Language (UML)</vt:lpstr>
      <vt:lpstr>Integrated definition Language (IDEF)</vt:lpstr>
      <vt:lpstr>Value Stream Mapping</vt:lpstr>
      <vt:lpstr>Business Process Model and Notation (BPMN)</vt:lpstr>
      <vt:lpstr>1. REVISÃO DA LITERATURA</vt:lpstr>
      <vt:lpstr>FERRAMENTAS</vt:lpstr>
      <vt:lpstr>2.  METODOLOGIA</vt:lpstr>
      <vt:lpstr>METODOLOGIA</vt:lpstr>
      <vt:lpstr>METODOLOGIA - FASES</vt:lpstr>
      <vt:lpstr>METODOLOGIA - FASES</vt:lpstr>
      <vt:lpstr>1.  PROCESSOS</vt:lpstr>
      <vt:lpstr>1.  PROCESSOS</vt:lpstr>
      <vt:lpstr>Apresentação do PowerPoint</vt:lpstr>
      <vt:lpstr>1.  PROCESSOS</vt:lpstr>
      <vt:lpstr>Apresentação do PowerPoint</vt:lpstr>
      <vt:lpstr>1.  PROCESSOS</vt:lpstr>
      <vt:lpstr>Apresentação do PowerPoint</vt:lpstr>
      <vt:lpstr>1.  PROCESSOS</vt:lpstr>
      <vt:lpstr>Apresentação do PowerPoint</vt:lpstr>
      <vt:lpstr>1.  PROCESSOS</vt:lpstr>
      <vt:lpstr>Apresentação do PowerPoint</vt:lpstr>
      <vt:lpstr>1.  PROCESSOS</vt:lpstr>
      <vt:lpstr>Apresentação do PowerPoint</vt:lpstr>
      <vt:lpstr>2.  PORTAL</vt:lpstr>
      <vt:lpstr>PORTAL</vt:lpstr>
      <vt:lpstr>PORTAL</vt:lpstr>
      <vt:lpstr>2.  PORTAL</vt:lpstr>
      <vt:lpstr>Apresentação do PowerPoint</vt:lpstr>
      <vt:lpstr>2.  PORTAL</vt:lpstr>
      <vt:lpstr>Apresentação do PowerPoint</vt:lpstr>
      <vt:lpstr>2.  PORTAL</vt:lpstr>
      <vt:lpstr>Apresentação do PowerPoint</vt:lpstr>
      <vt:lpstr>1. CRONOGRAMA</vt:lpstr>
      <vt:lpstr>CRONOGRAMA</vt:lpstr>
      <vt:lpstr>2. CONCLUSÃO</vt:lpstr>
      <vt:lpstr>OBRIGADO!</vt:lpstr>
      <vt:lpstr>Apresentação do PowerPoint</vt:lpstr>
      <vt:lpstr>Apresentação do PowerPoint</vt:lpstr>
      <vt:lpstr>Apresentação do PowerPoint</vt:lpstr>
      <vt:lpstr>THANKS!</vt:lpstr>
      <vt:lpstr>REFERENCIAS</vt:lpstr>
      <vt:lpstr>REFERENCIAS</vt:lpstr>
      <vt:lpstr>REFERENCIAS</vt:lpstr>
      <vt:lpstr>REFERENCIAS</vt:lpstr>
      <vt:lpstr>REFERENCIAS</vt:lpstr>
      <vt:lpstr>REFERENCIAS</vt:lpstr>
      <vt:lpstr>REFERENCIAS</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MODELAGEM DE PROCESSOS DAS CHEFIAS DEPARTAMENTAIS DA UNIVERISIDADE FEDERAL DE SERGIPE</dc:title>
  <dc:creator>Emeson Santos</dc:creator>
  <cp:lastModifiedBy>Emeson Santos</cp:lastModifiedBy>
  <cp:revision>67</cp:revision>
  <dcterms:modified xsi:type="dcterms:W3CDTF">2019-09-05T07:27:38Z</dcterms:modified>
</cp:coreProperties>
</file>