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  <p:embeddedFont>
      <p:font typeface="Open Sa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22" Type="http://schemas.openxmlformats.org/officeDocument/2006/relationships/font" Target="fonts/Lato-bold.fntdata"/><Relationship Id="rId21" Type="http://schemas.openxmlformats.org/officeDocument/2006/relationships/font" Target="fonts/Lato-regular.fntdata"/><Relationship Id="rId24" Type="http://schemas.openxmlformats.org/officeDocument/2006/relationships/font" Target="fonts/Lato-boldItalic.fntdata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bold.fntdata"/><Relationship Id="rId25" Type="http://schemas.openxmlformats.org/officeDocument/2006/relationships/font" Target="fonts/OpenSans-regular.fntdata"/><Relationship Id="rId28" Type="http://schemas.openxmlformats.org/officeDocument/2006/relationships/font" Target="fonts/OpenSans-boldItalic.fntdata"/><Relationship Id="rId27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regular.fntdata"/><Relationship Id="rId16" Type="http://schemas.openxmlformats.org/officeDocument/2006/relationships/slide" Target="slides/slide11.xml"/><Relationship Id="rId19" Type="http://schemas.openxmlformats.org/officeDocument/2006/relationships/font" Target="fonts/Raleway-italic.fntdata"/><Relationship Id="rId18" Type="http://schemas.openxmlformats.org/officeDocument/2006/relationships/font" Target="fonts/Ralew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e5a378ee9e_0_6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e5a378ee9e_0_6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e5a378ee9e_0_6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e5a378ee9e_0_6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e5a378ee9e_0_4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e5a378ee9e_0_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5a378ee9e_0_5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5a378ee9e_0_5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e5a378ee9e_0_5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e5a378ee9e_0_5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e5a378ee9e_0_5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e5a378ee9e_0_5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e5a378ee9e_0_5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e5a378ee9e_0_5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e5a378ee9e_0_6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e5a378ee9e_0_6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e5a378ee9e_0_6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e5a378ee9e_0_6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e5a378ee9e_0_6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e5a378ee9e_0_6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245207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Sistema de Gestión de Stock “Allbreads”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2390275" y="3469175"/>
            <a:ext cx="6331500" cy="12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Integrantes: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Bratik, Renata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Campillay, Fabricio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Gigena, Franco </a:t>
            </a:r>
            <a:endParaRPr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3647" y="2256160"/>
            <a:ext cx="2634525" cy="11290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595500" y="514975"/>
            <a:ext cx="16683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DELETE</a:t>
            </a:r>
            <a:endParaRPr/>
          </a:p>
        </p:txBody>
      </p:sp>
      <p:sp>
        <p:nvSpPr>
          <p:cNvPr id="146" name="Google Shape;146;p22"/>
          <p:cNvSpPr txBox="1"/>
          <p:nvPr/>
        </p:nvSpPr>
        <p:spPr>
          <a:xfrm>
            <a:off x="2317250" y="509000"/>
            <a:ext cx="57462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Este 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comando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se utiliza para eliminar filas de las tablas; tambien haciendo uso de la 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condición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WHERE para seleccionar las mismas. En este caso estamos haciendo modificaciones sobre la tabla “PRODUCTO”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7" name="Google Shape;147;p22"/>
          <p:cNvSpPr txBox="1"/>
          <p:nvPr/>
        </p:nvSpPr>
        <p:spPr>
          <a:xfrm>
            <a:off x="616150" y="1567150"/>
            <a:ext cx="15807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SINTAXIS: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8" name="Google Shape;148;p22"/>
          <p:cNvSpPr txBox="1"/>
          <p:nvPr/>
        </p:nvSpPr>
        <p:spPr>
          <a:xfrm>
            <a:off x="388425" y="2405725"/>
            <a:ext cx="1245600" cy="2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RESULTADO: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9" name="Google Shape;14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4125" y="1947175"/>
            <a:ext cx="3825625" cy="53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74050" y="2983050"/>
            <a:ext cx="4361575" cy="118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/>
          <p:nvPr>
            <p:ph type="title"/>
          </p:nvPr>
        </p:nvSpPr>
        <p:spPr>
          <a:xfrm>
            <a:off x="608900" y="595350"/>
            <a:ext cx="13602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</a:t>
            </a:r>
            <a:endParaRPr/>
          </a:p>
        </p:txBody>
      </p:sp>
      <p:sp>
        <p:nvSpPr>
          <p:cNvPr id="156" name="Google Shape;156;p23"/>
          <p:cNvSpPr txBox="1"/>
          <p:nvPr/>
        </p:nvSpPr>
        <p:spPr>
          <a:xfrm>
            <a:off x="2183300" y="549175"/>
            <a:ext cx="6161400" cy="1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El comando INSERT se utiliza para añadir una fila  a una tabla; en su 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ejecución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se debe especificar el nombre de la tabla, 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así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como la lista de  valores asignados a  la fila. La tabla utilizada en el siguiente ejemplo es “CLIENTES”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7" name="Google Shape;157;p23"/>
          <p:cNvSpPr txBox="1"/>
          <p:nvPr/>
        </p:nvSpPr>
        <p:spPr>
          <a:xfrm>
            <a:off x="575975" y="1553775"/>
            <a:ext cx="16074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SINTAXIS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8" name="Google Shape;158;p23"/>
          <p:cNvSpPr txBox="1"/>
          <p:nvPr/>
        </p:nvSpPr>
        <p:spPr>
          <a:xfrm>
            <a:off x="575975" y="2572950"/>
            <a:ext cx="12993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RESULTADO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9" name="Google Shape;15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2400" y="1553775"/>
            <a:ext cx="5048250" cy="101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69100" y="3073550"/>
            <a:ext cx="5143400" cy="152077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3"/>
          <p:cNvSpPr txBox="1"/>
          <p:nvPr/>
        </p:nvSpPr>
        <p:spPr>
          <a:xfrm>
            <a:off x="2866425" y="3857625"/>
            <a:ext cx="13500" cy="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8750" y="847325"/>
            <a:ext cx="8192399" cy="422167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4"/>
          <p:cNvSpPr txBox="1"/>
          <p:nvPr/>
        </p:nvSpPr>
        <p:spPr>
          <a:xfrm>
            <a:off x="388450" y="120550"/>
            <a:ext cx="62685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DER del Sistema de </a:t>
            </a: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gestión</a:t>
            </a: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de stock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175" y="546875"/>
            <a:ext cx="7027075" cy="4537976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5"/>
          <p:cNvSpPr txBox="1"/>
          <p:nvPr/>
        </p:nvSpPr>
        <p:spPr>
          <a:xfrm>
            <a:off x="575975" y="0"/>
            <a:ext cx="7500900" cy="4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Diagrama Crow Foot</a:t>
            </a:r>
            <a:endParaRPr sz="1900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Tablas con Datos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 la </a:t>
            </a:r>
            <a:r>
              <a:rPr lang="en"/>
              <a:t>presentación</a:t>
            </a:r>
            <a:r>
              <a:rPr lang="en"/>
              <a:t> de esta instancia del proyecto, cargamos con datos las </a:t>
            </a:r>
            <a:r>
              <a:rPr lang="en"/>
              <a:t>siguientes</a:t>
            </a:r>
            <a:r>
              <a:rPr lang="en"/>
              <a:t> entidades: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Clientes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Proveedor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Orden de Compra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Orden de despacho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Clientes </a:t>
            </a:r>
            <a:endParaRPr/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9075" y="2223500"/>
            <a:ext cx="6255250" cy="19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Proveedor</a:t>
            </a:r>
            <a:endParaRPr/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1650" y="1952675"/>
            <a:ext cx="5679275" cy="198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Orden de Compra</a:t>
            </a:r>
            <a:endParaRPr/>
          </a:p>
        </p:txBody>
      </p:sp>
      <p:pic>
        <p:nvPicPr>
          <p:cNvPr id="124" name="Google Shape;1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7188" y="2019650"/>
            <a:ext cx="6129625" cy="148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Orden de despacho</a:t>
            </a:r>
            <a:endParaRPr/>
          </a:p>
        </p:txBody>
      </p:sp>
      <p:pic>
        <p:nvPicPr>
          <p:cNvPr id="130" name="Google Shape;1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9925" y="2140200"/>
            <a:ext cx="5767976" cy="178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582125" y="515000"/>
            <a:ext cx="1754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 </a:t>
            </a:r>
            <a:endParaRPr/>
          </a:p>
        </p:txBody>
      </p:sp>
      <p:sp>
        <p:nvSpPr>
          <p:cNvPr id="136" name="Google Shape;136;p21"/>
          <p:cNvSpPr txBox="1"/>
          <p:nvPr/>
        </p:nvSpPr>
        <p:spPr>
          <a:xfrm>
            <a:off x="3053950" y="964400"/>
            <a:ext cx="5116800" cy="14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Este 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comando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se utiliza para modificar valores de los atributos; la condicion o clausula WHERE, en este caso,  indica cuales son las filas de la tablas que se van a modificar.  El ejemplo presentado, pertenece a la tabla “PRODUCTO”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7" name="Google Shape;137;p21"/>
          <p:cNvSpPr txBox="1"/>
          <p:nvPr/>
        </p:nvSpPr>
        <p:spPr>
          <a:xfrm>
            <a:off x="321475" y="1593950"/>
            <a:ext cx="991200" cy="3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SINTAXIS: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0650" y="1880375"/>
            <a:ext cx="4257675" cy="419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1"/>
          <p:cNvSpPr txBox="1"/>
          <p:nvPr/>
        </p:nvSpPr>
        <p:spPr>
          <a:xfrm>
            <a:off x="375050" y="2585150"/>
            <a:ext cx="1687800" cy="3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RESULTADO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0" name="Google Shape;14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61575" y="3054000"/>
            <a:ext cx="4696425" cy="160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