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65" r:id="rId3"/>
    <p:sldId id="267" r:id="rId4"/>
    <p:sldId id="273" r:id="rId5"/>
    <p:sldId id="268" r:id="rId6"/>
    <p:sldId id="272" r:id="rId7"/>
    <p:sldId id="269" r:id="rId8"/>
    <p:sldId id="270" r:id="rId9"/>
    <p:sldId id="271" r:id="rId10"/>
  </p:sldIdLst>
  <p:sldSz cx="12188825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36" autoAdjust="0"/>
    <p:restoredTop sz="94629" autoAdjust="0"/>
  </p:normalViewPr>
  <p:slideViewPr>
    <p:cSldViewPr showGuides="1">
      <p:cViewPr varScale="1">
        <p:scale>
          <a:sx n="85" d="100"/>
          <a:sy n="85" d="100"/>
        </p:scale>
        <p:origin x="-1120" y="-104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225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tags" Target="tags/tag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73668-7BE6-4649-A38D-50C6ABD1E746}" type="datetime1">
              <a:rPr lang="fr-FR" smtClean="0"/>
              <a:t>31/01/14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D2050-C175-4347-976E-C21877214561}" type="datetime1">
              <a:rPr lang="fr-FR" smtClean="0"/>
              <a:t>31/01/14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fr-FR" smtClean="0"/>
              <a:t>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187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Lauwérière Fabrice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Lauwérière Fabrice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Lauwérière Fabrice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Lauwérière Fabrice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Lauwérière Fabrice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Lauwérière Fabrice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Lauwérière Fabrice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Lauwérière Fabrice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Lauwérière Fabrice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Lauwérière Fabrice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Lauwérière Fabrice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684212" y="1219200"/>
            <a:ext cx="9220200" cy="2895600"/>
          </a:xfrm>
        </p:spPr>
        <p:txBody>
          <a:bodyPr>
            <a:normAutofit/>
          </a:bodyPr>
          <a:lstStyle/>
          <a:p>
            <a:r>
              <a:rPr lang="fr-FR" dirty="0" smtClean="0"/>
              <a:t>Soutenance de </a:t>
            </a:r>
            <a:r>
              <a:rPr lang="fr-FR" dirty="0" smtClean="0"/>
              <a:t>projet 3A</a:t>
            </a:r>
            <a:endParaRPr lang="fr-FR" dirty="0"/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>
          <a:xfrm>
            <a:off x="1065212" y="4267200"/>
            <a:ext cx="8229600" cy="1219200"/>
          </a:xfrm>
        </p:spPr>
        <p:txBody>
          <a:bodyPr>
            <a:normAutofit/>
          </a:bodyPr>
          <a:lstStyle/>
          <a:p>
            <a:r>
              <a:rPr lang="fr-FR" dirty="0" smtClean="0"/>
              <a:t>La statistique des petits nombres</a:t>
            </a:r>
          </a:p>
          <a:p>
            <a:r>
              <a:rPr lang="fr-FR" dirty="0" smtClean="0"/>
              <a:t>Détection de comportement atypique À partir d’historiques de navigation internet</a:t>
            </a:r>
            <a:endParaRPr lang="fr-FR" dirty="0"/>
          </a:p>
        </p:txBody>
      </p:sp>
      <p:pic>
        <p:nvPicPr>
          <p:cNvPr id="5" name="Image 4" descr="logominesnancy_trans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539" y="4953000"/>
            <a:ext cx="3211286" cy="190500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4341812" y="5867400"/>
            <a:ext cx="3505200" cy="595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dirty="0" smtClean="0"/>
              <a:t>Étudiant : </a:t>
            </a:r>
            <a:r>
              <a:rPr lang="fr-FR" dirty="0" err="1" smtClean="0"/>
              <a:t>Lauwérière</a:t>
            </a:r>
            <a:r>
              <a:rPr lang="fr-FR" dirty="0" smtClean="0"/>
              <a:t> </a:t>
            </a:r>
            <a:r>
              <a:rPr lang="fr-FR" dirty="0" smtClean="0"/>
              <a:t>Fabrice</a:t>
            </a:r>
          </a:p>
          <a:p>
            <a:pPr algn="ctr">
              <a:lnSpc>
                <a:spcPct val="90000"/>
              </a:lnSpc>
            </a:pPr>
            <a:r>
              <a:rPr lang="fr-FR" dirty="0" smtClean="0"/>
              <a:t>Tutrice </a:t>
            </a:r>
            <a:r>
              <a:rPr lang="fr-FR" dirty="0" smtClean="0"/>
              <a:t>: </a:t>
            </a:r>
            <a:r>
              <a:rPr lang="fr-FR" dirty="0" smtClean="0"/>
              <a:t>Dominique </a:t>
            </a:r>
            <a:r>
              <a:rPr lang="fr-FR" dirty="0" err="1" smtClean="0"/>
              <a:t>Benmoufek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9412" y="381000"/>
            <a:ext cx="11506199" cy="838200"/>
          </a:xfrm>
        </p:spPr>
        <p:txBody>
          <a:bodyPr/>
          <a:lstStyle/>
          <a:p>
            <a:r>
              <a:rPr lang="fr-FR" dirty="0"/>
              <a:t>I- Étude bibliographique et définition du cadre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fr-FR" dirty="0" smtClean="0"/>
              <a:t>Recherche sur les différentes utilisations possibles des données de navigation Web</a:t>
            </a:r>
          </a:p>
          <a:p>
            <a:pPr>
              <a:buFont typeface="Wingdings" charset="2"/>
              <a:buChar char="Ø"/>
            </a:pPr>
            <a:r>
              <a:rPr lang="fr-FR" dirty="0" smtClean="0"/>
              <a:t>Papier de Eugene </a:t>
            </a:r>
            <a:r>
              <a:rPr lang="fr-FR" dirty="0" err="1" smtClean="0"/>
              <a:t>Agichtein</a:t>
            </a:r>
            <a:r>
              <a:rPr lang="fr-FR" dirty="0" smtClean="0"/>
              <a:t> – </a:t>
            </a:r>
            <a:r>
              <a:rPr lang="fr-FR" dirty="0" err="1" smtClean="0"/>
              <a:t>University</a:t>
            </a:r>
            <a:r>
              <a:rPr lang="fr-FR" dirty="0" smtClean="0"/>
              <a:t> of </a:t>
            </a:r>
            <a:r>
              <a:rPr lang="fr-FR" dirty="0" err="1" smtClean="0"/>
              <a:t>Emory</a:t>
            </a:r>
            <a:r>
              <a:rPr lang="fr-FR" dirty="0" smtClean="0"/>
              <a:t> : </a:t>
            </a:r>
          </a:p>
          <a:p>
            <a:pPr lvl="1">
              <a:buFont typeface="Wingdings" charset="2"/>
              <a:buChar char="Ø"/>
            </a:pPr>
            <a:r>
              <a:rPr lang="fr-FR" dirty="0" err="1" smtClean="0"/>
              <a:t>Mining</a:t>
            </a:r>
            <a:r>
              <a:rPr lang="fr-FR" dirty="0" smtClean="0"/>
              <a:t> online user </a:t>
            </a:r>
            <a:r>
              <a:rPr lang="fr-FR" dirty="0" err="1" smtClean="0"/>
              <a:t>behavior</a:t>
            </a:r>
            <a:r>
              <a:rPr lang="fr-FR" dirty="0" smtClean="0"/>
              <a:t> :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improving</a:t>
            </a:r>
            <a:r>
              <a:rPr lang="fr-FR" dirty="0" smtClean="0"/>
              <a:t> </a:t>
            </a:r>
            <a:r>
              <a:rPr lang="fr-FR" dirty="0" err="1" smtClean="0"/>
              <a:t>search</a:t>
            </a:r>
            <a:r>
              <a:rPr lang="fr-FR" dirty="0" smtClean="0"/>
              <a:t> to </a:t>
            </a:r>
            <a:r>
              <a:rPr lang="fr-FR" dirty="0" err="1" smtClean="0"/>
              <a:t>detecting</a:t>
            </a:r>
            <a:r>
              <a:rPr lang="fr-FR" dirty="0" smtClean="0"/>
              <a:t> cognitive </a:t>
            </a:r>
            <a:r>
              <a:rPr lang="fr-FR" dirty="0" err="1" smtClean="0"/>
              <a:t>impairment</a:t>
            </a:r>
            <a:endParaRPr lang="fr-FR" dirty="0" smtClean="0"/>
          </a:p>
          <a:p>
            <a:pPr>
              <a:buFont typeface="Wingdings" charset="2"/>
              <a:buChar char="Ø"/>
            </a:pPr>
            <a:r>
              <a:rPr lang="fr-FR" dirty="0" smtClean="0"/>
              <a:t>Essayer de détecter un(des) comportement(s) atypique</a:t>
            </a:r>
            <a:r>
              <a:rPr lang="fr-FR" dirty="0"/>
              <a:t>(s)</a:t>
            </a:r>
            <a:r>
              <a:rPr lang="fr-FR" dirty="0" smtClean="0"/>
              <a:t> à partir d’historiques de navigation</a:t>
            </a:r>
          </a:p>
          <a:p>
            <a:pPr>
              <a:buFont typeface="Wingdings" charset="2"/>
              <a:buChar char="Ø"/>
            </a:pPr>
            <a:r>
              <a:rPr lang="fr-FR" dirty="0" smtClean="0"/>
              <a:t>Parallèle avec la génétique et la détection de mutations persistantes</a:t>
            </a:r>
          </a:p>
          <a:p>
            <a:pPr lvl="1"/>
            <a:endParaRPr lang="fr-FR" dirty="0"/>
          </a:p>
        </p:txBody>
      </p:sp>
      <p:pic>
        <p:nvPicPr>
          <p:cNvPr id="4" name="Image 3" descr="logominesnancy_trans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988" y="5562600"/>
            <a:ext cx="2183674" cy="12954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037012" y="6324600"/>
            <a:ext cx="42672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dirty="0" smtClean="0"/>
              <a:t>Soutenance projet 3A – </a:t>
            </a:r>
            <a:r>
              <a:rPr lang="fr-FR" dirty="0" err="1" smtClean="0"/>
              <a:t>Lauwérière</a:t>
            </a:r>
            <a:r>
              <a:rPr lang="fr-FR" dirty="0" smtClean="0"/>
              <a:t> Fabrice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337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9412" y="381000"/>
            <a:ext cx="11506199" cy="838200"/>
          </a:xfrm>
        </p:spPr>
        <p:txBody>
          <a:bodyPr/>
          <a:lstStyle/>
          <a:p>
            <a:r>
              <a:rPr lang="fr-FR" dirty="0"/>
              <a:t>I- </a:t>
            </a:r>
            <a:r>
              <a:rPr lang="fr-FR" dirty="0" smtClean="0"/>
              <a:t>Transposition de l’</a:t>
            </a:r>
            <a:r>
              <a:rPr lang="fr-FR" dirty="0" err="1" smtClean="0"/>
              <a:t>algo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fr-FR" dirty="0"/>
          </a:p>
        </p:txBody>
      </p:sp>
      <p:pic>
        <p:nvPicPr>
          <p:cNvPr id="4" name="Image 3" descr="logominesnancy_trans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988" y="5562600"/>
            <a:ext cx="2183674" cy="12954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037012" y="6324600"/>
            <a:ext cx="42672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dirty="0" smtClean="0"/>
              <a:t>Soutenance projet 3A – </a:t>
            </a:r>
            <a:r>
              <a:rPr lang="fr-FR" dirty="0" err="1" smtClean="0"/>
              <a:t>Lauwérière</a:t>
            </a:r>
            <a:r>
              <a:rPr lang="fr-FR" dirty="0" smtClean="0"/>
              <a:t> Fabrice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953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9412" y="381000"/>
            <a:ext cx="11506199" cy="838200"/>
          </a:xfrm>
        </p:spPr>
        <p:txBody>
          <a:bodyPr/>
          <a:lstStyle/>
          <a:p>
            <a:r>
              <a:rPr lang="fr-FR" dirty="0" smtClean="0"/>
              <a:t>II- Création de la ressource de travail, les historiques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22413" y="1904999"/>
            <a:ext cx="9296399" cy="4114801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fr-FR" dirty="0" smtClean="0"/>
              <a:t>Contrainte : doit </a:t>
            </a:r>
            <a:r>
              <a:rPr lang="fr-FR" dirty="0" smtClean="0"/>
              <a:t>être le plus proche possible d’un historique de navigation d’un vraie personne</a:t>
            </a:r>
          </a:p>
          <a:p>
            <a:pPr>
              <a:buFont typeface="Wingdings" charset="2"/>
              <a:buChar char="Ø"/>
            </a:pPr>
            <a:r>
              <a:rPr lang="fr-FR" dirty="0" smtClean="0"/>
              <a:t>Problème : impossible d’en récupérer suffisamment (sondage, virus…)</a:t>
            </a:r>
          </a:p>
          <a:p>
            <a:pPr>
              <a:buFont typeface="Wingdings" charset="2"/>
              <a:buChar char="Ø"/>
            </a:pPr>
            <a:r>
              <a:rPr lang="fr-FR" dirty="0" smtClean="0"/>
              <a:t>Solution : les générer</a:t>
            </a:r>
          </a:p>
          <a:p>
            <a:pPr>
              <a:buFont typeface="Wingdings" charset="2"/>
              <a:buChar char="Ø"/>
            </a:pPr>
            <a:r>
              <a:rPr lang="fr-FR" dirty="0" smtClean="0"/>
              <a:t>1</a:t>
            </a:r>
            <a:r>
              <a:rPr lang="fr-FR" baseline="30000" dirty="0" smtClean="0"/>
              <a:t>ère</a:t>
            </a:r>
            <a:r>
              <a:rPr lang="fr-FR" dirty="0" smtClean="0"/>
              <a:t> phase : récupération de données </a:t>
            </a:r>
            <a:r>
              <a:rPr lang="fr-FR" dirty="0" smtClean="0">
                <a:sym typeface="Wingdings"/>
              </a:rPr>
              <a:t> bot faisant des requêtes vers </a:t>
            </a:r>
            <a:r>
              <a:rPr lang="fr-FR" sz="2000" i="1" dirty="0" smtClean="0">
                <a:sym typeface="Wingdings"/>
              </a:rPr>
              <a:t>http://</a:t>
            </a:r>
            <a:r>
              <a:rPr lang="fr-FR" sz="2000" i="1" dirty="0" err="1" smtClean="0">
                <a:sym typeface="Wingdings"/>
              </a:rPr>
              <a:t>alexa</a:t>
            </a:r>
            <a:r>
              <a:rPr lang="fr-FR" sz="2000" i="1" dirty="0" smtClean="0">
                <a:sym typeface="Wingdings"/>
              </a:rPr>
              <a:t> .</a:t>
            </a:r>
            <a:r>
              <a:rPr lang="fr-FR" sz="2000" i="1" dirty="0" err="1" smtClean="0">
                <a:sym typeface="Wingdings"/>
              </a:rPr>
              <a:t>com</a:t>
            </a:r>
            <a:r>
              <a:rPr lang="fr-FR" sz="2000" i="1" dirty="0" smtClean="0">
                <a:sym typeface="Wingdings"/>
              </a:rPr>
              <a:t> (site informatif sur les pages web du net)  Stockage en XML</a:t>
            </a:r>
          </a:p>
          <a:p>
            <a:pPr>
              <a:buFont typeface="Wingdings" charset="2"/>
              <a:buChar char="Ø"/>
            </a:pPr>
            <a:r>
              <a:rPr lang="fr-FR" dirty="0" smtClean="0">
                <a:sym typeface="Wingdings"/>
              </a:rPr>
              <a:t>2</a:t>
            </a:r>
            <a:r>
              <a:rPr lang="fr-FR" baseline="30000" dirty="0" smtClean="0">
                <a:sym typeface="Wingdings"/>
              </a:rPr>
              <a:t>nd</a:t>
            </a:r>
            <a:r>
              <a:rPr lang="fr-FR" dirty="0" smtClean="0">
                <a:sym typeface="Wingdings"/>
              </a:rPr>
              <a:t> phase : choix d’un nombre d’individus et d’un nombre de racines puis création de branche de navigation (utilisation des parents)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 descr="logominesnancy_trans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988" y="5562600"/>
            <a:ext cx="2183674" cy="12954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037012" y="6324600"/>
            <a:ext cx="42672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dirty="0" smtClean="0"/>
              <a:t>Soutenance projet 3A – </a:t>
            </a:r>
            <a:r>
              <a:rPr lang="fr-FR" dirty="0" err="1" smtClean="0"/>
              <a:t>Lauwérière</a:t>
            </a:r>
            <a:r>
              <a:rPr lang="fr-FR" dirty="0" smtClean="0"/>
              <a:t> Fabrice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48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9412" y="381000"/>
            <a:ext cx="11506199" cy="838200"/>
          </a:xfrm>
        </p:spPr>
        <p:txBody>
          <a:bodyPr/>
          <a:lstStyle/>
          <a:p>
            <a:r>
              <a:rPr lang="fr-FR" dirty="0" smtClean="0"/>
              <a:t>La création des branches de navigation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22413" y="1904999"/>
            <a:ext cx="9296399" cy="4114801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fr-FR" dirty="0" smtClean="0"/>
              <a:t>(schéma avec les pourcentage de choix et de sauvetage)</a:t>
            </a:r>
            <a:endParaRPr lang="fr-FR" dirty="0" smtClean="0">
              <a:sym typeface="Wingdings"/>
            </a:endParaRP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 descr="logominesnancy_trans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988" y="5562600"/>
            <a:ext cx="2183674" cy="12954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037012" y="6324600"/>
            <a:ext cx="42672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dirty="0" smtClean="0"/>
              <a:t>Soutenance projet 3A – </a:t>
            </a:r>
            <a:r>
              <a:rPr lang="fr-FR" dirty="0" err="1" smtClean="0"/>
              <a:t>Lauwérière</a:t>
            </a:r>
            <a:r>
              <a:rPr lang="fr-FR" dirty="0" smtClean="0"/>
              <a:t> Fabrice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933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9412" y="381000"/>
            <a:ext cx="11506199" cy="8382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III- Préparation des données puis passage dans l’algorithme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22413" y="1904999"/>
            <a:ext cx="9296399" cy="4114801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fr-FR" dirty="0" smtClean="0"/>
              <a:t>Tri des données puis insertion d’individu(s) atypiques (&lt;50%)</a:t>
            </a:r>
          </a:p>
          <a:p>
            <a:pPr>
              <a:buFont typeface="Wingdings" charset="2"/>
              <a:buChar char="Ø"/>
            </a:pPr>
            <a:r>
              <a:rPr lang="fr-FR" dirty="0" smtClean="0"/>
              <a:t>Passage dans l’algorithme</a:t>
            </a:r>
          </a:p>
          <a:p>
            <a:pPr lvl="1">
              <a:buFont typeface="Wingdings" charset="2"/>
              <a:buChar char="Ø"/>
            </a:pPr>
            <a:r>
              <a:rPr lang="fr-FR" dirty="0" smtClean="0"/>
              <a:t>(dessin des matrices + fonction de </a:t>
            </a:r>
            <a:r>
              <a:rPr lang="fr-FR" dirty="0" err="1" smtClean="0"/>
              <a:t>selection</a:t>
            </a:r>
            <a:r>
              <a:rPr lang="fr-FR" dirty="0" smtClean="0"/>
              <a:t> et </a:t>
            </a:r>
            <a:r>
              <a:rPr lang="fr-FR" dirty="0" err="1" smtClean="0"/>
              <a:t>penalité</a:t>
            </a:r>
            <a:r>
              <a:rPr lang="fr-FR" dirty="0" smtClean="0"/>
              <a:t> pour explication de l’</a:t>
            </a:r>
            <a:r>
              <a:rPr lang="fr-FR" dirty="0" err="1" smtClean="0"/>
              <a:t>algo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4" name="Image 3" descr="logominesnancy_trans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988" y="5562600"/>
            <a:ext cx="2183674" cy="12954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037012" y="6324600"/>
            <a:ext cx="42672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dirty="0" smtClean="0"/>
              <a:t>Soutenance projet 3A – </a:t>
            </a:r>
            <a:r>
              <a:rPr lang="fr-FR" dirty="0" err="1" smtClean="0"/>
              <a:t>Lauwérière</a:t>
            </a:r>
            <a:r>
              <a:rPr lang="fr-FR" dirty="0" smtClean="0"/>
              <a:t> Fabrice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101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9412" y="381000"/>
            <a:ext cx="11506199" cy="838200"/>
          </a:xfrm>
        </p:spPr>
        <p:txBody>
          <a:bodyPr>
            <a:normAutofit/>
          </a:bodyPr>
          <a:lstStyle/>
          <a:p>
            <a:r>
              <a:rPr lang="fr-FR" dirty="0" smtClean="0"/>
              <a:t>IV- Analyse du </a:t>
            </a:r>
            <a:r>
              <a:rPr lang="fr-FR" dirty="0" err="1" smtClean="0"/>
              <a:t>processing</a:t>
            </a:r>
            <a:r>
              <a:rPr lang="fr-FR" dirty="0" smtClean="0"/>
              <a:t> et des résultats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522413" y="1904999"/>
            <a:ext cx="9296399" cy="4114801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fr-FR" dirty="0" smtClean="0"/>
              <a:t>Complexité et temps de calcul</a:t>
            </a:r>
          </a:p>
          <a:p>
            <a:pPr lvl="1">
              <a:buFont typeface="Wingdings" charset="2"/>
              <a:buChar char="Ø"/>
            </a:pPr>
            <a:r>
              <a:rPr lang="fr-FR" dirty="0" smtClean="0"/>
              <a:t>Impossibilité de traiter de grande valeur en un temps acceptable</a:t>
            </a:r>
          </a:p>
          <a:p>
            <a:pPr lvl="1">
              <a:buFont typeface="Wingdings" charset="2"/>
              <a:buChar char="Ø"/>
            </a:pPr>
            <a:r>
              <a:rPr lang="fr-FR" dirty="0" smtClean="0"/>
              <a:t>Exemples de temps de calcul</a:t>
            </a:r>
          </a:p>
          <a:p>
            <a:pPr>
              <a:buFont typeface="Wingdings" charset="2"/>
              <a:buChar char="Ø"/>
            </a:pPr>
            <a:r>
              <a:rPr lang="fr-FR" dirty="0" smtClean="0"/>
              <a:t>Validité des résultats</a:t>
            </a:r>
            <a:endParaRPr lang="fr-FR" dirty="0"/>
          </a:p>
        </p:txBody>
      </p:sp>
      <p:pic>
        <p:nvPicPr>
          <p:cNvPr id="4" name="Image 3" descr="logominesnancy_trans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988" y="5562600"/>
            <a:ext cx="2183674" cy="12954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037012" y="6324600"/>
            <a:ext cx="42672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fr-FR" dirty="0" smtClean="0"/>
              <a:t>Soutenance projet 3A – </a:t>
            </a:r>
            <a:r>
              <a:rPr lang="fr-FR" dirty="0" err="1" smtClean="0"/>
              <a:t>Lauwérière</a:t>
            </a:r>
            <a:r>
              <a:rPr lang="fr-FR" dirty="0" smtClean="0"/>
              <a:t> Fabrice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144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93812" y="1828800"/>
            <a:ext cx="9753598" cy="1905000"/>
          </a:xfrm>
        </p:spPr>
        <p:txBody>
          <a:bodyPr/>
          <a:lstStyle/>
          <a:p>
            <a:pPr algn="ctr"/>
            <a:r>
              <a:rPr lang="fr-FR" dirty="0" smtClean="0"/>
              <a:t>Merci de votre attention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208212" y="4800600"/>
            <a:ext cx="8229600" cy="1219200"/>
          </a:xfrm>
        </p:spPr>
        <p:txBody>
          <a:bodyPr/>
          <a:lstStyle/>
          <a:p>
            <a:pPr algn="ctr"/>
            <a:r>
              <a:rPr lang="fr-FR" dirty="0" smtClean="0"/>
              <a:t>démonstration</a:t>
            </a:r>
            <a:endParaRPr lang="fr-FR" dirty="0"/>
          </a:p>
        </p:txBody>
      </p:sp>
      <p:pic>
        <p:nvPicPr>
          <p:cNvPr id="5" name="Image 4" descr="logominesnancy_trans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539" y="4953000"/>
            <a:ext cx="3211286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4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E257D54-B65D-4775-8A47-BF76CA13EE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340</Words>
  <Application>Microsoft Macintosh PowerPoint</Application>
  <PresentationFormat>Personnalisé</PresentationFormat>
  <Paragraphs>44</Paragraphs>
  <Slides>8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Digital Blue Tunnel 16x9</vt:lpstr>
      <vt:lpstr>Soutenance de projet 3A</vt:lpstr>
      <vt:lpstr>I- Étude bibliographique et définition du cadre du projet</vt:lpstr>
      <vt:lpstr>I- Transposition de l’algo</vt:lpstr>
      <vt:lpstr>II- Création de la ressource de travail, les historiques</vt:lpstr>
      <vt:lpstr>La création des branches de navigation</vt:lpstr>
      <vt:lpstr>III- Préparation des données puis passage dans l’algorithme</vt:lpstr>
      <vt:lpstr>IV- Analyse du processing et des résultats</vt:lpstr>
      <vt:lpstr>Merci de votre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modified xsi:type="dcterms:W3CDTF">2014-01-31T09:18:22Z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