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67" r:id="rId4"/>
    <p:sldId id="273" r:id="rId5"/>
    <p:sldId id="268" r:id="rId6"/>
    <p:sldId id="272" r:id="rId7"/>
    <p:sldId id="269" r:id="rId8"/>
    <p:sldId id="270" r:id="rId9"/>
    <p:sldId id="275" r:id="rId10"/>
    <p:sldId id="274" r:id="rId11"/>
    <p:sldId id="271" r:id="rId12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6" autoAdjust="0"/>
    <p:restoredTop sz="94629" autoAdjust="0"/>
  </p:normalViewPr>
  <p:slideViewPr>
    <p:cSldViewPr showGuides="1">
      <p:cViewPr varScale="1">
        <p:scale>
          <a:sx n="85" d="100"/>
          <a:sy n="85" d="100"/>
        </p:scale>
        <p:origin x="-1120" y="-10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73668-7BE6-4649-A38D-50C6ABD1E746}" type="datetime1">
              <a:rPr lang="fr-FR" smtClean="0"/>
              <a:t>06/02/14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2050-C175-4347-976E-C21877214561}" type="datetime1">
              <a:rPr lang="fr-FR" smtClean="0"/>
              <a:t>06/02/14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8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84212" y="1219200"/>
            <a:ext cx="9220200" cy="2895600"/>
          </a:xfrm>
        </p:spPr>
        <p:txBody>
          <a:bodyPr>
            <a:normAutofit/>
          </a:bodyPr>
          <a:lstStyle/>
          <a:p>
            <a:r>
              <a:rPr lang="fr-FR" dirty="0" smtClean="0"/>
              <a:t>Soutenance de projet 3A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1065212" y="4267200"/>
            <a:ext cx="8229600" cy="1219200"/>
          </a:xfrm>
        </p:spPr>
        <p:txBody>
          <a:bodyPr>
            <a:normAutofit/>
          </a:bodyPr>
          <a:lstStyle/>
          <a:p>
            <a:r>
              <a:rPr lang="fr-FR" dirty="0" smtClean="0"/>
              <a:t>La statistique des petits nombres</a:t>
            </a:r>
          </a:p>
          <a:p>
            <a:r>
              <a:rPr lang="fr-FR" dirty="0" smtClean="0"/>
              <a:t>Détection de </a:t>
            </a:r>
            <a:r>
              <a:rPr lang="fr-FR" dirty="0" smtClean="0"/>
              <a:t>comportements atypiques </a:t>
            </a:r>
            <a:r>
              <a:rPr lang="fr-FR" dirty="0" smtClean="0"/>
              <a:t>À partir d’historiques de navigation internet</a:t>
            </a:r>
            <a:endParaRPr lang="fr-FR" dirty="0"/>
          </a:p>
        </p:txBody>
      </p:sp>
      <p:pic>
        <p:nvPicPr>
          <p:cNvPr id="5" name="Image 4" descr="logominesnancy_tran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39" y="4953000"/>
            <a:ext cx="3211286" cy="1905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341812" y="5867400"/>
            <a:ext cx="3505200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Étudiant :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</a:p>
          <a:p>
            <a:pPr algn="ctr">
              <a:lnSpc>
                <a:spcPct val="90000"/>
              </a:lnSpc>
            </a:pPr>
            <a:r>
              <a:rPr lang="fr-FR" dirty="0" smtClean="0"/>
              <a:t>Tutrice : Dominique </a:t>
            </a:r>
            <a:r>
              <a:rPr lang="fr-FR" dirty="0" err="1" smtClean="0"/>
              <a:t>Benmouffek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12" y="1828800"/>
            <a:ext cx="9753598" cy="1905000"/>
          </a:xfrm>
        </p:spPr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08212" y="4800600"/>
            <a:ext cx="8229600" cy="1219200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5" name="Image 4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39" y="4953000"/>
            <a:ext cx="321128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I.1- </a:t>
            </a:r>
            <a:r>
              <a:rPr lang="fr-FR" dirty="0"/>
              <a:t>Étude bibliographique et définition du cadre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Recherche sur les différentes utilisations possibles des données de navigation Web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Papier de Eugene </a:t>
            </a:r>
            <a:r>
              <a:rPr lang="fr-FR" dirty="0" err="1" smtClean="0"/>
              <a:t>Agichtein</a:t>
            </a:r>
            <a:r>
              <a:rPr lang="fr-FR" dirty="0" smtClean="0"/>
              <a:t> – </a:t>
            </a:r>
            <a:r>
              <a:rPr lang="fr-FR" dirty="0" err="1" smtClean="0"/>
              <a:t>University</a:t>
            </a:r>
            <a:r>
              <a:rPr lang="fr-FR" dirty="0" smtClean="0"/>
              <a:t> of </a:t>
            </a:r>
            <a:r>
              <a:rPr lang="fr-FR" dirty="0" err="1" smtClean="0"/>
              <a:t>Emory</a:t>
            </a:r>
            <a:r>
              <a:rPr lang="fr-FR" dirty="0" smtClean="0"/>
              <a:t> : </a:t>
            </a:r>
          </a:p>
          <a:p>
            <a:pPr lvl="1">
              <a:buFont typeface="Wingdings" charset="2"/>
              <a:buChar char="Ø"/>
            </a:pPr>
            <a:r>
              <a:rPr lang="fr-FR" dirty="0" err="1" smtClean="0"/>
              <a:t>Mining</a:t>
            </a:r>
            <a:r>
              <a:rPr lang="fr-FR" dirty="0" smtClean="0"/>
              <a:t> online user </a:t>
            </a:r>
            <a:r>
              <a:rPr lang="fr-FR" dirty="0" err="1" smtClean="0"/>
              <a:t>behavior</a:t>
            </a:r>
            <a:r>
              <a:rPr lang="fr-FR" dirty="0" smtClean="0"/>
              <a:t> :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improving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to </a:t>
            </a:r>
            <a:r>
              <a:rPr lang="fr-FR" dirty="0" err="1" smtClean="0"/>
              <a:t>detecting</a:t>
            </a:r>
            <a:r>
              <a:rPr lang="fr-FR" dirty="0" smtClean="0"/>
              <a:t> cognitive </a:t>
            </a:r>
            <a:r>
              <a:rPr lang="fr-FR" dirty="0" err="1" smtClean="0"/>
              <a:t>impairment</a:t>
            </a:r>
            <a:endParaRPr lang="fr-FR" dirty="0" smtClean="0"/>
          </a:p>
          <a:p>
            <a:pPr>
              <a:buFont typeface="Wingdings" charset="2"/>
              <a:buChar char="Ø"/>
            </a:pPr>
            <a:r>
              <a:rPr lang="fr-FR" dirty="0" smtClean="0"/>
              <a:t>Essayer de détecter un(des) comportement(s) atypique</a:t>
            </a:r>
            <a:r>
              <a:rPr lang="fr-FR" dirty="0"/>
              <a:t>(s)</a:t>
            </a:r>
            <a:r>
              <a:rPr lang="fr-FR" dirty="0" smtClean="0"/>
              <a:t> à partir d’historiques de navigation Internet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Parallèle avec la génétique et la détection de mutations persistantes</a:t>
            </a:r>
          </a:p>
          <a:p>
            <a:pPr lvl="1"/>
            <a:endParaRPr lang="fr-FR" dirty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37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>
            <a:normAutofit/>
          </a:bodyPr>
          <a:lstStyle/>
          <a:p>
            <a:r>
              <a:rPr lang="fr-FR" dirty="0" smtClean="0"/>
              <a:t>I.2- Transposition du 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Utilisation d’un tel algorithme pour l’analyse de fichiers d’audit de </a:t>
            </a:r>
            <a:r>
              <a:rPr lang="fr-FR" dirty="0" smtClean="0"/>
              <a:t>sécurité – (Papier de Ludovic </a:t>
            </a:r>
            <a:r>
              <a:rPr lang="fr-FR" dirty="0" err="1" smtClean="0"/>
              <a:t>Mé</a:t>
            </a:r>
            <a:r>
              <a:rPr lang="fr-FR" dirty="0" smtClean="0"/>
              <a:t>, 1995)</a:t>
            </a:r>
            <a:endParaRPr lang="fr-FR" dirty="0" smtClean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Dans ce problème on recherche une combinaison d’attaques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Ici une attaque est un individu et les événements produits par une attaque sont les catégories de sites Internet</a:t>
            </a:r>
            <a:endParaRPr lang="fr-FR" dirty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53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/>
          <a:lstStyle/>
          <a:p>
            <a:r>
              <a:rPr lang="fr-FR" dirty="0" smtClean="0"/>
              <a:t>II- Création de la ressource de travail, les historiques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904999"/>
            <a:ext cx="9296399" cy="4114801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fr-FR" dirty="0" smtClean="0"/>
              <a:t>Récupération difficile donc création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Problème : impossible d’en récupérer suffisamment (sondage, virus…)</a:t>
            </a:r>
          </a:p>
          <a:p>
            <a:pPr>
              <a:buFont typeface="Wingdings" charset="2"/>
              <a:buChar char="Ø"/>
            </a:pPr>
            <a:r>
              <a:rPr lang="fr-FR" dirty="0"/>
              <a:t>Contrainte : doit être le plus proche possible d’un historique de navigation d’un vraie </a:t>
            </a:r>
            <a:r>
              <a:rPr lang="fr-FR" dirty="0" smtClean="0"/>
              <a:t>personne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Solution : les générer en fonction des statistiques de préférences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phase : récupération de données </a:t>
            </a:r>
            <a:r>
              <a:rPr lang="fr-FR" dirty="0" smtClean="0">
                <a:sym typeface="Wingdings"/>
              </a:rPr>
              <a:t> robot faisant des requêtes vers </a:t>
            </a:r>
            <a:r>
              <a:rPr lang="fr-FR" sz="2000" i="1" dirty="0" smtClean="0">
                <a:sym typeface="Wingdings"/>
              </a:rPr>
              <a:t>http://</a:t>
            </a:r>
            <a:r>
              <a:rPr lang="fr-FR" sz="2000" i="1" dirty="0" err="1" smtClean="0">
                <a:sym typeface="Wingdings"/>
              </a:rPr>
              <a:t>alexa</a:t>
            </a:r>
            <a:r>
              <a:rPr lang="fr-FR" sz="2000" i="1" dirty="0" smtClean="0">
                <a:sym typeface="Wingdings"/>
              </a:rPr>
              <a:t> .</a:t>
            </a:r>
            <a:r>
              <a:rPr lang="fr-FR" sz="2000" i="1" dirty="0" err="1" smtClean="0">
                <a:sym typeface="Wingdings"/>
              </a:rPr>
              <a:t>com</a:t>
            </a:r>
            <a:r>
              <a:rPr lang="fr-FR" sz="2000" i="1" dirty="0" smtClean="0">
                <a:sym typeface="Wingdings"/>
              </a:rPr>
              <a:t> (site informatif sur les pages web du net)  Stockage en XML</a:t>
            </a:r>
          </a:p>
          <a:p>
            <a:pPr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2</a:t>
            </a:r>
            <a:r>
              <a:rPr lang="fr-FR" baseline="30000" dirty="0" smtClean="0">
                <a:sym typeface="Wingdings"/>
              </a:rPr>
              <a:t>de</a:t>
            </a:r>
            <a:r>
              <a:rPr lang="fr-FR" dirty="0" smtClean="0">
                <a:sym typeface="Wingdings"/>
              </a:rPr>
              <a:t> phase : choix d’un nombre d’individus et d’un nombre de racines puis création de branches de navigation (utilisation des parents)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8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/>
          <a:lstStyle/>
          <a:p>
            <a:r>
              <a:rPr lang="fr-FR" dirty="0" smtClean="0"/>
              <a:t>La création des branches de navigation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904999"/>
            <a:ext cx="9296399" cy="411480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Les paramètres de génération demandés à l’utilisateur</a:t>
            </a:r>
          </a:p>
          <a:p>
            <a:pPr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Pour chaque racine on choisit un parent</a:t>
            </a:r>
          </a:p>
          <a:p>
            <a:pPr lvl="1"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Choix pondéré</a:t>
            </a:r>
          </a:p>
          <a:p>
            <a:pPr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Problème : Liste de sites limitée</a:t>
            </a:r>
          </a:p>
          <a:p>
            <a:pPr lvl="1"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Possibilité de repêchage</a:t>
            </a:r>
          </a:p>
          <a:p>
            <a:pPr lvl="1"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Chances de repêchage proportionnelles à l’avancement </a:t>
            </a:r>
          </a:p>
          <a:p>
            <a:pPr marL="231775" lvl="1" indent="0">
              <a:buNone/>
            </a:pPr>
            <a:r>
              <a:rPr lang="fr-FR" dirty="0">
                <a:sym typeface="Wingdings"/>
              </a:rPr>
              <a:t>d</a:t>
            </a:r>
            <a:r>
              <a:rPr lang="fr-FR" dirty="0" smtClean="0">
                <a:sym typeface="Wingdings"/>
              </a:rPr>
              <a:t>ans la branche de navigation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 descr="Capture d’écran 2014-02-03 à 12.30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362200"/>
            <a:ext cx="5016500" cy="1587500"/>
          </a:xfrm>
          <a:prstGeom prst="rect">
            <a:avLst/>
          </a:prstGeom>
        </p:spPr>
      </p:pic>
      <p:pic>
        <p:nvPicPr>
          <p:cNvPr id="8" name="Image 7" descr="infoSiteXM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4038600"/>
            <a:ext cx="3505068" cy="256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3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III- Préparation des données puis passage dans l’algorithme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904999"/>
            <a:ext cx="9296399" cy="411480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Tri des données par catégories puis insertion d’individu(s) atypique(s) (&lt;50%) – Ajout sur 1 ou plusieurs catégories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Passage dans l’algorithme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La fonction de sélection et les pénalités</a:t>
            </a:r>
            <a:endParaRPr lang="fr-FR" dirty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 descr="algo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3124200"/>
            <a:ext cx="4715082" cy="2378131"/>
          </a:xfrm>
          <a:prstGeom prst="rect">
            <a:avLst/>
          </a:prstGeom>
        </p:spPr>
      </p:pic>
      <p:pic>
        <p:nvPicPr>
          <p:cNvPr id="8" name="Image 7" descr="fonctionSelec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4419600"/>
            <a:ext cx="3136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1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>
            <a:normAutofit/>
          </a:bodyPr>
          <a:lstStyle/>
          <a:p>
            <a:r>
              <a:rPr lang="fr-FR" dirty="0" smtClean="0"/>
              <a:t>IV- Analyse du </a:t>
            </a:r>
            <a:r>
              <a:rPr lang="fr-FR" dirty="0" err="1" smtClean="0"/>
              <a:t>processing</a:t>
            </a:r>
            <a:r>
              <a:rPr lang="fr-FR" dirty="0" smtClean="0"/>
              <a:t> et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904999"/>
            <a:ext cx="9296399" cy="411480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Complexité et temps de calcul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Complexité exponentielle (1 individu ajouté multiplie le temps par 2)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Impossibilité de traiter de grandes valeurs en un temps acceptable</a:t>
            </a:r>
          </a:p>
          <a:p>
            <a:pPr lvl="1">
              <a:buFont typeface="Wingdings" charset="2"/>
              <a:buChar char="Ø"/>
            </a:pPr>
            <a:endParaRPr lang="fr-FR" dirty="0" smtClean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 descr="Capture d’écran 2014-02-03 à 13.1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3733800"/>
            <a:ext cx="1549400" cy="1854200"/>
          </a:xfrm>
          <a:prstGeom prst="rect">
            <a:avLst/>
          </a:prstGeom>
        </p:spPr>
      </p:pic>
      <p:pic>
        <p:nvPicPr>
          <p:cNvPr id="8" name="Image 7" descr="Capture d’écran 2014-02-03 à 13.13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962400"/>
            <a:ext cx="2159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>
            <a:normAutofit/>
          </a:bodyPr>
          <a:lstStyle/>
          <a:p>
            <a:r>
              <a:rPr lang="fr-FR" dirty="0" smtClean="0"/>
              <a:t>IV- Analyse du </a:t>
            </a:r>
            <a:r>
              <a:rPr lang="fr-FR" dirty="0" err="1" smtClean="0"/>
              <a:t>processing</a:t>
            </a:r>
            <a:r>
              <a:rPr lang="fr-FR" dirty="0" smtClean="0"/>
              <a:t> et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904999"/>
            <a:ext cx="9296399" cy="411480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Sélection </a:t>
            </a:r>
            <a:r>
              <a:rPr lang="fr-FR" dirty="0" smtClean="0"/>
              <a:t>et validité des résultats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Le minimum du groupe </a:t>
            </a:r>
            <a:r>
              <a:rPr lang="fr-FR" dirty="0" smtClean="0"/>
              <a:t>maximum</a:t>
            </a:r>
          </a:p>
          <a:p>
            <a:pPr lvl="1">
              <a:buFont typeface="Wingdings" charset="2"/>
              <a:buChar char="Ø"/>
            </a:pPr>
            <a:endParaRPr lang="fr-FR" dirty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Dépendant de la référence </a:t>
            </a:r>
            <a:r>
              <a:rPr lang="fr-FR" dirty="0" smtClean="0"/>
              <a:t>choisie</a:t>
            </a:r>
          </a:p>
          <a:p>
            <a:pPr lvl="2">
              <a:buFont typeface="Wingdings" charset="2"/>
              <a:buChar char="Ø"/>
            </a:pPr>
            <a:r>
              <a:rPr lang="fr-FR" dirty="0" smtClean="0"/>
              <a:t>Créée à partir du groupe étudié</a:t>
            </a:r>
          </a:p>
          <a:p>
            <a:pPr lvl="2">
              <a:buFont typeface="Wingdings" charset="2"/>
              <a:buChar char="Ø"/>
            </a:pPr>
            <a:r>
              <a:rPr lang="fr-FR" dirty="0" smtClean="0"/>
              <a:t>Créée avec la moyenne de groupes de m</a:t>
            </a:r>
            <a:r>
              <a:rPr lang="fr-FR" dirty="0" smtClean="0"/>
              <a:t>ême paramètres</a:t>
            </a:r>
            <a:endParaRPr lang="fr-FR" dirty="0" smtClean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7</a:t>
            </a:fld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7466012" y="2895600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304212" y="18288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8304212" y="19812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04212" y="17526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8304212" y="19050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8304212" y="22098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304212" y="22860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8304212" y="23622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8304212" y="24384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304212" y="26670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8304212" y="27432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8304212" y="28194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8304212" y="32004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8304212" y="31242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8304212" y="32766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èche vers la droite 25"/>
          <p:cNvSpPr/>
          <p:nvPr/>
        </p:nvSpPr>
        <p:spPr>
          <a:xfrm>
            <a:off x="7923212" y="1905000"/>
            <a:ext cx="304800" cy="228600"/>
          </a:xfrm>
          <a:prstGeom prst="rightArrow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8075612" y="3048000"/>
            <a:ext cx="685800" cy="381000"/>
          </a:xfrm>
          <a:prstGeom prst="line">
            <a:avLst/>
          </a:prstGeom>
          <a:ln>
            <a:solidFill>
              <a:srgbClr val="F86E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8075612" y="3048000"/>
            <a:ext cx="685800" cy="381000"/>
          </a:xfrm>
          <a:prstGeom prst="line">
            <a:avLst/>
          </a:prstGeom>
          <a:ln>
            <a:solidFill>
              <a:srgbClr val="F86E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mage 26" descr="fonctionSel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3048000"/>
            <a:ext cx="3136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9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>
            <a:normAutofit/>
          </a:bodyPr>
          <a:lstStyle/>
          <a:p>
            <a:r>
              <a:rPr lang="fr-FR" dirty="0" smtClean="0"/>
              <a:t>V- À l’avenir, pistes d’améliorations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904999"/>
            <a:ext cx="9296399" cy="411480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Problème principal : le temps de calcul</a:t>
            </a:r>
          </a:p>
          <a:p>
            <a:pPr lvl="1">
              <a:buFont typeface="Wingdings" charset="2"/>
              <a:buChar char="Ø"/>
            </a:pPr>
            <a:r>
              <a:rPr lang="fr-FR" dirty="0" err="1" smtClean="0"/>
              <a:t>Parallélisation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pour la génération des branches d’historique</a:t>
            </a:r>
            <a:endParaRPr lang="fr-FR" dirty="0">
              <a:sym typeface="Wingdings"/>
            </a:endParaRPr>
          </a:p>
          <a:p>
            <a:pPr marL="231775" lvl="1" indent="0">
              <a:buNone/>
            </a:pPr>
            <a:r>
              <a:rPr lang="fr-FR" dirty="0" smtClean="0">
                <a:sym typeface="Wingdings"/>
              </a:rPr>
              <a:t>		    pour le test des combinaisons (division en 2 jusqu’à un seuil</a:t>
            </a:r>
            <a:r>
              <a:rPr lang="fr-FR" dirty="0" smtClean="0">
                <a:sym typeface="Wingdings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Une meilleure catégorisation (plus pertinente) des sites (410 pour l’instant)</a:t>
            </a:r>
            <a:endParaRPr lang="fr-FR" dirty="0" smtClean="0">
              <a:sym typeface="Wingdings"/>
            </a:endParaRPr>
          </a:p>
          <a:p>
            <a:pPr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Interface graphique pour une saisie plus aisée des paramètres et pour une meilleure interprétation des résultats</a:t>
            </a:r>
          </a:p>
          <a:p>
            <a:pPr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Comparaison sociologique (atypique dans un pays et pas un autre)</a:t>
            </a:r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5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509</Words>
  <Application>Microsoft Macintosh PowerPoint</Application>
  <PresentationFormat>Personnalisé</PresentationFormat>
  <Paragraphs>73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Digital Blue Tunnel 16x9</vt:lpstr>
      <vt:lpstr>Soutenance de projet 3A</vt:lpstr>
      <vt:lpstr>I.1- Étude bibliographique et définition du cadre du projet</vt:lpstr>
      <vt:lpstr>I.2- Transposition du problème</vt:lpstr>
      <vt:lpstr>II- Création de la ressource de travail, les historiques</vt:lpstr>
      <vt:lpstr>La création des branches de navigation</vt:lpstr>
      <vt:lpstr>III- Préparation des données puis passage dans l’algorithme</vt:lpstr>
      <vt:lpstr>IV- Analyse du processing et des résultats</vt:lpstr>
      <vt:lpstr>IV- Analyse du processing et des résultats</vt:lpstr>
      <vt:lpstr>V- À l’avenir, pistes d’améliorations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2014-02-06T12:47:34Z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