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2f0e480f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2f0e480f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2e5b051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2e5b051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2f0e480f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2f0e480f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e762f0d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e762f0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2e762f0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2e762f0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2e5b051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2e5b051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f0e480f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2f0e480f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2e762f0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2e762f0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2e762f0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2e762f0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2e762f0d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2e762f0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f0e480f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f0e480f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2e762f0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2e762f0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2e762f0d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2e762f0d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2e5b051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2e5b051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2f0e480f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2f0e480f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2e762f0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2e762f0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2f0e480f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62f0e480f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2e762f0d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2e762f0d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2e5b051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2e5b051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39c1f63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39c1f6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30d5b1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a30d5b1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2e5b051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2e5b051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2f0e480f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2f0e480f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2f0e480f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2f0e480f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e5b051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e5b051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2f0e480f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2f0e480f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2f0e480f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2f0e480f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f0e480f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2f0e480f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6.png"/><Relationship Id="rId7" Type="http://schemas.openxmlformats.org/officeDocument/2006/relationships/image" Target="../media/image11.png"/><Relationship Id="rId8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25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22.jp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23.png"/><Relationship Id="rId8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Relationship Id="rId8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image" Target="../media/image45.png"/><Relationship Id="rId7" Type="http://schemas.openxmlformats.org/officeDocument/2006/relationships/image" Target="../media/image41.png"/><Relationship Id="rId8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Cloud Computing for High Dimensional Data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 Project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 Classification of Clothing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627850" y="4566425"/>
            <a:ext cx="582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SIVAKUMAR Fabrice, OULIE Yacine</a:t>
            </a:r>
            <a:endParaRPr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388" y="401725"/>
            <a:ext cx="1235925" cy="1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Predicted vs Actual Labels</a:t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We take 10 random images from the test set and compare the predicted label and the actual labels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Green when it’s the same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Red otherwise </a:t>
            </a:r>
            <a:endParaRPr sz="170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998" y="1990725"/>
            <a:ext cx="1707225" cy="177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100" y="1990725"/>
            <a:ext cx="1676689" cy="17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Importance of choosing the right learning rate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Importance of choosing the right learning rate 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988" y="1610487"/>
            <a:ext cx="4656024" cy="180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Importance of choosing the right learning rate </a:t>
            </a:r>
            <a:endParaRPr/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2175"/>
            <a:ext cx="3558524" cy="20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3" y="1612188"/>
            <a:ext cx="3558524" cy="20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1771800" y="3716375"/>
            <a:ext cx="560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best learning rate among these four rates to choose is 1e-4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Importance of choosing the right learning rate </a:t>
            </a:r>
            <a:endParaRPr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00" y="1700975"/>
            <a:ext cx="2827574" cy="15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99820"/>
            <a:ext cx="2827574" cy="15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788" y="3238989"/>
            <a:ext cx="2827575" cy="157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233627"/>
            <a:ext cx="2827576" cy="158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6350" y="1353200"/>
            <a:ext cx="1359075" cy="3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0350" y="1331635"/>
            <a:ext cx="1359075" cy="33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Oversampling/Undersampling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Oversampling/Undersampling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819150" y="1538400"/>
            <a:ext cx="36861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To </a:t>
            </a:r>
            <a:r>
              <a:rPr lang="fr"/>
              <a:t>tackle</a:t>
            </a:r>
            <a:r>
              <a:rPr lang="fr"/>
              <a:t> the </a:t>
            </a:r>
            <a:r>
              <a:rPr lang="fr"/>
              <a:t>imbalance</a:t>
            </a:r>
            <a:r>
              <a:rPr lang="fr"/>
              <a:t> </a:t>
            </a:r>
            <a:r>
              <a:rPr lang="fr"/>
              <a:t>issue in the dataset that can affect the training of the model :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Oversampling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Undersampling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Oversampling + Undersampling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Oversampling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Oversample the minority classes in the training set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‘RandomOverSampler’ function from imblearn library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Use of ‘not majority’ sampling strategy =&gt; all except the majority class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Select instances randomly from the minority classes and create duplicates of the selected instances.</a:t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200" y="2858412"/>
            <a:ext cx="1556475" cy="141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8"/>
          <p:cNvCxnSpPr/>
          <p:nvPr/>
        </p:nvCxnSpPr>
        <p:spPr>
          <a:xfrm>
            <a:off x="6217650" y="3563084"/>
            <a:ext cx="6978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425" y="2858438"/>
            <a:ext cx="1556475" cy="141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825" y="1630875"/>
            <a:ext cx="1243449" cy="11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760800" y="271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Oversampling / Undersampling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00" y="1414762"/>
            <a:ext cx="2332201" cy="13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788" y="2835313"/>
            <a:ext cx="2381033" cy="13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775" y="4376711"/>
            <a:ext cx="15430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9300" y="2841125"/>
            <a:ext cx="2332199" cy="129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9300" y="1415363"/>
            <a:ext cx="2332200" cy="1301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7849" y="4371925"/>
            <a:ext cx="15716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785200" y="1000025"/>
            <a:ext cx="22455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 Oversampling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3330150" y="1218625"/>
            <a:ext cx="19050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3293400" y="1000025"/>
            <a:ext cx="23811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Oversampling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5933850" y="1134375"/>
            <a:ext cx="28020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more big fluctuations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Less losses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Drawbacks: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test set is smaller with oversampling but with 100 epochs it could be different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Longer training time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819150" y="1470350"/>
            <a:ext cx="36861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Undersampling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Undersample the majority classes in the training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‘RandomUnderSampler’ function from imblearn library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Use of ‘not minority’ sampling strategy =&gt; all except the minority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Select instances randomly from the majority classes to create a subset, discarding the rest.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>
            <p:ph type="title"/>
          </p:nvPr>
        </p:nvSpPr>
        <p:spPr>
          <a:xfrm>
            <a:off x="819150" y="845600"/>
            <a:ext cx="75057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Oversampling/Undersampling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150" y="1768075"/>
            <a:ext cx="1768400" cy="160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625" y="1823525"/>
            <a:ext cx="1620424" cy="149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0"/>
          <p:cNvCxnSpPr>
            <a:endCxn id="278" idx="1"/>
          </p:cNvCxnSpPr>
          <p:nvPr/>
        </p:nvCxnSpPr>
        <p:spPr>
          <a:xfrm>
            <a:off x="6525325" y="2555550"/>
            <a:ext cx="408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/>
        </p:nvSpPr>
        <p:spPr>
          <a:xfrm>
            <a:off x="5933850" y="1134375"/>
            <a:ext cx="28020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Advantages 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more big fluctuations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Take less time to train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Drawbacks: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Accuracy in test set is smaller with undersampling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Big losses and small accuracy in validation set =&gt; lost important information of the majority classes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819150" y="367850"/>
            <a:ext cx="75057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Oversampling/Undersampling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785200" y="1000025"/>
            <a:ext cx="22455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 Undersampling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3293400" y="1000025"/>
            <a:ext cx="23811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Undersampling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400" y="1414750"/>
            <a:ext cx="2332200" cy="1293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450" y="2784577"/>
            <a:ext cx="2381024" cy="130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450" y="1469700"/>
            <a:ext cx="2149707" cy="118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550" y="2814787"/>
            <a:ext cx="2245500" cy="124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0873" y="4260375"/>
            <a:ext cx="1260850" cy="2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7500" y="4230750"/>
            <a:ext cx="1168977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Outline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518950"/>
            <a:ext cx="7505700" cy="2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Dataset 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Code 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Data Preprocessing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Predicted vs Actual Labels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Importance of choosing the right learning rate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Oversampling / Undersampling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Importance of preventing overfitting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Early Stopping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Dropout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Conclusion and Future Work</a:t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819150" y="845600"/>
            <a:ext cx="75057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Oversampling/Undersampling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150" y="1768075"/>
            <a:ext cx="1768400" cy="16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819150" y="1470350"/>
            <a:ext cx="36861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Oversampling + </a:t>
            </a:r>
            <a:r>
              <a:rPr lang="fr" sz="1500"/>
              <a:t>Undersampling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Oversample the minority classes in the training set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Undersample all </a:t>
            </a:r>
            <a:r>
              <a:rPr lang="fr" sz="1300"/>
              <a:t>classes in the training set to have a smaller amount in each class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03" name="Google Shape;303;p32"/>
          <p:cNvCxnSpPr>
            <a:endCxn id="304" idx="1"/>
          </p:cNvCxnSpPr>
          <p:nvPr/>
        </p:nvCxnSpPr>
        <p:spPr>
          <a:xfrm>
            <a:off x="6525325" y="2555550"/>
            <a:ext cx="408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5" name="Google Shape;3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400" y="1768087"/>
            <a:ext cx="1710100" cy="15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819150" y="367850"/>
            <a:ext cx="75057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Oversampling/Undersampling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819150" y="894300"/>
            <a:ext cx="22455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 Oversampling + Undersampling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3293413" y="916800"/>
            <a:ext cx="23811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Oversampling +Undersampling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300" y="2841125"/>
            <a:ext cx="2332199" cy="129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300" y="1415363"/>
            <a:ext cx="2332200" cy="130173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3"/>
          <p:cNvSpPr txBox="1"/>
          <p:nvPr/>
        </p:nvSpPr>
        <p:spPr>
          <a:xfrm>
            <a:off x="5933850" y="1134375"/>
            <a:ext cx="28020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Advantages :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more big fluctuations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Less losses </a:t>
            </a: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depending on the number of elements we choose for each class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Drawbacks (</a:t>
            </a: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depending on the number of elements we choose for each class)</a:t>
            </a: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Accuracy in test set is smaller with undersampling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Big losses and small accuracy in validation set =&gt; lost important features of the majority classes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 take more time to train the model depending on the number of elements we choose for each class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Oversampling is the best solution to generalize a model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8337" y="4222300"/>
            <a:ext cx="1411275" cy="27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350" y="1404825"/>
            <a:ext cx="2381101" cy="132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800" y="2845762"/>
            <a:ext cx="2332201" cy="128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6264" y="4245900"/>
            <a:ext cx="1411278" cy="2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Importance of preventing overfitting</a:t>
            </a:r>
            <a:endParaRPr/>
          </a:p>
        </p:txBody>
      </p:sp>
      <p:sp>
        <p:nvSpPr>
          <p:cNvPr id="326" name="Google Shape;326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Importance of preventing overfitting</a:t>
            </a:r>
            <a:endParaRPr/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819150" y="1524825"/>
            <a:ext cx="3686100" cy="29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Overfitting: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0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60"/>
              <a:buFont typeface="Roboto"/>
              <a:buChar char="●"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Definition: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60"/>
              <a:buFont typeface="Roboto"/>
              <a:buChar char="○"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 learns training data too well, capturing noise and outliers.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60"/>
              <a:buFont typeface="Roboto"/>
              <a:buChar char="●"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Characteristics: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60"/>
              <a:buFont typeface="Roboto"/>
              <a:buChar char="○"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Low training error but high validation error.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60"/>
              <a:buFont typeface="Roboto"/>
              <a:buChar char="○"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 overly complex.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60"/>
              <a:buFont typeface="Roboto"/>
              <a:buChar char="●"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Risks: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60"/>
              <a:buFont typeface="Roboto"/>
              <a:buChar char="○"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Poor generalization to new/unseen data.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60"/>
              <a:buFont typeface="Roboto"/>
              <a:buChar char="○"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Sensitivity to noise in training data.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60"/>
              <a:buFont typeface="Roboto"/>
              <a:buChar char="○"/>
            </a:pPr>
            <a:r>
              <a:rPr lang="fr" sz="116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model applicability.</a:t>
            </a:r>
            <a:endParaRPr sz="116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4" name="Google Shape;334;p35"/>
          <p:cNvPicPr preferRelativeResize="0"/>
          <p:nvPr/>
        </p:nvPicPr>
        <p:blipFill rotWithShape="1">
          <a:blip r:embed="rId3">
            <a:alphaModFix/>
          </a:blip>
          <a:srcRect b="5624" l="0" r="0" t="0"/>
          <a:stretch/>
        </p:blipFill>
        <p:spPr>
          <a:xfrm>
            <a:off x="4505250" y="1599950"/>
            <a:ext cx="3765550" cy="28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Early Stopping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819150" y="1482100"/>
            <a:ext cx="45732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8765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Purpose: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Prevent overfitting during model training.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Mechanism: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Monitors a specified metric (e.g., validation loss) during training.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Stops training once the metric stops improving or starts degrading.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Helps find the optimal point to halt training, avoiding overfitting.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Implementation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Compare last validation loss with the best validation loss </a:t>
            </a: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fr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best_val_loss</a:t>
            </a: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Update or Increment: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If current validation loss is better, update </a:t>
            </a:r>
            <a:r>
              <a:rPr lang="fr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best_val_loss</a:t>
            </a: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and reset counter </a:t>
            </a: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fr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epochs_without_improvement</a:t>
            </a: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2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■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If not, increment the counter.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○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If counter surpasses patience threshold (</a:t>
            </a:r>
            <a:r>
              <a:rPr lang="fr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patience</a:t>
            </a: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), exit training loop.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900" y="1750538"/>
            <a:ext cx="2693583" cy="164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Early Stopping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819150" y="1514075"/>
            <a:ext cx="7505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 example from our experiments where the Early Stopping was useful (our model training) 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204425"/>
            <a:ext cx="2214376" cy="12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600" y="3204990"/>
            <a:ext cx="2214375" cy="123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7"/>
          <p:cNvPicPr preferRelativeResize="0"/>
          <p:nvPr/>
        </p:nvPicPr>
        <p:blipFill rotWithShape="1">
          <a:blip r:embed="rId5">
            <a:alphaModFix/>
          </a:blip>
          <a:srcRect b="959820" l="-277520" r="277520" t="-959820"/>
          <a:stretch/>
        </p:blipFill>
        <p:spPr>
          <a:xfrm>
            <a:off x="1357600" y="677250"/>
            <a:ext cx="14954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0050" y="3669200"/>
            <a:ext cx="14954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638" y="1901063"/>
            <a:ext cx="2107400" cy="120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9600" y="1847000"/>
            <a:ext cx="2214376" cy="124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 rotWithShape="1">
          <a:blip r:embed="rId8">
            <a:alphaModFix/>
          </a:blip>
          <a:srcRect b="0" l="-4776" r="-4776" t="0"/>
          <a:stretch/>
        </p:blipFill>
        <p:spPr>
          <a:xfrm>
            <a:off x="5448613" y="2373725"/>
            <a:ext cx="16383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 txBox="1"/>
          <p:nvPr/>
        </p:nvSpPr>
        <p:spPr>
          <a:xfrm rot="5400000">
            <a:off x="7053550" y="2189225"/>
            <a:ext cx="1244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Early Stopping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 rot="5400000">
            <a:off x="7053550" y="3543500"/>
            <a:ext cx="1244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 Early Stopping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Dropout layer</a:t>
            </a:r>
            <a:endParaRPr/>
          </a:p>
        </p:txBody>
      </p:sp>
      <p:sp>
        <p:nvSpPr>
          <p:cNvPr id="364" name="Google Shape;364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5" name="Google Shape;365;p38"/>
          <p:cNvPicPr preferRelativeResize="0"/>
          <p:nvPr/>
        </p:nvPicPr>
        <p:blipFill rotWithShape="1">
          <a:blip r:embed="rId3">
            <a:alphaModFix/>
          </a:blip>
          <a:srcRect b="959820" l="-277520" r="277520" t="-959820"/>
          <a:stretch/>
        </p:blipFill>
        <p:spPr>
          <a:xfrm>
            <a:off x="1357600" y="677250"/>
            <a:ext cx="14954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713" y="1543175"/>
            <a:ext cx="7024573" cy="27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&amp; Future Work</a:t>
            </a:r>
            <a:endParaRPr/>
          </a:p>
        </p:txBody>
      </p:sp>
      <p:sp>
        <p:nvSpPr>
          <p:cNvPr id="372" name="Google Shape;372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&amp;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9" name="Google Shape;379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Successful Results with Pretrained Models: Achieved excellent results, particularly with the ResNet18 pretrained model and to a lesser extent with MobileNetV2. The primary focus of our testing and experimentation was on ResNet18.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Effective Handling of Imbalanced Dataset: Identified oversampling as the most effective method to address fluctuations resulting from the imbalanced nature of the dataset. Oversampling proved beneficial in improving the model's ability to generalize across different c</a:t>
            </a:r>
            <a:r>
              <a:rPr lang="fr"/>
              <a:t>l</a:t>
            </a:r>
            <a:r>
              <a:rPr lang="fr"/>
              <a:t>asses.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Challenges with Custom Model: Attempted to create a custom model, but encountered performance issues, reflected in a poor accuracy. However, the implementation of early stopping proved crucial in preventing overfitting and stabilizing the training process.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Recommendations for Future Work: Suggested future work involves exploring more complex architectures and incorporating dropout layers. With additional time and resources, it is expected that these enhancements could lead to improved model performance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1888674" y="1746100"/>
            <a:ext cx="59784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your attention !</a:t>
            </a:r>
            <a:endParaRPr/>
          </a:p>
        </p:txBody>
      </p:sp>
      <p:sp>
        <p:nvSpPr>
          <p:cNvPr id="385" name="Google Shape;385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Presentation</a:t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Presentation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538400"/>
            <a:ext cx="75057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dataset of over 5,000 images of clothing items under a public domain license from Kaggle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Covers 20 different types of clothes and can be used for various purposes, including commercial use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collection involved three sources: Toloka (crowdsourcing platform), networking through social media, and Tagias (a company specializing in data collection)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Toloka contributed 1,400 images (28% of the dataset), but required extra analysis to filter out irrelevant or duplicated images.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Networking through social media resulted in 32 contributors submitting 600 images.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Tagias contributed the majority, providing 3,000 images (60% of the dataset), and ensured the authenticity of the images through an internal validation process.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Manual labeling of the images was done using an IPython widgets-based annotation tool.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Labeling mistakes were corrected using a simple neural network approach.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Presentation</a:t>
            </a:r>
            <a:endParaRPr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38" y="4422750"/>
            <a:ext cx="750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Imbalanced</a:t>
            </a:r>
            <a:r>
              <a:rPr lang="fr"/>
              <a:t> dataset =&gt; Need to perform oversampling/undersampling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264" y="1456700"/>
            <a:ext cx="3229485" cy="28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Structure</a:t>
            </a:r>
            <a:endParaRPr/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Structure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Data Preprocessing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Training part involving a training set and validation set (fine tune the learning rate)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Test part gives a </a:t>
            </a:r>
            <a:r>
              <a:rPr lang="fr" sz="1700"/>
              <a:t>percentage</a:t>
            </a:r>
            <a:r>
              <a:rPr lang="fr" sz="1700"/>
              <a:t> of the model accuracy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Predicted vs Actual Labels part </a:t>
            </a:r>
            <a:endParaRPr sz="1700"/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Preprocessing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557850"/>
            <a:ext cx="36861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Elimination of corrupted images from the dataset.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Elimination of 2 classes(‘Others’ and ‘Not Sure’) for image classification.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Exclusion of 2 classes(‘Skip’ and ‘Blouse’) due to unclear and difficult-to-recognize images.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Creation of a Python dictionary for label encoding, assigning a unique number to each label.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66" y="1841525"/>
            <a:ext cx="1781459" cy="16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250" y="1800188"/>
            <a:ext cx="1884126" cy="1685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0"/>
          <p:cNvCxnSpPr>
            <a:stCxn id="182" idx="3"/>
            <a:endCxn id="181" idx="1"/>
          </p:cNvCxnSpPr>
          <p:nvPr/>
        </p:nvCxnSpPr>
        <p:spPr>
          <a:xfrm>
            <a:off x="6389376" y="2643180"/>
            <a:ext cx="52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Training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2136325" y="1800200"/>
            <a:ext cx="1003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Resnet18 </a:t>
            </a:r>
            <a:endParaRPr sz="16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52" y="2193801"/>
            <a:ext cx="4152250" cy="11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075" y="2193800"/>
            <a:ext cx="2380410" cy="2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5839675" y="1781450"/>
            <a:ext cx="300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MobileNetV2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