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39" r:id="rId3"/>
    <p:sldId id="333" r:id="rId4"/>
    <p:sldId id="366" r:id="rId5"/>
    <p:sldId id="367" r:id="rId6"/>
    <p:sldId id="332" r:id="rId7"/>
    <p:sldId id="334" r:id="rId8"/>
    <p:sldId id="349" r:id="rId9"/>
    <p:sldId id="350" r:id="rId10"/>
    <p:sldId id="338" r:id="rId11"/>
    <p:sldId id="368" r:id="rId12"/>
    <p:sldId id="345" r:id="rId13"/>
    <p:sldId id="346" r:id="rId14"/>
    <p:sldId id="347" r:id="rId15"/>
    <p:sldId id="348" r:id="rId16"/>
    <p:sldId id="285" r:id="rId17"/>
    <p:sldId id="286" r:id="rId18"/>
    <p:sldId id="351" r:id="rId19"/>
    <p:sldId id="352" r:id="rId20"/>
    <p:sldId id="353" r:id="rId21"/>
    <p:sldId id="271" r:id="rId22"/>
    <p:sldId id="266" r:id="rId23"/>
    <p:sldId id="302" r:id="rId24"/>
    <p:sldId id="311" r:id="rId25"/>
    <p:sldId id="372" r:id="rId26"/>
    <p:sldId id="356" r:id="rId27"/>
    <p:sldId id="357" r:id="rId28"/>
    <p:sldId id="358" r:id="rId29"/>
    <p:sldId id="369" r:id="rId30"/>
    <p:sldId id="373" r:id="rId31"/>
    <p:sldId id="384" r:id="rId32"/>
    <p:sldId id="375" r:id="rId33"/>
    <p:sldId id="370" r:id="rId34"/>
    <p:sldId id="389" r:id="rId35"/>
    <p:sldId id="374" r:id="rId36"/>
    <p:sldId id="385" r:id="rId37"/>
    <p:sldId id="386" r:id="rId38"/>
    <p:sldId id="376" r:id="rId39"/>
    <p:sldId id="382" r:id="rId40"/>
    <p:sldId id="383" r:id="rId41"/>
    <p:sldId id="371" r:id="rId42"/>
    <p:sldId id="378" r:id="rId43"/>
    <p:sldId id="379" r:id="rId44"/>
    <p:sldId id="380" r:id="rId45"/>
    <p:sldId id="364" r:id="rId46"/>
    <p:sldId id="317" r:id="rId47"/>
    <p:sldId id="359" r:id="rId48"/>
    <p:sldId id="387" r:id="rId49"/>
    <p:sldId id="361" r:id="rId50"/>
    <p:sldId id="381" r:id="rId51"/>
    <p:sldId id="362" r:id="rId52"/>
    <p:sldId id="363" r:id="rId53"/>
    <p:sldId id="388"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 styleId="{0E3FDE45-AF77-4B5C-9715-49D594BDF05E}" styleName="">
    <a:wholeTbl>
      <a:tcTxStyle>
        <a:font>
          <a:latin typeface="+mn-lt"/>
          <a:ea typeface="+mn-ea"/>
          <a:cs typeface="+mn-cs"/>
        </a:font>
        <a:srgbClr val="000000"/>
      </a:tcTxStyle>
      <a:tcStyle>
        <a:tcBdr>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tcStyle>
    </a:wholeTbl>
    <a:band1H>
      <a:tcStyle>
        <a:tcBdr/>
        <a:fill>
          <a:solidFill>
            <a:srgbClr val="ED7D31"/>
          </a:solidFill>
        </a:fill>
      </a:tcStyle>
    </a:band1H>
    <a:band2H>
      <a:tcStyle>
        <a:tcBdr/>
      </a:tcStyle>
    </a:band2H>
    <a:band1V>
      <a:tcStyle>
        <a:tcBdr/>
        <a:fill>
          <a:solidFill>
            <a:srgbClr val="ED7D31"/>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ED7D31"/>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ED7D31"/>
              </a:solidFill>
              <a:prstDash val="solid"/>
              <a:round/>
              <a:headEnd type="none" w="med" len="med"/>
              <a:tailEnd type="none" w="med" len="med"/>
            </a:ln>
          </a:bottom>
        </a:tcBdr>
      </a:tcStyle>
    </a:firstRow>
  </a:tblStyle>
  <a:tblStyle styleId="{5FD0F851-EC5A-4D38-B0AD-8093EC10F338}" styleName="">
    <a:wholeTbl>
      <a:tcTxStyle>
        <a:font>
          <a:latin typeface="+mn-lt"/>
          <a:ea typeface="+mn-ea"/>
          <a:cs typeface="+mn-cs"/>
        </a:font>
        <a:srgbClr val="000000"/>
      </a:tcTxStyle>
      <a:tcStyle>
        <a:tcBdr>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tcStyle>
    </a:wholeTbl>
    <a:band1H>
      <a:tcStyle>
        <a:tcBdr/>
        <a:fill>
          <a:solidFill>
            <a:srgbClr val="4472C4"/>
          </a:solidFill>
        </a:fill>
      </a:tcStyle>
    </a:band1H>
    <a:band2H>
      <a:tcStyle>
        <a:tcBdr/>
      </a:tcStyle>
    </a:band2H>
    <a:band1V>
      <a:tcStyle>
        <a:tcBdr/>
        <a:fill>
          <a:solidFill>
            <a:srgbClr val="4472C4"/>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472C4"/>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472C4"/>
              </a:solidFill>
              <a:prstDash val="solid"/>
              <a:round/>
              <a:headEnd type="none" w="med" len="med"/>
              <a:tailEnd type="none" w="med" len="med"/>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60"/>
  </p:normalViewPr>
  <p:slideViewPr>
    <p:cSldViewPr snapToGrid="0">
      <p:cViewPr varScale="1">
        <p:scale>
          <a:sx n="106" d="100"/>
          <a:sy n="106" d="100"/>
        </p:scale>
        <p:origin x="109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1:03.425"/>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7.120"/>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9.632"/>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1:00.085"/>
    </inkml:context>
    <inkml:brush xml:id="br0">
      <inkml:brushProperty name="width" value="0.05" units="cm"/>
      <inkml:brushProperty name="height" value="0.05" units="cm"/>
      <inkml:brushProperty name="color" value="#00A0D7"/>
    </inkml:brush>
  </inkml:definitions>
  <inkml:trace contextRef="#ctx0" brushRef="#br0">0 5 24575,'0'-4'0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2.311"/>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2.711"/>
    </inkml:context>
    <inkml:brush xml:id="br0">
      <inkml:brushProperty name="width" value="0.05" units="cm"/>
      <inkml:brushProperty name="height" value="0.05" units="cm"/>
      <inkml:brushProperty name="color" value="#00A0D7"/>
    </inkml:brush>
  </inkml:definitions>
  <inkml:trace contextRef="#ctx0" brushRef="#br0">0 1 24575,'0'4'0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3.085"/>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4.636"/>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148"/>
    </inkml:context>
    <inkml:brush xml:id="br0">
      <inkml:brushProperty name="width" value="0.05" units="cm"/>
      <inkml:brushProperty name="height" value="0.05" units="cm"/>
      <inkml:brushProperty name="color" value="#00A0D7"/>
    </inkml:brush>
  </inkml:definitions>
  <inkml:trace contextRef="#ctx0" brushRef="#br0">5 5 24575,'-5'-4'0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490"/>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848"/>
    </inkml:context>
    <inkml:brush xml:id="br0">
      <inkml:brushProperty name="width" value="0.05" units="cm"/>
      <inkml:brushProperty name="height" value="0.05" units="cm"/>
      <inkml:brushProperty name="color" value="#00A0D7"/>
    </inkml:brush>
  </inkml:definitions>
  <inkml:trace contextRef="#ctx0" brushRef="#br0">1 1 24575,'0'0'-8191</inkml:trace>
  <inkml:trace contextRef="#ctx0" brushRef="#br0" timeOffset="1">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41.683"/>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8:12:24.71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8:12:27.1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8:12:27.51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8:12:32.71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8:12:37.15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2.311"/>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2.711"/>
    </inkml:context>
    <inkml:brush xml:id="br0">
      <inkml:brushProperty name="width" value="0.05" units="cm"/>
      <inkml:brushProperty name="height" value="0.05" units="cm"/>
      <inkml:brushProperty name="color" value="#00A0D7"/>
    </inkml:brush>
  </inkml:definitions>
  <inkml:trace contextRef="#ctx0" brushRef="#br0">0 1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3.085"/>
    </inkml:context>
    <inkml:brush xml:id="br0">
      <inkml:brushProperty name="width" value="0.05" units="cm"/>
      <inkml:brushProperty name="height" value="0.05" units="cm"/>
      <inkml:brushProperty name="color" value="#00A0D7"/>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4.636"/>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148"/>
    </inkml:context>
    <inkml:brush xml:id="br0">
      <inkml:brushProperty name="width" value="0.05" units="cm"/>
      <inkml:brushProperty name="height" value="0.05" units="cm"/>
      <inkml:brushProperty name="color" value="#00A0D7"/>
    </inkml:brush>
  </inkml:definitions>
  <inkml:trace contextRef="#ctx0" brushRef="#br0">5 5 24575,'-5'-4'0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490"/>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8:30:55.848"/>
    </inkml:context>
    <inkml:brush xml:id="br0">
      <inkml:brushProperty name="width" value="0.05" units="cm"/>
      <inkml:brushProperty name="height" value="0.05" units="cm"/>
      <inkml:brushProperty name="color" value="#00A0D7"/>
    </inkml:brush>
  </inkml:definitions>
  <inkml:trace contextRef="#ctx0" brushRef="#br0">1 1 24575,'0'0'-8191</inkml:trace>
  <inkml:trace contextRef="#ctx0" brushRef="#br0" timeOffset="1">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3D06C20D-7CA1-4F4F-B288-B0B1D36012BE}" type="datetime1">
              <a:rPr lang="fr-FR"/>
              <a:pPr lvl="0"/>
              <a:t>16/12/2022</a:t>
            </a:fld>
            <a:endParaRPr lang="fr-FR"/>
          </a:p>
        </p:txBody>
      </p:sp>
      <p:sp>
        <p:nvSpPr>
          <p:cNvPr id="4" name="Espace réservé de l'image des diapositives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Espace réservé des commentair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C47A5CD1-4C5D-4B8E-9598-D887529D06B8}" type="slidenum">
              <a:rPr/>
              <a:pPr lvl="0"/>
              <a:t>‹N°›</a:t>
            </a:fld>
            <a:endParaRPr lang="fr-FR"/>
          </a:p>
        </p:txBody>
      </p:sp>
    </p:spTree>
    <p:extLst>
      <p:ext uri="{BB962C8B-B14F-4D97-AF65-F5344CB8AC3E}">
        <p14:creationId xmlns:p14="http://schemas.microsoft.com/office/powerpoint/2010/main" val="122500484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a:t>
            </a:fld>
            <a:endParaRPr lang="fr-FR" sz="1200" b="0" i="0" u="none" strike="noStrike" kern="1200" cap="none" spc="0" baseline="0" dirty="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13</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525324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686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7693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20</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608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24</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2759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8090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41643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4470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31</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88585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a:t>
            </a:fld>
            <a:endParaRPr lang="fr-FR" sz="1200" b="0" i="0" u="none" strike="noStrike" kern="1200" cap="none" spc="0" baseline="0" dirty="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3298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47</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18632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034014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49</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29732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50</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07159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51</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021959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9586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dirty="0"/>
              <a:t>Site1</a:t>
            </a:r>
          </a:p>
          <a:p>
            <a:pPr lvl="0"/>
            <a:r>
              <a:rPr lang="fr-FR" dirty="0"/>
              <a:t>Site2</a:t>
            </a:r>
          </a:p>
          <a:p>
            <a:pPr lvl="0"/>
            <a:r>
              <a:rPr lang="fr-FR" dirty="0"/>
              <a:t>Site3</a:t>
            </a:r>
          </a:p>
          <a:p>
            <a:pPr lvl="0"/>
            <a:r>
              <a:rPr lang="fr-FR" dirty="0"/>
              <a:t>Site4</a:t>
            </a:r>
          </a:p>
          <a:p>
            <a:pPr lvl="0"/>
            <a:r>
              <a:rPr lang="fr-FR" dirty="0"/>
              <a:t>Site5</a:t>
            </a:r>
          </a:p>
          <a:p>
            <a:pPr lvl="0"/>
            <a:endParaRPr lang="fr-FR" dirty="0"/>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681463-7FC4-47BA-802E-1AE6BEC3E79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53</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0461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97180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80923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7</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pPr lvl="0"/>
            <a:r>
              <a:rPr lang="fr-F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p>
          <a:p>
            <a:pPr lvl="0"/>
            <a:r>
              <a:rPr lang="fr-FR"/>
              <a:t>Progresser: la notation O (notation de Landeau)</a:t>
            </a:r>
          </a:p>
          <a:p>
            <a:pPr lvl="0"/>
            <a:r>
              <a:rPr lang="fr-FR"/>
              <a:t>comparaison des méthodes de tri d’un tableau de taille N: tris à bulles, par sélection, rapide, dichotomique…: temps nécessaire?</a:t>
            </a: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333E84-DBC0-4CF7-AF8F-CF2C2AA071F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8</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5751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10</a:t>
            </a:fld>
            <a:endParaRPr lang="fr-FR"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03035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EC5456-74FF-4019-96EC-C5C7939FDCE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a:t>
            </a:fld>
            <a:endParaRPr lang="fr-FR"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4889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p:cNvSpPr txBox="1">
            <a:spLocks noGrp="1"/>
          </p:cNvSpPr>
          <p:nvPr>
            <p:ph type="dt" sz="half" idx="7"/>
          </p:nvPr>
        </p:nvSpPr>
        <p:spPr/>
        <p:txBody>
          <a:bodyPr/>
          <a:lstStyle>
            <a:lvl1pPr>
              <a:defRPr/>
            </a:lvl1pPr>
          </a:lstStyle>
          <a:p>
            <a:pPr lvl="0"/>
            <a:fld id="{66125DB5-D82D-49AD-BD9E-42ECD2CCA9A5}" type="datetime1">
              <a:rPr lang="fr-FR"/>
              <a:pPr lvl="0"/>
              <a:t>16/12/2022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BA74A24A-5E54-4CA7-B207-718EB1142F76}" type="slidenum">
              <a:rPr/>
              <a:pPr lvl="0"/>
              <a:t>‹N°›</a:t>
            </a:fld>
            <a:endParaRPr lang="fr-FR"/>
          </a:p>
        </p:txBody>
      </p:sp>
    </p:spTree>
    <p:extLst>
      <p:ext uri="{BB962C8B-B14F-4D97-AF65-F5344CB8AC3E}">
        <p14:creationId xmlns:p14="http://schemas.microsoft.com/office/powerpoint/2010/main" val="23308624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fld id="{F6E080A1-6E85-4F0B-B676-C396B9644E28}" type="datetime1">
              <a:rPr lang="fr-FR"/>
              <a:pPr lvl="0"/>
              <a:t>16/12/2022</a:t>
            </a:fld>
            <a:endParaRPr lang="fr-FR"/>
          </a:p>
        </p:txBody>
      </p:sp>
      <p:sp>
        <p:nvSpPr>
          <p:cNvPr id="3" name="Espace réservé du pied de page 2"/>
          <p:cNvSpPr txBox="1">
            <a:spLocks noGrp="1"/>
          </p:cNvSpPr>
          <p:nvPr>
            <p:ph type="ftr" sz="quarter" idx="9"/>
          </p:nvPr>
        </p:nvSpPr>
        <p:spPr/>
        <p:txBody>
          <a:bodyPr/>
          <a:lstStyle>
            <a:lvl1pPr>
              <a:defRPr/>
            </a:lvl1pPr>
          </a:lstStyle>
          <a:p>
            <a:pPr lvl="0"/>
            <a:endParaRPr lang="fr-FR"/>
          </a:p>
        </p:txBody>
      </p:sp>
      <p:sp>
        <p:nvSpPr>
          <p:cNvPr id="4" name="Espace réservé du numéro de diapositive 3"/>
          <p:cNvSpPr txBox="1">
            <a:spLocks noGrp="1"/>
          </p:cNvSpPr>
          <p:nvPr>
            <p:ph type="sldNum" sz="quarter" idx="8"/>
          </p:nvPr>
        </p:nvSpPr>
        <p:spPr/>
        <p:txBody>
          <a:bodyPr/>
          <a:lstStyle>
            <a:lvl1pPr>
              <a:defRPr/>
            </a:lvl1pPr>
          </a:lstStyle>
          <a:p>
            <a:pPr lvl="0"/>
            <a:fld id="{F235393A-7560-4338-B925-03AF07955217}" type="slidenum">
              <a:rPr/>
              <a:pPr lvl="0"/>
              <a:t>‹N°›</a:t>
            </a:fld>
            <a:endParaRPr lang="fr-FR"/>
          </a:p>
        </p:txBody>
      </p:sp>
    </p:spTree>
    <p:extLst>
      <p:ext uri="{BB962C8B-B14F-4D97-AF65-F5344CB8AC3E}">
        <p14:creationId xmlns:p14="http://schemas.microsoft.com/office/powerpoint/2010/main" val="264334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Modifiez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B1C30C7D-85C9-4028-88BA-44F4E1A6B052}" type="datetime1">
              <a:rPr lang="fr-FR"/>
              <a:pPr lvl="0"/>
              <a:t>16/12/2022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FA9464B5-5DFC-4588-A1BD-020FA3EF675F}" type="slidenum">
              <a:rPr/>
              <a:pPr lvl="0"/>
              <a:t>‹N°›</a:t>
            </a:fld>
            <a:endParaRPr lang="fr-FR"/>
          </a:p>
        </p:txBody>
      </p:sp>
    </p:spTree>
    <p:extLst>
      <p:ext uri="{BB962C8B-B14F-4D97-AF65-F5344CB8AC3E}">
        <p14:creationId xmlns:p14="http://schemas.microsoft.com/office/powerpoint/2010/main" val="281278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Modifiez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DEA4BE38-ECCD-4A89-8A7D-F346C44A348B}" type="datetime1">
              <a:rPr lang="fr-FR"/>
              <a:pPr lvl="0"/>
              <a:t>16/12/2022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89AB2D74-0938-44C2-B712-5E62FE9B4A99}" type="slidenum">
              <a:rPr/>
              <a:pPr lvl="0"/>
              <a:t>‹N°›</a:t>
            </a:fld>
            <a:endParaRPr lang="fr-FR"/>
          </a:p>
        </p:txBody>
      </p:sp>
    </p:spTree>
    <p:extLst>
      <p:ext uri="{BB962C8B-B14F-4D97-AF65-F5344CB8AC3E}">
        <p14:creationId xmlns:p14="http://schemas.microsoft.com/office/powerpoint/2010/main" val="274752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69422955-991F-4DAF-BBE1-2192928B35D9}" type="datetime1">
              <a:rPr lang="fr-FR"/>
              <a:pPr lvl="0"/>
              <a:t>16/12/2022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63F9F341-6CAF-4F70-B9B9-A473C6C6B3E7}" type="slidenum">
              <a:rPr/>
              <a:pPr lvl="0"/>
              <a:t>‹N°›</a:t>
            </a:fld>
            <a:endParaRPr lang="fr-FR"/>
          </a:p>
        </p:txBody>
      </p:sp>
    </p:spTree>
    <p:extLst>
      <p:ext uri="{BB962C8B-B14F-4D97-AF65-F5344CB8AC3E}">
        <p14:creationId xmlns:p14="http://schemas.microsoft.com/office/powerpoint/2010/main" val="2311822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3A1597CD-030F-4819-884A-7590BF926EE4}" type="datetime1">
              <a:rPr lang="fr-FR"/>
              <a:pPr lvl="0"/>
              <a:t>16/12/2022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658E206D-B62D-4137-8D6F-E5D4BDFDFF5E}" type="slidenum">
              <a:rPr/>
              <a:pPr lvl="0"/>
              <a:t>‹N°›</a:t>
            </a:fld>
            <a:endParaRPr lang="fr-FR"/>
          </a:p>
        </p:txBody>
      </p:sp>
    </p:spTree>
    <p:extLst>
      <p:ext uri="{BB962C8B-B14F-4D97-AF65-F5344CB8AC3E}">
        <p14:creationId xmlns:p14="http://schemas.microsoft.com/office/powerpoint/2010/main" val="1121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Espace réservé du contenu 2"/>
          <p:cNvSpPr txBox="1">
            <a:spLocks noGrp="1"/>
          </p:cNvSpPr>
          <p:nvPr>
            <p:ph idx="4294967295"/>
          </p:nvPr>
        </p:nvSpPr>
        <p:spPr>
          <a:xfrm>
            <a:off x="947053" y="138796"/>
            <a:ext cx="11070768" cy="6217554"/>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3"/>
          <p:cNvSpPr txBox="1">
            <a:spLocks noGrp="1"/>
          </p:cNvSpPr>
          <p:nvPr>
            <p:ph type="dt" sz="half" idx="7"/>
          </p:nvPr>
        </p:nvSpPr>
        <p:spPr>
          <a:xfrm>
            <a:off x="947053" y="6356351"/>
            <a:ext cx="2743200" cy="365129"/>
          </a:xfrm>
        </p:spPr>
        <p:txBody>
          <a:bodyPr/>
          <a:lstStyle>
            <a:lvl1pPr>
              <a:defRPr/>
            </a:lvl1pPr>
          </a:lstStyle>
          <a:p>
            <a:pPr lvl="0"/>
            <a:fld id="{79285D55-D26A-43C8-A352-2E3820C0F11C}" type="datetime1">
              <a:rPr lang="fr-FR"/>
              <a:pPr lvl="0"/>
              <a:t>16/12/2022</a:t>
            </a:fld>
            <a:endParaRPr lang="fr-FR"/>
          </a:p>
        </p:txBody>
      </p:sp>
      <p:sp>
        <p:nvSpPr>
          <p:cNvPr id="4" name="Espace réservé du pied de page 4"/>
          <p:cNvSpPr txBox="1">
            <a:spLocks noGrp="1"/>
          </p:cNvSpPr>
          <p:nvPr>
            <p:ph type="ftr" sz="quarter" idx="9"/>
          </p:nvPr>
        </p:nvSpPr>
        <p:spPr>
          <a:xfrm>
            <a:off x="4425037" y="6356351"/>
            <a:ext cx="4114800" cy="365129"/>
          </a:xfrm>
        </p:spPr>
        <p:txBody>
          <a:bodyPr/>
          <a:lstStyle>
            <a:lvl1pPr>
              <a:defRPr/>
            </a:lvl1pPr>
          </a:lstStyle>
          <a:p>
            <a:pPr lvl="0"/>
            <a:endParaRPr lang="fr-FR"/>
          </a:p>
        </p:txBody>
      </p:sp>
      <p:sp>
        <p:nvSpPr>
          <p:cNvPr id="5" name="Espace réservé du numéro de diapositive 5"/>
          <p:cNvSpPr txBox="1">
            <a:spLocks noGrp="1"/>
          </p:cNvSpPr>
          <p:nvPr>
            <p:ph type="sldNum" sz="quarter" idx="8"/>
          </p:nvPr>
        </p:nvSpPr>
        <p:spPr>
          <a:xfrm>
            <a:off x="9274631" y="6356351"/>
            <a:ext cx="2743200" cy="365129"/>
          </a:xfrm>
        </p:spPr>
        <p:txBody>
          <a:bodyPr/>
          <a:lstStyle>
            <a:lvl1pPr>
              <a:defRPr/>
            </a:lvl1pPr>
          </a:lstStyle>
          <a:p>
            <a:pPr lvl="0"/>
            <a:fld id="{E55D19FD-8822-4A72-A416-7CA11688BFE2}" type="slidenum">
              <a:rPr/>
              <a:pPr lvl="0"/>
              <a:t>‹N°›</a:t>
            </a:fld>
            <a:endParaRPr lang="fr-FR"/>
          </a:p>
        </p:txBody>
      </p:sp>
      <p:sp>
        <p:nvSpPr>
          <p:cNvPr id="6" name="Titre 1"/>
          <p:cNvSpPr txBox="1">
            <a:spLocks noGrp="1"/>
          </p:cNvSpPr>
          <p:nvPr>
            <p:ph type="title"/>
          </p:nvPr>
        </p:nvSpPr>
        <p:spPr>
          <a:xfrm rot="16200004">
            <a:off x="-2591999" y="3290683"/>
            <a:ext cx="6166795" cy="694797"/>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Tree>
    <p:extLst>
      <p:ext uri="{BB962C8B-B14F-4D97-AF65-F5344CB8AC3E}">
        <p14:creationId xmlns:p14="http://schemas.microsoft.com/office/powerpoint/2010/main" val="21553187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Espace réservé de la date 2"/>
          <p:cNvSpPr txBox="1">
            <a:spLocks noGrp="1"/>
          </p:cNvSpPr>
          <p:nvPr>
            <p:ph type="dt" sz="half" idx="7"/>
          </p:nvPr>
        </p:nvSpPr>
        <p:spPr/>
        <p:txBody>
          <a:bodyPr/>
          <a:lstStyle>
            <a:lvl1pPr>
              <a:defRPr/>
            </a:lvl1pPr>
          </a:lstStyle>
          <a:p>
            <a:pPr lvl="0"/>
            <a:fld id="{E2298240-6423-413A-8192-DEA2CB14DE81}" type="datetime1">
              <a:rPr lang="fr-FR"/>
              <a:pPr lvl="0"/>
              <a:t>16/12/2022</a:t>
            </a:fld>
            <a:endParaRPr lang="fr-FR"/>
          </a:p>
        </p:txBody>
      </p:sp>
      <p:sp>
        <p:nvSpPr>
          <p:cNvPr id="3" name="Espace réservé du pied de page 3"/>
          <p:cNvSpPr txBox="1">
            <a:spLocks noGrp="1"/>
          </p:cNvSpPr>
          <p:nvPr>
            <p:ph type="ftr" sz="quarter" idx="9"/>
          </p:nvPr>
        </p:nvSpPr>
        <p:spPr/>
        <p:txBody>
          <a:bodyPr/>
          <a:lstStyle>
            <a:lvl1pPr>
              <a:defRPr/>
            </a:lvl1pPr>
          </a:lstStyle>
          <a:p>
            <a:pPr lvl="0"/>
            <a:endParaRPr lang="fr-FR"/>
          </a:p>
        </p:txBody>
      </p:sp>
      <p:sp>
        <p:nvSpPr>
          <p:cNvPr id="4" name="Espace réservé du numéro de diapositive 4"/>
          <p:cNvSpPr txBox="1">
            <a:spLocks noGrp="1"/>
          </p:cNvSpPr>
          <p:nvPr>
            <p:ph type="sldNum" sz="quarter" idx="8"/>
          </p:nvPr>
        </p:nvSpPr>
        <p:spPr/>
        <p:txBody>
          <a:bodyPr/>
          <a:lstStyle>
            <a:lvl1pPr>
              <a:defRPr/>
            </a:lvl1pPr>
          </a:lstStyle>
          <a:p>
            <a:pPr lvl="0"/>
            <a:fld id="{3F994120-8500-4BA5-85A0-2FC26D5B5833}" type="slidenum">
              <a:rPr/>
              <a:pPr lvl="0"/>
              <a:t>‹N°›</a:t>
            </a:fld>
            <a:endParaRPr lang="fr-FR"/>
          </a:p>
        </p:txBody>
      </p:sp>
    </p:spTree>
    <p:extLst>
      <p:ext uri="{BB962C8B-B14F-4D97-AF65-F5344CB8AC3E}">
        <p14:creationId xmlns:p14="http://schemas.microsoft.com/office/powerpoint/2010/main" val="364461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831847" y="1709735"/>
            <a:ext cx="10515600" cy="2852735"/>
          </a:xfrm>
        </p:spPr>
        <p:txBody>
          <a:bodyPr anchor="b"/>
          <a:lstStyle>
            <a:lvl1pPr>
              <a:defRPr sz="6000" i="1">
                <a:solidFill>
                  <a:srgbClr val="2F5597"/>
                </a:solidFill>
              </a:defRPr>
            </a:lvl1pPr>
          </a:lstStyle>
          <a:p>
            <a:pPr lvl="0"/>
            <a:r>
              <a:rPr lang="fr-FR"/>
              <a:t>Modifiez le style du titre</a:t>
            </a:r>
          </a:p>
        </p:txBody>
      </p:sp>
      <p:sp>
        <p:nvSpPr>
          <p:cNvPr id="3" name="Espace réservé du texte 2"/>
          <p:cNvSpPr txBox="1">
            <a:spLocks noGrp="1"/>
          </p:cNvSpPr>
          <p:nvPr>
            <p:ph type="body" idx="1"/>
          </p:nvPr>
        </p:nvSpPr>
        <p:spPr>
          <a:xfrm>
            <a:off x="831847" y="4589465"/>
            <a:ext cx="10515600" cy="1500182"/>
          </a:xfrm>
        </p:spPr>
        <p:txBody>
          <a:bodyPr/>
          <a:lstStyle>
            <a:lvl1pPr marL="0" indent="0">
              <a:buNone/>
              <a:defRPr sz="4000">
                <a:solidFill>
                  <a:srgbClr val="7F7F7F"/>
                </a:solidFill>
              </a:defRPr>
            </a:lvl1pPr>
          </a:lstStyle>
          <a:p>
            <a:pPr lvl="0"/>
            <a:r>
              <a:rPr lang="fr-FR"/>
              <a:t>Modifiez les styles du texte du masque</a:t>
            </a:r>
          </a:p>
        </p:txBody>
      </p:sp>
      <p:sp>
        <p:nvSpPr>
          <p:cNvPr id="4" name="Espace réservé de la date 3"/>
          <p:cNvSpPr txBox="1">
            <a:spLocks noGrp="1"/>
          </p:cNvSpPr>
          <p:nvPr>
            <p:ph type="dt" sz="half" idx="7"/>
          </p:nvPr>
        </p:nvSpPr>
        <p:spPr/>
        <p:txBody>
          <a:bodyPr/>
          <a:lstStyle>
            <a:lvl1pPr>
              <a:defRPr/>
            </a:lvl1pPr>
          </a:lstStyle>
          <a:p>
            <a:pPr lvl="0"/>
            <a:fld id="{954561BF-BAA5-4656-9D13-96451C94670B}" type="datetime1">
              <a:rPr lang="fr-FR"/>
              <a:pPr lvl="0"/>
              <a:t>16/12/2022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784DC9EC-7338-4543-95D9-BB75BB76AFAD}" type="slidenum">
              <a:rPr/>
              <a:pPr lvl="0"/>
              <a:t>‹N°›</a:t>
            </a:fld>
            <a:endParaRPr lang="fr-FR"/>
          </a:p>
        </p:txBody>
      </p:sp>
    </p:spTree>
    <p:extLst>
      <p:ext uri="{BB962C8B-B14F-4D97-AF65-F5344CB8AC3E}">
        <p14:creationId xmlns:p14="http://schemas.microsoft.com/office/powerpoint/2010/main" val="1989891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txBox="1">
            <a:spLocks noGrp="1"/>
          </p:cNvSpPr>
          <p:nvPr>
            <p:ph type="dt" sz="half" idx="7"/>
          </p:nvPr>
        </p:nvSpPr>
        <p:spPr/>
        <p:txBody>
          <a:bodyPr/>
          <a:lstStyle>
            <a:lvl1pPr>
              <a:defRPr/>
            </a:lvl1pPr>
          </a:lstStyle>
          <a:p>
            <a:pPr lvl="0"/>
            <a:fld id="{AE5896C8-A95C-44A1-B363-F7B026479757}" type="datetime1">
              <a:rPr lang="fr-FR"/>
              <a:pPr lvl="0"/>
              <a:t>16/12/2022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1F353366-ACD9-485A-8454-444C78A42A91}" type="slidenum">
              <a:rPr/>
              <a:pPr lvl="0"/>
              <a:t>‹N°›</a:t>
            </a:fld>
            <a:endParaRPr lang="fr-FR"/>
          </a:p>
        </p:txBody>
      </p:sp>
    </p:spTree>
    <p:extLst>
      <p:ext uri="{BB962C8B-B14F-4D97-AF65-F5344CB8AC3E}">
        <p14:creationId xmlns:p14="http://schemas.microsoft.com/office/powerpoint/2010/main" val="34648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525068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358426" y="91440"/>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6358426" y="555168"/>
            <a:ext cx="527654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875C3791-A721-4210-99B8-DF78366347D1}" type="datetime1">
              <a:rPr lang="fr-FR"/>
              <a:pPr lvl="0"/>
              <a:t>16/12/2022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5316345E-558B-4BD9-80A1-AB47051F9DAD}" type="slidenum">
              <a:rPr/>
              <a:pPr lvl="0"/>
              <a:t>‹N°›</a:t>
            </a:fld>
            <a:endParaRPr lang="fr-FR"/>
          </a:p>
        </p:txBody>
      </p:sp>
    </p:spTree>
    <p:extLst>
      <p:ext uri="{BB962C8B-B14F-4D97-AF65-F5344CB8AC3E}">
        <p14:creationId xmlns:p14="http://schemas.microsoft.com/office/powerpoint/2010/main" val="20420026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Comparaison">
    <p:bg>
      <p:bgPr>
        <a:gradFill>
          <a:gsLst>
            <a:gs pos="0">
              <a:srgbClr val="FFFFFF"/>
            </a:gs>
            <a:gs pos="100000">
              <a:srgbClr val="B5D2EC"/>
            </a:gs>
          </a:gsLst>
          <a:lin ang="5400000"/>
        </a:gradFill>
        <a:effectLst/>
      </p:bgPr>
    </p:bg>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525068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358426" y="91440"/>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6358426" y="555168"/>
            <a:ext cx="5276545" cy="5801182"/>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EF88325C-448B-4D89-9C95-C7FF2126F854}" type="datetime1">
              <a:rPr lang="fr-FR"/>
              <a:pPr lvl="0"/>
              <a:t>16/12/2022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4EE6EC8F-F9F5-49ED-A816-EFEFC59E1E06}" type="slidenum">
              <a:rPr/>
              <a:pPr lvl="0"/>
              <a:t>‹N°›</a:t>
            </a:fld>
            <a:endParaRPr lang="fr-FR"/>
          </a:p>
        </p:txBody>
      </p:sp>
    </p:spTree>
    <p:extLst>
      <p:ext uri="{BB962C8B-B14F-4D97-AF65-F5344CB8AC3E}">
        <p14:creationId xmlns:p14="http://schemas.microsoft.com/office/powerpoint/2010/main" val="11901979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rot="16200004">
            <a:off x="-2593024" y="3291844"/>
            <a:ext cx="6166302" cy="692968"/>
          </a:xfrm>
          <a:gradFill>
            <a:gsLst>
              <a:gs pos="0">
                <a:srgbClr val="F7FAFD"/>
              </a:gs>
              <a:gs pos="100000">
                <a:srgbClr val="9DC3E6"/>
              </a:gs>
            </a:gsLst>
            <a:lin ang="5400000"/>
          </a:gradFill>
          <a:ln w="9528">
            <a:solidFill>
              <a:srgbClr val="DEEBF7"/>
            </a:solidFill>
            <a:prstDash val="solid"/>
          </a:ln>
          <a:effectLst>
            <a:outerShdw dist="38096" dir="2700000" algn="tl">
              <a:srgbClr val="000000">
                <a:alpha val="40000"/>
              </a:srgbClr>
            </a:outerShdw>
          </a:effectLst>
        </p:spPr>
        <p:txBody>
          <a:bodyPr/>
          <a:lstStyle>
            <a:lvl1pPr>
              <a:defRPr b="1">
                <a:solidFill>
                  <a:srgbClr val="4472C4"/>
                </a:solidFill>
              </a:defRPr>
            </a:lvl1pPr>
          </a:lstStyle>
          <a:p>
            <a:pPr lvl="0"/>
            <a:r>
              <a:rPr lang="fr-FR"/>
              <a:t>Modifiez le style du titre</a:t>
            </a:r>
          </a:p>
        </p:txBody>
      </p:sp>
      <p:sp>
        <p:nvSpPr>
          <p:cNvPr id="3" name="Espace réservé du texte 2"/>
          <p:cNvSpPr txBox="1">
            <a:spLocks noGrp="1"/>
          </p:cNvSpPr>
          <p:nvPr>
            <p:ph type="body" idx="1"/>
          </p:nvPr>
        </p:nvSpPr>
        <p:spPr>
          <a:xfrm>
            <a:off x="1026020" y="91440"/>
            <a:ext cx="525068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4" name="Espace réservé du contenu 3"/>
          <p:cNvSpPr txBox="1">
            <a:spLocks noGrp="1"/>
          </p:cNvSpPr>
          <p:nvPr>
            <p:ph idx="2"/>
          </p:nvPr>
        </p:nvSpPr>
        <p:spPr>
          <a:xfrm>
            <a:off x="1026020" y="555168"/>
            <a:ext cx="10608951" cy="2520004"/>
          </a:xfrm>
          <a:ln w="9528">
            <a:solidFill>
              <a:srgbClr val="5B9BD5"/>
            </a:solidFill>
            <a:prstDash val="solid"/>
          </a:ln>
        </p:spPr>
        <p:txBody>
          <a:bodyPr anchor="ctr"/>
          <a:lstStyle>
            <a:lvl1pPr>
              <a:defRPr/>
            </a:lvl1pPr>
            <a:lvl2pPr>
              <a:defRPr/>
            </a:lvl2pPr>
            <a:lvl3pPr>
              <a:defRPr/>
            </a:lvl3pPr>
            <a:lvl4pPr>
              <a:defRPr/>
            </a:lvl4pPr>
            <a:lvl5pPr>
              <a:defRPr/>
            </a:lvl5pPr>
            <a:lvl6pPr marL="2057400" marR="0" lvl="4" fontAlgn="auto">
              <a:spcAft>
                <a:spcPts val="0"/>
              </a:spcAft>
              <a:buSzPct val="100000"/>
              <a:buFont typeface="Arial" pitchFamily="34"/>
              <a:tabLst/>
              <a:defRPr lang="fr-FR" b="0" i="0" u="none" strike="noStrike" cap="none" spc="0" baseline="0">
                <a:solidFill>
                  <a:srgbClr val="000000"/>
                </a:solidFill>
                <a:uFillTx/>
                <a:latin typeface="Calibri"/>
              </a:defRPr>
            </a:lvl6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niveau7,5</a:t>
            </a:r>
          </a:p>
          <a:p>
            <a:pPr lvl="4"/>
            <a:endParaRPr lang="fr-FR"/>
          </a:p>
        </p:txBody>
      </p:sp>
      <p:sp>
        <p:nvSpPr>
          <p:cNvPr id="5" name="Espace réservé du texte 4"/>
          <p:cNvSpPr txBox="1">
            <a:spLocks noGrp="1"/>
          </p:cNvSpPr>
          <p:nvPr>
            <p:ph type="body" idx="3"/>
          </p:nvPr>
        </p:nvSpPr>
        <p:spPr>
          <a:xfrm>
            <a:off x="1026020" y="3162141"/>
            <a:ext cx="5276545" cy="463728"/>
          </a:xfrm>
        </p:spPr>
        <p:txBody>
          <a:bodyPr anchor="b" anchorCtr="1"/>
          <a:lstStyle>
            <a:lvl1pPr marL="0" indent="0" algn="ctr">
              <a:buNone/>
              <a:defRPr sz="2400" b="1">
                <a:solidFill>
                  <a:srgbClr val="2F5597"/>
                </a:solidFill>
              </a:defRPr>
            </a:lvl1pPr>
          </a:lstStyle>
          <a:p>
            <a:pPr lvl="0"/>
            <a:r>
              <a:rPr lang="fr-FR"/>
              <a:t>Modifiez les styles du texte du masque</a:t>
            </a:r>
          </a:p>
        </p:txBody>
      </p:sp>
      <p:sp>
        <p:nvSpPr>
          <p:cNvPr id="6" name="Espace réservé du contenu 5"/>
          <p:cNvSpPr txBox="1">
            <a:spLocks noGrp="1"/>
          </p:cNvSpPr>
          <p:nvPr>
            <p:ph idx="4"/>
          </p:nvPr>
        </p:nvSpPr>
        <p:spPr>
          <a:xfrm>
            <a:off x="1026020" y="3636331"/>
            <a:ext cx="10608951" cy="2700003"/>
          </a:xfrm>
          <a:ln w="9528">
            <a:solidFill>
              <a:srgbClr val="5B9BD5"/>
            </a:solidFill>
            <a:prstDash val="solid"/>
          </a:ln>
        </p:spPr>
        <p:txBody>
          <a:bodyPr anchor="ctr"/>
          <a:lstStyle>
            <a:lvl1pPr>
              <a:defRPr/>
            </a:lvl1pPr>
            <a:lvl2pPr>
              <a:defRPr/>
            </a:lvl2pPr>
            <a:lvl3pPr>
              <a:defRPr/>
            </a:lvl3pPr>
            <a:lvl4pPr>
              <a:defRPr/>
            </a:lvl4pPr>
            <a:lvl5pP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a:xfrm>
            <a:off x="1026020" y="6356351"/>
            <a:ext cx="2743200" cy="365129"/>
          </a:xfrm>
        </p:spPr>
        <p:txBody>
          <a:bodyPr/>
          <a:lstStyle>
            <a:lvl1pPr>
              <a:defRPr/>
            </a:lvl1pPr>
          </a:lstStyle>
          <a:p>
            <a:pPr lvl="0"/>
            <a:fld id="{29CF8317-A6E1-4D9A-BBB2-F09C08C42E75}" type="datetime1">
              <a:rPr lang="fr-FR"/>
              <a:pPr lvl="0"/>
              <a:t>16/12/2022</a:t>
            </a:fld>
            <a:endParaRPr lang="fr-FR"/>
          </a:p>
        </p:txBody>
      </p:sp>
      <p:sp>
        <p:nvSpPr>
          <p:cNvPr id="8" name="Espace réservé du pied de page 7"/>
          <p:cNvSpPr txBox="1">
            <a:spLocks noGrp="1"/>
          </p:cNvSpPr>
          <p:nvPr>
            <p:ph type="ftr" sz="quarter" idx="9"/>
          </p:nvPr>
        </p:nvSpPr>
        <p:spPr>
          <a:xfrm>
            <a:off x="4280260" y="6356351"/>
            <a:ext cx="4114800" cy="365129"/>
          </a:xfrm>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a:xfrm>
            <a:off x="8891771" y="6356351"/>
            <a:ext cx="2743200" cy="365129"/>
          </a:xfrm>
        </p:spPr>
        <p:txBody>
          <a:bodyPr/>
          <a:lstStyle>
            <a:lvl1pPr>
              <a:defRPr/>
            </a:lvl1pPr>
          </a:lstStyle>
          <a:p>
            <a:pPr lvl="0"/>
            <a:fld id="{554E2E9E-EE54-401E-BAD7-7410AF6FBA17}" type="slidenum">
              <a:rPr/>
              <a:pPr lvl="0"/>
              <a:t>‹N°›</a:t>
            </a:fld>
            <a:endParaRPr lang="fr-FR"/>
          </a:p>
        </p:txBody>
      </p:sp>
    </p:spTree>
    <p:extLst>
      <p:ext uri="{BB962C8B-B14F-4D97-AF65-F5344CB8AC3E}">
        <p14:creationId xmlns:p14="http://schemas.microsoft.com/office/powerpoint/2010/main" val="2726568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p:cNvSpPr txBox="1">
            <a:spLocks noGrp="1"/>
          </p:cNvSpPr>
          <p:nvPr>
            <p:ph type="dt" sz="half" idx="7"/>
          </p:nvPr>
        </p:nvSpPr>
        <p:spPr/>
        <p:txBody>
          <a:bodyPr/>
          <a:lstStyle>
            <a:lvl1pPr>
              <a:defRPr/>
            </a:lvl1pPr>
          </a:lstStyle>
          <a:p>
            <a:pPr lvl="0"/>
            <a:fld id="{182C03D7-4141-426B-A092-4233ADE3D787}" type="datetime1">
              <a:rPr lang="fr-FR"/>
              <a:pPr lvl="0"/>
              <a:t>16/12/2022</a:t>
            </a:fld>
            <a:endParaRPr lang="fr-FR"/>
          </a:p>
        </p:txBody>
      </p:sp>
      <p:sp>
        <p:nvSpPr>
          <p:cNvPr id="4" name="Espace réservé du pied de page 3"/>
          <p:cNvSpPr txBox="1">
            <a:spLocks noGrp="1"/>
          </p:cNvSpPr>
          <p:nvPr>
            <p:ph type="ftr" sz="quarter" idx="9"/>
          </p:nvPr>
        </p:nvSpPr>
        <p:spPr/>
        <p:txBody>
          <a:bodyPr/>
          <a:lstStyle>
            <a:lvl1pPr>
              <a:defRPr/>
            </a:lvl1pPr>
          </a:lstStyle>
          <a:p>
            <a:pPr lvl="0"/>
            <a:endParaRPr lang="fr-FR"/>
          </a:p>
        </p:txBody>
      </p:sp>
      <p:sp>
        <p:nvSpPr>
          <p:cNvPr id="5" name="Espace réservé du numéro de diapositive 4"/>
          <p:cNvSpPr txBox="1">
            <a:spLocks noGrp="1"/>
          </p:cNvSpPr>
          <p:nvPr>
            <p:ph type="sldNum" sz="quarter" idx="8"/>
          </p:nvPr>
        </p:nvSpPr>
        <p:spPr/>
        <p:txBody>
          <a:bodyPr/>
          <a:lstStyle>
            <a:lvl1pPr>
              <a:defRPr/>
            </a:lvl1pPr>
          </a:lstStyle>
          <a:p>
            <a:pPr lvl="0"/>
            <a:fld id="{CF02D476-2E10-467A-BD18-98D2C8591DA1}" type="slidenum">
              <a:rPr/>
              <a:pPr lvl="0"/>
              <a:t>‹N°›</a:t>
            </a:fld>
            <a:endParaRPr lang="fr-FR"/>
          </a:p>
        </p:txBody>
      </p:sp>
    </p:spTree>
    <p:extLst>
      <p:ext uri="{BB962C8B-B14F-4D97-AF65-F5344CB8AC3E}">
        <p14:creationId xmlns:p14="http://schemas.microsoft.com/office/powerpoint/2010/main" val="127532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mt="10000"/>
          </a:blip>
          <a:stretch>
            <a:fillRect/>
          </a:stretch>
        </a:blip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E166AC52-1CC6-4E79-A69F-CF04A1A3444F}" type="datetime1">
              <a:rPr lang="fr-FR"/>
              <a:pPr lvl="0"/>
              <a:t>16/12/2022</a:t>
            </a:fld>
            <a:endParaRPr lang="fr-FR"/>
          </a:p>
        </p:txBody>
      </p:sp>
      <p:sp>
        <p:nvSpPr>
          <p:cNvPr id="5"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1FF3A5E6-41A8-46F0-B2AE-56DFE01099B8}" type="slidenum">
              <a:rPr/>
              <a:pPr lvl="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9cW46ouj5slY4wYj_PNAhRgKPQCkpViE/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exo_affectation05.al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solutions/exo_boucle01.al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solutions/exo_boucle02.al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solutions/exo_fonctions01.al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solutions/exo_tableau01.al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customXml" Target="../ink/ink2.xml"/></Relationships>
</file>

<file path=ppt/slides/_rels/slide3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2.png"/><Relationship Id="rId7" Type="http://schemas.openxmlformats.org/officeDocument/2006/relationships/customXml" Target="../ink/ink6.xml"/><Relationship Id="rId12" Type="http://schemas.openxmlformats.org/officeDocument/2006/relationships/image" Target="../media/image21.png"/><Relationship Id="rId2" Type="http://schemas.openxmlformats.org/officeDocument/2006/relationships/customXml" Target="../ink/ink3.xml"/><Relationship Id="rId1" Type="http://schemas.openxmlformats.org/officeDocument/2006/relationships/slideLayout" Target="../slideLayouts/slideLayout7.xml"/><Relationship Id="rId6" Type="http://schemas.openxmlformats.org/officeDocument/2006/relationships/customXml" Target="../ink/ink5.xml"/><Relationship Id="rId11" Type="http://schemas.openxmlformats.org/officeDocument/2006/relationships/customXml" Target="../ink/ink9.xml"/><Relationship Id="rId5" Type="http://schemas.openxmlformats.org/officeDocument/2006/relationships/image" Target="../media/image19.png"/><Relationship Id="rId10" Type="http://schemas.openxmlformats.org/officeDocument/2006/relationships/customXml" Target="../ink/ink8.xml"/><Relationship Id="rId4" Type="http://schemas.openxmlformats.org/officeDocument/2006/relationships/customXml" Target="../ink/ink4.xml"/><Relationship Id="rId9"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12.png"/><Relationship Id="rId7" Type="http://schemas.openxmlformats.org/officeDocument/2006/relationships/customXml" Target="../ink/ink16.xml"/><Relationship Id="rId12"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customXml" Target="../ink/ink19.xml"/><Relationship Id="rId5" Type="http://schemas.openxmlformats.org/officeDocument/2006/relationships/image" Target="../media/image19.png"/><Relationship Id="rId10" Type="http://schemas.openxmlformats.org/officeDocument/2006/relationships/customXml" Target="../ink/ink18.xml"/><Relationship Id="rId4" Type="http://schemas.openxmlformats.org/officeDocument/2006/relationships/customXml" Target="../ink/ink14.xml"/><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10.png"/><Relationship Id="rId7" Type="http://schemas.openxmlformats.org/officeDocument/2006/relationships/customXml" Target="../ink/ink2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customXml" Target="../ink/ink21.xml"/><Relationship Id="rId5" Type="http://schemas.openxmlformats.org/officeDocument/2006/relationships/image" Target="../media/image24.png"/><Relationship Id="rId4" Type="http://schemas.openxmlformats.org/officeDocument/2006/relationships/customXml" Target="../ink/ink20.xml"/><Relationship Id="rId9" Type="http://schemas.openxmlformats.org/officeDocument/2006/relationships/customXml" Target="../ink/ink24.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p:cNvSpPr txBox="1">
            <a:spLocks noGrp="1"/>
          </p:cNvSpPr>
          <p:nvPr>
            <p:ph type="ctrTitle"/>
          </p:nvPr>
        </p:nvSpPr>
        <p:spPr/>
        <p:txBody>
          <a:bodyPr/>
          <a:lstStyle/>
          <a:p>
            <a:pPr lvl="0"/>
            <a:r>
              <a:rPr lang="fr-FR" sz="8000" b="1" i="1" dirty="0">
                <a:solidFill>
                  <a:srgbClr val="2F5597"/>
                </a:solidFill>
              </a:rPr>
              <a:t>TP VBA</a:t>
            </a:r>
            <a:endParaRPr lang="fr-FR" b="1" i="1" dirty="0">
              <a:solidFill>
                <a:srgbClr val="2F5597"/>
              </a:solidFill>
            </a:endParaRPr>
          </a:p>
        </p:txBody>
      </p:sp>
      <p:sp>
        <p:nvSpPr>
          <p:cNvPr id="3" name="Sous-titre 2"/>
          <p:cNvSpPr txBox="1">
            <a:spLocks noGrp="1"/>
          </p:cNvSpPr>
          <p:nvPr>
            <p:ph type="subTitle" idx="1"/>
          </p:nvPr>
        </p:nvSpPr>
        <p:spPr/>
        <p:txBody>
          <a:bodyPr/>
          <a:lstStyle/>
          <a:p>
            <a:r>
              <a:rPr lang="fr-FR" dirty="0"/>
              <a:t>Ou réaliser son algorithme.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u="sng" dirty="0">
                <a:ln cmpd="dbl">
                  <a:noFill/>
                </a:ln>
                <a:latin typeface="Calibri Light"/>
              </a:rPr>
              <a:t>Nouveau Classeur en </a:t>
            </a:r>
            <a:r>
              <a:rPr lang="fr-FR" sz="2800" b="1" u="sng" dirty="0" err="1">
                <a:ln cmpd="dbl">
                  <a:noFill/>
                </a:ln>
                <a:latin typeface="Calibri Light"/>
              </a:rPr>
              <a:t>Xlsm</a:t>
            </a:r>
            <a:r>
              <a:rPr lang="fr-FR" sz="2800" b="1" u="sng" dirty="0">
                <a:ln cmpd="dbl">
                  <a:noFill/>
                </a:ln>
                <a:latin typeface="Calibri Light"/>
              </a:rPr>
              <a:t>. ( Classeur prenant en charge les macros )</a:t>
            </a:r>
          </a:p>
          <a:p>
            <a:pPr>
              <a:lnSpc>
                <a:spcPct val="90000"/>
              </a:lnSpc>
              <a:defRPr/>
            </a:pPr>
            <a:endParaRPr lang="fr-FR" sz="2800" b="1" u="sng" dirty="0">
              <a:ln cmpd="dbl">
                <a:noFill/>
              </a:ln>
              <a:latin typeface="Calibri Light"/>
            </a:endParaRPr>
          </a:p>
          <a:p>
            <a:pPr>
              <a:lnSpc>
                <a:spcPct val="90000"/>
              </a:lnSpc>
              <a:defRPr/>
            </a:pPr>
            <a:endParaRPr lang="fr-FR" sz="2800" b="1" u="sng" dirty="0">
              <a:ln cmpd="dbl">
                <a:noFill/>
              </a:ln>
              <a:latin typeface="Calibri Light"/>
            </a:endParaRPr>
          </a:p>
          <a:p>
            <a:pPr>
              <a:lnSpc>
                <a:spcPct val="90000"/>
              </a:lnSpc>
              <a:defRPr/>
            </a:pPr>
            <a:endParaRPr lang="fr-FR" sz="2800" b="1" u="sng" dirty="0">
              <a:ln cmpd="dbl">
                <a:noFill/>
              </a:ln>
              <a:latin typeface="Calibri Light"/>
            </a:endParaRPr>
          </a:p>
          <a:p>
            <a:pPr>
              <a:lnSpc>
                <a:spcPct val="90000"/>
              </a:lnSpc>
              <a:defRPr/>
            </a:pPr>
            <a:endParaRPr lang="fr-FR" sz="2800" b="1" u="sng" dirty="0">
              <a:ln cmpd="dbl">
                <a:noFill/>
              </a:ln>
              <a:latin typeface="Calibri Light"/>
            </a:endParaRP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2" name="Espace réservé pour une image  5" descr="test_tp - Excel">
            <a:extLst>
              <a:ext uri="{FF2B5EF4-FFF2-40B4-BE49-F238E27FC236}">
                <a16:creationId xmlns:a16="http://schemas.microsoft.com/office/drawing/2014/main" id="{EC29A94A-C9D2-39AE-15A5-1BA7E2613BFC}"/>
              </a:ext>
            </a:extLst>
          </p:cNvPr>
          <p:cNvPicPr>
            <a:picLocks noChangeAspect="1"/>
          </p:cNvPicPr>
          <p:nvPr/>
        </p:nvPicPr>
        <p:blipFill rotWithShape="1">
          <a:blip r:embed="rId3">
            <a:extLst>
              <a:ext uri="{28A0092B-C50C-407E-A947-70E740481C1C}">
                <a14:useLocalDpi xmlns:a14="http://schemas.microsoft.com/office/drawing/2010/main" val="0"/>
              </a:ext>
            </a:extLst>
          </a:blip>
          <a:srcRect l="-1069" b="79200"/>
          <a:stretch/>
        </p:blipFill>
        <p:spPr>
          <a:xfrm>
            <a:off x="1883120" y="1584955"/>
            <a:ext cx="8955845" cy="1022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Découverte de l’environnement </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3" name="Image 2">
            <a:extLst>
              <a:ext uri="{FF2B5EF4-FFF2-40B4-BE49-F238E27FC236}">
                <a16:creationId xmlns:a16="http://schemas.microsoft.com/office/drawing/2014/main" id="{7FA08C6B-4552-4584-8A00-93064AEC01BA}"/>
              </a:ext>
            </a:extLst>
          </p:cNvPr>
          <p:cNvPicPr>
            <a:picLocks noChangeAspect="1"/>
          </p:cNvPicPr>
          <p:nvPr/>
        </p:nvPicPr>
        <p:blipFill rotWithShape="1">
          <a:blip r:embed="rId3"/>
          <a:srcRect l="-12907" t="-30195" r="29511" b="-5270"/>
          <a:stretch/>
        </p:blipFill>
        <p:spPr>
          <a:xfrm>
            <a:off x="0" y="136520"/>
            <a:ext cx="7492753" cy="6596345"/>
          </a:xfrm>
          <a:prstGeom prst="rect">
            <a:avLst/>
          </a:prstGeom>
        </p:spPr>
      </p:pic>
      <p:sp>
        <p:nvSpPr>
          <p:cNvPr id="7" name="Flèche : gauche 6">
            <a:extLst>
              <a:ext uri="{FF2B5EF4-FFF2-40B4-BE49-F238E27FC236}">
                <a16:creationId xmlns:a16="http://schemas.microsoft.com/office/drawing/2014/main" id="{31DD3BB3-1CEC-4378-9824-99E78503F0C4}"/>
              </a:ext>
            </a:extLst>
          </p:cNvPr>
          <p:cNvSpPr/>
          <p:nvPr/>
        </p:nvSpPr>
        <p:spPr>
          <a:xfrm>
            <a:off x="2707689" y="5255580"/>
            <a:ext cx="1811045" cy="381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Propriétés</a:t>
            </a:r>
          </a:p>
        </p:txBody>
      </p:sp>
      <p:sp>
        <p:nvSpPr>
          <p:cNvPr id="12" name="Flèche : droite 11">
            <a:extLst>
              <a:ext uri="{FF2B5EF4-FFF2-40B4-BE49-F238E27FC236}">
                <a16:creationId xmlns:a16="http://schemas.microsoft.com/office/drawing/2014/main" id="{70189DAD-9963-406C-A398-9EDB6480DA35}"/>
              </a:ext>
            </a:extLst>
          </p:cNvPr>
          <p:cNvSpPr/>
          <p:nvPr/>
        </p:nvSpPr>
        <p:spPr>
          <a:xfrm>
            <a:off x="363984" y="3089429"/>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Explorateur</a:t>
            </a:r>
          </a:p>
        </p:txBody>
      </p:sp>
      <p:sp>
        <p:nvSpPr>
          <p:cNvPr id="13" name="Rectangle 12">
            <a:extLst>
              <a:ext uri="{FF2B5EF4-FFF2-40B4-BE49-F238E27FC236}">
                <a16:creationId xmlns:a16="http://schemas.microsoft.com/office/drawing/2014/main" id="{2CBFD983-B78F-49C7-BA50-B5DC36BE5EA4}"/>
              </a:ext>
            </a:extLst>
          </p:cNvPr>
          <p:cNvSpPr/>
          <p:nvPr/>
        </p:nvSpPr>
        <p:spPr>
          <a:xfrm>
            <a:off x="5104660" y="4305670"/>
            <a:ext cx="1509204" cy="46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Fenêtre de travail</a:t>
            </a:r>
          </a:p>
        </p:txBody>
      </p:sp>
    </p:spTree>
    <p:extLst>
      <p:ext uri="{BB962C8B-B14F-4D97-AF65-F5344CB8AC3E}">
        <p14:creationId xmlns:p14="http://schemas.microsoft.com/office/powerpoint/2010/main" val="75527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L’explorateur</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4" name="Image 3">
            <a:extLst>
              <a:ext uri="{FF2B5EF4-FFF2-40B4-BE49-F238E27FC236}">
                <a16:creationId xmlns:a16="http://schemas.microsoft.com/office/drawing/2014/main" id="{F9B19AB4-899F-4AED-9ECF-A02595810F93}"/>
              </a:ext>
            </a:extLst>
          </p:cNvPr>
          <p:cNvPicPr>
            <a:picLocks noChangeAspect="1"/>
          </p:cNvPicPr>
          <p:nvPr/>
        </p:nvPicPr>
        <p:blipFill>
          <a:blip r:embed="rId3"/>
          <a:stretch>
            <a:fillRect/>
          </a:stretch>
        </p:blipFill>
        <p:spPr>
          <a:xfrm>
            <a:off x="3841161" y="1821791"/>
            <a:ext cx="4667250" cy="3914775"/>
          </a:xfrm>
          <a:prstGeom prst="rect">
            <a:avLst/>
          </a:prstGeom>
        </p:spPr>
      </p:pic>
      <p:sp>
        <p:nvSpPr>
          <p:cNvPr id="7" name="Flèche : gauche 6">
            <a:extLst>
              <a:ext uri="{FF2B5EF4-FFF2-40B4-BE49-F238E27FC236}">
                <a16:creationId xmlns:a16="http://schemas.microsoft.com/office/drawing/2014/main" id="{31DD3BB3-1CEC-4378-9824-99E78503F0C4}"/>
              </a:ext>
            </a:extLst>
          </p:cNvPr>
          <p:cNvSpPr/>
          <p:nvPr/>
        </p:nvSpPr>
        <p:spPr>
          <a:xfrm>
            <a:off x="5012923" y="3455004"/>
            <a:ext cx="1811045" cy="381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formulaires</a:t>
            </a:r>
          </a:p>
        </p:txBody>
      </p:sp>
      <p:sp>
        <p:nvSpPr>
          <p:cNvPr id="15" name="Flèche : droite 14">
            <a:extLst>
              <a:ext uri="{FF2B5EF4-FFF2-40B4-BE49-F238E27FC236}">
                <a16:creationId xmlns:a16="http://schemas.microsoft.com/office/drawing/2014/main" id="{98535A6D-3388-4D31-8064-E9ABE11934A7}"/>
              </a:ext>
            </a:extLst>
          </p:cNvPr>
          <p:cNvSpPr/>
          <p:nvPr/>
        </p:nvSpPr>
        <p:spPr>
          <a:xfrm>
            <a:off x="2463812" y="3810732"/>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code</a:t>
            </a:r>
          </a:p>
        </p:txBody>
      </p:sp>
      <p:sp>
        <p:nvSpPr>
          <p:cNvPr id="12" name="Flèche : droite 11">
            <a:extLst>
              <a:ext uri="{FF2B5EF4-FFF2-40B4-BE49-F238E27FC236}">
                <a16:creationId xmlns:a16="http://schemas.microsoft.com/office/drawing/2014/main" id="{70189DAD-9963-406C-A398-9EDB6480DA35}"/>
              </a:ext>
            </a:extLst>
          </p:cNvPr>
          <p:cNvSpPr/>
          <p:nvPr/>
        </p:nvSpPr>
        <p:spPr>
          <a:xfrm>
            <a:off x="2628105" y="2856001"/>
            <a:ext cx="1784411"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classeurs</a:t>
            </a:r>
          </a:p>
        </p:txBody>
      </p:sp>
    </p:spTree>
    <p:extLst>
      <p:ext uri="{BB962C8B-B14F-4D97-AF65-F5344CB8AC3E}">
        <p14:creationId xmlns:p14="http://schemas.microsoft.com/office/powerpoint/2010/main" val="230308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Ecrire un premier programme</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15" name="Flèche : droite 14">
            <a:extLst>
              <a:ext uri="{FF2B5EF4-FFF2-40B4-BE49-F238E27FC236}">
                <a16:creationId xmlns:a16="http://schemas.microsoft.com/office/drawing/2014/main" id="{98535A6D-3388-4D31-8064-E9ABE11934A7}"/>
              </a:ext>
            </a:extLst>
          </p:cNvPr>
          <p:cNvSpPr/>
          <p:nvPr/>
        </p:nvSpPr>
        <p:spPr>
          <a:xfrm>
            <a:off x="1159651" y="3298510"/>
            <a:ext cx="2192087"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Insérer un module</a:t>
            </a:r>
          </a:p>
        </p:txBody>
      </p:sp>
      <p:pic>
        <p:nvPicPr>
          <p:cNvPr id="6" name="Image 5">
            <a:extLst>
              <a:ext uri="{FF2B5EF4-FFF2-40B4-BE49-F238E27FC236}">
                <a16:creationId xmlns:a16="http://schemas.microsoft.com/office/drawing/2014/main" id="{1E649137-686D-4250-BEE8-012BCFF3C186}"/>
              </a:ext>
            </a:extLst>
          </p:cNvPr>
          <p:cNvPicPr>
            <a:picLocks noChangeAspect="1"/>
          </p:cNvPicPr>
          <p:nvPr/>
        </p:nvPicPr>
        <p:blipFill rotWithShape="1">
          <a:blip r:embed="rId3"/>
          <a:srcRect r="73949" b="47055"/>
          <a:stretch/>
        </p:blipFill>
        <p:spPr>
          <a:xfrm>
            <a:off x="3494744" y="1613516"/>
            <a:ext cx="3154631" cy="3630967"/>
          </a:xfrm>
          <a:prstGeom prst="rect">
            <a:avLst/>
          </a:prstGeom>
        </p:spPr>
      </p:pic>
    </p:spTree>
    <p:extLst>
      <p:ext uri="{BB962C8B-B14F-4D97-AF65-F5344CB8AC3E}">
        <p14:creationId xmlns:p14="http://schemas.microsoft.com/office/powerpoint/2010/main" val="165147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Ecrire un premier programme</a:t>
            </a:r>
          </a:p>
          <a:p>
            <a:pPr>
              <a:lnSpc>
                <a:spcPct val="90000"/>
              </a:lnSpc>
              <a:defRPr/>
            </a:pPr>
            <a:r>
              <a:rPr lang="fr-FR" sz="2400" b="1" i="1" dirty="0">
                <a:ln cmpd="dbl">
                  <a:noFill/>
                </a:ln>
                <a:latin typeface="Calibri Light"/>
              </a:rPr>
              <a:t>Objectif: saisir une chaîne de charactères, la passer en majuscules et l’afficher</a:t>
            </a:r>
          </a:p>
          <a:p>
            <a:pPr>
              <a:lnSpc>
                <a:spcPct val="90000"/>
              </a:lnSpc>
              <a:defRPr/>
            </a:pPr>
            <a:r>
              <a:rPr lang="fr-FR" sz="2800" b="1" dirty="0">
                <a:ln cmpd="dbl">
                  <a:noFill/>
                </a:ln>
                <a:latin typeface="Calibri Light"/>
              </a:rPr>
              <a:t> </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15" name="Flèche : droite 14">
            <a:extLst>
              <a:ext uri="{FF2B5EF4-FFF2-40B4-BE49-F238E27FC236}">
                <a16:creationId xmlns:a16="http://schemas.microsoft.com/office/drawing/2014/main" id="{98535A6D-3388-4D31-8064-E9ABE11934A7}"/>
              </a:ext>
            </a:extLst>
          </p:cNvPr>
          <p:cNvSpPr/>
          <p:nvPr/>
        </p:nvSpPr>
        <p:spPr>
          <a:xfrm>
            <a:off x="2186136" y="2452231"/>
            <a:ext cx="2790912" cy="339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Dans la fenêtre de travail</a:t>
            </a:r>
          </a:p>
        </p:txBody>
      </p:sp>
      <p:pic>
        <p:nvPicPr>
          <p:cNvPr id="3" name="Image 2">
            <a:extLst>
              <a:ext uri="{FF2B5EF4-FFF2-40B4-BE49-F238E27FC236}">
                <a16:creationId xmlns:a16="http://schemas.microsoft.com/office/drawing/2014/main" id="{B803A303-3B7A-453F-9C9A-14B34D569687}"/>
              </a:ext>
            </a:extLst>
          </p:cNvPr>
          <p:cNvPicPr>
            <a:picLocks noChangeAspect="1"/>
          </p:cNvPicPr>
          <p:nvPr/>
        </p:nvPicPr>
        <p:blipFill rotWithShape="1">
          <a:blip r:embed="rId3"/>
          <a:srcRect l="24805" t="5825" r="36486" b="65178"/>
          <a:stretch/>
        </p:blipFill>
        <p:spPr>
          <a:xfrm>
            <a:off x="5297898" y="2369655"/>
            <a:ext cx="4687410" cy="1988599"/>
          </a:xfrm>
          <a:prstGeom prst="rect">
            <a:avLst/>
          </a:prstGeom>
        </p:spPr>
      </p:pic>
      <p:sp>
        <p:nvSpPr>
          <p:cNvPr id="4" name="Rectangle 3">
            <a:extLst>
              <a:ext uri="{FF2B5EF4-FFF2-40B4-BE49-F238E27FC236}">
                <a16:creationId xmlns:a16="http://schemas.microsoft.com/office/drawing/2014/main" id="{BF0774DF-8C84-4A95-A20A-FBD6F05C3E90}"/>
              </a:ext>
            </a:extLst>
          </p:cNvPr>
          <p:cNvSpPr/>
          <p:nvPr/>
        </p:nvSpPr>
        <p:spPr>
          <a:xfrm>
            <a:off x="4038235" y="4732882"/>
            <a:ext cx="4758431" cy="198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t>Equivalence en ALGOBOX</a:t>
            </a:r>
          </a:p>
          <a:p>
            <a:endParaRPr lang="fr-FR" i="1" dirty="0"/>
          </a:p>
          <a:p>
            <a:r>
              <a:rPr lang="fr-FR" dirty="0"/>
              <a:t>	</a:t>
            </a:r>
            <a:r>
              <a:rPr lang="fr-FR" dirty="0" err="1"/>
              <a:t>Sub</a:t>
            </a:r>
            <a:r>
              <a:rPr lang="fr-FR" dirty="0"/>
              <a:t> : Procédure</a:t>
            </a:r>
          </a:p>
          <a:p>
            <a:r>
              <a:rPr lang="fr-FR" dirty="0"/>
              <a:t>	Dim : Déclaration d’une variable</a:t>
            </a:r>
          </a:p>
          <a:p>
            <a:r>
              <a:rPr lang="fr-FR" dirty="0"/>
              <a:t>	</a:t>
            </a:r>
            <a:r>
              <a:rPr lang="fr-FR" dirty="0" err="1"/>
              <a:t>InputBox</a:t>
            </a:r>
            <a:r>
              <a:rPr lang="fr-FR" dirty="0"/>
              <a:t> = LIRE en </a:t>
            </a:r>
            <a:r>
              <a:rPr lang="fr-FR" dirty="0" err="1"/>
              <a:t>algobox</a:t>
            </a:r>
            <a:endParaRPr lang="fr-FR" dirty="0"/>
          </a:p>
          <a:p>
            <a:r>
              <a:rPr lang="fr-FR" dirty="0"/>
              <a:t>	UCASE = mettre en majuscule</a:t>
            </a:r>
          </a:p>
          <a:p>
            <a:r>
              <a:rPr lang="fr-FR" dirty="0"/>
              <a:t>	</a:t>
            </a:r>
            <a:r>
              <a:rPr lang="fr-FR" dirty="0" err="1"/>
              <a:t>MsgBox</a:t>
            </a:r>
            <a:r>
              <a:rPr lang="fr-FR" dirty="0"/>
              <a:t> = ECRIRE en </a:t>
            </a:r>
            <a:r>
              <a:rPr lang="fr-FR" dirty="0" err="1"/>
              <a:t>algobox</a:t>
            </a:r>
            <a:endParaRPr lang="fr-FR" dirty="0"/>
          </a:p>
        </p:txBody>
      </p:sp>
    </p:spTree>
    <p:extLst>
      <p:ext uri="{BB962C8B-B14F-4D97-AF65-F5344CB8AC3E}">
        <p14:creationId xmlns:p14="http://schemas.microsoft.com/office/powerpoint/2010/main" val="186525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TP1</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b="1" dirty="0">
                <a:ln cmpd="dbl">
                  <a:noFill/>
                </a:ln>
                <a:latin typeface="Calibri Light"/>
              </a:rPr>
              <a:t>Exécuter la procédure</a:t>
            </a:r>
          </a:p>
          <a:p>
            <a:pPr>
              <a:lnSpc>
                <a:spcPct val="90000"/>
              </a:lnSpc>
              <a:defRPr/>
            </a:pPr>
            <a:endParaRPr lang="fr-FR" sz="2800" b="1" dirty="0">
              <a:ln cmpd="dbl">
                <a:noFill/>
              </a:ln>
              <a:latin typeface="Calibri Light"/>
            </a:endParaRPr>
          </a:p>
          <a:p>
            <a:pPr>
              <a:lnSpc>
                <a:spcPct val="90000"/>
              </a:lnSpc>
              <a:defRPr/>
            </a:pPr>
            <a:endParaRPr lang="fr-FR" sz="2800" b="1"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pic>
        <p:nvPicPr>
          <p:cNvPr id="5" name="Image 4">
            <a:extLst>
              <a:ext uri="{FF2B5EF4-FFF2-40B4-BE49-F238E27FC236}">
                <a16:creationId xmlns:a16="http://schemas.microsoft.com/office/drawing/2014/main" id="{92307492-875E-48F7-B7B4-9E880B6860BB}"/>
              </a:ext>
            </a:extLst>
          </p:cNvPr>
          <p:cNvPicPr>
            <a:picLocks noChangeAspect="1"/>
          </p:cNvPicPr>
          <p:nvPr/>
        </p:nvPicPr>
        <p:blipFill rotWithShape="1">
          <a:blip r:embed="rId3"/>
          <a:srcRect r="57820" b="88220"/>
          <a:stretch/>
        </p:blipFill>
        <p:spPr>
          <a:xfrm>
            <a:off x="4192839" y="1789679"/>
            <a:ext cx="5107719" cy="807868"/>
          </a:xfrm>
          <a:prstGeom prst="rect">
            <a:avLst/>
          </a:prstGeom>
        </p:spPr>
      </p:pic>
      <p:sp>
        <p:nvSpPr>
          <p:cNvPr id="15" name="Flèche : droite 14">
            <a:extLst>
              <a:ext uri="{FF2B5EF4-FFF2-40B4-BE49-F238E27FC236}">
                <a16:creationId xmlns:a16="http://schemas.microsoft.com/office/drawing/2014/main" id="{98535A6D-3388-4D31-8064-E9ABE11934A7}"/>
              </a:ext>
            </a:extLst>
          </p:cNvPr>
          <p:cNvSpPr/>
          <p:nvPr/>
        </p:nvSpPr>
        <p:spPr>
          <a:xfrm>
            <a:off x="3046214" y="1722092"/>
            <a:ext cx="2790912" cy="1089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Place son curseur dans la procédure et Exécuter</a:t>
            </a:r>
          </a:p>
        </p:txBody>
      </p:sp>
      <p:pic>
        <p:nvPicPr>
          <p:cNvPr id="10" name="Image 9">
            <a:extLst>
              <a:ext uri="{FF2B5EF4-FFF2-40B4-BE49-F238E27FC236}">
                <a16:creationId xmlns:a16="http://schemas.microsoft.com/office/drawing/2014/main" id="{C072FF5F-EFCB-4F48-8107-678B226096A0}"/>
              </a:ext>
            </a:extLst>
          </p:cNvPr>
          <p:cNvPicPr>
            <a:picLocks noChangeAspect="1"/>
          </p:cNvPicPr>
          <p:nvPr/>
        </p:nvPicPr>
        <p:blipFill rotWithShape="1">
          <a:blip r:embed="rId4"/>
          <a:srcRect l="21414" t="20462" r="23538" b="55380"/>
          <a:stretch/>
        </p:blipFill>
        <p:spPr>
          <a:xfrm>
            <a:off x="3413698" y="3169068"/>
            <a:ext cx="6666000" cy="1656785"/>
          </a:xfrm>
          <a:prstGeom prst="rect">
            <a:avLst/>
          </a:prstGeom>
        </p:spPr>
      </p:pic>
      <p:sp>
        <p:nvSpPr>
          <p:cNvPr id="13" name="Flèche : droite 12">
            <a:extLst>
              <a:ext uri="{FF2B5EF4-FFF2-40B4-BE49-F238E27FC236}">
                <a16:creationId xmlns:a16="http://schemas.microsoft.com/office/drawing/2014/main" id="{42F7F2C1-0DD8-40A4-A986-19187ED6FA32}"/>
              </a:ext>
            </a:extLst>
          </p:cNvPr>
          <p:cNvSpPr/>
          <p:nvPr/>
        </p:nvSpPr>
        <p:spPr>
          <a:xfrm>
            <a:off x="2869811" y="4196982"/>
            <a:ext cx="2790912" cy="62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a:t>
            </a:r>
          </a:p>
        </p:txBody>
      </p:sp>
      <p:pic>
        <p:nvPicPr>
          <p:cNvPr id="14" name="Image 13">
            <a:extLst>
              <a:ext uri="{FF2B5EF4-FFF2-40B4-BE49-F238E27FC236}">
                <a16:creationId xmlns:a16="http://schemas.microsoft.com/office/drawing/2014/main" id="{AC7FA07D-3C8E-483D-86B8-7EE4ED190F8D}"/>
              </a:ext>
            </a:extLst>
          </p:cNvPr>
          <p:cNvPicPr>
            <a:picLocks noChangeAspect="1"/>
          </p:cNvPicPr>
          <p:nvPr/>
        </p:nvPicPr>
        <p:blipFill rotWithShape="1">
          <a:blip r:embed="rId5"/>
          <a:srcRect l="36343" t="38933" r="33549" b="33659"/>
          <a:stretch/>
        </p:blipFill>
        <p:spPr>
          <a:xfrm>
            <a:off x="5660723" y="4864300"/>
            <a:ext cx="3645923" cy="1879706"/>
          </a:xfrm>
          <a:prstGeom prst="rect">
            <a:avLst/>
          </a:prstGeom>
        </p:spPr>
      </p:pic>
      <p:sp>
        <p:nvSpPr>
          <p:cNvPr id="16" name="Flèche : droite 15">
            <a:extLst>
              <a:ext uri="{FF2B5EF4-FFF2-40B4-BE49-F238E27FC236}">
                <a16:creationId xmlns:a16="http://schemas.microsoft.com/office/drawing/2014/main" id="{23B7708D-D1C7-44DE-BC14-FD2CBE6E73A6}"/>
              </a:ext>
            </a:extLst>
          </p:cNvPr>
          <p:cNvSpPr/>
          <p:nvPr/>
        </p:nvSpPr>
        <p:spPr>
          <a:xfrm>
            <a:off x="3626539" y="5376850"/>
            <a:ext cx="2790912" cy="62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Affichage du résultat</a:t>
            </a:r>
          </a:p>
        </p:txBody>
      </p:sp>
    </p:spTree>
    <p:extLst>
      <p:ext uri="{BB962C8B-B14F-4D97-AF65-F5344CB8AC3E}">
        <p14:creationId xmlns:p14="http://schemas.microsoft.com/office/powerpoint/2010/main" val="396399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re 3"/>
          <p:cNvSpPr txBox="1">
            <a:spLocks noGrp="1"/>
          </p:cNvSpPr>
          <p:nvPr>
            <p:ph type="title"/>
          </p:nvPr>
        </p:nvSpPr>
        <p:spPr/>
        <p:txBody>
          <a:bodyPr/>
          <a:lstStyle/>
          <a:p>
            <a:pPr lvl="0"/>
            <a:r>
              <a:rPr lang="fr-FR" dirty="0"/>
              <a:t>Equivalences</a:t>
            </a:r>
          </a:p>
        </p:txBody>
      </p:sp>
      <p:sp>
        <p:nvSpPr>
          <p:cNvPr id="3" name="Espace réservé du texte 4"/>
          <p:cNvSpPr txBox="1">
            <a:spLocks noGrp="1"/>
          </p:cNvSpPr>
          <p:nvPr>
            <p:ph type="body" idx="1"/>
          </p:nvPr>
        </p:nvSpPr>
        <p:spPr/>
        <p:txBody>
          <a:bodyPr/>
          <a:lstStyle/>
          <a:p>
            <a:r>
              <a:rPr lang="fr-FR" dirty="0"/>
              <a:t>Passer d’ALGOBOX vers VBA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842077385"/>
              </p:ext>
            </p:extLst>
          </p:nvPr>
        </p:nvGraphicFramePr>
        <p:xfrm>
          <a:off x="2120777" y="1412124"/>
          <a:ext cx="8127999" cy="3606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Déclarer une variable</a:t>
                      </a:r>
                    </a:p>
                  </a:txBody>
                  <a:tcPr/>
                </a:tc>
                <a:tc>
                  <a:txBody>
                    <a:bodyPr/>
                    <a:lstStyle/>
                    <a:p>
                      <a:pPr algn="ctr"/>
                      <a:r>
                        <a:rPr lang="fr-FR" i="0" dirty="0" err="1"/>
                        <a:t>Ma_Variable</a:t>
                      </a:r>
                      <a:r>
                        <a:rPr lang="fr-FR" i="0" dirty="0"/>
                        <a:t> EST_DU_TYPE</a:t>
                      </a:r>
                    </a:p>
                  </a:txBody>
                  <a:tcPr/>
                </a:tc>
                <a:tc>
                  <a:txBody>
                    <a:bodyPr/>
                    <a:lstStyle/>
                    <a:p>
                      <a:pPr algn="ctr"/>
                      <a:r>
                        <a:rPr lang="fr-FR" i="0" dirty="0"/>
                        <a:t>Dim </a:t>
                      </a:r>
                      <a:r>
                        <a:rPr lang="fr-FR" i="0" dirty="0" err="1"/>
                        <a:t>Ma_Variable</a:t>
                      </a:r>
                      <a:endParaRPr lang="fr-FR" i="0" dirty="0"/>
                    </a:p>
                  </a:txBody>
                  <a:tcPr/>
                </a:tc>
                <a:extLst>
                  <a:ext uri="{0D108BD9-81ED-4DB2-BD59-A6C34878D82A}">
                    <a16:rowId xmlns:a16="http://schemas.microsoft.com/office/drawing/2014/main" val="3000187997"/>
                  </a:ext>
                </a:extLst>
              </a:tr>
              <a:tr h="370840">
                <a:tc>
                  <a:txBody>
                    <a:bodyPr/>
                    <a:lstStyle/>
                    <a:p>
                      <a:pPr algn="ctr"/>
                      <a:r>
                        <a:rPr lang="fr-FR" dirty="0"/>
                        <a:t>Type Nombre</a:t>
                      </a:r>
                    </a:p>
                  </a:txBody>
                  <a:tcPr/>
                </a:tc>
                <a:tc>
                  <a:txBody>
                    <a:bodyPr/>
                    <a:lstStyle/>
                    <a:p>
                      <a:pPr algn="ctr"/>
                      <a:r>
                        <a:rPr lang="fr-FR" dirty="0"/>
                        <a:t>Nombre</a:t>
                      </a:r>
                    </a:p>
                  </a:txBody>
                  <a:tcPr/>
                </a:tc>
                <a:tc>
                  <a:txBody>
                    <a:bodyPr/>
                    <a:lstStyle/>
                    <a:p>
                      <a:pPr algn="ctr"/>
                      <a:r>
                        <a:rPr lang="fr-FR" dirty="0"/>
                        <a:t>Integer, Long, Double</a:t>
                      </a:r>
                    </a:p>
                  </a:txBody>
                  <a:tcPr/>
                </a:tc>
                <a:extLst>
                  <a:ext uri="{0D108BD9-81ED-4DB2-BD59-A6C34878D82A}">
                    <a16:rowId xmlns:a16="http://schemas.microsoft.com/office/drawing/2014/main" val="765896899"/>
                  </a:ext>
                </a:extLst>
              </a:tr>
              <a:tr h="370840">
                <a:tc>
                  <a:txBody>
                    <a:bodyPr/>
                    <a:lstStyle/>
                    <a:p>
                      <a:r>
                        <a:rPr lang="fr-FR" dirty="0"/>
                        <a:t>Type Alphanumérique</a:t>
                      </a:r>
                    </a:p>
                  </a:txBody>
                  <a:tcPr/>
                </a:tc>
                <a:tc>
                  <a:txBody>
                    <a:bodyPr/>
                    <a:lstStyle/>
                    <a:p>
                      <a:r>
                        <a:rPr lang="fr-FR" dirty="0"/>
                        <a:t>                Chaine </a:t>
                      </a:r>
                    </a:p>
                  </a:txBody>
                  <a:tcPr/>
                </a:tc>
                <a:tc>
                  <a:txBody>
                    <a:bodyPr/>
                    <a:lstStyle/>
                    <a:p>
                      <a:r>
                        <a:rPr lang="fr-FR" dirty="0"/>
                        <a:t>                 String</a:t>
                      </a:r>
                    </a:p>
                  </a:txBody>
                  <a:tcPr/>
                </a:tc>
                <a:extLst>
                  <a:ext uri="{0D108BD9-81ED-4DB2-BD59-A6C34878D82A}">
                    <a16:rowId xmlns:a16="http://schemas.microsoft.com/office/drawing/2014/main" val="7798971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Type Tableau de nombres</a:t>
                      </a:r>
                    </a:p>
                    <a:p>
                      <a:pPr algn="ctr"/>
                      <a:endParaRPr lang="fr-FR" dirty="0"/>
                    </a:p>
                  </a:txBody>
                  <a:tcPr/>
                </a:tc>
                <a:tc>
                  <a:txBody>
                    <a:bodyPr/>
                    <a:lstStyle/>
                    <a:p>
                      <a:pPr algn="ctr"/>
                      <a:r>
                        <a:rPr lang="fr-FR" dirty="0"/>
                        <a:t>LISTE</a:t>
                      </a:r>
                    </a:p>
                  </a:txBody>
                  <a:tcPr/>
                </a:tc>
                <a:tc>
                  <a:txBody>
                    <a:bodyPr/>
                    <a:lstStyle/>
                    <a:p>
                      <a:pPr algn="ctr"/>
                      <a:r>
                        <a:rPr lang="fr-FR" dirty="0"/>
                        <a:t>Dim Tableau(10) As Integer</a:t>
                      </a:r>
                    </a:p>
                  </a:txBody>
                  <a:tcPr/>
                </a:tc>
                <a:extLst>
                  <a:ext uri="{0D108BD9-81ED-4DB2-BD59-A6C34878D82A}">
                    <a16:rowId xmlns:a16="http://schemas.microsoft.com/office/drawing/2014/main" val="2486894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Type Tableau de chaines</a:t>
                      </a:r>
                    </a:p>
                  </a:txBody>
                  <a:tcPr/>
                </a:tc>
                <a:tc>
                  <a:txBody>
                    <a:bodyPr/>
                    <a:lstStyle/>
                    <a:p>
                      <a:pPr algn="ctr"/>
                      <a:r>
                        <a:rPr lang="fr-FR" dirty="0"/>
                        <a:t>-</a:t>
                      </a:r>
                    </a:p>
                  </a:txBody>
                  <a:tcPr/>
                </a:tc>
                <a:tc>
                  <a:txBody>
                    <a:bodyPr/>
                    <a:lstStyle/>
                    <a:p>
                      <a:pPr algn="ctr"/>
                      <a:r>
                        <a:rPr lang="fr-FR" dirty="0"/>
                        <a:t>Dim Tableau(10) As String</a:t>
                      </a:r>
                    </a:p>
                  </a:txBody>
                  <a:tcPr/>
                </a:tc>
                <a:extLst>
                  <a:ext uri="{0D108BD9-81ED-4DB2-BD59-A6C34878D82A}">
                    <a16:rowId xmlns:a16="http://schemas.microsoft.com/office/drawing/2014/main" val="352223435"/>
                  </a:ext>
                </a:extLst>
              </a:tr>
              <a:tr h="370840">
                <a:tc>
                  <a:txBody>
                    <a:bodyPr/>
                    <a:lstStyle/>
                    <a:p>
                      <a:pPr algn="ctr"/>
                      <a:r>
                        <a:rPr lang="fr-FR" dirty="0"/>
                        <a:t>Plage Excel</a:t>
                      </a:r>
                    </a:p>
                  </a:txBody>
                  <a:tcPr/>
                </a:tc>
                <a:tc>
                  <a:txBody>
                    <a:bodyPr/>
                    <a:lstStyle/>
                    <a:p>
                      <a:pPr algn="ctr"/>
                      <a:r>
                        <a:rPr lang="fr-FR" dirty="0"/>
                        <a:t>-</a:t>
                      </a:r>
                    </a:p>
                  </a:txBody>
                  <a:tcPr/>
                </a:tc>
                <a:tc>
                  <a:txBody>
                    <a:bodyPr/>
                    <a:lstStyle/>
                    <a:p>
                      <a:r>
                        <a:rPr lang="fr-FR" dirty="0"/>
                        <a:t>    Dim Plage As Range</a:t>
                      </a:r>
                    </a:p>
                  </a:txBody>
                  <a:tcPr/>
                </a:tc>
                <a:extLst>
                  <a:ext uri="{0D108BD9-81ED-4DB2-BD59-A6C34878D82A}">
                    <a16:rowId xmlns:a16="http://schemas.microsoft.com/office/drawing/2014/main" val="1996989943"/>
                  </a:ext>
                </a:extLst>
              </a:tr>
              <a:tr h="370840">
                <a:tc>
                  <a:txBody>
                    <a:bodyPr/>
                    <a:lstStyle/>
                    <a:p>
                      <a:pPr algn="ctr"/>
                      <a:r>
                        <a:rPr lang="fr-FR" dirty="0" err="1"/>
                        <a:t>Intéragir</a:t>
                      </a:r>
                      <a:endParaRPr lang="fr-FR" dirty="0"/>
                    </a:p>
                  </a:txBody>
                  <a:tcPr/>
                </a:tc>
                <a:tc>
                  <a:txBody>
                    <a:bodyPr/>
                    <a:lstStyle/>
                    <a:p>
                      <a:pPr algn="ctr"/>
                      <a:r>
                        <a:rPr lang="fr-FR" dirty="0"/>
                        <a:t>LIRE</a:t>
                      </a:r>
                    </a:p>
                  </a:txBody>
                  <a:tcPr/>
                </a:tc>
                <a:tc>
                  <a:txBody>
                    <a:bodyPr/>
                    <a:lstStyle/>
                    <a:p>
                      <a:pPr algn="ctr"/>
                      <a:r>
                        <a:rPr lang="fr-FR" dirty="0" err="1"/>
                        <a:t>InputBox</a:t>
                      </a:r>
                      <a:r>
                        <a:rPr lang="fr-FR" dirty="0"/>
                        <a:t>()</a:t>
                      </a:r>
                    </a:p>
                  </a:txBody>
                  <a:tcPr/>
                </a:tc>
                <a:extLst>
                  <a:ext uri="{0D108BD9-81ED-4DB2-BD59-A6C34878D82A}">
                    <a16:rowId xmlns:a16="http://schemas.microsoft.com/office/drawing/2014/main" val="10533427"/>
                  </a:ext>
                </a:extLst>
              </a:tr>
              <a:tr h="370840">
                <a:tc>
                  <a:txBody>
                    <a:bodyPr/>
                    <a:lstStyle/>
                    <a:p>
                      <a:endParaRPr lang="fr-FR" dirty="0"/>
                    </a:p>
                  </a:txBody>
                  <a:tcPr/>
                </a:tc>
                <a:tc>
                  <a:txBody>
                    <a:bodyPr/>
                    <a:lstStyle/>
                    <a:p>
                      <a:pPr algn="ctr"/>
                      <a:r>
                        <a:rPr lang="fr-FR" dirty="0"/>
                        <a:t>ECRIRE</a:t>
                      </a:r>
                    </a:p>
                  </a:txBody>
                  <a:tcPr/>
                </a:tc>
                <a:tc>
                  <a:txBody>
                    <a:bodyPr/>
                    <a:lstStyle/>
                    <a:p>
                      <a:pPr algn="ctr"/>
                      <a:r>
                        <a:rPr lang="fr-FR" dirty="0" err="1"/>
                        <a:t>MsgBox</a:t>
                      </a:r>
                      <a:r>
                        <a:rPr lang="fr-FR" dirty="0"/>
                        <a:t>()</a:t>
                      </a:r>
                    </a:p>
                  </a:txBody>
                  <a:tcPr/>
                </a:tc>
                <a:extLst>
                  <a:ext uri="{0D108BD9-81ED-4DB2-BD59-A6C34878D82A}">
                    <a16:rowId xmlns:a16="http://schemas.microsoft.com/office/drawing/2014/main" val="269260938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907821398"/>
              </p:ext>
            </p:extLst>
          </p:nvPr>
        </p:nvGraphicFramePr>
        <p:xfrm>
          <a:off x="2281561" y="1412124"/>
          <a:ext cx="7967215" cy="3235960"/>
        </p:xfrm>
        <a:graphic>
          <a:graphicData uri="http://schemas.openxmlformats.org/drawingml/2006/table">
            <a:tbl>
              <a:tblPr firstRow="1" bandRow="1">
                <a:tableStyleId>{5C22544A-7EE6-4342-B048-85BDC9FD1C3A}</a:tableStyleId>
              </a:tblPr>
              <a:tblGrid>
                <a:gridCol w="2548549">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Structure Conditionnelle</a:t>
                      </a:r>
                    </a:p>
                  </a:txBody>
                  <a:tcPr/>
                </a:tc>
                <a:tc>
                  <a:txBody>
                    <a:bodyPr/>
                    <a:lstStyle/>
                    <a:p>
                      <a:pPr algn="ctr"/>
                      <a:r>
                        <a:rPr lang="fr-FR" i="0" dirty="0"/>
                        <a:t>SI … ALORS… DEBUT_SI..FIN_SI….</a:t>
                      </a:r>
                    </a:p>
                  </a:txBody>
                  <a:tcPr/>
                </a:tc>
                <a:tc>
                  <a:txBody>
                    <a:bodyPr/>
                    <a:lstStyle/>
                    <a:p>
                      <a:pPr algn="ctr"/>
                      <a:r>
                        <a:rPr lang="fr-FR" i="0" dirty="0"/>
                        <a:t>If … </a:t>
                      </a:r>
                      <a:r>
                        <a:rPr lang="fr-FR" i="0" dirty="0" err="1"/>
                        <a:t>Then</a:t>
                      </a:r>
                      <a:r>
                        <a:rPr lang="fr-FR" i="0" dirty="0"/>
                        <a:t> … </a:t>
                      </a:r>
                      <a:r>
                        <a:rPr lang="fr-FR" i="0" dirty="0" err="1"/>
                        <a:t>Else</a:t>
                      </a:r>
                      <a:r>
                        <a:rPr lang="fr-FR" i="0" dirty="0"/>
                        <a:t> … End If…</a:t>
                      </a:r>
                    </a:p>
                  </a:txBody>
                  <a:tcPr/>
                </a:tc>
                <a:extLst>
                  <a:ext uri="{0D108BD9-81ED-4DB2-BD59-A6C34878D82A}">
                    <a16:rowId xmlns:a16="http://schemas.microsoft.com/office/drawing/2014/main" val="3000187997"/>
                  </a:ext>
                </a:extLst>
              </a:tr>
              <a:tr h="370840">
                <a:tc>
                  <a:txBody>
                    <a:bodyPr/>
                    <a:lstStyle/>
                    <a:p>
                      <a:pPr algn="ctr"/>
                      <a:r>
                        <a:rPr lang="fr-FR" dirty="0"/>
                        <a:t>Condition </a:t>
                      </a:r>
                    </a:p>
                  </a:txBody>
                  <a:tcPr/>
                </a:tc>
                <a:tc>
                  <a:txBody>
                    <a:bodyPr/>
                    <a:lstStyle/>
                    <a:p>
                      <a:pPr algn="ctr"/>
                      <a:r>
                        <a:rPr lang="fr-FR" dirty="0"/>
                        <a:t>ET, OU</a:t>
                      </a:r>
                    </a:p>
                  </a:txBody>
                  <a:tcPr/>
                </a:tc>
                <a:tc>
                  <a:txBody>
                    <a:bodyPr/>
                    <a:lstStyle/>
                    <a:p>
                      <a:pPr algn="ctr"/>
                      <a:r>
                        <a:rPr lang="fr-FR" dirty="0"/>
                        <a:t>AND, OR</a:t>
                      </a:r>
                    </a:p>
                  </a:txBody>
                  <a:tcPr/>
                </a:tc>
                <a:extLst>
                  <a:ext uri="{0D108BD9-81ED-4DB2-BD59-A6C34878D82A}">
                    <a16:rowId xmlns:a16="http://schemas.microsoft.com/office/drawing/2014/main" val="765896899"/>
                  </a:ext>
                </a:extLst>
              </a:tr>
              <a:tr h="370840">
                <a:tc>
                  <a:txBody>
                    <a:bodyPr/>
                    <a:lstStyle/>
                    <a:p>
                      <a:pPr algn="ctr"/>
                      <a:r>
                        <a:rPr lang="fr-FR" dirty="0"/>
                        <a:t>Structure itérative</a:t>
                      </a:r>
                    </a:p>
                  </a:txBody>
                  <a:tcPr/>
                </a:tc>
                <a:tc>
                  <a:txBody>
                    <a:bodyPr/>
                    <a:lstStyle/>
                    <a:p>
                      <a:pPr algn="ctr"/>
                      <a:r>
                        <a:rPr lang="fr-FR" dirty="0"/>
                        <a:t>TANT QUE </a:t>
                      </a:r>
                    </a:p>
                  </a:txBody>
                  <a:tcPr/>
                </a:tc>
                <a:tc>
                  <a:txBody>
                    <a:bodyPr/>
                    <a:lstStyle/>
                    <a:p>
                      <a:pPr algn="ctr"/>
                      <a:r>
                        <a:rPr lang="fr-FR" dirty="0"/>
                        <a:t>      Do </a:t>
                      </a:r>
                      <a:r>
                        <a:rPr lang="fr-FR" dirty="0" err="1"/>
                        <a:t>While</a:t>
                      </a:r>
                      <a:r>
                        <a:rPr lang="fr-FR" dirty="0"/>
                        <a:t> … Loop.</a:t>
                      </a:r>
                    </a:p>
                  </a:txBody>
                  <a:tcPr/>
                </a:tc>
                <a:extLst>
                  <a:ext uri="{0D108BD9-81ED-4DB2-BD59-A6C34878D82A}">
                    <a16:rowId xmlns:a16="http://schemas.microsoft.com/office/drawing/2014/main" val="779897124"/>
                  </a:ext>
                </a:extLst>
              </a:tr>
              <a:tr h="370840">
                <a:tc>
                  <a:txBody>
                    <a:bodyPr/>
                    <a:lstStyle/>
                    <a:p>
                      <a:pPr algn="ctr"/>
                      <a:endParaRPr lang="fr-FR" dirty="0"/>
                    </a:p>
                  </a:txBody>
                  <a:tcPr/>
                </a:tc>
                <a:tc>
                  <a:txBody>
                    <a:bodyPr/>
                    <a:lstStyle/>
                    <a:p>
                      <a:pPr algn="ctr"/>
                      <a:r>
                        <a:rPr lang="fr-FR" dirty="0"/>
                        <a:t>POUR</a:t>
                      </a:r>
                    </a:p>
                  </a:txBody>
                  <a:tcPr/>
                </a:tc>
                <a:tc>
                  <a:txBody>
                    <a:bodyPr/>
                    <a:lstStyle/>
                    <a:p>
                      <a:pPr algn="ctr"/>
                      <a:r>
                        <a:rPr lang="fr-FR" dirty="0"/>
                        <a:t>For … Next.</a:t>
                      </a:r>
                    </a:p>
                  </a:txBody>
                  <a:tcPr/>
                </a:tc>
                <a:extLst>
                  <a:ext uri="{0D108BD9-81ED-4DB2-BD59-A6C34878D82A}">
                    <a16:rowId xmlns:a16="http://schemas.microsoft.com/office/drawing/2014/main" val="2486894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Comparaison</a:t>
                      </a:r>
                    </a:p>
                  </a:txBody>
                  <a:tcPr/>
                </a:tc>
                <a:tc>
                  <a:txBody>
                    <a:bodyPr/>
                    <a:lstStyle/>
                    <a:p>
                      <a:pPr algn="ctr"/>
                      <a:r>
                        <a:rPr lang="fr-FR" dirty="0"/>
                        <a:t>!=</a:t>
                      </a:r>
                    </a:p>
                  </a:txBody>
                  <a:tcPr/>
                </a:tc>
                <a:tc>
                  <a:txBody>
                    <a:bodyPr/>
                    <a:lstStyle/>
                    <a:p>
                      <a:pPr algn="ctr"/>
                      <a:r>
                        <a:rPr lang="fr-FR"/>
                        <a:t>&lt;&gt;</a:t>
                      </a:r>
                      <a:endParaRPr lang="fr-FR" dirty="0"/>
                    </a:p>
                  </a:txBody>
                  <a:tcPr/>
                </a:tc>
                <a:extLst>
                  <a:ext uri="{0D108BD9-81ED-4DB2-BD59-A6C34878D82A}">
                    <a16:rowId xmlns:a16="http://schemas.microsoft.com/office/drawing/2014/main" val="352223435"/>
                  </a:ext>
                </a:extLst>
              </a:tr>
              <a:tr h="370840">
                <a:tc>
                  <a:txBody>
                    <a:bodyPr/>
                    <a:lstStyle/>
                    <a:p>
                      <a:pPr algn="ctr"/>
                      <a:endParaRPr lang="fr-FR" dirty="0"/>
                    </a:p>
                  </a:txBody>
                  <a:tcPr/>
                </a:tc>
                <a:tc>
                  <a:txBody>
                    <a:bodyPr/>
                    <a:lstStyle/>
                    <a:p>
                      <a:pPr algn="ctr"/>
                      <a:endParaRPr lang="fr-FR" dirty="0"/>
                    </a:p>
                  </a:txBody>
                  <a:tcPr/>
                </a:tc>
                <a:tc>
                  <a:txBody>
                    <a:bodyPr/>
                    <a:lstStyle/>
                    <a:p>
                      <a:endParaRPr lang="fr-FR" dirty="0"/>
                    </a:p>
                  </a:txBody>
                  <a:tcPr/>
                </a:tc>
                <a:extLst>
                  <a:ext uri="{0D108BD9-81ED-4DB2-BD59-A6C34878D82A}">
                    <a16:rowId xmlns:a16="http://schemas.microsoft.com/office/drawing/2014/main" val="1996989943"/>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533427"/>
                  </a:ext>
                </a:extLst>
              </a:tr>
            </a:tbl>
          </a:graphicData>
        </a:graphic>
      </p:graphicFrame>
    </p:spTree>
    <p:extLst>
      <p:ext uri="{BB962C8B-B14F-4D97-AF65-F5344CB8AC3E}">
        <p14:creationId xmlns:p14="http://schemas.microsoft.com/office/powerpoint/2010/main" val="251826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txBox="1">
            <a:spLocks noGrp="1"/>
          </p:cNvSpPr>
          <p:nvPr>
            <p:ph type="title"/>
          </p:nvPr>
        </p:nvSpPr>
        <p:spPr>
          <a:ln w="9528">
            <a:solidFill>
              <a:srgbClr val="DEEBF7"/>
            </a:solidFill>
            <a:prstDash val="solid"/>
          </a:ln>
        </p:spPr>
        <p:txBody>
          <a:bodyPr>
            <a:normAutofit/>
          </a:bodyPr>
          <a:lstStyle/>
          <a:p>
            <a:pPr lvl="0"/>
            <a:r>
              <a:rPr lang="fr-FR" sz="4000" dirty="0"/>
              <a:t>Equivalences</a:t>
            </a:r>
          </a:p>
        </p:txBody>
      </p:sp>
      <p:graphicFrame>
        <p:nvGraphicFramePr>
          <p:cNvPr id="10" name="Tableau 10">
            <a:extLst>
              <a:ext uri="{FF2B5EF4-FFF2-40B4-BE49-F238E27FC236}">
                <a16:creationId xmlns:a16="http://schemas.microsoft.com/office/drawing/2014/main" id="{A3B7DF30-BFDC-4B7B-990E-F729822A27AC}"/>
              </a:ext>
            </a:extLst>
          </p:cNvPr>
          <p:cNvGraphicFramePr>
            <a:graphicFrameLocks noGrp="1"/>
          </p:cNvGraphicFramePr>
          <p:nvPr>
            <p:extLst>
              <p:ext uri="{D42A27DB-BD31-4B8C-83A1-F6EECF244321}">
                <p14:modId xmlns:p14="http://schemas.microsoft.com/office/powerpoint/2010/main" val="2519214031"/>
              </p:ext>
            </p:extLst>
          </p:nvPr>
        </p:nvGraphicFramePr>
        <p:xfrm>
          <a:off x="2281561" y="2539588"/>
          <a:ext cx="7967215" cy="3312160"/>
        </p:xfrm>
        <a:graphic>
          <a:graphicData uri="http://schemas.openxmlformats.org/drawingml/2006/table">
            <a:tbl>
              <a:tblPr firstRow="1" bandRow="1">
                <a:tableStyleId>{5C22544A-7EE6-4342-B048-85BDC9FD1C3A}</a:tableStyleId>
              </a:tblPr>
              <a:tblGrid>
                <a:gridCol w="2548549">
                  <a:extLst>
                    <a:ext uri="{9D8B030D-6E8A-4147-A177-3AD203B41FA5}">
                      <a16:colId xmlns:a16="http://schemas.microsoft.com/office/drawing/2014/main" val="1191093882"/>
                    </a:ext>
                  </a:extLst>
                </a:gridCol>
                <a:gridCol w="2709333">
                  <a:extLst>
                    <a:ext uri="{9D8B030D-6E8A-4147-A177-3AD203B41FA5}">
                      <a16:colId xmlns:a16="http://schemas.microsoft.com/office/drawing/2014/main" val="3588472912"/>
                    </a:ext>
                  </a:extLst>
                </a:gridCol>
                <a:gridCol w="2709333">
                  <a:extLst>
                    <a:ext uri="{9D8B030D-6E8A-4147-A177-3AD203B41FA5}">
                      <a16:colId xmlns:a16="http://schemas.microsoft.com/office/drawing/2014/main" val="527189396"/>
                    </a:ext>
                  </a:extLst>
                </a:gridCol>
              </a:tblGrid>
              <a:tr h="370840">
                <a:tc>
                  <a:txBody>
                    <a:bodyPr/>
                    <a:lstStyle/>
                    <a:p>
                      <a:pPr algn="ctr"/>
                      <a:r>
                        <a:rPr lang="fr-FR" dirty="0"/>
                        <a:t>Objet</a:t>
                      </a:r>
                    </a:p>
                  </a:txBody>
                  <a:tcPr/>
                </a:tc>
                <a:tc>
                  <a:txBody>
                    <a:bodyPr/>
                    <a:lstStyle/>
                    <a:p>
                      <a:pPr algn="ctr"/>
                      <a:r>
                        <a:rPr lang="fr-FR" dirty="0"/>
                        <a:t>ALGOBOX</a:t>
                      </a:r>
                    </a:p>
                  </a:txBody>
                  <a:tcPr/>
                </a:tc>
                <a:tc>
                  <a:txBody>
                    <a:bodyPr/>
                    <a:lstStyle/>
                    <a:p>
                      <a:pPr algn="ctr"/>
                      <a:r>
                        <a:rPr lang="fr-FR" dirty="0" err="1"/>
                        <a:t>Vba</a:t>
                      </a:r>
                      <a:endParaRPr lang="fr-FR" dirty="0"/>
                    </a:p>
                  </a:txBody>
                  <a:tcPr/>
                </a:tc>
                <a:extLst>
                  <a:ext uri="{0D108BD9-81ED-4DB2-BD59-A6C34878D82A}">
                    <a16:rowId xmlns:a16="http://schemas.microsoft.com/office/drawing/2014/main" val="1259457663"/>
                  </a:ext>
                </a:extLst>
              </a:tr>
              <a:tr h="370840">
                <a:tc>
                  <a:txBody>
                    <a:bodyPr/>
                    <a:lstStyle/>
                    <a:p>
                      <a:pPr algn="ctr"/>
                      <a:r>
                        <a:rPr lang="fr-FR" i="0" dirty="0"/>
                        <a:t>Longueur d’une chaine</a:t>
                      </a:r>
                    </a:p>
                  </a:txBody>
                  <a:tcPr/>
                </a:tc>
                <a:tc>
                  <a:txBody>
                    <a:bodyPr/>
                    <a:lstStyle/>
                    <a:p>
                      <a:pPr algn="ctr"/>
                      <a:r>
                        <a:rPr lang="fr-FR" sz="1800" b="0" i="0" kern="1200" dirty="0" err="1">
                          <a:solidFill>
                            <a:srgbClr val="000000"/>
                          </a:solidFill>
                          <a:effectLst/>
                          <a:latin typeface="+mn-lt"/>
                          <a:ea typeface="+mn-ea"/>
                          <a:cs typeface="+mn-cs"/>
                        </a:rPr>
                        <a:t>machaine.length</a:t>
                      </a:r>
                      <a:endParaRPr lang="fr-FR" i="0" dirty="0"/>
                    </a:p>
                  </a:txBody>
                  <a:tcPr/>
                </a:tc>
                <a:tc>
                  <a:txBody>
                    <a:bodyPr/>
                    <a:lstStyle/>
                    <a:p>
                      <a:pPr algn="ctr"/>
                      <a:r>
                        <a:rPr lang="fr-FR" i="0" dirty="0"/>
                        <a:t>Len(chaine).</a:t>
                      </a:r>
                    </a:p>
                  </a:txBody>
                  <a:tcPr/>
                </a:tc>
                <a:extLst>
                  <a:ext uri="{0D108BD9-81ED-4DB2-BD59-A6C34878D82A}">
                    <a16:rowId xmlns:a16="http://schemas.microsoft.com/office/drawing/2014/main" val="3000187997"/>
                  </a:ext>
                </a:extLst>
              </a:tr>
              <a:tr h="370840">
                <a:tc>
                  <a:txBody>
                    <a:bodyPr/>
                    <a:lstStyle/>
                    <a:p>
                      <a:pPr algn="ctr"/>
                      <a:r>
                        <a:rPr lang="fr-FR" dirty="0"/>
                        <a:t>Extraire des charactères</a:t>
                      </a:r>
                    </a:p>
                  </a:txBody>
                  <a:tcPr/>
                </a:tc>
                <a:tc>
                  <a:txBody>
                    <a:bodyPr/>
                    <a:lstStyle/>
                    <a:p>
                      <a:pPr algn="ctr"/>
                      <a:r>
                        <a:rPr lang="fr-FR" sz="1800" b="0" i="0" kern="1200" dirty="0" err="1">
                          <a:solidFill>
                            <a:srgbClr val="000000"/>
                          </a:solidFill>
                          <a:effectLst/>
                          <a:latin typeface="+mn-lt"/>
                          <a:ea typeface="+mn-ea"/>
                          <a:cs typeface="+mn-cs"/>
                        </a:rPr>
                        <a:t>chaîne.substr</a:t>
                      </a:r>
                      <a:r>
                        <a:rPr lang="fr-FR" sz="1800" b="0" i="0" kern="1200" dirty="0">
                          <a:solidFill>
                            <a:srgbClr val="000000"/>
                          </a:solidFill>
                          <a:effectLst/>
                          <a:latin typeface="+mn-lt"/>
                          <a:ea typeface="+mn-ea"/>
                          <a:cs typeface="+mn-cs"/>
                        </a:rPr>
                        <a:t>(position_premier_caractère_à_extraire,nombre_de_caractères_à_extraire)</a:t>
                      </a:r>
                      <a:endParaRPr lang="fr-FR" dirty="0"/>
                    </a:p>
                  </a:txBody>
                  <a:tcPr/>
                </a:tc>
                <a:tc>
                  <a:txBody>
                    <a:bodyPr/>
                    <a:lstStyle/>
                    <a:p>
                      <a:pPr algn="ctr"/>
                      <a:r>
                        <a:rPr lang="fr-FR" dirty="0" err="1"/>
                        <a:t>Mid</a:t>
                      </a:r>
                      <a:r>
                        <a:rPr lang="fr-FR" dirty="0"/>
                        <a:t>(chaine, début, nombre ).</a:t>
                      </a:r>
                    </a:p>
                  </a:txBody>
                  <a:tcPr/>
                </a:tc>
                <a:extLst>
                  <a:ext uri="{0D108BD9-81ED-4DB2-BD59-A6C34878D82A}">
                    <a16:rowId xmlns:a16="http://schemas.microsoft.com/office/drawing/2014/main" val="765896899"/>
                  </a:ext>
                </a:extLst>
              </a:tr>
              <a:tr h="370840">
                <a:tc>
                  <a:txBody>
                    <a:bodyPr/>
                    <a:lstStyle/>
                    <a:p>
                      <a:pPr algn="ctr"/>
                      <a:r>
                        <a:rPr lang="fr-FR" dirty="0"/>
                        <a:t>Récupérer le code ascii</a:t>
                      </a:r>
                    </a:p>
                  </a:txBody>
                  <a:tcPr/>
                </a:tc>
                <a:tc>
                  <a:txBody>
                    <a:bodyPr/>
                    <a:lstStyle/>
                    <a:p>
                      <a:pPr algn="ctr"/>
                      <a:r>
                        <a:rPr lang="fr-FR" sz="1800" b="0" i="0" kern="1200" dirty="0" err="1">
                          <a:solidFill>
                            <a:srgbClr val="000000"/>
                          </a:solidFill>
                          <a:effectLst/>
                          <a:latin typeface="+mn-lt"/>
                          <a:ea typeface="+mn-ea"/>
                          <a:cs typeface="+mn-cs"/>
                        </a:rPr>
                        <a:t>machaine.charCodeAt</a:t>
                      </a:r>
                      <a:r>
                        <a:rPr lang="fr-FR" sz="1800" b="0" i="0" kern="1200" dirty="0">
                          <a:solidFill>
                            <a:srgbClr val="000000"/>
                          </a:solidFill>
                          <a:effectLst/>
                          <a:latin typeface="+mn-lt"/>
                          <a:ea typeface="+mn-ea"/>
                          <a:cs typeface="+mn-cs"/>
                        </a:rPr>
                        <a:t>(pos)</a:t>
                      </a:r>
                      <a:endParaRPr lang="fr-FR" dirty="0"/>
                    </a:p>
                  </a:txBody>
                  <a:tcPr/>
                </a:tc>
                <a:tc>
                  <a:txBody>
                    <a:bodyPr/>
                    <a:lstStyle/>
                    <a:p>
                      <a:pPr algn="ctr"/>
                      <a:r>
                        <a:rPr lang="fr-FR" dirty="0"/>
                        <a:t>      ASC( charactère)</a:t>
                      </a:r>
                    </a:p>
                  </a:txBody>
                  <a:tcPr/>
                </a:tc>
                <a:extLst>
                  <a:ext uri="{0D108BD9-81ED-4DB2-BD59-A6C34878D82A}">
                    <a16:rowId xmlns:a16="http://schemas.microsoft.com/office/drawing/2014/main" val="352223435"/>
                  </a:ext>
                </a:extLst>
              </a:tr>
              <a:tr h="370840">
                <a:tc>
                  <a:txBody>
                    <a:bodyPr/>
                    <a:lstStyle/>
                    <a:p>
                      <a:pPr algn="ctr"/>
                      <a:r>
                        <a:rPr lang="fr-FR" dirty="0"/>
                        <a:t>Conversion nombre en chaine</a:t>
                      </a:r>
                    </a:p>
                  </a:txBody>
                  <a:tcPr/>
                </a:tc>
                <a:tc>
                  <a:txBody>
                    <a:bodyPr/>
                    <a:lstStyle/>
                    <a:p>
                      <a:pPr algn="ctr"/>
                      <a:endParaRPr lang="fr-FR" dirty="0"/>
                    </a:p>
                  </a:txBody>
                  <a:tcPr/>
                </a:tc>
                <a:tc>
                  <a:txBody>
                    <a:bodyPr/>
                    <a:lstStyle/>
                    <a:p>
                      <a:pPr algn="ctr"/>
                      <a:r>
                        <a:rPr lang="fr-FR" dirty="0" err="1"/>
                        <a:t>Cstr</a:t>
                      </a:r>
                      <a:r>
                        <a:rPr lang="fr-FR" dirty="0"/>
                        <a:t> ( </a:t>
                      </a:r>
                      <a:r>
                        <a:rPr lang="fr-FR" dirty="0" err="1"/>
                        <a:t>integer</a:t>
                      </a:r>
                      <a:r>
                        <a:rPr lang="fr-FR" dirty="0"/>
                        <a:t> )</a:t>
                      </a:r>
                    </a:p>
                  </a:txBody>
                  <a:tcPr/>
                </a:tc>
                <a:extLst>
                  <a:ext uri="{0D108BD9-81ED-4DB2-BD59-A6C34878D82A}">
                    <a16:rowId xmlns:a16="http://schemas.microsoft.com/office/drawing/2014/main" val="1996989943"/>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533427"/>
                  </a:ext>
                </a:extLst>
              </a:tr>
            </a:tbl>
          </a:graphicData>
        </a:graphic>
      </p:graphicFrame>
      <p:sp>
        <p:nvSpPr>
          <p:cNvPr id="5" name="ZoneTexte 4">
            <a:extLst>
              <a:ext uri="{FF2B5EF4-FFF2-40B4-BE49-F238E27FC236}">
                <a16:creationId xmlns:a16="http://schemas.microsoft.com/office/drawing/2014/main" id="{FDD01B45-1260-406E-AE13-107B64852EA9}"/>
              </a:ext>
            </a:extLst>
          </p:cNvPr>
          <p:cNvSpPr txBox="1"/>
          <p:nvPr/>
        </p:nvSpPr>
        <p:spPr>
          <a:xfrm>
            <a:off x="2132861" y="1568455"/>
            <a:ext cx="6094520" cy="590931"/>
          </a:xfrm>
          <a:prstGeom prst="rect">
            <a:avLst/>
          </a:prstGeom>
          <a:noFill/>
        </p:spPr>
        <p:txBody>
          <a:bodyPr wrap="square">
            <a:spAutoFit/>
          </a:bodyPr>
          <a:lstStyle/>
          <a:p>
            <a:pPr>
              <a:lnSpc>
                <a:spcPct val="90000"/>
              </a:lnSpc>
              <a:defRPr/>
            </a:pPr>
            <a:endParaRPr lang="fr-FR" sz="1800" dirty="0">
              <a:ln cmpd="dbl">
                <a:noFill/>
              </a:ln>
              <a:latin typeface="Calibri Light"/>
            </a:endParaRPr>
          </a:p>
          <a:p>
            <a:pPr>
              <a:lnSpc>
                <a:spcPct val="90000"/>
              </a:lnSpc>
              <a:defRPr/>
            </a:pPr>
            <a:r>
              <a:rPr lang="fr-FR" sz="1800" b="1" dirty="0">
                <a:ln cmpd="dbl">
                  <a:noFill/>
                </a:ln>
                <a:latin typeface="Calibri Light"/>
              </a:rPr>
              <a:t>Exemples d’équivalences, non exhaustif</a:t>
            </a:r>
          </a:p>
        </p:txBody>
      </p:sp>
    </p:spTree>
    <p:extLst>
      <p:ext uri="{BB962C8B-B14F-4D97-AF65-F5344CB8AC3E}">
        <p14:creationId xmlns:p14="http://schemas.microsoft.com/office/powerpoint/2010/main" val="57325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sz="4000" dirty="0"/>
              <a:t>Objectif du cours</a:t>
            </a:r>
            <a:endParaRPr lang="fr-FR" sz="4000" dirty="0"/>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dirty="0">
              <a:ln cmpd="dbl">
                <a:noFill/>
              </a:ln>
              <a:latin typeface="Calibri Light"/>
            </a:endParaRPr>
          </a:p>
          <a:p>
            <a:pPr>
              <a:lnSpc>
                <a:spcPct val="90000"/>
              </a:lnSpc>
              <a:defRPr/>
            </a:pPr>
            <a:r>
              <a:rPr lang="fr-FR" sz="2800" dirty="0">
                <a:ln cmpd="dbl">
                  <a:noFill/>
                </a:ln>
                <a:latin typeface="Calibri Light"/>
                <a:hlinkClick r:id="rId3"/>
              </a:rPr>
              <a:t>Démo application VBA</a:t>
            </a:r>
            <a:endParaRPr lang="fr-FR" sz="2800" dirty="0">
              <a:ln cmpd="dbl">
                <a:noFill/>
              </a:ln>
              <a:latin typeface="Calibri Light"/>
            </a:endParaRPr>
          </a:p>
          <a:p>
            <a:pPr>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lvl="0">
              <a:lnSpc>
                <a:spcPct val="90000"/>
              </a:lnSpc>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space réservé du contenu 3"/>
          <p:cNvGrpSpPr/>
          <p:nvPr/>
        </p:nvGrpSpPr>
        <p:grpSpPr>
          <a:xfrm>
            <a:off x="977236" y="967666"/>
            <a:ext cx="11070768" cy="4474449"/>
            <a:chOff x="947053" y="-237605"/>
            <a:chExt cx="11070768" cy="4474449"/>
          </a:xfrm>
        </p:grpSpPr>
        <p:sp>
          <p:nvSpPr>
            <p:cNvPr id="3" name="Forme libre 2"/>
            <p:cNvSpPr/>
            <p:nvPr/>
          </p:nvSpPr>
          <p:spPr>
            <a:xfrm>
              <a:off x="947053" y="-237605"/>
              <a:ext cx="11070768" cy="1402933"/>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Doc officielle : </a:t>
              </a:r>
            </a:p>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https://docs.microsoft.com/en-us/office/vba/api/overview/library-reference/reference-object-library-reference-for-office</a:t>
              </a: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Exemples de codes </a:t>
              </a:r>
            </a:p>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https://www.automateexcel.com/vba-code-examples/</a:t>
              </a:r>
            </a:p>
          </p:txBody>
        </p:sp>
        <p:sp>
          <p:nvSpPr>
            <p:cNvPr id="5" name="Forme libre 4"/>
            <p:cNvSpPr/>
            <p:nvPr/>
          </p:nvSpPr>
          <p:spPr>
            <a:xfrm>
              <a:off x="947053" y="225829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err="1">
                  <a:solidFill>
                    <a:srgbClr val="FFFFFF"/>
                  </a:solidFill>
                  <a:uFillTx/>
                  <a:latin typeface="Calibri"/>
                </a:rPr>
                <a:t>Cheat</a:t>
              </a:r>
              <a:r>
                <a:rPr lang="fr-FR" sz="2400" b="0" i="0" u="none" strike="noStrike" kern="1200" cap="none" spc="0" baseline="0" dirty="0">
                  <a:solidFill>
                    <a:srgbClr val="FFFFFF"/>
                  </a:solidFill>
                  <a:uFillTx/>
                  <a:latin typeface="Calibri"/>
                </a:rPr>
                <a:t> </a:t>
              </a:r>
              <a:r>
                <a:rPr lang="fr-FR" sz="2400" b="0" i="0" u="none" strike="noStrike" kern="1200" cap="none" spc="0" baseline="0" dirty="0" err="1">
                  <a:solidFill>
                    <a:srgbClr val="FFFFFF"/>
                  </a:solidFill>
                  <a:uFillTx/>
                  <a:latin typeface="Calibri"/>
                </a:rPr>
                <a:t>Sheet</a:t>
              </a:r>
              <a:r>
                <a:rPr lang="fr-FR" sz="2400" b="0" i="0" u="none" strike="noStrike" kern="1200" cap="none" spc="0" baseline="0" dirty="0">
                  <a:solidFill>
                    <a:srgbClr val="FFFFFF"/>
                  </a:solidFill>
                  <a:uFillTx/>
                  <a:latin typeface="Calibri"/>
                </a:rPr>
                <a:t> VBA : https://www.automateexcel.com/vba/cheatsheets/</a:t>
              </a: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Et … Les mots clés adéquats dans google !</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a:t>Repères pour apprendre</a:t>
            </a:r>
          </a:p>
        </p:txBody>
      </p:sp>
    </p:spTree>
    <p:extLst>
      <p:ext uri="{BB962C8B-B14F-4D97-AF65-F5344CB8AC3E}">
        <p14:creationId xmlns:p14="http://schemas.microsoft.com/office/powerpoint/2010/main" val="386909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pPr lvl="0"/>
            <a:r>
              <a:rPr lang="fr-FR" dirty="0"/>
              <a:t>Transcrire un algorithme en </a:t>
            </a:r>
            <a:r>
              <a:rPr lang="fr-FR" dirty="0" err="1"/>
              <a:t>vba</a:t>
            </a:r>
            <a:endParaRPr lang="fr-FR" dirty="0"/>
          </a:p>
        </p:txBody>
      </p:sp>
      <p:sp>
        <p:nvSpPr>
          <p:cNvPr id="3" name="Espace réservé du texte 2"/>
          <p:cNvSpPr txBox="1">
            <a:spLocks noGrp="1"/>
          </p:cNvSpPr>
          <p:nvPr>
            <p:ph type="body" idx="1"/>
          </p:nvPr>
        </p:nvSpPr>
        <p:spPr/>
        <p:txBody>
          <a:bodyPr/>
          <a:lstStyle/>
          <a:p>
            <a:r>
              <a:rPr lang="fr-FR" dirty="0"/>
              <a:t>Ou prendre des algorithmes ALGOBOX et les formaliser en VBA.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a:t>Exercices Variables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Echauffement et prise de repères  </a:t>
            </a:r>
          </a:p>
        </p:txBody>
      </p:sp>
      <p:sp>
        <p:nvSpPr>
          <p:cNvPr id="4" name="Espace réservé du contenu 18"/>
          <p:cNvSpPr txBox="1">
            <a:spLocks noGrp="1"/>
          </p:cNvSpPr>
          <p:nvPr>
            <p:ph type="body" idx="3"/>
          </p:nvPr>
        </p:nvSpPr>
        <p:spPr>
          <a:xfrm>
            <a:off x="1005406" y="555168"/>
            <a:ext cx="5250685" cy="5801182"/>
          </a:xfrm>
          <a:ln w="9528">
            <a:solidFill>
              <a:srgbClr val="5B9BD5"/>
            </a:solidFill>
            <a:prstDash val="solid"/>
          </a:ln>
        </p:spPr>
        <p:txBody>
          <a:bodyPr anchor="ctr" anchorCtr="0">
            <a:normAutofit/>
          </a:bodyPr>
          <a:lstStyle/>
          <a:p>
            <a:pPr lvl="0" algn="l">
              <a:lnSpc>
                <a:spcPct val="80000"/>
              </a:lnSpc>
            </a:pPr>
            <a:r>
              <a:rPr lang="fr-FR" sz="3600" dirty="0">
                <a:solidFill>
                  <a:srgbClr val="000000"/>
                </a:solidFill>
              </a:rPr>
              <a:t>Écrire l’algorithme qui permet d’échanger les valeurs de 2 entiers A et B</a:t>
            </a:r>
          </a:p>
          <a:p>
            <a:pPr lvl="0" algn="l">
              <a:lnSpc>
                <a:spcPct val="80000"/>
              </a:lnSpc>
            </a:pPr>
            <a:endParaRPr lang="fr-FR" sz="3600" dirty="0">
              <a:solidFill>
                <a:srgbClr val="000000"/>
              </a:solidFill>
            </a:endParaRPr>
          </a:p>
          <a:p>
            <a:pPr lvl="0" algn="l">
              <a:lnSpc>
                <a:spcPct val="80000"/>
              </a:lnSpc>
            </a:pPr>
            <a:r>
              <a:rPr lang="fr-FR" dirty="0" err="1">
                <a:solidFill>
                  <a:srgbClr val="FF0000"/>
                </a:solidFill>
                <a:hlinkClick r:id="rId2" action="ppaction://hlinkfile"/>
              </a:rPr>
              <a:t>Algobox</a:t>
            </a:r>
            <a:r>
              <a:rPr lang="fr-FR" dirty="0">
                <a:solidFill>
                  <a:srgbClr val="FF0000"/>
                </a:solidFill>
                <a:hlinkClick r:id="rId2" action="ppaction://hlinkfile"/>
              </a:rPr>
              <a:t> : exo_affectation05.alg</a:t>
            </a:r>
            <a:endParaRPr lang="fr-FR" dirty="0">
              <a:solidFill>
                <a:srgbClr val="FF0000"/>
              </a:solidFill>
            </a:endParaRPr>
          </a:p>
          <a:p>
            <a:pPr lvl="0" algn="l">
              <a:lnSpc>
                <a:spcPct val="80000"/>
              </a:lnSpc>
            </a:pPr>
            <a:endParaRPr lang="fr-FR" dirty="0">
              <a:solidFill>
                <a:srgbClr val="FF0000"/>
              </a:solidFill>
            </a:endParaRPr>
          </a:p>
        </p:txBody>
      </p:sp>
      <p:sp>
        <p:nvSpPr>
          <p:cNvPr id="5" name="Espace réservé du texte 4"/>
          <p:cNvSpPr txBox="1">
            <a:spLocks noGrp="1"/>
          </p:cNvSpPr>
          <p:nvPr>
            <p:ph idx="2"/>
          </p:nvPr>
        </p:nvSpPr>
        <p:spPr>
          <a:xfrm>
            <a:off x="6358426" y="91440"/>
            <a:ext cx="5276545" cy="463728"/>
          </a:xfrm>
          <a:ln>
            <a:noFill/>
          </a:ln>
        </p:spPr>
        <p:txBody>
          <a:bodyPr anchor="b" anchorCtr="1">
            <a:normAutofit fontScale="70000" lnSpcReduction="20000"/>
          </a:bodyPr>
          <a:lstStyle/>
          <a:p>
            <a:pPr marL="0" lvl="0" indent="0" algn="ctr">
              <a:buNone/>
            </a:pPr>
            <a:r>
              <a:rPr lang="fr-FR" sz="2400" b="1" dirty="0">
                <a:solidFill>
                  <a:srgbClr val="2F5597"/>
                </a:solidFill>
              </a:rPr>
              <a:t>Solution </a:t>
            </a:r>
            <a:r>
              <a:rPr lang="fr-FR" sz="2400" b="1" dirty="0" err="1">
                <a:solidFill>
                  <a:srgbClr val="2F5597"/>
                </a:solidFill>
              </a:rPr>
              <a:t>Vba</a:t>
            </a: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fontScale="70000" lnSpcReduction="20000"/>
          </a:bodyPr>
          <a:lstStyle/>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endParaRPr lang="fr-FR" sz="1100" b="1" dirty="0"/>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Sub</a:t>
            </a:r>
            <a:r>
              <a:rPr lang="fr-FR" sz="1900" b="1" dirty="0">
                <a:latin typeface="Courier New" panose="02070309020205020404" pitchFamily="49" charset="0"/>
                <a:cs typeface="Courier New" panose="02070309020205020404" pitchFamily="49" charset="0"/>
              </a:rPr>
              <a:t> inverser()</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A As Integer</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B As Integer</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Dim temporaire As Integer</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A = </a:t>
            </a:r>
            <a:r>
              <a:rPr lang="fr-FR" sz="1900" b="1" dirty="0" err="1">
                <a:latin typeface="Courier New" panose="02070309020205020404" pitchFamily="49" charset="0"/>
                <a:cs typeface="Courier New" panose="02070309020205020404" pitchFamily="49" charset="0"/>
              </a:rPr>
              <a:t>InputBox</a:t>
            </a:r>
            <a:r>
              <a:rPr lang="fr-FR" sz="1900" b="1" dirty="0">
                <a:latin typeface="Courier New" panose="02070309020205020404" pitchFamily="49" charset="0"/>
                <a:cs typeface="Courier New" panose="02070309020205020404" pitchFamily="49" charset="0"/>
              </a:rPr>
              <a:t>("Entrer A")</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B = </a:t>
            </a:r>
            <a:r>
              <a:rPr lang="fr-FR" sz="1900" b="1" dirty="0" err="1">
                <a:latin typeface="Courier New" panose="02070309020205020404" pitchFamily="49" charset="0"/>
                <a:cs typeface="Courier New" panose="02070309020205020404" pitchFamily="49" charset="0"/>
              </a:rPr>
              <a:t>InputBox</a:t>
            </a:r>
            <a:r>
              <a:rPr lang="fr-FR" sz="1900" b="1" dirty="0">
                <a:latin typeface="Courier New" panose="02070309020205020404" pitchFamily="49" charset="0"/>
                <a:cs typeface="Courier New" panose="02070309020205020404" pitchFamily="49" charset="0"/>
              </a:rPr>
              <a:t>("Entrer B")</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temporaire = A</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A = B</a:t>
            </a: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B = temporaire</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MsgBox</a:t>
            </a:r>
            <a:r>
              <a:rPr lang="fr-FR" sz="1900" b="1" dirty="0">
                <a:latin typeface="Courier New" panose="02070309020205020404" pitchFamily="49" charset="0"/>
                <a:cs typeface="Courier New" panose="02070309020205020404" pitchFamily="49" charset="0"/>
              </a:rPr>
              <a:t> (" A vaut : " + </a:t>
            </a:r>
            <a:r>
              <a:rPr lang="fr-FR" sz="1900" b="1" dirty="0" err="1">
                <a:latin typeface="Courier New" panose="02070309020205020404" pitchFamily="49" charset="0"/>
                <a:cs typeface="Courier New" panose="02070309020205020404" pitchFamily="49" charset="0"/>
              </a:rPr>
              <a:t>CStr</a:t>
            </a:r>
            <a:r>
              <a:rPr lang="fr-FR" sz="1900" b="1" dirty="0">
                <a:latin typeface="Courier New" panose="02070309020205020404" pitchFamily="49" charset="0"/>
                <a:cs typeface="Courier New" panose="02070309020205020404" pitchFamily="49" charset="0"/>
              </a:rPr>
              <a:t>(A))</a:t>
            </a:r>
          </a:p>
          <a:p>
            <a:pPr marL="0" lvl="0" indent="0">
              <a:lnSpc>
                <a:spcPct val="80000"/>
              </a:lnSpc>
              <a:buNone/>
              <a:tabLst>
                <a:tab pos="539752" algn="l"/>
                <a:tab pos="2962271" algn="l"/>
                <a:tab pos="3047996" algn="l"/>
              </a:tabLst>
            </a:pPr>
            <a:r>
              <a:rPr lang="fr-FR" sz="1900" b="1" dirty="0" err="1">
                <a:latin typeface="Courier New" panose="02070309020205020404" pitchFamily="49" charset="0"/>
                <a:cs typeface="Courier New" panose="02070309020205020404" pitchFamily="49" charset="0"/>
              </a:rPr>
              <a:t>MsgBox</a:t>
            </a:r>
            <a:r>
              <a:rPr lang="fr-FR" sz="1900" b="1" dirty="0">
                <a:latin typeface="Courier New" panose="02070309020205020404" pitchFamily="49" charset="0"/>
                <a:cs typeface="Courier New" panose="02070309020205020404" pitchFamily="49" charset="0"/>
              </a:rPr>
              <a:t> (" B vaut : " + </a:t>
            </a:r>
            <a:r>
              <a:rPr lang="fr-FR" sz="1900" b="1" dirty="0" err="1">
                <a:latin typeface="Courier New" panose="02070309020205020404" pitchFamily="49" charset="0"/>
                <a:cs typeface="Courier New" panose="02070309020205020404" pitchFamily="49" charset="0"/>
              </a:rPr>
              <a:t>CStr</a:t>
            </a:r>
            <a:r>
              <a:rPr lang="fr-FR" sz="1900" b="1" dirty="0">
                <a:latin typeface="Courier New" panose="02070309020205020404" pitchFamily="49" charset="0"/>
                <a:cs typeface="Courier New" panose="02070309020205020404" pitchFamily="49" charset="0"/>
              </a:rPr>
              <a:t>(B))</a:t>
            </a:r>
          </a:p>
          <a:p>
            <a:pPr marL="0" lvl="0" indent="0">
              <a:lnSpc>
                <a:spcPct val="80000"/>
              </a:lnSpc>
              <a:buNone/>
              <a:tabLst>
                <a:tab pos="539752" algn="l"/>
                <a:tab pos="2962271" algn="l"/>
                <a:tab pos="3047996" algn="l"/>
              </a:tabLst>
            </a:pPr>
            <a:endParaRPr lang="fr-FR" sz="1900" b="1" dirty="0">
              <a:latin typeface="Courier New" panose="02070309020205020404" pitchFamily="49" charset="0"/>
              <a:cs typeface="Courier New" panose="02070309020205020404" pitchFamily="49" charset="0"/>
            </a:endParaRPr>
          </a:p>
          <a:p>
            <a:pPr marL="0" lvl="0" indent="0">
              <a:lnSpc>
                <a:spcPct val="80000"/>
              </a:lnSpc>
              <a:buNone/>
              <a:tabLst>
                <a:tab pos="539752" algn="l"/>
                <a:tab pos="2962271" algn="l"/>
                <a:tab pos="3047996" algn="l"/>
              </a:tabLst>
            </a:pPr>
            <a:r>
              <a:rPr lang="fr-FR" sz="1900" b="1" dirty="0">
                <a:latin typeface="Courier New" panose="02070309020205020404" pitchFamily="49" charset="0"/>
                <a:cs typeface="Courier New" panose="02070309020205020404" pitchFamily="49" charset="0"/>
              </a:rPr>
              <a:t>End </a:t>
            </a:r>
            <a:r>
              <a:rPr lang="fr-FR" sz="1900" b="1" dirty="0" err="1">
                <a:latin typeface="Courier New" panose="02070309020205020404" pitchFamily="49" charset="0"/>
                <a:cs typeface="Courier New" panose="02070309020205020404" pitchFamily="49" charset="0"/>
              </a:rPr>
              <a:t>Sub</a:t>
            </a:r>
            <a:endParaRPr lang="fr-FR" sz="3200" b="1" dirty="0"/>
          </a:p>
          <a:p>
            <a:pPr marL="0" lvl="0" indent="0">
              <a:lnSpc>
                <a:spcPct val="80000"/>
              </a:lnSpc>
              <a:buNone/>
              <a:tabLst>
                <a:tab pos="539752" algn="l"/>
                <a:tab pos="2962271" algn="l"/>
                <a:tab pos="3047996" algn="l"/>
              </a:tabLst>
            </a:pPr>
            <a:endParaRPr lang="fr-FR" sz="3200" b="1" dirty="0"/>
          </a:p>
          <a:p>
            <a:pPr marL="0" lvl="0" indent="0">
              <a:lnSpc>
                <a:spcPct val="80000"/>
              </a:lnSpc>
              <a:buNone/>
              <a:tabLst>
                <a:tab pos="539752" algn="l"/>
                <a:tab pos="2962271" algn="l"/>
                <a:tab pos="3047996" algn="l"/>
              </a:tabLst>
            </a:pPr>
            <a:endParaRPr lang="fr-FR" sz="3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Exo 1: </a:t>
            </a:r>
          </a:p>
        </p:txBody>
      </p:sp>
      <p:sp>
        <p:nvSpPr>
          <p:cNvPr id="4" name="Espace réservé du contenu 5"/>
          <p:cNvSpPr txBox="1">
            <a:spLocks noGrp="1"/>
          </p:cNvSpPr>
          <p:nvPr>
            <p:ph type="body" idx="3"/>
          </p:nvPr>
        </p:nvSpPr>
        <p:spPr>
          <a:xfrm>
            <a:off x="1026020" y="555168"/>
            <a:ext cx="4749942" cy="5801182"/>
          </a:xfrm>
          <a:ln w="9528">
            <a:solidFill>
              <a:srgbClr val="5B9BD5"/>
            </a:solidFill>
            <a:prstDash val="solid"/>
          </a:ln>
        </p:spPr>
        <p:txBody>
          <a:bodyPr anchor="ctr" anchorCtr="0">
            <a:normAutofit/>
          </a:bodyPr>
          <a:lstStyle/>
          <a:p>
            <a:pPr lvl="0" algn="l"/>
            <a:r>
              <a:rPr lang="fr-FR" sz="2000" b="0" dirty="0">
                <a:solidFill>
                  <a:srgbClr val="000000"/>
                </a:solidFill>
              </a:rPr>
              <a:t>Lire les prénoms et les notes des élèves de la classe, tant que le prénom saisi est différent de: </a:t>
            </a:r>
          </a:p>
          <a:p>
            <a:pPr lvl="0" algn="l"/>
            <a:r>
              <a:rPr lang="fr-FR" sz="2000" b="0" dirty="0">
                <a:solidFill>
                  <a:srgbClr val="000000"/>
                </a:solidFill>
              </a:rPr>
              <a:t>« STOP ». Vérifier que la note saisie soit comprise entre 0 et 20.</a:t>
            </a:r>
          </a:p>
          <a:p>
            <a:pPr lvl="0" algn="l"/>
            <a:r>
              <a:rPr lang="fr-FR" sz="2000" b="0" dirty="0">
                <a:solidFill>
                  <a:srgbClr val="000000"/>
                </a:solidFill>
              </a:rPr>
              <a:t>Afficher ensuite: </a:t>
            </a:r>
          </a:p>
          <a:p>
            <a:pPr lvl="0" algn="l"/>
            <a:r>
              <a:rPr lang="fr-FR" sz="2000" b="0" dirty="0">
                <a:solidFill>
                  <a:srgbClr val="000000"/>
                </a:solidFill>
              </a:rPr>
              <a:t>1) la moyenne de la classe</a:t>
            </a:r>
          </a:p>
          <a:p>
            <a:pPr lvl="0" algn="l"/>
            <a:r>
              <a:rPr lang="fr-FR" sz="2000" b="0" dirty="0">
                <a:solidFill>
                  <a:srgbClr val="000000"/>
                </a:solidFill>
              </a:rPr>
              <a:t>2) la meilleure note de la classe et le prénom correspondant.</a:t>
            </a:r>
          </a:p>
          <a:p>
            <a:pPr lvl="0" algn="l"/>
            <a:r>
              <a:rPr lang="fr-FR" sz="2000" b="0" dirty="0">
                <a:solidFill>
                  <a:srgbClr val="000000"/>
                </a:solidFill>
              </a:rPr>
              <a:t>3) la moins bonne note de la classe et le prénom correspondant.</a:t>
            </a:r>
          </a:p>
          <a:p>
            <a:pPr lvl="0" algn="l"/>
            <a:r>
              <a:rPr lang="fr-FR" sz="2000" b="0" dirty="0">
                <a:solidFill>
                  <a:srgbClr val="000000"/>
                </a:solidFill>
                <a:hlinkClick r:id="rId2" action="ppaction://hlinkfile"/>
              </a:rPr>
              <a:t>solutions\exo_boucle01.alg</a:t>
            </a:r>
            <a:endParaRPr lang="fr-FR" sz="2000" b="0" dirty="0">
              <a:solidFill>
                <a:srgbClr val="000000"/>
              </a:solidFill>
            </a:endParaRPr>
          </a:p>
        </p:txBody>
      </p:sp>
      <p:sp>
        <p:nvSpPr>
          <p:cNvPr id="11" name="ZoneTexte 10">
            <a:extLst>
              <a:ext uri="{FF2B5EF4-FFF2-40B4-BE49-F238E27FC236}">
                <a16:creationId xmlns:a16="http://schemas.microsoft.com/office/drawing/2014/main" id="{2AE37B26-6A21-44B6-AC10-6D1E207DEBEC}"/>
              </a:ext>
            </a:extLst>
          </p:cNvPr>
          <p:cNvSpPr txBox="1"/>
          <p:nvPr/>
        </p:nvSpPr>
        <p:spPr>
          <a:xfrm>
            <a:off x="5953841" y="306972"/>
            <a:ext cx="6094520" cy="7078861"/>
          </a:xfrm>
          <a:prstGeom prst="rect">
            <a:avLst/>
          </a:prstGeom>
          <a:noFill/>
        </p:spPr>
        <p:txBody>
          <a:bodyPr wrap="square">
            <a:spAutoFit/>
          </a:bodyPr>
          <a:lstStyle/>
          <a:p>
            <a:r>
              <a:rPr lang="fr-FR" b="1" dirty="0"/>
              <a:t>Exemple de Si en </a:t>
            </a:r>
            <a:r>
              <a:rPr lang="fr-FR" b="1" dirty="0" err="1"/>
              <a:t>Vba</a:t>
            </a:r>
            <a:endParaRPr lang="fr-FR" b="1" dirty="0"/>
          </a:p>
          <a:p>
            <a:pPr algn="l"/>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Dim Animal as String</a:t>
            </a:r>
          </a:p>
          <a:p>
            <a:pPr algn="l"/>
            <a:r>
              <a:rPr lang="en-US" b="0" i="0" dirty="0">
                <a:solidFill>
                  <a:srgbClr val="000000"/>
                </a:solidFill>
                <a:effectLst/>
                <a:latin typeface="Consolas" panose="020B0609020204030204" pitchFamily="49" charset="0"/>
              </a:rPr>
              <a:t>Dim Cri as String</a:t>
            </a:r>
          </a:p>
          <a:p>
            <a:pPr algn="l"/>
            <a:endParaRPr lang="en-US" b="0" i="0" dirty="0">
              <a:solidFill>
                <a:srgbClr val="000000"/>
              </a:solidFill>
              <a:effectLst/>
              <a:latin typeface="Consolas" panose="020B0609020204030204" pitchFamily="49" charset="0"/>
            </a:endParaRPr>
          </a:p>
          <a:p>
            <a:pPr algn="l"/>
            <a:r>
              <a:rPr lang="en-US" sz="1400" b="0" i="0" dirty="0">
                <a:solidFill>
                  <a:srgbClr val="000000"/>
                </a:solidFill>
                <a:effectLst/>
                <a:latin typeface="Consolas" panose="020B0609020204030204" pitchFamily="49" charset="0"/>
              </a:rPr>
              <a:t> If Animal = "Cat" Then</a:t>
            </a:r>
          </a:p>
          <a:p>
            <a:pPr algn="l"/>
            <a:r>
              <a:rPr lang="en-US" sz="1400" b="0" i="0" dirty="0">
                <a:solidFill>
                  <a:srgbClr val="000000"/>
                </a:solidFill>
                <a:effectLst/>
                <a:latin typeface="Consolas" panose="020B0609020204030204" pitchFamily="49" charset="0"/>
              </a:rPr>
              <a:t>        Cri = "Meow"</a:t>
            </a:r>
          </a:p>
          <a:p>
            <a:pPr algn="l"/>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ElseIf</a:t>
            </a:r>
            <a:r>
              <a:rPr lang="en-US" sz="1400" b="0" i="0" dirty="0">
                <a:solidFill>
                  <a:srgbClr val="000000"/>
                </a:solidFill>
                <a:effectLst/>
                <a:latin typeface="Consolas" panose="020B0609020204030204" pitchFamily="49" charset="0"/>
              </a:rPr>
              <a:t> Animal = "Dog" Then</a:t>
            </a:r>
          </a:p>
          <a:p>
            <a:pPr algn="l"/>
            <a:r>
              <a:rPr lang="en-US" sz="1400" b="0" i="0" dirty="0">
                <a:solidFill>
                  <a:srgbClr val="000000"/>
                </a:solidFill>
                <a:effectLst/>
                <a:latin typeface="Consolas" panose="020B0609020204030204" pitchFamily="49" charset="0"/>
              </a:rPr>
              <a:t>        Cri = "Woof"</a:t>
            </a:r>
          </a:p>
          <a:p>
            <a:pPr algn="l"/>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ElseIf</a:t>
            </a:r>
            <a:r>
              <a:rPr lang="en-US" sz="1400" b="0" i="0" dirty="0">
                <a:solidFill>
                  <a:srgbClr val="000000"/>
                </a:solidFill>
                <a:effectLst/>
                <a:latin typeface="Consolas" panose="020B0609020204030204" pitchFamily="49" charset="0"/>
              </a:rPr>
              <a:t> Animal = "Duck" Then</a:t>
            </a:r>
          </a:p>
          <a:p>
            <a:pPr algn="l"/>
            <a:r>
              <a:rPr lang="en-US" sz="1400" b="0" i="0" dirty="0">
                <a:solidFill>
                  <a:srgbClr val="000000"/>
                </a:solidFill>
                <a:effectLst/>
                <a:latin typeface="Consolas" panose="020B0609020204030204" pitchFamily="49" charset="0"/>
              </a:rPr>
              <a:t>        Cri = "Quack"</a:t>
            </a:r>
          </a:p>
          <a:p>
            <a:pPr algn="l"/>
            <a:r>
              <a:rPr lang="en-US" sz="1400" b="0" i="0" dirty="0">
                <a:solidFill>
                  <a:srgbClr val="000000"/>
                </a:solidFill>
                <a:effectLst/>
                <a:latin typeface="Consolas" panose="020B0609020204030204" pitchFamily="49" charset="0"/>
              </a:rPr>
              <a:t> End If</a:t>
            </a:r>
          </a:p>
          <a:p>
            <a:pPr algn="l"/>
            <a:endParaRPr lang="en-US" sz="1400" b="0" i="0" dirty="0">
              <a:solidFill>
                <a:srgbClr val="000000"/>
              </a:solidFill>
              <a:effectLst/>
              <a:latin typeface="Consolas" panose="020B0609020204030204" pitchFamily="49" charset="0"/>
            </a:endParaRPr>
          </a:p>
          <a:p>
            <a:pPr algn="l"/>
            <a:r>
              <a:rPr lang="en-US" sz="1400" b="0" i="0" dirty="0">
                <a:solidFill>
                  <a:srgbClr val="000000"/>
                </a:solidFill>
                <a:effectLst/>
                <a:latin typeface="Consolas" panose="020B0609020204030204" pitchFamily="49" charset="0"/>
              </a:rPr>
              <a:t> If A&lt;&gt;4 Then</a:t>
            </a:r>
          </a:p>
          <a:p>
            <a:pPr algn="l"/>
            <a:r>
              <a:rPr lang="en-US" sz="1400" b="0" i="0" dirty="0">
                <a:solidFill>
                  <a:srgbClr val="000000"/>
                </a:solidFill>
                <a:effectLst/>
                <a:latin typeface="Consolas" panose="020B0609020204030204" pitchFamily="49" charset="0"/>
              </a:rPr>
              <a:t>        Cri = "Meow“</a:t>
            </a:r>
          </a:p>
          <a:p>
            <a:pPr algn="l"/>
            <a:r>
              <a:rPr lang="en-US" sz="1400" dirty="0">
                <a:solidFill>
                  <a:srgbClr val="000000"/>
                </a:solidFill>
                <a:latin typeface="Consolas" panose="020B0609020204030204" pitchFamily="49" charset="0"/>
              </a:rPr>
              <a:t> Else</a:t>
            </a:r>
          </a:p>
          <a:p>
            <a:pPr algn="l"/>
            <a:r>
              <a:rPr lang="en-US" sz="1400" b="0" i="0">
                <a:solidFill>
                  <a:srgbClr val="000000"/>
                </a:solidFill>
                <a:effectLst/>
                <a:latin typeface="Consolas" panose="020B0609020204030204" pitchFamily="49" charset="0"/>
              </a:rPr>
              <a:t>  </a:t>
            </a:r>
            <a:r>
              <a:rPr lang="en-US" sz="1400">
                <a:solidFill>
                  <a:srgbClr val="000000"/>
                </a:solidFill>
                <a:latin typeface="Consolas" panose="020B0609020204030204" pitchFamily="49" charset="0"/>
              </a:rPr>
              <a:t>      </a:t>
            </a:r>
            <a:r>
              <a:rPr lang="en-US" sz="1400" b="0" i="0">
                <a:solidFill>
                  <a:srgbClr val="000000"/>
                </a:solidFill>
                <a:effectLst/>
                <a:latin typeface="Consolas" panose="020B0609020204030204" pitchFamily="49" charset="0"/>
              </a:rPr>
              <a:t>Cri </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Wououh</a:t>
            </a:r>
            <a:r>
              <a:rPr lang="en-US" sz="1400" b="0" i="0" dirty="0">
                <a:solidFill>
                  <a:srgbClr val="000000"/>
                </a:solidFill>
                <a:effectLst/>
                <a:latin typeface="Consolas" panose="020B0609020204030204" pitchFamily="49" charset="0"/>
              </a:rPr>
              <a:t>”</a:t>
            </a:r>
          </a:p>
          <a:p>
            <a:pPr algn="l"/>
            <a:endParaRPr lang="en-US" sz="1400" b="0" i="0" dirty="0">
              <a:solidFill>
                <a:srgbClr val="000000"/>
              </a:solidFill>
              <a:effectLst/>
              <a:latin typeface="Consolas" panose="020B0609020204030204" pitchFamily="49" charset="0"/>
            </a:endParaRPr>
          </a:p>
          <a:p>
            <a:pPr algn="l"/>
            <a:r>
              <a:rPr lang="en-US" sz="1400" b="0" i="0" dirty="0">
                <a:solidFill>
                  <a:srgbClr val="000000"/>
                </a:solidFill>
                <a:effectLst/>
                <a:latin typeface="Consolas" panose="020B0609020204030204" pitchFamily="49" charset="0"/>
              </a:rPr>
              <a:t> End If</a:t>
            </a:r>
            <a:endParaRPr lang="en-US" sz="1400" b="1" dirty="0">
              <a:solidFill>
                <a:srgbClr val="000080"/>
              </a:solidFill>
              <a:latin typeface="Consolas" panose="020B0609020204030204" pitchFamily="49" charset="0"/>
            </a:endParaRPr>
          </a:p>
          <a:p>
            <a:pPr marL="0" indent="0">
              <a:buNone/>
            </a:pPr>
            <a:r>
              <a:rPr lang="fr-FR" b="1" dirty="0"/>
              <a:t>Exemple de Tant QUE en </a:t>
            </a:r>
            <a:r>
              <a:rPr lang="fr-FR" b="1" dirty="0" err="1"/>
              <a:t>Vba</a:t>
            </a:r>
            <a:endParaRPr lang="fr-FR" b="1" dirty="0"/>
          </a:p>
          <a:p>
            <a:pPr marL="0" indent="0">
              <a:buNone/>
            </a:pPr>
            <a:endParaRPr lang="fr-FR" sz="2400" b="1" dirty="0"/>
          </a:p>
          <a:p>
            <a:pPr marL="0" indent="0" algn="l">
              <a:buNone/>
            </a:pPr>
            <a:r>
              <a:rPr lang="pt-BR" sz="1800" b="1" i="0" dirty="0">
                <a:solidFill>
                  <a:srgbClr val="000080"/>
                </a:solidFill>
                <a:effectLst/>
                <a:latin typeface="Consolas" panose="020B0609020204030204" pitchFamily="49" charset="0"/>
              </a:rPr>
              <a:t>Dim</a:t>
            </a:r>
            <a:r>
              <a:rPr lang="pt-BR" sz="1800" b="0" i="0" dirty="0">
                <a:solidFill>
                  <a:srgbClr val="000000"/>
                </a:solidFill>
                <a:effectLst/>
                <a:latin typeface="Consolas" panose="020B0609020204030204" pitchFamily="49" charset="0"/>
              </a:rPr>
              <a:t> n </a:t>
            </a:r>
            <a:r>
              <a:rPr lang="pt-BR" sz="1800" b="1" i="0" dirty="0">
                <a:solidFill>
                  <a:srgbClr val="000080"/>
                </a:solidFill>
                <a:effectLst/>
                <a:latin typeface="Consolas" panose="020B0609020204030204" pitchFamily="49" charset="0"/>
              </a:rPr>
              <a:t>As</a:t>
            </a: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Integer</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Do</a:t>
            </a: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While</a:t>
            </a:r>
            <a:r>
              <a:rPr lang="pt-BR" sz="1800" b="0" i="0" dirty="0">
                <a:solidFill>
                  <a:srgbClr val="000000"/>
                </a:solidFill>
                <a:effectLst/>
                <a:latin typeface="Consolas" panose="020B0609020204030204" pitchFamily="49" charset="0"/>
              </a:rPr>
              <a:t> n &lt; 11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MsgBox n</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n </a:t>
            </a:r>
            <a:r>
              <a:rPr lang="pt-BR" sz="1800" b="0" i="0" dirty="0">
                <a:solidFill>
                  <a:srgbClr val="424242"/>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 1</a:t>
            </a:r>
            <a:endParaRPr lang="pt-BR" sz="1800" b="0" i="0" dirty="0">
              <a:solidFill>
                <a:srgbClr val="424242"/>
              </a:solidFill>
              <a:effectLst/>
              <a:latin typeface="Consolas" panose="020B0609020204030204" pitchFamily="49" charset="0"/>
            </a:endParaRPr>
          </a:p>
          <a:p>
            <a:pPr marL="0" indent="0" algn="l">
              <a:buNone/>
            </a:pPr>
            <a:r>
              <a:rPr lang="pt-BR" sz="1800" b="0" i="0" dirty="0">
                <a:solidFill>
                  <a:srgbClr val="000000"/>
                </a:solidFill>
                <a:effectLst/>
                <a:latin typeface="Consolas" panose="020B0609020204030204" pitchFamily="49" charset="0"/>
              </a:rPr>
              <a:t>    </a:t>
            </a:r>
            <a:r>
              <a:rPr lang="pt-BR" sz="1800" b="1" i="0" dirty="0">
                <a:solidFill>
                  <a:srgbClr val="000080"/>
                </a:solidFill>
                <a:effectLst/>
                <a:latin typeface="Consolas" panose="020B0609020204030204" pitchFamily="49" charset="0"/>
              </a:rPr>
              <a:t>Loop</a:t>
            </a:r>
            <a:endParaRPr lang="pt-BR" sz="1800" b="0" i="0" dirty="0">
              <a:solidFill>
                <a:srgbClr val="424242"/>
              </a:solidFill>
              <a:effectLst/>
              <a:latin typeface="Consolas" panose="020B0609020204030204" pitchFamily="49" charset="0"/>
            </a:endParaRPr>
          </a:p>
          <a:p>
            <a:pPr algn="l"/>
            <a:endParaRPr lang="en-US" b="0" i="0" dirty="0">
              <a:solidFill>
                <a:srgbClr val="424242"/>
              </a:solidFill>
              <a:effectLst/>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normAutofit fontScale="92500"/>
          </a:bodyPr>
          <a:lstStyle/>
          <a:p>
            <a:pPr marL="228600" lvl="0" indent="-228600" algn="l">
              <a:buChar char="•"/>
            </a:pPr>
            <a:r>
              <a:rPr lang="fr-FR" dirty="0"/>
              <a:t>Exo 2:</a:t>
            </a:r>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92500"/>
          </a:bodyPr>
          <a:lstStyle/>
          <a:p>
            <a:pPr algn="l">
              <a:lnSpc>
                <a:spcPct val="100000"/>
              </a:lnSpc>
            </a:pPr>
            <a:endParaRPr lang="fr-FR" sz="2200" b="0" dirty="0">
              <a:solidFill>
                <a:srgbClr val="000000"/>
              </a:solidFill>
            </a:endParaRPr>
          </a:p>
          <a:p>
            <a:pPr algn="l">
              <a:lnSpc>
                <a:spcPct val="100000"/>
              </a:lnSpc>
            </a:pPr>
            <a:r>
              <a:rPr lang="fr-FR" sz="2200" b="0" dirty="0">
                <a:solidFill>
                  <a:srgbClr val="000000"/>
                </a:solidFill>
              </a:rPr>
              <a:t>Lire le nombre de joueurs et le nombre de tirages pour paramétrer le jeu. </a:t>
            </a:r>
          </a:p>
          <a:p>
            <a:pPr algn="l">
              <a:lnSpc>
                <a:spcPct val="100000"/>
              </a:lnSpc>
            </a:pPr>
            <a:r>
              <a:rPr lang="fr-FR" sz="2200" b="0" dirty="0">
                <a:solidFill>
                  <a:srgbClr val="000000"/>
                </a:solidFill>
              </a:rPr>
              <a:t>A chaque tirage, chaque joueur jette 2 dés. </a:t>
            </a:r>
          </a:p>
          <a:p>
            <a:pPr algn="l">
              <a:lnSpc>
                <a:spcPct val="100000"/>
              </a:lnSpc>
            </a:pPr>
            <a:endParaRPr lang="fr-FR" sz="2200" b="0" dirty="0">
              <a:solidFill>
                <a:srgbClr val="000000"/>
              </a:solidFill>
            </a:endParaRPr>
          </a:p>
          <a:p>
            <a:pPr algn="l">
              <a:lnSpc>
                <a:spcPct val="100000"/>
              </a:lnSpc>
            </a:pPr>
            <a:r>
              <a:rPr lang="fr-FR" sz="2200" b="0" dirty="0">
                <a:solidFill>
                  <a:srgbClr val="000000"/>
                </a:solidFill>
              </a:rPr>
              <a:t>Pour cela, vous utiliserez la fonction ALGOBOX_ALEA_ENT(</a:t>
            </a:r>
            <a:r>
              <a:rPr lang="fr-FR" sz="2200" b="0" dirty="0" err="1">
                <a:solidFill>
                  <a:srgbClr val="000000"/>
                </a:solidFill>
              </a:rPr>
              <a:t>p,n</a:t>
            </a:r>
            <a:r>
              <a:rPr lang="fr-FR" sz="2200" b="0" dirty="0">
                <a:solidFill>
                  <a:srgbClr val="000000"/>
                </a:solidFill>
              </a:rPr>
              <a:t>) qui renvoie un entier pseudo-aléatoire compris entre p et n.</a:t>
            </a:r>
          </a:p>
          <a:p>
            <a:pPr algn="l">
              <a:lnSpc>
                <a:spcPct val="100000"/>
              </a:lnSpc>
            </a:pPr>
            <a:r>
              <a:rPr lang="fr-FR" sz="2200" b="0" dirty="0">
                <a:solidFill>
                  <a:srgbClr val="000000"/>
                </a:solidFill>
              </a:rPr>
              <a:t>Le joueur disposant du plus grand total ( somme des deux dés ) gagne le tirage.</a:t>
            </a:r>
          </a:p>
          <a:p>
            <a:pPr algn="l">
              <a:lnSpc>
                <a:spcPct val="100000"/>
              </a:lnSpc>
            </a:pPr>
            <a:endParaRPr lang="fr-FR" sz="2200" b="0" dirty="0">
              <a:solidFill>
                <a:srgbClr val="000000"/>
              </a:solidFill>
            </a:endParaRPr>
          </a:p>
          <a:p>
            <a:pPr algn="l">
              <a:lnSpc>
                <a:spcPct val="100000"/>
              </a:lnSpc>
            </a:pPr>
            <a:r>
              <a:rPr lang="fr-FR" sz="2200" b="0" dirty="0">
                <a:solidFill>
                  <a:srgbClr val="000000"/>
                </a:solidFill>
              </a:rPr>
              <a:t>Afficher le joueur gagnant pour chaque tirage. </a:t>
            </a:r>
          </a:p>
          <a:p>
            <a:pPr marL="0" lvl="0" indent="0">
              <a:lnSpc>
                <a:spcPct val="70000"/>
              </a:lnSpc>
              <a:buNone/>
            </a:pPr>
            <a:endParaRPr lang="fr-FR" sz="2800" dirty="0"/>
          </a:p>
          <a:p>
            <a:pPr marL="0" lvl="0" indent="0">
              <a:lnSpc>
                <a:spcPct val="70000"/>
              </a:lnSpc>
              <a:buNone/>
            </a:pPr>
            <a:r>
              <a:rPr lang="fr-FR" sz="2800" dirty="0">
                <a:hlinkClick r:id="rId3" action="ppaction://hlinkfile"/>
              </a:rPr>
              <a:t>solutions\exo_boucle02.alg</a:t>
            </a:r>
            <a:endParaRPr lang="fr-FR" sz="2800" dirty="0"/>
          </a:p>
          <a:p>
            <a:pPr marL="228600" lvl="0" indent="-228600" algn="l">
              <a:buChar char="•"/>
            </a:pPr>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indent="0">
              <a:buNone/>
            </a:pPr>
            <a:r>
              <a:rPr lang="fr-FR" sz="2800" b="1" dirty="0"/>
              <a:t>Exemple de Pour en </a:t>
            </a:r>
            <a:r>
              <a:rPr lang="fr-FR" sz="2800" b="1" dirty="0" err="1"/>
              <a:t>Vba</a:t>
            </a:r>
            <a:endParaRPr lang="fr-FR" sz="2800" b="1" dirty="0"/>
          </a:p>
          <a:p>
            <a:pPr marL="0" indent="0" algn="l">
              <a:buNone/>
            </a:pPr>
            <a:endParaRPr lang="nn-NO" sz="2000" b="1" i="0" dirty="0">
              <a:solidFill>
                <a:srgbClr val="000080"/>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Dim</a:t>
            </a:r>
            <a:r>
              <a:rPr lang="nn-NO" sz="2000" b="0" i="0" dirty="0">
                <a:solidFill>
                  <a:srgbClr val="000000"/>
                </a:solidFill>
                <a:effectLst/>
                <a:latin typeface="Consolas" panose="020B0609020204030204" pitchFamily="49" charset="0"/>
              </a:rPr>
              <a:t> i </a:t>
            </a:r>
            <a:r>
              <a:rPr lang="nn-NO" sz="2000" b="1" i="0" dirty="0">
                <a:solidFill>
                  <a:srgbClr val="000080"/>
                </a:solidFill>
                <a:effectLst/>
                <a:latin typeface="Consolas" panose="020B0609020204030204" pitchFamily="49" charset="0"/>
              </a:rPr>
              <a:t>As</a:t>
            </a:r>
            <a:r>
              <a:rPr lang="nn-NO" sz="2000" b="0" i="0" dirty="0">
                <a:solidFill>
                  <a:srgbClr val="000000"/>
                </a:solidFill>
                <a:effectLst/>
                <a:latin typeface="Consolas" panose="020B0609020204030204" pitchFamily="49" charset="0"/>
              </a:rPr>
              <a:t> </a:t>
            </a:r>
            <a:r>
              <a:rPr lang="nn-NO" sz="2000" b="1" i="0" dirty="0">
                <a:solidFill>
                  <a:srgbClr val="000080"/>
                </a:solidFill>
                <a:effectLst/>
                <a:latin typeface="Consolas" panose="020B0609020204030204" pitchFamily="49" charset="0"/>
              </a:rPr>
              <a:t>Integer</a:t>
            </a:r>
          </a:p>
          <a:p>
            <a:pPr marL="0" indent="0" algn="l">
              <a:buNone/>
            </a:pPr>
            <a:endParaRPr lang="nn-NO" sz="2000" b="0" i="0" dirty="0">
              <a:solidFill>
                <a:srgbClr val="424242"/>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For</a:t>
            </a:r>
            <a:r>
              <a:rPr lang="nn-NO" sz="2000" b="0" i="0" dirty="0">
                <a:solidFill>
                  <a:srgbClr val="000000"/>
                </a:solidFill>
                <a:effectLst/>
                <a:latin typeface="Consolas" panose="020B0609020204030204" pitchFamily="49" charset="0"/>
              </a:rPr>
              <a:t> i </a:t>
            </a:r>
            <a:r>
              <a:rPr lang="nn-NO" sz="2000" b="0" i="0" dirty="0">
                <a:solidFill>
                  <a:srgbClr val="424242"/>
                </a:solidFill>
                <a:effectLst/>
                <a:latin typeface="Consolas" panose="020B0609020204030204" pitchFamily="49" charset="0"/>
              </a:rPr>
              <a:t>=</a:t>
            </a:r>
            <a:r>
              <a:rPr lang="nn-NO" sz="2000" b="0" i="0" dirty="0">
                <a:solidFill>
                  <a:srgbClr val="000000"/>
                </a:solidFill>
                <a:effectLst/>
                <a:latin typeface="Consolas" panose="020B0609020204030204" pitchFamily="49" charset="0"/>
              </a:rPr>
              <a:t> 1 </a:t>
            </a:r>
            <a:r>
              <a:rPr lang="nn-NO" sz="2000" b="1" i="0" dirty="0">
                <a:solidFill>
                  <a:srgbClr val="000080"/>
                </a:solidFill>
                <a:effectLst/>
                <a:latin typeface="Consolas" panose="020B0609020204030204" pitchFamily="49" charset="0"/>
              </a:rPr>
              <a:t>To</a:t>
            </a:r>
            <a:r>
              <a:rPr lang="nn-NO" sz="2000" b="0" i="0" dirty="0">
                <a:solidFill>
                  <a:srgbClr val="000000"/>
                </a:solidFill>
                <a:effectLst/>
                <a:latin typeface="Consolas" panose="020B0609020204030204" pitchFamily="49" charset="0"/>
              </a:rPr>
              <a:t> 10</a:t>
            </a:r>
            <a:endParaRPr lang="nn-NO" sz="2000" b="0" i="0" dirty="0">
              <a:solidFill>
                <a:srgbClr val="424242"/>
              </a:solidFill>
              <a:effectLst/>
              <a:latin typeface="Consolas" panose="020B0609020204030204" pitchFamily="49" charset="0"/>
            </a:endParaRPr>
          </a:p>
          <a:p>
            <a:pPr marL="0" indent="0" algn="l">
              <a:buNone/>
            </a:pPr>
            <a:r>
              <a:rPr lang="nn-NO" sz="2000" b="0" i="0" dirty="0">
                <a:solidFill>
                  <a:srgbClr val="000000"/>
                </a:solidFill>
                <a:effectLst/>
                <a:latin typeface="Consolas" panose="020B0609020204030204" pitchFamily="49" charset="0"/>
              </a:rPr>
              <a:t>MsgBox i</a:t>
            </a:r>
            <a:endParaRPr lang="nn-NO" sz="2000" b="0" i="0" dirty="0">
              <a:solidFill>
                <a:srgbClr val="424242"/>
              </a:solidFill>
              <a:effectLst/>
              <a:latin typeface="Consolas" panose="020B0609020204030204" pitchFamily="49" charset="0"/>
            </a:endParaRPr>
          </a:p>
          <a:p>
            <a:pPr marL="0" indent="0" algn="l">
              <a:buNone/>
            </a:pPr>
            <a:r>
              <a:rPr lang="nn-NO" sz="2000" b="1" i="0" dirty="0">
                <a:solidFill>
                  <a:srgbClr val="000080"/>
                </a:solidFill>
                <a:effectLst/>
                <a:latin typeface="Consolas" panose="020B0609020204030204" pitchFamily="49" charset="0"/>
              </a:rPr>
              <a:t>Next</a:t>
            </a:r>
            <a:r>
              <a:rPr lang="nn-NO" sz="2000" b="0" i="0" dirty="0">
                <a:solidFill>
                  <a:srgbClr val="000000"/>
                </a:solidFill>
                <a:effectLst/>
                <a:latin typeface="Consolas" panose="020B0609020204030204" pitchFamily="49" charset="0"/>
              </a:rPr>
              <a:t> i</a:t>
            </a:r>
            <a:endParaRPr lang="nn-NO" sz="2000" b="0" i="0" dirty="0">
              <a:solidFill>
                <a:srgbClr val="424242"/>
              </a:solidFill>
              <a:effectLst/>
              <a:latin typeface="Consolas" panose="020B0609020204030204" pitchFamily="49" charset="0"/>
            </a:endParaRPr>
          </a:p>
          <a:p>
            <a:pPr marL="0" lvl="0" indent="0">
              <a:lnSpc>
                <a:spcPct val="70000"/>
              </a:lnSpc>
              <a:buNone/>
            </a:pPr>
            <a:endParaRPr lang="fr-FR" sz="2400" dirty="0"/>
          </a:p>
          <a:p>
            <a:pPr marL="0" lvl="0" indent="0">
              <a:lnSpc>
                <a:spcPct val="70000"/>
              </a:lnSpc>
              <a:buNone/>
            </a:pPr>
            <a:r>
              <a:rPr lang="fr-FR" sz="2400" b="1" dirty="0"/>
              <a:t>Chercher sur google ( ou autre .. ) comment générer un jet de dé.</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3" name="Espace réservé du texte 2"/>
          <p:cNvSpPr txBox="1">
            <a:spLocks noGrp="1"/>
          </p:cNvSpPr>
          <p:nvPr>
            <p:ph type="body" idx="1"/>
          </p:nvPr>
        </p:nvSpPr>
        <p:spPr/>
        <p:txBody>
          <a:bodyPr anchorCtr="0">
            <a:normAutofit/>
          </a:bodyPr>
          <a:lstStyle/>
          <a:p>
            <a:pPr marL="228600" lvl="0" indent="-228600" algn="l">
              <a:buChar char="•"/>
            </a:pPr>
            <a:r>
              <a:rPr lang="fr-FR" dirty="0"/>
              <a:t>Exo 3:</a:t>
            </a:r>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00000"/>
              </a:lnSpc>
            </a:pPr>
            <a:endParaRPr lang="fr-FR" sz="2200" b="0" dirty="0">
              <a:solidFill>
                <a:srgbClr val="000000"/>
              </a:solidFill>
            </a:endParaRPr>
          </a:p>
          <a:p>
            <a:pPr marL="228600" lvl="0" indent="-228600" algn="l">
              <a:buChar char="•"/>
            </a:pPr>
            <a:r>
              <a:rPr lang="fr-FR" sz="2400" b="0" dirty="0">
                <a:solidFill>
                  <a:srgbClr val="000000"/>
                </a:solidFill>
              </a:rPr>
              <a:t>Objectif : Compter le nb de caractères d’une phrase sans les espaces</a:t>
            </a:r>
          </a:p>
          <a:p>
            <a:pPr marL="228600" lvl="0" indent="-228600" algn="l">
              <a:buChar char="•"/>
            </a:pPr>
            <a:endParaRPr lang="fr-FR" sz="2400" b="0" dirty="0">
              <a:solidFill>
                <a:srgbClr val="000000"/>
              </a:solidFill>
            </a:endParaRPr>
          </a:p>
          <a:p>
            <a:pPr lvl="0" algn="l"/>
            <a:endParaRPr lang="fr-FR" sz="2400" b="0" dirty="0">
              <a:solidFill>
                <a:srgbClr val="000000"/>
              </a:solidFill>
            </a:endParaRPr>
          </a:p>
          <a:p>
            <a:pPr marL="228600" lvl="0" indent="-228600" algn="l">
              <a:buChar char="•"/>
            </a:pPr>
            <a:r>
              <a:rPr lang="fr-FR" sz="2400" b="0" dirty="0">
                <a:solidFill>
                  <a:srgbClr val="000000"/>
                </a:solidFill>
                <a:hlinkClick r:id="rId3" action="ppaction://hlinkfile"/>
              </a:rPr>
              <a:t>solutions\exo_fonctions01.alg</a:t>
            </a:r>
            <a:endParaRPr lang="fr-FR" sz="24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indent="0">
              <a:buNone/>
            </a:pPr>
            <a:r>
              <a:rPr lang="fr-FR" sz="2800" b="1" i="1" dirty="0"/>
              <a:t>Regarder les fonctions </a:t>
            </a:r>
            <a:r>
              <a:rPr lang="fr-FR" sz="2800" b="1" i="1" dirty="0" err="1"/>
              <a:t>vba</a:t>
            </a:r>
            <a:r>
              <a:rPr lang="fr-FR" sz="2800" b="1" i="1" dirty="0"/>
              <a:t> ASC, </a:t>
            </a:r>
            <a:r>
              <a:rPr lang="fr-FR" sz="2800" b="1" i="1" dirty="0" err="1"/>
              <a:t>Mid</a:t>
            </a:r>
            <a:r>
              <a:rPr lang="fr-FR" sz="2800" b="1" i="1" dirty="0"/>
              <a:t>.</a:t>
            </a:r>
            <a:endParaRPr lang="nn-NO" sz="2000" b="0" i="1" dirty="0">
              <a:solidFill>
                <a:srgbClr val="424242"/>
              </a:solidFill>
              <a:effectLst/>
              <a:latin typeface="Consolas" panose="020B0609020204030204" pitchFamily="49" charset="0"/>
            </a:endParaRPr>
          </a:p>
          <a:p>
            <a:pPr marL="0" lvl="0" indent="0">
              <a:lnSpc>
                <a:spcPct val="70000"/>
              </a:lnSpc>
              <a:buNone/>
            </a:pPr>
            <a:endParaRPr lang="fr-FR" sz="2400" dirty="0"/>
          </a:p>
          <a:p>
            <a:pPr marL="0" lvl="0" indent="0">
              <a:lnSpc>
                <a:spcPct val="70000"/>
              </a:lnSpc>
              <a:buNone/>
            </a:pPr>
            <a:endParaRPr lang="fr-FR" sz="2400" dirty="0"/>
          </a:p>
        </p:txBody>
      </p:sp>
    </p:spTree>
    <p:extLst>
      <p:ext uri="{BB962C8B-B14F-4D97-AF65-F5344CB8AC3E}">
        <p14:creationId xmlns:p14="http://schemas.microsoft.com/office/powerpoint/2010/main" val="976000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fontScale="25000" lnSpcReduction="20000"/>
          </a:bodyPr>
          <a:lstStyle/>
          <a:p>
            <a:pPr algn="l">
              <a:lnSpc>
                <a:spcPct val="120000"/>
              </a:lnSpc>
            </a:pPr>
            <a:r>
              <a:rPr lang="fr-FR" sz="4200" dirty="0">
                <a:solidFill>
                  <a:srgbClr val="000000"/>
                </a:solidFill>
              </a:rPr>
              <a:t>Reprise de l’exo 2 du chapitre des boucles </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Lire le nombre de joueurs et le nombre de tirages pour paramétrer le jeu. </a:t>
            </a:r>
          </a:p>
          <a:p>
            <a:pPr algn="l">
              <a:lnSpc>
                <a:spcPct val="120000"/>
              </a:lnSpc>
            </a:pPr>
            <a:r>
              <a:rPr lang="fr-FR" sz="4200" b="0" dirty="0">
                <a:solidFill>
                  <a:srgbClr val="000000"/>
                </a:solidFill>
              </a:rPr>
              <a:t>A chaque tirage, chaque joueur jette 2 dés.</a:t>
            </a:r>
          </a:p>
          <a:p>
            <a:pPr algn="l">
              <a:lnSpc>
                <a:spcPct val="120000"/>
              </a:lnSpc>
            </a:pPr>
            <a:r>
              <a:rPr lang="fr-FR" sz="4200" b="0" dirty="0">
                <a:solidFill>
                  <a:srgbClr val="000000"/>
                </a:solidFill>
              </a:rPr>
              <a:t>Vous utiliserez la fonction</a:t>
            </a:r>
          </a:p>
          <a:p>
            <a:pPr algn="l">
              <a:lnSpc>
                <a:spcPct val="120000"/>
              </a:lnSpc>
            </a:pPr>
            <a:r>
              <a:rPr lang="fr-FR" sz="4200" b="0" dirty="0">
                <a:solidFill>
                  <a:srgbClr val="000000"/>
                </a:solidFill>
              </a:rPr>
              <a:t>ALGOBOX_ALEA_ENT(</a:t>
            </a:r>
            <a:r>
              <a:rPr lang="fr-FR" sz="4200" b="0" dirty="0" err="1">
                <a:solidFill>
                  <a:srgbClr val="000000"/>
                </a:solidFill>
              </a:rPr>
              <a:t>p,n</a:t>
            </a:r>
            <a:r>
              <a:rPr lang="fr-FR" sz="4200" b="0" dirty="0">
                <a:solidFill>
                  <a:srgbClr val="000000"/>
                </a:solidFill>
              </a:rPr>
              <a:t>) qui renvoie un entier pseudo-aléatoire compris entre p et n.</a:t>
            </a:r>
          </a:p>
          <a:p>
            <a:pPr algn="l">
              <a:lnSpc>
                <a:spcPct val="120000"/>
              </a:lnSpc>
            </a:pPr>
            <a:r>
              <a:rPr lang="fr-FR" sz="4200" b="0" dirty="0">
                <a:solidFill>
                  <a:srgbClr val="000000"/>
                </a:solidFill>
              </a:rPr>
              <a:t>Le joueur disposant du plus grand total gagne la tirage.</a:t>
            </a:r>
          </a:p>
          <a:p>
            <a:pPr algn="l">
              <a:lnSpc>
                <a:spcPct val="120000"/>
              </a:lnSpc>
            </a:pPr>
            <a:endParaRPr lang="fr-FR" sz="4200" b="0" dirty="0">
              <a:solidFill>
                <a:srgbClr val="000000"/>
              </a:solidFill>
            </a:endParaRPr>
          </a:p>
          <a:p>
            <a:pPr algn="l">
              <a:lnSpc>
                <a:spcPct val="120000"/>
              </a:lnSpc>
            </a:pPr>
            <a:r>
              <a:rPr lang="fr-FR" sz="4200" dirty="0">
                <a:solidFill>
                  <a:srgbClr val="000000"/>
                </a:solidFill>
              </a:rPr>
              <a:t>Ajouter ces fonctionnalités</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Afficher le joueur gagnant pour chaque tirage et le joueur ayant gagné le plus grand nombre de tirages. </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rPr>
              <a:t>NB: dans le cadre d’une allocation dans une liste avec une position aléatoire, initialisez la  en début d’algorithme avec une boucle qui positionnera toutes ses valeurs à 0.</a:t>
            </a:r>
          </a:p>
          <a:p>
            <a:pPr algn="l">
              <a:lnSpc>
                <a:spcPct val="120000"/>
              </a:lnSpc>
            </a:pPr>
            <a:endParaRPr lang="fr-FR" sz="4200" b="0" dirty="0">
              <a:solidFill>
                <a:srgbClr val="000000"/>
              </a:solidFill>
            </a:endParaRPr>
          </a:p>
          <a:p>
            <a:pPr algn="l">
              <a:lnSpc>
                <a:spcPct val="120000"/>
              </a:lnSpc>
            </a:pPr>
            <a:r>
              <a:rPr lang="fr-FR" sz="4200" b="0" dirty="0">
                <a:solidFill>
                  <a:srgbClr val="000000"/>
                </a:solidFill>
                <a:hlinkClick r:id="rId3" action="ppaction://hlinkfile">
                  <a:extLst>
                    <a:ext uri="{A12FA001-AC4F-418D-AE19-62706E023703}">
                      <ahyp:hlinkClr xmlns:ahyp="http://schemas.microsoft.com/office/drawing/2018/hyperlinkcolor" val="tx"/>
                    </a:ext>
                  </a:extLst>
                </a:hlinkClick>
              </a:rPr>
              <a:t>solutions\exo_tableau01.alg</a:t>
            </a:r>
            <a:endParaRPr lang="fr-FR" sz="4200" b="0" dirty="0">
              <a:solidFill>
                <a:srgbClr val="000000"/>
              </a:solidFill>
            </a:endParaRPr>
          </a:p>
          <a:p>
            <a:pPr lvl="0" algn="l"/>
            <a:endParaRPr lang="fr-FR" sz="2800" b="0" dirty="0">
              <a:solidFill>
                <a:srgbClr val="000000"/>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d’utilisation de tableau</a:t>
            </a:r>
          </a:p>
          <a:p>
            <a:pPr marL="0" lvl="0" indent="0">
              <a:lnSpc>
                <a:spcPct val="70000"/>
              </a:lnSpc>
              <a:buNone/>
            </a:pPr>
            <a:endParaRPr lang="fr-FR" sz="2400" dirty="0"/>
          </a:p>
          <a:p>
            <a:pPr marL="0" lvl="0" indent="0">
              <a:lnSpc>
                <a:spcPct val="70000"/>
              </a:lnSpc>
              <a:buNone/>
            </a:pPr>
            <a:r>
              <a:rPr lang="fr-FR" sz="2400" dirty="0"/>
              <a:t> </a:t>
            </a:r>
            <a:r>
              <a:rPr lang="fr-FR" sz="1600" dirty="0">
                <a:latin typeface="Courier New" panose="02070309020205020404" pitchFamily="49" charset="0"/>
                <a:cs typeface="Courier New" panose="02070309020205020404" pitchFamily="49" charset="0"/>
              </a:rPr>
              <a:t>Dim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(2) As String</a:t>
            </a:r>
          </a:p>
          <a:p>
            <a:pPr marL="0" lvl="0" indent="0">
              <a:lnSpc>
                <a:spcPct val="70000"/>
              </a:lnSpc>
              <a:buNone/>
            </a:pPr>
            <a:r>
              <a:rPr lang="fr-FR" sz="1600" dirty="0">
                <a:latin typeface="Courier New" panose="02070309020205020404" pitchFamily="49" charset="0"/>
                <a:cs typeface="Courier New" panose="02070309020205020404" pitchFamily="49" charset="0"/>
              </a:rPr>
              <a:t>    Dim i As Integer</a:t>
            </a:r>
          </a:p>
          <a:p>
            <a:pPr marL="0" lvl="0" indent="0">
              <a:lnSpc>
                <a:spcPct val="70000"/>
              </a:lnSpc>
              <a:buNone/>
            </a:pPr>
            <a:r>
              <a:rPr lang="fr-FR" sz="1600" dirty="0">
                <a:latin typeface="Courier New" panose="02070309020205020404" pitchFamily="49" charset="0"/>
                <a:cs typeface="Courier New" panose="02070309020205020404" pitchFamily="49" charset="0"/>
              </a:rPr>
              <a:t>    </a:t>
            </a:r>
          </a:p>
          <a:p>
            <a:pPr marL="0" lvl="0" indent="0">
              <a:lnSpc>
                <a:spcPct val="70000"/>
              </a:lnSpc>
              <a:buNone/>
            </a:pPr>
            <a:r>
              <a:rPr lang="fr-FR" sz="1600" dirty="0">
                <a:latin typeface="Courier New" panose="02070309020205020404" pitchFamily="49" charset="0"/>
                <a:cs typeface="Courier New" panose="02070309020205020404" pitchFamily="49" charset="0"/>
              </a:rPr>
              <a:t>    'Alimente les éléments du tableau</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(0) = "a"</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(1) = "b"</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(2) = "c"</a:t>
            </a:r>
          </a:p>
          <a:p>
            <a:pPr marL="0" lvl="0" indent="0">
              <a:lnSpc>
                <a:spcPct val="70000"/>
              </a:lnSpc>
              <a:buNone/>
            </a:pPr>
            <a:r>
              <a:rPr lang="fr-FR" sz="1600" dirty="0">
                <a:latin typeface="Courier New" panose="02070309020205020404" pitchFamily="49" charset="0"/>
                <a:cs typeface="Courier New" panose="02070309020205020404" pitchFamily="49" charset="0"/>
              </a:rPr>
              <a:t>    </a:t>
            </a:r>
          </a:p>
          <a:p>
            <a:pPr marL="0" lvl="0" indent="0">
              <a:lnSpc>
                <a:spcPct val="70000"/>
              </a:lnSpc>
              <a:buNone/>
            </a:pPr>
            <a:r>
              <a:rPr lang="fr-FR" sz="1600" dirty="0">
                <a:latin typeface="Courier New" panose="02070309020205020404" pitchFamily="49" charset="0"/>
                <a:cs typeface="Courier New" panose="02070309020205020404" pitchFamily="49" charset="0"/>
              </a:rPr>
              <a:t>    'Boucle sur les éléments du tableau        pour lire leur contenu</a:t>
            </a:r>
          </a:p>
          <a:p>
            <a:pPr marL="0" lvl="0" indent="0">
              <a:lnSpc>
                <a:spcPct val="70000"/>
              </a:lnSpc>
              <a:buNone/>
            </a:pPr>
            <a:r>
              <a:rPr lang="fr-FR" sz="1600" dirty="0">
                <a:latin typeface="Courier New" panose="02070309020205020404" pitchFamily="49" charset="0"/>
                <a:cs typeface="Courier New" panose="02070309020205020404" pitchFamily="49" charset="0"/>
              </a:rPr>
              <a:t>    For i = 0 To 2</a:t>
            </a:r>
          </a:p>
          <a:p>
            <a:pPr marL="0" lvl="0" indent="0">
              <a:lnSpc>
                <a:spcPct val="70000"/>
              </a:lnSpc>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MsgBox</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NomTableau</a:t>
            </a:r>
            <a:r>
              <a:rPr lang="fr-FR" sz="1600" dirty="0">
                <a:latin typeface="Courier New" panose="02070309020205020404" pitchFamily="49" charset="0"/>
                <a:cs typeface="Courier New" panose="02070309020205020404" pitchFamily="49" charset="0"/>
              </a:rPr>
              <a:t>(i)</a:t>
            </a:r>
          </a:p>
          <a:p>
            <a:pPr marL="0" lvl="0" indent="0">
              <a:lnSpc>
                <a:spcPct val="70000"/>
              </a:lnSpc>
              <a:buNone/>
            </a:pPr>
            <a:r>
              <a:rPr lang="fr-FR" sz="1600" dirty="0">
                <a:latin typeface="Courier New" panose="02070309020205020404" pitchFamily="49" charset="0"/>
                <a:cs typeface="Courier New" panose="02070309020205020404" pitchFamily="49" charset="0"/>
              </a:rPr>
              <a:t>    Next i</a:t>
            </a:r>
          </a:p>
          <a:p>
            <a:pPr marL="0" lvl="0" indent="0">
              <a:lnSpc>
                <a:spcPct val="70000"/>
              </a:lnSpc>
              <a:buNone/>
            </a:pPr>
            <a:endParaRPr lang="fr-FR" sz="2400" dirty="0"/>
          </a:p>
          <a:p>
            <a:pPr marL="0" lvl="0" indent="0">
              <a:lnSpc>
                <a:spcPct val="70000"/>
              </a:lnSpc>
              <a:buNone/>
            </a:pPr>
            <a:endParaRPr lang="fr-FR" sz="2400" dirty="0"/>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4:</a:t>
            </a:r>
          </a:p>
        </p:txBody>
      </p:sp>
    </p:spTree>
    <p:extLst>
      <p:ext uri="{BB962C8B-B14F-4D97-AF65-F5344CB8AC3E}">
        <p14:creationId xmlns:p14="http://schemas.microsoft.com/office/powerpoint/2010/main" val="2904713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r>
              <a:rPr lang="fr-FR" sz="1600" dirty="0">
                <a:solidFill>
                  <a:srgbClr val="000000"/>
                </a:solidFill>
              </a:rPr>
              <a:t>Reprise de l’exo 1 ( calcul de la moyenne de notes)</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En remplaçant les fonctions </a:t>
            </a:r>
            <a:r>
              <a:rPr lang="fr-FR" sz="1600" dirty="0" err="1">
                <a:solidFill>
                  <a:srgbClr val="000000"/>
                </a:solidFill>
              </a:rPr>
              <a:t>MsgBox</a:t>
            </a:r>
            <a:r>
              <a:rPr lang="fr-FR" sz="1600" dirty="0">
                <a:solidFill>
                  <a:srgbClr val="000000"/>
                </a:solidFill>
              </a:rPr>
              <a:t> par des écritures dans la feuille </a:t>
            </a:r>
            <a:r>
              <a:rPr lang="fr-FR" sz="1600" dirty="0" err="1">
                <a:solidFill>
                  <a:srgbClr val="000000"/>
                </a:solidFill>
              </a:rPr>
              <a:t>excel</a:t>
            </a:r>
            <a:r>
              <a:rPr lang="fr-FR" sz="1600" dirty="0">
                <a:solidFill>
                  <a:srgbClr val="000000"/>
                </a:solidFill>
              </a:rPr>
              <a:t>, Ajouter ces fonctionnalités</a:t>
            </a:r>
          </a:p>
          <a:p>
            <a:pPr algn="l">
              <a:lnSpc>
                <a:spcPct val="120000"/>
              </a:lnSpc>
            </a:pPr>
            <a:endParaRPr lang="fr-FR" sz="1600" dirty="0">
              <a:solidFill>
                <a:srgbClr val="000000"/>
              </a:solidFill>
            </a:endParaRPr>
          </a:p>
          <a:p>
            <a:pPr algn="l">
              <a:lnSpc>
                <a:spcPct val="120000"/>
              </a:lnSpc>
            </a:pPr>
            <a:r>
              <a:rPr lang="fr-FR" sz="1600" dirty="0">
                <a:solidFill>
                  <a:srgbClr val="000000"/>
                </a:solidFill>
              </a:rPr>
              <a:t>Dans une feuille Excel: </a:t>
            </a:r>
          </a:p>
          <a:p>
            <a:pPr algn="l">
              <a:lnSpc>
                <a:spcPct val="120000"/>
              </a:lnSpc>
            </a:pPr>
            <a:endParaRPr lang="fr-FR" sz="1600" dirty="0">
              <a:solidFill>
                <a:srgbClr val="000000"/>
              </a:solidFill>
            </a:endParaRPr>
          </a:p>
          <a:p>
            <a:pPr marL="742950" indent="-742950" algn="l">
              <a:lnSpc>
                <a:spcPct val="120000"/>
              </a:lnSpc>
              <a:buFont typeface="+mj-lt"/>
              <a:buAutoNum type="arabicPeriod"/>
            </a:pPr>
            <a:r>
              <a:rPr lang="fr-FR" sz="1600" dirty="0">
                <a:solidFill>
                  <a:srgbClr val="000000"/>
                </a:solidFill>
              </a:rPr>
              <a:t>Stocker d’abord la moyenne</a:t>
            </a:r>
          </a:p>
          <a:p>
            <a:pPr marL="742950" indent="-742950" algn="l">
              <a:lnSpc>
                <a:spcPct val="120000"/>
              </a:lnSpc>
              <a:buFont typeface="+mj-lt"/>
              <a:buAutoNum type="arabicPeriod"/>
            </a:pPr>
            <a:r>
              <a:rPr lang="fr-FR" sz="1600" dirty="0">
                <a:solidFill>
                  <a:srgbClr val="000000"/>
                </a:solidFill>
              </a:rPr>
              <a:t>Puis Stocker les prénoms et les notes</a:t>
            </a: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normAutofit/>
          </a:bodyPr>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de manipulation d’une cellule dans la feuille « exo ».</a:t>
            </a:r>
          </a:p>
          <a:p>
            <a:pPr marL="0" lvl="0" indent="0">
              <a:lnSpc>
                <a:spcPct val="70000"/>
              </a:lnSpc>
              <a:buNone/>
            </a:pPr>
            <a:endParaRPr lang="fr-FR" sz="2400" dirty="0"/>
          </a:p>
          <a:p>
            <a:pPr marL="0" lvl="0" indent="0">
              <a:lnSpc>
                <a:spcPct val="70000"/>
              </a:lnSpc>
              <a:buNone/>
            </a:pPr>
            <a:r>
              <a:rPr lang="fr-FR" sz="2400" dirty="0"/>
              <a:t>Mettre « BONJOUR » dans F6.</a:t>
            </a:r>
          </a:p>
          <a:p>
            <a:pPr marL="0" lvl="0" indent="0">
              <a:lnSpc>
                <a:spcPct val="70000"/>
              </a:lnSpc>
              <a:buNone/>
            </a:pPr>
            <a:endParaRPr lang="fr-FR" sz="2400" dirty="0"/>
          </a:p>
          <a:p>
            <a:pPr marL="0" lvl="0" indent="0">
              <a:lnSpc>
                <a:spcPct val="70000"/>
              </a:lnSpc>
              <a:buNone/>
            </a:pPr>
            <a:r>
              <a:rPr lang="fr-FR" sz="1600" b="0" i="0" dirty="0" err="1">
                <a:solidFill>
                  <a:srgbClr val="000000"/>
                </a:solidFill>
                <a:effectLst/>
                <a:latin typeface="Consolas" panose="020B0609020204030204" pitchFamily="49" charset="0"/>
              </a:rPr>
              <a:t>Worksheets</a:t>
            </a:r>
            <a:r>
              <a:rPr lang="fr-FR" sz="1600" b="0" i="0" dirty="0">
                <a:solidFill>
                  <a:srgbClr val="000000"/>
                </a:solidFill>
                <a:effectLst/>
                <a:latin typeface="Consolas" panose="020B0609020204030204" pitchFamily="49" charset="0"/>
              </a:rPr>
              <a:t>("exo").Range("F6") </a:t>
            </a:r>
            <a:r>
              <a:rPr lang="fr-FR" sz="1600" b="0" i="0" dirty="0">
                <a:solidFill>
                  <a:srgbClr val="424242"/>
                </a:solidFill>
                <a:effectLst/>
                <a:latin typeface="Consolas" panose="020B0609020204030204" pitchFamily="49" charset="0"/>
              </a:rPr>
              <a:t>=</a:t>
            </a:r>
            <a:r>
              <a:rPr lang="fr-FR" sz="1600" b="0" i="0" dirty="0">
                <a:solidFill>
                  <a:srgbClr val="000000"/>
                </a:solidFill>
                <a:effectLst/>
                <a:latin typeface="Consolas" panose="020B0609020204030204" pitchFamily="49" charset="0"/>
              </a:rPr>
              <a:t> "BONJOUR« </a:t>
            </a:r>
          </a:p>
          <a:p>
            <a:pPr marL="0" lvl="0" indent="0">
              <a:lnSpc>
                <a:spcPct val="70000"/>
              </a:lnSpc>
              <a:buNone/>
            </a:pPr>
            <a:endParaRPr lang="fr-FR" sz="1600" dirty="0">
              <a:latin typeface="Consolas" panose="020B0609020204030204" pitchFamily="49" charset="0"/>
            </a:endParaRPr>
          </a:p>
          <a:p>
            <a:pPr marL="0" indent="0">
              <a:lnSpc>
                <a:spcPct val="70000"/>
              </a:lnSpc>
              <a:buNone/>
            </a:pPr>
            <a:r>
              <a:rPr lang="fr-FR" sz="2400" dirty="0"/>
              <a:t>Attention, pour nommer la feuille il faut respecter la casse ( majuscules / minuscules )</a:t>
            </a:r>
          </a:p>
          <a:p>
            <a:pPr marL="0" lvl="0" indent="0">
              <a:lnSpc>
                <a:spcPct val="70000"/>
              </a:lnSpc>
              <a:buNone/>
            </a:pPr>
            <a:endParaRPr lang="fr-FR" sz="2400" dirty="0"/>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5:</a:t>
            </a:r>
          </a:p>
        </p:txBody>
      </p:sp>
    </p:spTree>
    <p:extLst>
      <p:ext uri="{BB962C8B-B14F-4D97-AF65-F5344CB8AC3E}">
        <p14:creationId xmlns:p14="http://schemas.microsoft.com/office/powerpoint/2010/main" val="34863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5250685" cy="5801182"/>
          </a:xfrm>
          <a:ln w="9528">
            <a:solidFill>
              <a:srgbClr val="5B9BD5"/>
            </a:solidFill>
            <a:prstDash val="solid"/>
          </a:ln>
        </p:spPr>
        <p:txBody>
          <a:bodyPr anchor="ctr" anchorCtr="0">
            <a:normAutofit/>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r>
              <a:rPr lang="fr-FR" sz="2000" dirty="0">
                <a:solidFill>
                  <a:srgbClr val="000000"/>
                </a:solidFill>
              </a:rPr>
              <a:t>Reprise de l’exo 2 ( les tirages)</a:t>
            </a:r>
          </a:p>
          <a:p>
            <a:pPr algn="l">
              <a:lnSpc>
                <a:spcPct val="120000"/>
              </a:lnSpc>
            </a:pPr>
            <a:endParaRPr lang="fr-FR" sz="2000" dirty="0">
              <a:solidFill>
                <a:srgbClr val="000000"/>
              </a:solidFill>
            </a:endParaRPr>
          </a:p>
          <a:p>
            <a:pPr algn="l">
              <a:lnSpc>
                <a:spcPct val="120000"/>
              </a:lnSpc>
            </a:pPr>
            <a:r>
              <a:rPr lang="fr-FR" sz="2000" dirty="0">
                <a:solidFill>
                  <a:srgbClr val="000000"/>
                </a:solidFill>
              </a:rPr>
              <a:t>Ajouter cette fonctionnalité : </a:t>
            </a:r>
          </a:p>
          <a:p>
            <a:pPr algn="l">
              <a:lnSpc>
                <a:spcPct val="120000"/>
              </a:lnSpc>
            </a:pPr>
            <a:endParaRPr lang="fr-FR" sz="2000" dirty="0">
              <a:solidFill>
                <a:srgbClr val="000000"/>
              </a:solidFill>
            </a:endParaRPr>
          </a:p>
          <a:p>
            <a:pPr algn="l">
              <a:lnSpc>
                <a:spcPct val="120000"/>
              </a:lnSpc>
            </a:pPr>
            <a:r>
              <a:rPr lang="fr-FR" sz="2000" dirty="0">
                <a:solidFill>
                  <a:srgbClr val="000000"/>
                </a:solidFill>
              </a:rPr>
              <a:t>Dans une feuille Excel: </a:t>
            </a:r>
          </a:p>
          <a:p>
            <a:pPr algn="l">
              <a:lnSpc>
                <a:spcPct val="120000"/>
              </a:lnSpc>
            </a:pPr>
            <a:endParaRPr lang="fr-FR" sz="2000" dirty="0">
              <a:solidFill>
                <a:srgbClr val="000000"/>
              </a:solidFill>
            </a:endParaRPr>
          </a:p>
          <a:p>
            <a:pPr marL="742950" indent="-742950" algn="l">
              <a:lnSpc>
                <a:spcPct val="120000"/>
              </a:lnSpc>
              <a:buFont typeface="+mj-lt"/>
              <a:buAutoNum type="arabicPeriod"/>
            </a:pPr>
            <a:r>
              <a:rPr lang="fr-FR" sz="2000" dirty="0">
                <a:solidFill>
                  <a:srgbClr val="000000"/>
                </a:solidFill>
              </a:rPr>
              <a:t>Stocker les résultats de chaque partie.</a:t>
            </a: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5" name="Espace réservé du texte 4"/>
          <p:cNvSpPr txBox="1">
            <a:spLocks noGrp="1"/>
          </p:cNvSpPr>
          <p:nvPr>
            <p:ph idx="2"/>
          </p:nvPr>
        </p:nvSpPr>
        <p:spPr>
          <a:xfrm>
            <a:off x="6358426" y="91440"/>
            <a:ext cx="5276545" cy="463728"/>
          </a:xfrm>
          <a:ln>
            <a:noFill/>
          </a:ln>
        </p:spPr>
        <p:txBody>
          <a:bodyPr anchor="b">
            <a:normAutofit/>
          </a:bodyPr>
          <a:lstStyle/>
          <a:p>
            <a:pPr marL="0" lvl="0" indent="0">
              <a:buNone/>
            </a:pPr>
            <a:endParaRPr lang="fr-FR" sz="2400" b="1" dirty="0">
              <a:solidFill>
                <a:srgbClr val="2F5597"/>
              </a:solidFill>
            </a:endParaRPr>
          </a:p>
        </p:txBody>
      </p:sp>
      <p:sp>
        <p:nvSpPr>
          <p:cNvPr id="6" name="Espace réservé du contenu 5"/>
          <p:cNvSpPr txBox="1">
            <a:spLocks noGrp="1"/>
          </p:cNvSpPr>
          <p:nvPr>
            <p:ph idx="4"/>
          </p:nvPr>
        </p:nvSpPr>
        <p:spPr>
          <a:ln w="9528">
            <a:solidFill>
              <a:srgbClr val="5B9BD5"/>
            </a:solidFill>
            <a:prstDash val="solid"/>
          </a:ln>
        </p:spPr>
        <p:txBody>
          <a:bodyPr>
            <a:normAutofit/>
          </a:bodyPr>
          <a:lstStyle/>
          <a:p>
            <a:pPr marL="0" lvl="0" indent="0">
              <a:lnSpc>
                <a:spcPct val="70000"/>
              </a:lnSpc>
              <a:buNone/>
            </a:pPr>
            <a:r>
              <a:rPr lang="fr-FR" sz="2400" dirty="0"/>
              <a:t>Exemple de recherche de maximum dans une plage dans la feuille « exo ».</a:t>
            </a:r>
          </a:p>
          <a:p>
            <a:pPr marL="0" lvl="0" indent="0">
              <a:lnSpc>
                <a:spcPct val="70000"/>
              </a:lnSpc>
              <a:buNone/>
            </a:pPr>
            <a:endParaRPr lang="fr-FR" sz="2400" dirty="0"/>
          </a:p>
          <a:p>
            <a:pPr marL="0" lvl="0" indent="0">
              <a:lnSpc>
                <a:spcPct val="70000"/>
              </a:lnSpc>
              <a:buNone/>
            </a:pPr>
            <a:r>
              <a:rPr lang="fr-FR" sz="1200" dirty="0" err="1">
                <a:latin typeface="Courier New" panose="02070309020205020404" pitchFamily="49" charset="0"/>
                <a:cs typeface="Courier New" panose="02070309020205020404" pitchFamily="49" charset="0"/>
              </a:rPr>
              <a:t>maxvaleur</a:t>
            </a:r>
            <a:r>
              <a:rPr lang="fr-FR" sz="1200" dirty="0">
                <a:latin typeface="Courier New" panose="02070309020205020404" pitchFamily="49" charset="0"/>
                <a:cs typeface="Courier New" panose="02070309020205020404" pitchFamily="49" charset="0"/>
              </a:rPr>
              <a:t>=</a:t>
            </a:r>
          </a:p>
          <a:p>
            <a:pPr marL="0" lvl="0" indent="0">
              <a:lnSpc>
                <a:spcPct val="70000"/>
              </a:lnSpc>
              <a:buNone/>
            </a:pPr>
            <a:r>
              <a:rPr lang="fr-FR" sz="1200" dirty="0" err="1">
                <a:latin typeface="Courier New" panose="02070309020205020404" pitchFamily="49" charset="0"/>
                <a:cs typeface="Courier New" panose="02070309020205020404" pitchFamily="49" charset="0"/>
              </a:rPr>
              <a:t>Application.WorksheetFunction.Max</a:t>
            </a:r>
            <a:r>
              <a:rPr lang="fr-FR" sz="1200" dirty="0">
                <a:latin typeface="Courier New" panose="02070309020205020404" pitchFamily="49" charset="0"/>
                <a:cs typeface="Courier New" panose="02070309020205020404" pitchFamily="49" charset="0"/>
              </a:rPr>
              <a:t>(Range("</a:t>
            </a:r>
            <a:r>
              <a:rPr lang="fr-FR" sz="1200" dirty="0" err="1">
                <a:latin typeface="Courier New" panose="02070309020205020404" pitchFamily="49" charset="0"/>
                <a:cs typeface="Courier New" panose="02070309020205020404" pitchFamily="49" charset="0"/>
              </a:rPr>
              <a:t>exo!a:a</a:t>
            </a:r>
            <a:r>
              <a:rPr lang="fr-FR" sz="1200" dirty="0">
                <a:latin typeface="Courier New" panose="02070309020205020404" pitchFamily="49" charset="0"/>
                <a:cs typeface="Courier New" panose="02070309020205020404" pitchFamily="49" charset="0"/>
              </a:rPr>
              <a:t>")) </a:t>
            </a:r>
          </a:p>
          <a:p>
            <a:pPr marL="0" lvl="0" indent="0">
              <a:lnSpc>
                <a:spcPct val="70000"/>
              </a:lnSpc>
              <a:buNone/>
            </a:pPr>
            <a:endParaRPr lang="fr-FR" sz="1200" dirty="0">
              <a:latin typeface="Courier New" panose="02070309020205020404" pitchFamily="49" charset="0"/>
              <a:cs typeface="Courier New" panose="02070309020205020404" pitchFamily="49" charset="0"/>
            </a:endParaRPr>
          </a:p>
          <a:p>
            <a:pPr marL="0" lvl="0" indent="0">
              <a:lnSpc>
                <a:spcPct val="70000"/>
              </a:lnSpc>
              <a:buNone/>
            </a:pPr>
            <a:endParaRPr lang="fr-FR" sz="1200" dirty="0">
              <a:latin typeface="Courier New" panose="02070309020205020404" pitchFamily="49" charset="0"/>
              <a:cs typeface="Courier New" panose="02070309020205020404" pitchFamily="49" charset="0"/>
            </a:endParaRPr>
          </a:p>
          <a:p>
            <a:pPr marL="0" lvl="0" indent="0">
              <a:lnSpc>
                <a:spcPct val="70000"/>
              </a:lnSpc>
              <a:buNone/>
            </a:pPr>
            <a:endParaRPr lang="fr-FR" sz="1200" dirty="0">
              <a:latin typeface="Courier New" panose="02070309020205020404" pitchFamily="49" charset="0"/>
              <a:cs typeface="Courier New" panose="02070309020205020404" pitchFamily="49" charset="0"/>
            </a:endParaRPr>
          </a:p>
          <a:p>
            <a:pPr marL="0" lvl="0" indent="0">
              <a:lnSpc>
                <a:spcPct val="70000"/>
              </a:lnSpc>
              <a:buNone/>
            </a:pPr>
            <a:endParaRPr lang="fr-FR" sz="24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6:</a:t>
            </a:r>
          </a:p>
        </p:txBody>
      </p:sp>
    </p:spTree>
    <p:extLst>
      <p:ext uri="{BB962C8B-B14F-4D97-AF65-F5344CB8AC3E}">
        <p14:creationId xmlns:p14="http://schemas.microsoft.com/office/powerpoint/2010/main" val="61590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3F02F7-1C6D-EA50-6BC2-045C918F194A}"/>
              </a:ext>
            </a:extLst>
          </p:cNvPr>
          <p:cNvSpPr>
            <a:spLocks noGrp="1"/>
          </p:cNvSpPr>
          <p:nvPr>
            <p:ph type="title"/>
          </p:nvPr>
        </p:nvSpPr>
        <p:spPr/>
        <p:txBody>
          <a:bodyPr/>
          <a:lstStyle/>
          <a:p>
            <a:r>
              <a:rPr lang="fr-FR" dirty="0"/>
              <a:t>Initiation aux formulaires</a:t>
            </a:r>
          </a:p>
        </p:txBody>
      </p:sp>
      <p:sp>
        <p:nvSpPr>
          <p:cNvPr id="3" name="Espace réservé du texte 2">
            <a:extLst>
              <a:ext uri="{FF2B5EF4-FFF2-40B4-BE49-F238E27FC236}">
                <a16:creationId xmlns:a16="http://schemas.microsoft.com/office/drawing/2014/main" id="{C613BE2C-18B4-14A4-1335-1F2DF248654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05215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78">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lstStyle/>
          <a:p>
            <a:pPr lvl="0"/>
            <a:r>
              <a:rPr lang="fr-FR" sz="4000" dirty="0"/>
              <a:t>Plan du cours</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dirty="0">
                <a:ln cmpd="dbl">
                  <a:noFill/>
                </a:ln>
                <a:latin typeface="Calibri Light"/>
              </a:rPr>
              <a:t>TP 1:   </a:t>
            </a:r>
            <a:r>
              <a:rPr lang="fr-FR" sz="2800" dirty="0">
                <a:ln cmpd="dbl">
                  <a:noFill/>
                </a:ln>
                <a:latin typeface="Calibri Light"/>
              </a:rPr>
              <a:t>Découverte de l’environnement VBA.</a:t>
            </a:r>
          </a:p>
          <a:p>
            <a:pPr>
              <a:lnSpc>
                <a:spcPct val="90000"/>
              </a:lnSpc>
              <a:defRPr/>
            </a:pPr>
            <a:r>
              <a:rPr lang="fr-FR" sz="2800" dirty="0">
                <a:ln cmpd="dbl">
                  <a:noFill/>
                </a:ln>
                <a:latin typeface="Calibri Light"/>
              </a:rPr>
              <a:t>	Equivalence ALGOBOX/ VBA</a:t>
            </a:r>
          </a:p>
          <a:p>
            <a:pPr lvl="0">
              <a:lnSpc>
                <a:spcPct val="90000"/>
              </a:lnSpc>
              <a:defRPr/>
            </a:pPr>
            <a:r>
              <a:rPr lang="fr-FR" sz="2800" dirty="0">
                <a:ln cmpd="dbl">
                  <a:noFill/>
                </a:ln>
                <a:latin typeface="Calibri Light"/>
              </a:rPr>
              <a:t>	Transcrire un algorithme ALGOBOX en VBA.</a:t>
            </a:r>
          </a:p>
          <a:p>
            <a:pPr lvl="0">
              <a:lnSpc>
                <a:spcPct val="90000"/>
              </a:lnSpc>
              <a:defRPr/>
            </a:pPr>
            <a:r>
              <a:rPr lang="fr-FR" sz="2800" dirty="0">
                <a:ln cmpd="dbl">
                  <a:noFill/>
                </a:ln>
                <a:latin typeface="Calibri Light"/>
              </a:rPr>
              <a:t>	Interagir avec une feuille Excel : lire et manipuler des plages de 	données.</a:t>
            </a:r>
          </a:p>
          <a:p>
            <a:pPr lvl="0">
              <a:lnSpc>
                <a:spcPct val="90000"/>
              </a:lnSpc>
              <a:defRPr/>
            </a:pPr>
            <a:endParaRPr lang="fr-FR" sz="2800" dirty="0">
              <a:ln cmpd="dbl">
                <a:noFill/>
              </a:ln>
              <a:latin typeface="Calibri Light"/>
            </a:endParaRPr>
          </a:p>
          <a:p>
            <a:pPr lvl="0">
              <a:lnSpc>
                <a:spcPct val="90000"/>
              </a:lnSpc>
              <a:defRPr/>
            </a:pPr>
            <a:r>
              <a:rPr lang="fr-FR" sz="2800" b="1" dirty="0">
                <a:ln cmpd="dbl">
                  <a:noFill/>
                </a:ln>
                <a:latin typeface="Calibri Light"/>
              </a:rPr>
              <a:t>TP 2:   </a:t>
            </a:r>
            <a:r>
              <a:rPr lang="fr-FR" sz="2800" dirty="0">
                <a:ln cmpd="dbl">
                  <a:noFill/>
                </a:ln>
                <a:latin typeface="Calibri Light"/>
              </a:rPr>
              <a:t>Développer un formulaire avec des contrôles : champs, listes, 	boutons.</a:t>
            </a:r>
          </a:p>
          <a:p>
            <a:pPr lvl="0">
              <a:lnSpc>
                <a:spcPct val="90000"/>
              </a:lnSpc>
              <a:defRPr/>
            </a:pPr>
            <a:r>
              <a:rPr lang="fr-FR" sz="2800" dirty="0">
                <a:ln cmpd="dbl">
                  <a:noFill/>
                </a:ln>
                <a:latin typeface="Calibri Light"/>
              </a:rPr>
              <a:t>	Ecriture d’une fonction en VBA.</a:t>
            </a:r>
          </a:p>
          <a:p>
            <a:pPr lvl="0">
              <a:lnSpc>
                <a:spcPct val="90000"/>
              </a:lnSpc>
              <a:defRPr/>
            </a:pPr>
            <a:r>
              <a:rPr lang="fr-FR" sz="2800" dirty="0">
                <a:ln cmpd="dbl">
                  <a:noFill/>
                </a:ln>
                <a:latin typeface="Calibri Light"/>
              </a:rPr>
              <a:t>	</a:t>
            </a:r>
          </a:p>
          <a:p>
            <a:pPr lvl="0">
              <a:lnSpc>
                <a:spcPct val="90000"/>
              </a:lnSpc>
              <a:defRPr/>
            </a:pPr>
            <a:endParaRPr lang="fr-FR" sz="2800" dirty="0">
              <a:ln cmpd="dbl">
                <a:noFill/>
              </a:ln>
              <a:latin typeface="Calibri Light"/>
            </a:endParaRPr>
          </a:p>
          <a:p>
            <a:pPr>
              <a:lnSpc>
                <a:spcPct val="90000"/>
              </a:lnSpc>
            </a:pPr>
            <a:r>
              <a:rPr lang="fr-FR" sz="2800" b="1" dirty="0">
                <a:ln cmpd="dbl">
                  <a:noFill/>
                </a:ln>
                <a:latin typeface="Calibri Light"/>
              </a:rPr>
              <a:t>TP 3: </a:t>
            </a:r>
            <a:r>
              <a:rPr lang="fr-FR" sz="2800" dirty="0">
                <a:ln cmpd="dbl">
                  <a:noFill/>
                </a:ln>
                <a:latin typeface="Calibri Light"/>
              </a:rPr>
              <a:t>Développer un formulaire à partir d’un cahier des charges.</a:t>
            </a:r>
          </a:p>
          <a:p>
            <a:pPr>
              <a:lnSpc>
                <a:spcPct val="90000"/>
              </a:lnSpc>
            </a:pPr>
            <a:r>
              <a:rPr lang="fr-FR" sz="2800" dirty="0">
                <a:ln cmpd="dbl">
                  <a:noFill/>
                </a:ln>
                <a:latin typeface="Calibri Light"/>
              </a:rPr>
              <a:t>          Distribution du sujet de DM et constitution des groupes.</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a:xfrm>
            <a:off x="1026020" y="670862"/>
            <a:ext cx="5250685" cy="463728"/>
          </a:xfrm>
        </p:spPr>
        <p:txBody>
          <a:bodyPr anchorCtr="0">
            <a:normAutofit fontScale="92500" lnSpcReduction="10000"/>
          </a:bodyPr>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20" y="1442408"/>
            <a:ext cx="10770645" cy="5801182"/>
          </a:xfrm>
          <a:ln w="9528">
            <a:solidFill>
              <a:srgbClr val="5B9BD5"/>
            </a:solidFill>
            <a:prstDash val="solid"/>
          </a:ln>
        </p:spPr>
        <p:txBody>
          <a:bodyPr anchor="ctr" anchorCtr="0">
            <a:normAutofit fontScale="92500" lnSpcReduction="10000"/>
          </a:bodyPr>
          <a:lstStyle/>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800" b="0" dirty="0">
              <a:solidFill>
                <a:srgbClr val="000000"/>
              </a:solidFill>
            </a:endParaRPr>
          </a:p>
          <a:p>
            <a:pPr marL="457200" lvl="0" indent="-457200" algn="l">
              <a:buAutoNum type="arabicParenR"/>
            </a:pPr>
            <a:endParaRPr lang="fr-FR" sz="2800" b="0" dirty="0">
              <a:solidFill>
                <a:srgbClr val="000000"/>
              </a:solidFill>
            </a:endParaRPr>
          </a:p>
          <a:p>
            <a:pPr marL="457200" lvl="0" indent="-457200" algn="l">
              <a:buAutoNum type="arabicParenR"/>
            </a:pPr>
            <a:r>
              <a:rPr lang="fr-FR" sz="2800" b="0" dirty="0">
                <a:solidFill>
                  <a:srgbClr val="000000"/>
                </a:solidFill>
              </a:rPr>
              <a:t>Découvrir la conception d’un formulaire graphique en </a:t>
            </a:r>
            <a:r>
              <a:rPr lang="fr-FR" sz="2800" b="0" dirty="0" err="1">
                <a:solidFill>
                  <a:srgbClr val="000000"/>
                </a:solidFill>
              </a:rPr>
              <a:t>Vba</a:t>
            </a:r>
            <a:r>
              <a:rPr lang="fr-FR" sz="2800" b="0" dirty="0">
                <a:solidFill>
                  <a:srgbClr val="000000"/>
                </a:solidFill>
              </a:rPr>
              <a:t>: interface homme machine ergonomique.</a:t>
            </a:r>
          </a:p>
          <a:p>
            <a:pPr marL="457200" lvl="0" indent="-457200" algn="l">
              <a:buAutoNum type="arabicParenR"/>
            </a:pPr>
            <a:endParaRPr lang="fr-FR" sz="2800" b="0" dirty="0">
              <a:solidFill>
                <a:srgbClr val="000000"/>
              </a:solidFill>
            </a:endParaRPr>
          </a:p>
          <a:p>
            <a:pPr marL="457200" lvl="0" indent="-457200" algn="l">
              <a:buAutoNum type="arabicParenR"/>
            </a:pPr>
            <a:r>
              <a:rPr lang="fr-FR" sz="2800" b="0" dirty="0">
                <a:solidFill>
                  <a:srgbClr val="000000"/>
                </a:solidFill>
              </a:rPr>
              <a:t>Découvrir la programmation évènementielle = déclencher du code sur une action dans un formulaire, par exemple :</a:t>
            </a:r>
          </a:p>
          <a:p>
            <a:pPr marL="457200" lvl="0" indent="-457200" algn="l">
              <a:buAutoNum type="arabicParenR"/>
            </a:pPr>
            <a:endParaRPr lang="fr-FR" sz="2800" b="0" dirty="0">
              <a:solidFill>
                <a:srgbClr val="000000"/>
              </a:solidFill>
            </a:endParaRPr>
          </a:p>
          <a:p>
            <a:pPr marL="514350" lvl="0" indent="-514350" algn="l">
              <a:buFont typeface="+mj-lt"/>
              <a:buAutoNum type="arabicPeriod"/>
            </a:pPr>
            <a:r>
              <a:rPr lang="fr-FR" sz="2800" b="0" dirty="0">
                <a:solidFill>
                  <a:srgbClr val="000000"/>
                </a:solidFill>
              </a:rPr>
              <a:t>Cliquer sur un bouton</a:t>
            </a:r>
          </a:p>
          <a:p>
            <a:pPr marL="514350" lvl="0" indent="-514350" algn="l">
              <a:buFont typeface="+mj-lt"/>
              <a:buAutoNum type="arabicPeriod"/>
            </a:pPr>
            <a:r>
              <a:rPr lang="fr-FR" sz="2800" b="0" dirty="0">
                <a:solidFill>
                  <a:srgbClr val="000000"/>
                </a:solidFill>
              </a:rPr>
              <a:t>Choisir un élément dans une liste</a:t>
            </a:r>
          </a:p>
          <a:p>
            <a:pPr marL="514350" lvl="0" indent="-514350" algn="l">
              <a:buFont typeface="+mj-lt"/>
              <a:buAutoNum type="arabicPeriod"/>
            </a:pPr>
            <a:r>
              <a:rPr lang="fr-FR" sz="2800" b="0" dirty="0">
                <a:solidFill>
                  <a:srgbClr val="000000"/>
                </a:solidFill>
              </a:rPr>
              <a:t>Cocher une case</a:t>
            </a:r>
          </a:p>
          <a:p>
            <a:pPr marL="514350" lvl="0" indent="-514350" algn="l">
              <a:buFont typeface="+mj-lt"/>
              <a:buAutoNum type="arabicPeriod"/>
            </a:pPr>
            <a:r>
              <a:rPr lang="fr-FR" sz="2800" b="0" dirty="0">
                <a:solidFill>
                  <a:srgbClr val="000000"/>
                </a:solidFill>
              </a:rPr>
              <a:t>Exécution du Formulaire </a:t>
            </a:r>
            <a:endParaRPr lang="fr-FR" sz="2800" dirty="0"/>
          </a:p>
          <a:p>
            <a:pPr lvl="0" algn="l"/>
            <a:endParaRPr lang="fr-FR" sz="2800" b="0" dirty="0">
              <a:solidFill>
                <a:srgbClr val="000000"/>
              </a:solidFill>
            </a:endParaRPr>
          </a:p>
          <a:p>
            <a:pPr lvl="0" algn="l"/>
            <a:endParaRPr lang="fr-FR" sz="2800" b="0" dirty="0">
              <a:solidFill>
                <a:srgbClr val="000000"/>
              </a:solidFill>
            </a:endParaRPr>
          </a:p>
          <a:p>
            <a:pPr marL="457200" indent="-457200" algn="l">
              <a:buFont typeface="Arial" pitchFamily="34"/>
              <a:buAutoNum type="arabicParenR"/>
            </a:pPr>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spTree>
    <p:extLst>
      <p:ext uri="{BB962C8B-B14F-4D97-AF65-F5344CB8AC3E}">
        <p14:creationId xmlns:p14="http://schemas.microsoft.com/office/powerpoint/2010/main" val="3490348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br>
              <a:rPr lang="fr-FR" sz="4000" dirty="0"/>
            </a:br>
            <a:endParaRPr lang="fr-FR" sz="4000" dirty="0"/>
          </a:p>
        </p:txBody>
      </p:sp>
      <p:sp>
        <p:nvSpPr>
          <p:cNvPr id="5" name="Espace réservé du texte 4"/>
          <p:cNvSpPr txBox="1">
            <a:spLocks noGrp="1"/>
          </p:cNvSpPr>
          <p:nvPr>
            <p:ph idx="2"/>
          </p:nvPr>
        </p:nvSpPr>
        <p:spPr>
          <a:xfrm>
            <a:off x="2514395" y="1147882"/>
            <a:ext cx="5276545" cy="463728"/>
          </a:xfrm>
          <a:ln>
            <a:noFill/>
          </a:ln>
        </p:spPr>
        <p:txBody>
          <a:bodyPr anchor="b">
            <a:normAutofit fontScale="70000" lnSpcReduction="20000"/>
          </a:bodyPr>
          <a:lstStyle/>
          <a:p>
            <a:pPr marL="0" lvl="0" indent="0">
              <a:buNone/>
            </a:pPr>
            <a:r>
              <a:rPr lang="fr-FR" sz="2400" b="1" dirty="0">
                <a:solidFill>
                  <a:srgbClr val="2F5597"/>
                </a:solidFill>
              </a:rPr>
              <a:t>Exemple de formulaire que l’on va concevoir dans le TP 2</a:t>
            </a:r>
          </a:p>
        </p:txBody>
      </p:sp>
      <p:pic>
        <p:nvPicPr>
          <p:cNvPr id="11" name="Image 10">
            <a:extLst>
              <a:ext uri="{FF2B5EF4-FFF2-40B4-BE49-F238E27FC236}">
                <a16:creationId xmlns:a16="http://schemas.microsoft.com/office/drawing/2014/main" id="{E4CCB775-16FB-4DF3-814E-48D5F6AA9208}"/>
              </a:ext>
            </a:extLst>
          </p:cNvPr>
          <p:cNvPicPr>
            <a:picLocks noChangeAspect="1"/>
          </p:cNvPicPr>
          <p:nvPr/>
        </p:nvPicPr>
        <p:blipFill rotWithShape="1">
          <a:blip r:embed="rId3"/>
          <a:srcRect l="17107" t="31327" r="31574" b="21035"/>
          <a:stretch/>
        </p:blipFill>
        <p:spPr>
          <a:xfrm>
            <a:off x="2293932" y="1766827"/>
            <a:ext cx="8128987" cy="4273524"/>
          </a:xfrm>
          <a:prstGeom prst="rect">
            <a:avLst/>
          </a:prstGeom>
        </p:spPr>
      </p:pic>
      <p:sp>
        <p:nvSpPr>
          <p:cNvPr id="7" name="Flèche : droite 6">
            <a:extLst>
              <a:ext uri="{FF2B5EF4-FFF2-40B4-BE49-F238E27FC236}">
                <a16:creationId xmlns:a16="http://schemas.microsoft.com/office/drawing/2014/main" id="{EBB8849D-64E3-DF34-A209-A7D70F585E76}"/>
              </a:ext>
            </a:extLst>
          </p:cNvPr>
          <p:cNvSpPr/>
          <p:nvPr/>
        </p:nvSpPr>
        <p:spPr>
          <a:xfrm rot="20546519">
            <a:off x="1963412" y="4732562"/>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5C1CB1E-B100-35E7-54DB-ED6F79030F40}"/>
              </a:ext>
            </a:extLst>
          </p:cNvPr>
          <p:cNvSpPr txBox="1"/>
          <p:nvPr/>
        </p:nvSpPr>
        <p:spPr>
          <a:xfrm>
            <a:off x="1209591" y="4992774"/>
            <a:ext cx="1810693" cy="369332"/>
          </a:xfrm>
          <a:prstGeom prst="rect">
            <a:avLst/>
          </a:prstGeom>
          <a:noFill/>
        </p:spPr>
        <p:txBody>
          <a:bodyPr wrap="square" rtlCol="0">
            <a:spAutoFit/>
          </a:bodyPr>
          <a:lstStyle/>
          <a:p>
            <a:r>
              <a:rPr lang="fr-FR" dirty="0">
                <a:solidFill>
                  <a:schemeClr val="accent1"/>
                </a:solidFill>
              </a:rPr>
              <a:t>Tirages</a:t>
            </a:r>
          </a:p>
        </p:txBody>
      </p:sp>
      <p:sp>
        <p:nvSpPr>
          <p:cNvPr id="9" name="Flèche : droite 8">
            <a:extLst>
              <a:ext uri="{FF2B5EF4-FFF2-40B4-BE49-F238E27FC236}">
                <a16:creationId xmlns:a16="http://schemas.microsoft.com/office/drawing/2014/main" id="{7BF5DD2A-D604-B121-A171-113C19FA139D}"/>
              </a:ext>
            </a:extLst>
          </p:cNvPr>
          <p:cNvSpPr/>
          <p:nvPr/>
        </p:nvSpPr>
        <p:spPr>
          <a:xfrm rot="20546519">
            <a:off x="6575264" y="5170330"/>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4115970-1711-FDD5-C713-15949AED406F}"/>
              </a:ext>
            </a:extLst>
          </p:cNvPr>
          <p:cNvSpPr txBox="1"/>
          <p:nvPr/>
        </p:nvSpPr>
        <p:spPr>
          <a:xfrm>
            <a:off x="5821443" y="5473172"/>
            <a:ext cx="3684696" cy="369332"/>
          </a:xfrm>
          <a:prstGeom prst="rect">
            <a:avLst/>
          </a:prstGeom>
          <a:noFill/>
        </p:spPr>
        <p:txBody>
          <a:bodyPr wrap="square" rtlCol="0">
            <a:spAutoFit/>
          </a:bodyPr>
          <a:lstStyle/>
          <a:p>
            <a:r>
              <a:rPr lang="fr-FR" dirty="0">
                <a:solidFill>
                  <a:schemeClr val="accent1"/>
                </a:solidFill>
              </a:rPr>
              <a:t>Gagnant des parties</a:t>
            </a:r>
          </a:p>
        </p:txBody>
      </p:sp>
      <p:sp>
        <p:nvSpPr>
          <p:cNvPr id="12" name="Flèche : droite 11">
            <a:extLst>
              <a:ext uri="{FF2B5EF4-FFF2-40B4-BE49-F238E27FC236}">
                <a16:creationId xmlns:a16="http://schemas.microsoft.com/office/drawing/2014/main" id="{2BB20219-B194-104B-BD8E-35BD3EE12C8B}"/>
              </a:ext>
            </a:extLst>
          </p:cNvPr>
          <p:cNvSpPr/>
          <p:nvPr/>
        </p:nvSpPr>
        <p:spPr>
          <a:xfrm rot="7084293">
            <a:off x="7478552" y="1658659"/>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9B13200-89E2-0C8A-DB27-E0FB0F5C7931}"/>
              </a:ext>
            </a:extLst>
          </p:cNvPr>
          <p:cNvSpPr txBox="1"/>
          <p:nvPr/>
        </p:nvSpPr>
        <p:spPr>
          <a:xfrm>
            <a:off x="7809072" y="1099220"/>
            <a:ext cx="3684696" cy="369332"/>
          </a:xfrm>
          <a:prstGeom prst="rect">
            <a:avLst/>
          </a:prstGeom>
          <a:noFill/>
        </p:spPr>
        <p:txBody>
          <a:bodyPr wrap="square" rtlCol="0">
            <a:spAutoFit/>
          </a:bodyPr>
          <a:lstStyle/>
          <a:p>
            <a:r>
              <a:rPr lang="fr-FR" dirty="0">
                <a:solidFill>
                  <a:schemeClr val="accent1"/>
                </a:solidFill>
              </a:rPr>
              <a:t>Gagnant + Score de la partie</a:t>
            </a:r>
          </a:p>
        </p:txBody>
      </p:sp>
    </p:spTree>
    <p:extLst>
      <p:ext uri="{BB962C8B-B14F-4D97-AF65-F5344CB8AC3E}">
        <p14:creationId xmlns:p14="http://schemas.microsoft.com/office/powerpoint/2010/main" val="4045950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FE8587F-2BB6-B53B-3A1E-3EBC98D6B9CC}"/>
              </a:ext>
            </a:extLst>
          </p:cNvPr>
          <p:cNvSpPr txBox="1"/>
          <p:nvPr/>
        </p:nvSpPr>
        <p:spPr>
          <a:xfrm>
            <a:off x="3048755" y="3246597"/>
            <a:ext cx="6097508" cy="369332"/>
          </a:xfrm>
          <a:prstGeom prst="rect">
            <a:avLst/>
          </a:prstGeom>
          <a:noFill/>
        </p:spPr>
        <p:txBody>
          <a:bodyPr wrap="square">
            <a:spAutoFit/>
          </a:bodyPr>
          <a:lstStyle/>
          <a:p>
            <a:r>
              <a:rPr lang="fr-FR" sz="1800" dirty="0">
                <a:solidFill>
                  <a:srgbClr val="000000"/>
                </a:solidFill>
              </a:rPr>
              <a:t>Ajouter ces fonctionnalités </a:t>
            </a:r>
            <a:endParaRPr lang="fr-FR" dirty="0"/>
          </a:p>
        </p:txBody>
      </p:sp>
      <p:pic>
        <p:nvPicPr>
          <p:cNvPr id="6" name="Image 5">
            <a:extLst>
              <a:ext uri="{FF2B5EF4-FFF2-40B4-BE49-F238E27FC236}">
                <a16:creationId xmlns:a16="http://schemas.microsoft.com/office/drawing/2014/main" id="{773660C8-4396-9D4D-EF48-989E29143EDC}"/>
              </a:ext>
            </a:extLst>
          </p:cNvPr>
          <p:cNvPicPr>
            <a:picLocks noChangeAspect="1"/>
          </p:cNvPicPr>
          <p:nvPr/>
        </p:nvPicPr>
        <p:blipFill>
          <a:blip r:embed="rId2"/>
          <a:stretch>
            <a:fillRect/>
          </a:stretch>
        </p:blipFill>
        <p:spPr>
          <a:xfrm>
            <a:off x="2617322" y="2083750"/>
            <a:ext cx="8810416" cy="4459146"/>
          </a:xfrm>
          <a:prstGeom prst="rect">
            <a:avLst/>
          </a:prstGeom>
        </p:spPr>
      </p:pic>
      <p:sp>
        <p:nvSpPr>
          <p:cNvPr id="8" name="Titre 1">
            <a:extLst>
              <a:ext uri="{FF2B5EF4-FFF2-40B4-BE49-F238E27FC236}">
                <a16:creationId xmlns:a16="http://schemas.microsoft.com/office/drawing/2014/main" id="{7B29148D-DAA4-06A4-BBBF-8EC559ECA50A}"/>
              </a:ext>
            </a:extLst>
          </p:cNvPr>
          <p:cNvSpPr>
            <a:spLocks noGrp="1"/>
          </p:cNvSpPr>
          <p:nvPr>
            <p:ph type="title"/>
          </p:nvPr>
        </p:nvSpPr>
        <p:spPr>
          <a:xfrm>
            <a:off x="514975" y="742384"/>
            <a:ext cx="10515600" cy="661039"/>
          </a:xfrm>
        </p:spPr>
        <p:txBody>
          <a:bodyPr>
            <a:normAutofit fontScale="90000"/>
          </a:bodyPr>
          <a:lstStyle/>
          <a:p>
            <a:r>
              <a:rPr lang="fr-FR" dirty="0"/>
              <a:t>L’environnement</a:t>
            </a:r>
          </a:p>
        </p:txBody>
      </p:sp>
      <p:sp>
        <p:nvSpPr>
          <p:cNvPr id="9" name="Flèche : droite 8">
            <a:extLst>
              <a:ext uri="{FF2B5EF4-FFF2-40B4-BE49-F238E27FC236}">
                <a16:creationId xmlns:a16="http://schemas.microsoft.com/office/drawing/2014/main" id="{87D8098E-6E7E-90ED-D67E-ECB24A4CBE0F}"/>
              </a:ext>
            </a:extLst>
          </p:cNvPr>
          <p:cNvSpPr/>
          <p:nvPr/>
        </p:nvSpPr>
        <p:spPr>
          <a:xfrm>
            <a:off x="1004935" y="3137490"/>
            <a:ext cx="1539089" cy="58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96514141-1D7E-F956-5706-0CBADEAF6C3C}"/>
              </a:ext>
            </a:extLst>
          </p:cNvPr>
          <p:cNvSpPr txBox="1"/>
          <p:nvPr/>
        </p:nvSpPr>
        <p:spPr>
          <a:xfrm>
            <a:off x="579422" y="1991898"/>
            <a:ext cx="1656784" cy="923330"/>
          </a:xfrm>
          <a:prstGeom prst="rect">
            <a:avLst/>
          </a:prstGeom>
          <a:noFill/>
        </p:spPr>
        <p:txBody>
          <a:bodyPr wrap="square" rtlCol="0">
            <a:spAutoFit/>
          </a:bodyPr>
          <a:lstStyle/>
          <a:p>
            <a:r>
              <a:rPr lang="fr-FR" dirty="0"/>
              <a:t>Afficher le code associé au formulaire</a:t>
            </a:r>
          </a:p>
        </p:txBody>
      </p:sp>
      <p:sp>
        <p:nvSpPr>
          <p:cNvPr id="11" name="Flèche : droite 10">
            <a:extLst>
              <a:ext uri="{FF2B5EF4-FFF2-40B4-BE49-F238E27FC236}">
                <a16:creationId xmlns:a16="http://schemas.microsoft.com/office/drawing/2014/main" id="{01D79287-535E-541F-73CF-FB66BBF3CA95}"/>
              </a:ext>
            </a:extLst>
          </p:cNvPr>
          <p:cNvSpPr/>
          <p:nvPr/>
        </p:nvSpPr>
        <p:spPr>
          <a:xfrm>
            <a:off x="697117" y="5364178"/>
            <a:ext cx="1539089" cy="58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1E9E7CBF-3B86-B958-1B15-14D0100FB3B1}"/>
              </a:ext>
            </a:extLst>
          </p:cNvPr>
          <p:cNvSpPr txBox="1"/>
          <p:nvPr/>
        </p:nvSpPr>
        <p:spPr>
          <a:xfrm>
            <a:off x="514975" y="4313323"/>
            <a:ext cx="1656784" cy="923330"/>
          </a:xfrm>
          <a:prstGeom prst="rect">
            <a:avLst/>
          </a:prstGeom>
          <a:noFill/>
        </p:spPr>
        <p:txBody>
          <a:bodyPr wrap="square" rtlCol="0">
            <a:spAutoFit/>
          </a:bodyPr>
          <a:lstStyle/>
          <a:p>
            <a:r>
              <a:rPr lang="fr-FR" dirty="0"/>
              <a:t>Propriétés du contrôle sélectionné</a:t>
            </a:r>
          </a:p>
        </p:txBody>
      </p:sp>
      <p:sp>
        <p:nvSpPr>
          <p:cNvPr id="13" name="Flèche : droite 12">
            <a:extLst>
              <a:ext uri="{FF2B5EF4-FFF2-40B4-BE49-F238E27FC236}">
                <a16:creationId xmlns:a16="http://schemas.microsoft.com/office/drawing/2014/main" id="{BA067D32-DBA9-F5F1-6AE7-2845BCD7AE81}"/>
              </a:ext>
            </a:extLst>
          </p:cNvPr>
          <p:cNvSpPr/>
          <p:nvPr/>
        </p:nvSpPr>
        <p:spPr>
          <a:xfrm rot="5400000">
            <a:off x="7046545" y="1358331"/>
            <a:ext cx="661040" cy="583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C16B486F-F161-75C5-3CC6-5ECB71508F47}"/>
              </a:ext>
            </a:extLst>
          </p:cNvPr>
          <p:cNvSpPr txBox="1"/>
          <p:nvPr/>
        </p:nvSpPr>
        <p:spPr>
          <a:xfrm>
            <a:off x="7668575" y="1038795"/>
            <a:ext cx="3114392" cy="646331"/>
          </a:xfrm>
          <a:prstGeom prst="rect">
            <a:avLst/>
          </a:prstGeom>
          <a:noFill/>
        </p:spPr>
        <p:txBody>
          <a:bodyPr wrap="square" rtlCol="0">
            <a:spAutoFit/>
          </a:bodyPr>
          <a:lstStyle/>
          <a:p>
            <a:r>
              <a:rPr lang="fr-FR" dirty="0"/>
              <a:t>Formulaire avec contrôles dessinés</a:t>
            </a:r>
          </a:p>
        </p:txBody>
      </p:sp>
      <mc:AlternateContent xmlns:mc="http://schemas.openxmlformats.org/markup-compatibility/2006" xmlns:p14="http://schemas.microsoft.com/office/powerpoint/2010/main">
        <mc:Choice Requires="p14">
          <p:contentPart p14:bwMode="auto" r:id="rId3">
            <p14:nvContentPartPr>
              <p14:cNvPr id="2" name="Encre 1">
                <a:extLst>
                  <a:ext uri="{FF2B5EF4-FFF2-40B4-BE49-F238E27FC236}">
                    <a16:creationId xmlns:a16="http://schemas.microsoft.com/office/drawing/2014/main" id="{B865C910-A778-533F-1778-4BABDB80E63D}"/>
                  </a:ext>
                </a:extLst>
              </p14:cNvPr>
              <p14:cNvContentPartPr/>
              <p14:nvPr/>
            </p14:nvContentPartPr>
            <p14:xfrm>
              <a:off x="5551215" y="4674078"/>
              <a:ext cx="360" cy="360"/>
            </p14:xfrm>
          </p:contentPart>
        </mc:Choice>
        <mc:Fallback xmlns="">
          <p:pic>
            <p:nvPicPr>
              <p:cNvPr id="2" name="Encre 1">
                <a:extLst>
                  <a:ext uri="{FF2B5EF4-FFF2-40B4-BE49-F238E27FC236}">
                    <a16:creationId xmlns:a16="http://schemas.microsoft.com/office/drawing/2014/main" id="{B865C910-A778-533F-1778-4BABDB80E63D}"/>
                  </a:ext>
                </a:extLst>
              </p:cNvPr>
              <p:cNvPicPr/>
              <p:nvPr/>
            </p:nvPicPr>
            <p:blipFill>
              <a:blip r:embed="rId4"/>
              <a:stretch>
                <a:fillRect/>
              </a:stretch>
            </p:blipFill>
            <p:spPr>
              <a:xfrm>
                <a:off x="5542575" y="4665438"/>
                <a:ext cx="18000" cy="18000"/>
              </a:xfrm>
              <a:prstGeom prst="rect">
                <a:avLst/>
              </a:prstGeom>
            </p:spPr>
          </p:pic>
        </mc:Fallback>
      </mc:AlternateContent>
    </p:spTree>
    <p:extLst>
      <p:ext uri="{BB962C8B-B14F-4D97-AF65-F5344CB8AC3E}">
        <p14:creationId xmlns:p14="http://schemas.microsoft.com/office/powerpoint/2010/main" val="3502623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3F02F7-1C6D-EA50-6BC2-045C918F194A}"/>
              </a:ext>
            </a:extLst>
          </p:cNvPr>
          <p:cNvSpPr>
            <a:spLocks noGrp="1"/>
          </p:cNvSpPr>
          <p:nvPr>
            <p:ph type="title"/>
          </p:nvPr>
        </p:nvSpPr>
        <p:spPr/>
        <p:txBody>
          <a:bodyPr/>
          <a:lstStyle/>
          <a:p>
            <a:endParaRPr lang="fr-FR" dirty="0"/>
          </a:p>
        </p:txBody>
      </p:sp>
      <p:sp>
        <p:nvSpPr>
          <p:cNvPr id="3" name="Espace réservé du texte 2">
            <a:extLst>
              <a:ext uri="{FF2B5EF4-FFF2-40B4-BE49-F238E27FC236}">
                <a16:creationId xmlns:a16="http://schemas.microsoft.com/office/drawing/2014/main" id="{C613BE2C-18B4-14A4-1335-1F2DF2486546}"/>
              </a:ext>
            </a:extLst>
          </p:cNvPr>
          <p:cNvSpPr>
            <a:spLocks noGrp="1"/>
          </p:cNvSpPr>
          <p:nvPr>
            <p:ph type="body" idx="1"/>
          </p:nvPr>
        </p:nvSpPr>
        <p:spPr/>
        <p:txBody>
          <a:bodyPr/>
          <a:lstStyle/>
          <a:p>
            <a:endParaRPr lang="fr-FR"/>
          </a:p>
        </p:txBody>
      </p:sp>
      <p:sp>
        <p:nvSpPr>
          <p:cNvPr id="5" name="ZoneTexte 4">
            <a:extLst>
              <a:ext uri="{FF2B5EF4-FFF2-40B4-BE49-F238E27FC236}">
                <a16:creationId xmlns:a16="http://schemas.microsoft.com/office/drawing/2014/main" id="{5FE8587F-2BB6-B53B-3A1E-3EBC98D6B9CC}"/>
              </a:ext>
            </a:extLst>
          </p:cNvPr>
          <p:cNvSpPr txBox="1"/>
          <p:nvPr/>
        </p:nvSpPr>
        <p:spPr>
          <a:xfrm>
            <a:off x="3048755" y="3246597"/>
            <a:ext cx="6097508" cy="369332"/>
          </a:xfrm>
          <a:prstGeom prst="rect">
            <a:avLst/>
          </a:prstGeom>
          <a:noFill/>
        </p:spPr>
        <p:txBody>
          <a:bodyPr wrap="square">
            <a:spAutoFit/>
          </a:bodyPr>
          <a:lstStyle/>
          <a:p>
            <a:r>
              <a:rPr lang="fr-FR" sz="1800" dirty="0">
                <a:solidFill>
                  <a:srgbClr val="000000"/>
                </a:solidFill>
              </a:rPr>
              <a:t>Ajouter ces fonctionnalités </a:t>
            </a:r>
            <a:endParaRPr lang="fr-FR" dirty="0"/>
          </a:p>
        </p:txBody>
      </p:sp>
      <p:pic>
        <p:nvPicPr>
          <p:cNvPr id="7" name="Image 6">
            <a:extLst>
              <a:ext uri="{FF2B5EF4-FFF2-40B4-BE49-F238E27FC236}">
                <a16:creationId xmlns:a16="http://schemas.microsoft.com/office/drawing/2014/main" id="{A8A5B785-9A98-AF38-E43F-E5DEE7BEFEAC}"/>
              </a:ext>
            </a:extLst>
          </p:cNvPr>
          <p:cNvPicPr>
            <a:picLocks noChangeAspect="1"/>
          </p:cNvPicPr>
          <p:nvPr/>
        </p:nvPicPr>
        <p:blipFill>
          <a:blip r:embed="rId2"/>
          <a:stretch>
            <a:fillRect/>
          </a:stretch>
        </p:blipFill>
        <p:spPr>
          <a:xfrm>
            <a:off x="0" y="99252"/>
            <a:ext cx="12192000" cy="6659496"/>
          </a:xfrm>
          <a:prstGeom prst="rect">
            <a:avLst/>
          </a:prstGeom>
        </p:spPr>
      </p:pic>
      <p:sp>
        <p:nvSpPr>
          <p:cNvPr id="8" name="Flèche : droite 7">
            <a:extLst>
              <a:ext uri="{FF2B5EF4-FFF2-40B4-BE49-F238E27FC236}">
                <a16:creationId xmlns:a16="http://schemas.microsoft.com/office/drawing/2014/main" id="{67C7CD58-CED4-81B5-A1F0-DA99C876203C}"/>
              </a:ext>
            </a:extLst>
          </p:cNvPr>
          <p:cNvSpPr/>
          <p:nvPr/>
        </p:nvSpPr>
        <p:spPr>
          <a:xfrm rot="16200000">
            <a:off x="6339863" y="3984676"/>
            <a:ext cx="760491" cy="46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127D79B-0DEF-D28D-F3C8-58FFDD7A9D35}"/>
              </a:ext>
            </a:extLst>
          </p:cNvPr>
          <p:cNvSpPr txBox="1"/>
          <p:nvPr/>
        </p:nvSpPr>
        <p:spPr>
          <a:xfrm>
            <a:off x="6487153" y="4666408"/>
            <a:ext cx="1656784" cy="369332"/>
          </a:xfrm>
          <a:prstGeom prst="rect">
            <a:avLst/>
          </a:prstGeom>
          <a:noFill/>
        </p:spPr>
        <p:txBody>
          <a:bodyPr wrap="square" rtlCol="0">
            <a:spAutoFit/>
          </a:bodyPr>
          <a:lstStyle/>
          <a:p>
            <a:r>
              <a:rPr lang="fr-FR" dirty="0" err="1">
                <a:solidFill>
                  <a:schemeClr val="accent1"/>
                </a:solidFill>
              </a:rPr>
              <a:t>Listbox</a:t>
            </a:r>
            <a:endParaRPr lang="fr-FR" dirty="0">
              <a:solidFill>
                <a:schemeClr val="accent1"/>
              </a:solidFill>
            </a:endParaRPr>
          </a:p>
        </p:txBody>
      </p:sp>
      <p:sp>
        <p:nvSpPr>
          <p:cNvPr id="10" name="ZoneTexte 9">
            <a:extLst>
              <a:ext uri="{FF2B5EF4-FFF2-40B4-BE49-F238E27FC236}">
                <a16:creationId xmlns:a16="http://schemas.microsoft.com/office/drawing/2014/main" id="{A4284115-D7A1-E61A-47CD-6C66B8B8B525}"/>
              </a:ext>
            </a:extLst>
          </p:cNvPr>
          <p:cNvSpPr txBox="1"/>
          <p:nvPr/>
        </p:nvSpPr>
        <p:spPr>
          <a:xfrm>
            <a:off x="5078994" y="944753"/>
            <a:ext cx="1656784" cy="369332"/>
          </a:xfrm>
          <a:prstGeom prst="rect">
            <a:avLst/>
          </a:prstGeom>
          <a:noFill/>
        </p:spPr>
        <p:txBody>
          <a:bodyPr wrap="square" rtlCol="0">
            <a:spAutoFit/>
          </a:bodyPr>
          <a:lstStyle/>
          <a:p>
            <a:r>
              <a:rPr lang="fr-FR" dirty="0" err="1">
                <a:solidFill>
                  <a:schemeClr val="accent1"/>
                </a:solidFill>
              </a:rPr>
              <a:t>Combobox</a:t>
            </a:r>
            <a:endParaRPr lang="fr-FR" dirty="0">
              <a:solidFill>
                <a:schemeClr val="accent1"/>
              </a:solidFill>
            </a:endParaRPr>
          </a:p>
        </p:txBody>
      </p:sp>
      <p:sp>
        <p:nvSpPr>
          <p:cNvPr id="11" name="Flèche : droite 10">
            <a:extLst>
              <a:ext uri="{FF2B5EF4-FFF2-40B4-BE49-F238E27FC236}">
                <a16:creationId xmlns:a16="http://schemas.microsoft.com/office/drawing/2014/main" id="{6189E933-BE36-29C4-372D-C47CFE11FDD1}"/>
              </a:ext>
            </a:extLst>
          </p:cNvPr>
          <p:cNvSpPr/>
          <p:nvPr/>
        </p:nvSpPr>
        <p:spPr>
          <a:xfrm rot="8868710">
            <a:off x="4355254" y="1188501"/>
            <a:ext cx="760491" cy="355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7A45467D-4898-9787-3B83-2FC538968702}"/>
              </a:ext>
            </a:extLst>
          </p:cNvPr>
          <p:cNvSpPr txBox="1"/>
          <p:nvPr/>
        </p:nvSpPr>
        <p:spPr>
          <a:xfrm>
            <a:off x="3495279" y="4228545"/>
            <a:ext cx="1945853" cy="369332"/>
          </a:xfrm>
          <a:prstGeom prst="rect">
            <a:avLst/>
          </a:prstGeom>
          <a:noFill/>
        </p:spPr>
        <p:txBody>
          <a:bodyPr wrap="square" rtlCol="0">
            <a:spAutoFit/>
          </a:bodyPr>
          <a:lstStyle/>
          <a:p>
            <a:r>
              <a:rPr lang="fr-FR" dirty="0" err="1">
                <a:solidFill>
                  <a:schemeClr val="accent1"/>
                </a:solidFill>
              </a:rPr>
              <a:t>CommandButton</a:t>
            </a:r>
            <a:endParaRPr lang="fr-FR" dirty="0">
              <a:solidFill>
                <a:schemeClr val="accent1"/>
              </a:solidFill>
            </a:endParaRPr>
          </a:p>
        </p:txBody>
      </p:sp>
      <p:sp>
        <p:nvSpPr>
          <p:cNvPr id="13" name="Flèche : droite 12">
            <a:extLst>
              <a:ext uri="{FF2B5EF4-FFF2-40B4-BE49-F238E27FC236}">
                <a16:creationId xmlns:a16="http://schemas.microsoft.com/office/drawing/2014/main" id="{83BB2CBC-67BD-40C5-683B-D7B895EB2C16}"/>
              </a:ext>
            </a:extLst>
          </p:cNvPr>
          <p:cNvSpPr/>
          <p:nvPr/>
        </p:nvSpPr>
        <p:spPr>
          <a:xfrm rot="16200000">
            <a:off x="4033653" y="3491472"/>
            <a:ext cx="760491" cy="533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D9D60EF4-1C91-4282-65C0-0A5CB7AD52E9}"/>
              </a:ext>
            </a:extLst>
          </p:cNvPr>
          <p:cNvSpPr txBox="1"/>
          <p:nvPr/>
        </p:nvSpPr>
        <p:spPr>
          <a:xfrm>
            <a:off x="2356446" y="3980793"/>
            <a:ext cx="1945853" cy="369332"/>
          </a:xfrm>
          <a:prstGeom prst="rect">
            <a:avLst/>
          </a:prstGeom>
          <a:noFill/>
        </p:spPr>
        <p:txBody>
          <a:bodyPr wrap="square" rtlCol="0">
            <a:spAutoFit/>
          </a:bodyPr>
          <a:lstStyle/>
          <a:p>
            <a:r>
              <a:rPr lang="fr-FR" dirty="0" err="1">
                <a:solidFill>
                  <a:schemeClr val="accent1"/>
                </a:solidFill>
              </a:rPr>
              <a:t>CheckBox</a:t>
            </a:r>
            <a:endParaRPr lang="fr-FR" dirty="0">
              <a:solidFill>
                <a:schemeClr val="accent1"/>
              </a:solidFill>
            </a:endParaRPr>
          </a:p>
        </p:txBody>
      </p:sp>
      <p:sp>
        <p:nvSpPr>
          <p:cNvPr id="15" name="Flèche : droite 14">
            <a:extLst>
              <a:ext uri="{FF2B5EF4-FFF2-40B4-BE49-F238E27FC236}">
                <a16:creationId xmlns:a16="http://schemas.microsoft.com/office/drawing/2014/main" id="{474AA8B8-A537-D05B-4F27-691B84B6A30B}"/>
              </a:ext>
            </a:extLst>
          </p:cNvPr>
          <p:cNvSpPr/>
          <p:nvPr/>
        </p:nvSpPr>
        <p:spPr>
          <a:xfrm rot="16200000">
            <a:off x="2441524" y="3299304"/>
            <a:ext cx="760491" cy="46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56542648-8337-71E4-99E1-2BEE0A472A12}"/>
              </a:ext>
            </a:extLst>
          </p:cNvPr>
          <p:cNvSpPr/>
          <p:nvPr/>
        </p:nvSpPr>
        <p:spPr>
          <a:xfrm rot="8868710">
            <a:off x="4851685" y="2056193"/>
            <a:ext cx="760491" cy="355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10D06134-881A-D99E-AC1D-B9160DAAEB1A}"/>
              </a:ext>
            </a:extLst>
          </p:cNvPr>
          <p:cNvSpPr txBox="1"/>
          <p:nvPr/>
        </p:nvSpPr>
        <p:spPr>
          <a:xfrm>
            <a:off x="4886723" y="1603359"/>
            <a:ext cx="1656784" cy="369332"/>
          </a:xfrm>
          <a:prstGeom prst="rect">
            <a:avLst/>
          </a:prstGeom>
          <a:noFill/>
        </p:spPr>
        <p:txBody>
          <a:bodyPr wrap="square" rtlCol="0">
            <a:spAutoFit/>
          </a:bodyPr>
          <a:lstStyle/>
          <a:p>
            <a:r>
              <a:rPr lang="fr-FR" dirty="0" err="1">
                <a:solidFill>
                  <a:schemeClr val="accent1"/>
                </a:solidFill>
              </a:rPr>
              <a:t>TextBox</a:t>
            </a:r>
            <a:endParaRPr lang="fr-FR" dirty="0">
              <a:solidFill>
                <a:schemeClr val="accent1"/>
              </a:solidFill>
            </a:endParaRPr>
          </a:p>
        </p:txBody>
      </p:sp>
      <p:sp>
        <p:nvSpPr>
          <p:cNvPr id="18" name="Flèche : droite 17">
            <a:extLst>
              <a:ext uri="{FF2B5EF4-FFF2-40B4-BE49-F238E27FC236}">
                <a16:creationId xmlns:a16="http://schemas.microsoft.com/office/drawing/2014/main" id="{7B7E7D68-3AC6-BC86-1B7F-E0444BA0AEE4}"/>
              </a:ext>
            </a:extLst>
          </p:cNvPr>
          <p:cNvSpPr/>
          <p:nvPr/>
        </p:nvSpPr>
        <p:spPr>
          <a:xfrm rot="8868710">
            <a:off x="2732436" y="1144598"/>
            <a:ext cx="760491" cy="355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A9CC8E5-0E92-9EDF-CBA2-E5011316D3A5}"/>
              </a:ext>
            </a:extLst>
          </p:cNvPr>
          <p:cNvSpPr txBox="1"/>
          <p:nvPr/>
        </p:nvSpPr>
        <p:spPr>
          <a:xfrm>
            <a:off x="3417683" y="867776"/>
            <a:ext cx="1656784" cy="369332"/>
          </a:xfrm>
          <a:prstGeom prst="rect">
            <a:avLst/>
          </a:prstGeom>
          <a:noFill/>
        </p:spPr>
        <p:txBody>
          <a:bodyPr wrap="square" rtlCol="0">
            <a:spAutoFit/>
          </a:bodyPr>
          <a:lstStyle/>
          <a:p>
            <a:r>
              <a:rPr lang="fr-FR" dirty="0">
                <a:solidFill>
                  <a:schemeClr val="accent1"/>
                </a:solidFill>
              </a:rPr>
              <a:t>Label</a:t>
            </a:r>
          </a:p>
        </p:txBody>
      </p:sp>
      <p:sp>
        <p:nvSpPr>
          <p:cNvPr id="20" name="Titre 1">
            <a:extLst>
              <a:ext uri="{FF2B5EF4-FFF2-40B4-BE49-F238E27FC236}">
                <a16:creationId xmlns:a16="http://schemas.microsoft.com/office/drawing/2014/main" id="{36FF8EDA-25F0-5C7D-F910-4254D1F8B5CF}"/>
              </a:ext>
            </a:extLst>
          </p:cNvPr>
          <p:cNvSpPr txBox="1">
            <a:spLocks/>
          </p:cNvSpPr>
          <p:nvPr/>
        </p:nvSpPr>
        <p:spPr>
          <a:xfrm>
            <a:off x="3048755" y="5911827"/>
            <a:ext cx="10515600" cy="661039"/>
          </a:xfrm>
          <a:prstGeom prst="rect">
            <a:avLst/>
          </a:prstGeom>
          <a:noFill/>
          <a:ln>
            <a:noFill/>
          </a:ln>
        </p:spPr>
        <p:txBody>
          <a:bodyPr vert="horz" wrap="square" lIns="91440" tIns="45720" rIns="91440" bIns="45720" anchor="b" anchorCtr="0" compatLnSpc="1">
            <a:normAutofit fontScale="82500" lnSpcReduction="20000"/>
          </a:bodyPr>
          <a:lstStyle>
            <a:lvl1pPr marL="0" marR="0" lvl="0" indent="0" algn="l" defTabSz="914400" rtl="0" fontAlgn="auto" hangingPunct="1">
              <a:lnSpc>
                <a:spcPct val="90000"/>
              </a:lnSpc>
              <a:spcBef>
                <a:spcPts val="0"/>
              </a:spcBef>
              <a:spcAft>
                <a:spcPts val="0"/>
              </a:spcAft>
              <a:buNone/>
              <a:tabLst/>
              <a:defRPr lang="fr-FR" sz="6000" b="0" i="1" u="none" strike="noStrike" kern="1200" cap="none" spc="0" baseline="0">
                <a:solidFill>
                  <a:srgbClr val="2F5597"/>
                </a:solidFill>
                <a:uFillTx/>
                <a:latin typeface="Calibri Light"/>
              </a:defRPr>
            </a:lvl1pPr>
          </a:lstStyle>
          <a:p>
            <a:r>
              <a:rPr lang="fr-FR" dirty="0"/>
              <a:t>Les différents contrôles existants</a:t>
            </a:r>
          </a:p>
        </p:txBody>
      </p:sp>
      <p:pic>
        <p:nvPicPr>
          <p:cNvPr id="22" name="Image 21">
            <a:extLst>
              <a:ext uri="{FF2B5EF4-FFF2-40B4-BE49-F238E27FC236}">
                <a16:creationId xmlns:a16="http://schemas.microsoft.com/office/drawing/2014/main" id="{360743B3-6849-7FB6-5AF2-6A72F3569DA7}"/>
              </a:ext>
            </a:extLst>
          </p:cNvPr>
          <p:cNvPicPr>
            <a:picLocks noChangeAspect="1"/>
          </p:cNvPicPr>
          <p:nvPr/>
        </p:nvPicPr>
        <p:blipFill rotWithShape="1">
          <a:blip r:embed="rId3"/>
          <a:srcRect l="-772" t="1125" r="31107" b="-4612"/>
          <a:stretch/>
        </p:blipFill>
        <p:spPr>
          <a:xfrm>
            <a:off x="8063626" y="2595553"/>
            <a:ext cx="3787958" cy="2040751"/>
          </a:xfrm>
          <a:prstGeom prst="rect">
            <a:avLst/>
          </a:prstGeom>
        </p:spPr>
      </p:pic>
      <mc:AlternateContent xmlns:mc="http://schemas.openxmlformats.org/markup-compatibility/2006" xmlns:p14="http://schemas.microsoft.com/office/powerpoint/2010/main">
        <mc:Choice Requires="p14">
          <p:contentPart p14:bwMode="auto" r:id="rId4">
            <p14:nvContentPartPr>
              <p14:cNvPr id="32" name="Encre 31">
                <a:extLst>
                  <a:ext uri="{FF2B5EF4-FFF2-40B4-BE49-F238E27FC236}">
                    <a16:creationId xmlns:a16="http://schemas.microsoft.com/office/drawing/2014/main" id="{F9AA9045-1F74-9E45-3B6B-8A3FCEA8F672}"/>
                  </a:ext>
                </a:extLst>
              </p14:cNvPr>
              <p14:cNvContentPartPr/>
              <p14:nvPr/>
            </p14:nvContentPartPr>
            <p14:xfrm>
              <a:off x="9535695" y="4926438"/>
              <a:ext cx="360" cy="360"/>
            </p14:xfrm>
          </p:contentPart>
        </mc:Choice>
        <mc:Fallback xmlns="">
          <p:pic>
            <p:nvPicPr>
              <p:cNvPr id="32" name="Encre 31">
                <a:extLst>
                  <a:ext uri="{FF2B5EF4-FFF2-40B4-BE49-F238E27FC236}">
                    <a16:creationId xmlns:a16="http://schemas.microsoft.com/office/drawing/2014/main" id="{F9AA9045-1F74-9E45-3B6B-8A3FCEA8F672}"/>
                  </a:ext>
                </a:extLst>
              </p:cNvPr>
              <p:cNvPicPr/>
              <p:nvPr/>
            </p:nvPicPr>
            <p:blipFill>
              <a:blip r:embed="rId5"/>
              <a:stretch>
                <a:fillRect/>
              </a:stretch>
            </p:blipFill>
            <p:spPr>
              <a:xfrm>
                <a:off x="9526695" y="4917438"/>
                <a:ext cx="18000" cy="18000"/>
              </a:xfrm>
              <a:prstGeom prst="rect">
                <a:avLst/>
              </a:prstGeom>
            </p:spPr>
          </p:pic>
        </mc:Fallback>
      </mc:AlternateContent>
      <p:sp>
        <p:nvSpPr>
          <p:cNvPr id="4" name="ZoneTexte 3">
            <a:extLst>
              <a:ext uri="{FF2B5EF4-FFF2-40B4-BE49-F238E27FC236}">
                <a16:creationId xmlns:a16="http://schemas.microsoft.com/office/drawing/2014/main" id="{3C78DC63-3E1C-424A-008B-3DDB2CF1DB30}"/>
              </a:ext>
            </a:extLst>
          </p:cNvPr>
          <p:cNvSpPr txBox="1"/>
          <p:nvPr/>
        </p:nvSpPr>
        <p:spPr>
          <a:xfrm>
            <a:off x="8271892" y="3760833"/>
            <a:ext cx="3429000" cy="369332"/>
          </a:xfrm>
          <a:prstGeom prst="rect">
            <a:avLst/>
          </a:prstGeom>
          <a:noFill/>
        </p:spPr>
        <p:txBody>
          <a:bodyPr wrap="square" rtlCol="0">
            <a:spAutoFit/>
          </a:bodyPr>
          <a:lstStyle/>
          <a:p>
            <a:r>
              <a:rPr lang="fr-FR" dirty="0"/>
              <a:t>Label </a:t>
            </a:r>
            <a:r>
              <a:rPr lang="fr-FR" dirty="0" err="1"/>
              <a:t>TestBox</a:t>
            </a:r>
            <a:r>
              <a:rPr lang="fr-FR" dirty="0"/>
              <a:t> </a:t>
            </a:r>
            <a:r>
              <a:rPr lang="fr-FR" dirty="0" err="1"/>
              <a:t>ComboxBox</a:t>
            </a:r>
            <a:r>
              <a:rPr lang="fr-FR" dirty="0"/>
              <a:t> </a:t>
            </a:r>
            <a:r>
              <a:rPr lang="fr-FR" dirty="0" err="1"/>
              <a:t>ListBox</a:t>
            </a:r>
            <a:endParaRPr lang="fr-FR" dirty="0"/>
          </a:p>
        </p:txBody>
      </p:sp>
      <p:cxnSp>
        <p:nvCxnSpPr>
          <p:cNvPr id="21" name="Connecteur droit avec flèche 20">
            <a:extLst>
              <a:ext uri="{FF2B5EF4-FFF2-40B4-BE49-F238E27FC236}">
                <a16:creationId xmlns:a16="http://schemas.microsoft.com/office/drawing/2014/main" id="{42AB825D-367E-E5D3-FF52-AE622216BF9A}"/>
              </a:ext>
            </a:extLst>
          </p:cNvPr>
          <p:cNvCxnSpPr>
            <a:cxnSpLocks/>
          </p:cNvCxnSpPr>
          <p:nvPr/>
        </p:nvCxnSpPr>
        <p:spPr>
          <a:xfrm flipH="1" flipV="1">
            <a:off x="8554576" y="3358249"/>
            <a:ext cx="71264" cy="35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3FEEB18-929F-DF96-4AFF-EA208642A4E6}"/>
              </a:ext>
            </a:extLst>
          </p:cNvPr>
          <p:cNvCxnSpPr>
            <a:cxnSpLocks/>
          </p:cNvCxnSpPr>
          <p:nvPr/>
        </p:nvCxnSpPr>
        <p:spPr>
          <a:xfrm flipH="1" flipV="1">
            <a:off x="8754266" y="3429000"/>
            <a:ext cx="360716" cy="355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9BE5B2EF-55BF-B0BF-27C7-C9296C1CA5C3}"/>
              </a:ext>
            </a:extLst>
          </p:cNvPr>
          <p:cNvCxnSpPr>
            <a:cxnSpLocks/>
          </p:cNvCxnSpPr>
          <p:nvPr/>
        </p:nvCxnSpPr>
        <p:spPr>
          <a:xfrm flipH="1" flipV="1">
            <a:off x="9001851" y="3405787"/>
            <a:ext cx="803771" cy="36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A3CD04CC-88C5-93E1-A270-8DDF0169BE57}"/>
              </a:ext>
            </a:extLst>
          </p:cNvPr>
          <p:cNvCxnSpPr>
            <a:cxnSpLocks/>
          </p:cNvCxnSpPr>
          <p:nvPr/>
        </p:nvCxnSpPr>
        <p:spPr>
          <a:xfrm flipH="1" flipV="1">
            <a:off x="9228769" y="3429000"/>
            <a:ext cx="1687415" cy="3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5663079C-068F-73BC-5115-277C7498406B}"/>
              </a:ext>
            </a:extLst>
          </p:cNvPr>
          <p:cNvCxnSpPr>
            <a:cxnSpLocks/>
          </p:cNvCxnSpPr>
          <p:nvPr/>
        </p:nvCxnSpPr>
        <p:spPr>
          <a:xfrm flipH="1" flipV="1">
            <a:off x="9442796" y="3359859"/>
            <a:ext cx="1687415" cy="3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C17F696F-C87F-0E08-B492-C7136EF0B856}"/>
              </a:ext>
            </a:extLst>
          </p:cNvPr>
          <p:cNvSpPr txBox="1"/>
          <p:nvPr/>
        </p:nvSpPr>
        <p:spPr>
          <a:xfrm>
            <a:off x="10830186" y="3366341"/>
            <a:ext cx="1503772" cy="369332"/>
          </a:xfrm>
          <a:prstGeom prst="rect">
            <a:avLst/>
          </a:prstGeom>
          <a:noFill/>
        </p:spPr>
        <p:txBody>
          <a:bodyPr wrap="square">
            <a:spAutoFit/>
          </a:bodyPr>
          <a:lstStyle/>
          <a:p>
            <a:r>
              <a:rPr lang="fr-FR" dirty="0" err="1"/>
              <a:t>CheckBox</a:t>
            </a:r>
            <a:endParaRPr lang="fr-FR" dirty="0"/>
          </a:p>
        </p:txBody>
      </p:sp>
    </p:spTree>
    <p:extLst>
      <p:ext uri="{BB962C8B-B14F-4D97-AF65-F5344CB8AC3E}">
        <p14:creationId xmlns:p14="http://schemas.microsoft.com/office/powerpoint/2010/main" val="3189539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a:xfrm>
            <a:off x="1026020" y="91440"/>
            <a:ext cx="7828269" cy="463728"/>
          </a:xfrm>
        </p:spPr>
        <p:txBody>
          <a:bodyPr anchorCtr="0">
            <a:normAutofit/>
          </a:bodyPr>
          <a:lstStyle/>
          <a:p>
            <a:pPr marL="228600" lvl="0" indent="-228600" algn="l">
              <a:buChar char="•"/>
            </a:pPr>
            <a:r>
              <a:rPr lang="fr-FR" dirty="0"/>
              <a:t>Synthèse des méthodes utilisées pour les </a:t>
            </a:r>
            <a:r>
              <a:rPr lang="fr-FR" dirty="0" err="1"/>
              <a:t>TPs</a:t>
            </a:r>
            <a:endParaRPr lang="fr-FR" dirty="0"/>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marL="457200" lvl="0" indent="-457200" algn="l">
              <a:buAutoNum type="arabicParenR"/>
            </a:pPr>
            <a:endParaRPr lang="fr-FR" sz="2000" b="0" dirty="0">
              <a:solidFill>
                <a:srgbClr val="000000"/>
              </a:solidFill>
            </a:endParaRPr>
          </a:p>
          <a:p>
            <a:pPr lvl="0" algn="l"/>
            <a:endParaRPr lang="fr-FR" sz="2800" b="0" dirty="0">
              <a:solidFill>
                <a:srgbClr val="000000"/>
              </a:solidFill>
            </a:endParaRPr>
          </a:p>
          <a:p>
            <a:pPr marL="457200" lvl="0" indent="-457200" algn="l">
              <a:buAutoNum type="arabicParenR"/>
            </a:pPr>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5" name="Encre 4">
                <a:extLst>
                  <a:ext uri="{FF2B5EF4-FFF2-40B4-BE49-F238E27FC236}">
                    <a16:creationId xmlns:a16="http://schemas.microsoft.com/office/drawing/2014/main" id="{2ADAFE0F-0CA4-0419-9F2D-9B3D84ABA6FC}"/>
                  </a:ext>
                </a:extLst>
              </p14:cNvPr>
              <p14:cNvContentPartPr/>
              <p14:nvPr/>
            </p14:nvContentPartPr>
            <p14:xfrm>
              <a:off x="8537055" y="3339830"/>
              <a:ext cx="360" cy="360"/>
            </p14:xfrm>
          </p:contentPart>
        </mc:Choice>
        <mc:Fallback xmlns="">
          <p:pic>
            <p:nvPicPr>
              <p:cNvPr id="5" name="Encre 4">
                <a:extLst>
                  <a:ext uri="{FF2B5EF4-FFF2-40B4-BE49-F238E27FC236}">
                    <a16:creationId xmlns:a16="http://schemas.microsoft.com/office/drawing/2014/main" id="{2ADAFE0F-0CA4-0419-9F2D-9B3D84ABA6FC}"/>
                  </a:ext>
                </a:extLst>
              </p:cNvPr>
              <p:cNvPicPr/>
              <p:nvPr/>
            </p:nvPicPr>
            <p:blipFill>
              <a:blip r:embed="rId3"/>
              <a:stretch>
                <a:fillRect/>
              </a:stretch>
            </p:blipFill>
            <p:spPr>
              <a:xfrm>
                <a:off x="8528415" y="3331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F4846C11-3C19-013A-6CA6-C889FD5A2F20}"/>
                  </a:ext>
                </a:extLst>
              </p14:cNvPr>
              <p14:cNvContentPartPr/>
              <p14:nvPr/>
            </p14:nvContentPartPr>
            <p14:xfrm>
              <a:off x="8583855" y="3414710"/>
              <a:ext cx="360" cy="1800"/>
            </p14:xfrm>
          </p:contentPart>
        </mc:Choice>
        <mc:Fallback xmlns="">
          <p:pic>
            <p:nvPicPr>
              <p:cNvPr id="6" name="Encre 5">
                <a:extLst>
                  <a:ext uri="{FF2B5EF4-FFF2-40B4-BE49-F238E27FC236}">
                    <a16:creationId xmlns:a16="http://schemas.microsoft.com/office/drawing/2014/main" id="{F4846C11-3C19-013A-6CA6-C889FD5A2F20}"/>
                  </a:ext>
                </a:extLst>
              </p:cNvPr>
              <p:cNvPicPr/>
              <p:nvPr/>
            </p:nvPicPr>
            <p:blipFill>
              <a:blip r:embed="rId5"/>
              <a:stretch>
                <a:fillRect/>
              </a:stretch>
            </p:blipFill>
            <p:spPr>
              <a:xfrm>
                <a:off x="8574855" y="3406070"/>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E551BFFF-4186-AF50-88A0-C1857C73B43A}"/>
                  </a:ext>
                </a:extLst>
              </p14:cNvPr>
              <p14:cNvContentPartPr/>
              <p14:nvPr/>
            </p14:nvContentPartPr>
            <p14:xfrm>
              <a:off x="8583855" y="3424070"/>
              <a:ext cx="360" cy="360"/>
            </p14:xfrm>
          </p:contentPart>
        </mc:Choice>
        <mc:Fallback xmlns="">
          <p:pic>
            <p:nvPicPr>
              <p:cNvPr id="7" name="Encre 6">
                <a:extLst>
                  <a:ext uri="{FF2B5EF4-FFF2-40B4-BE49-F238E27FC236}">
                    <a16:creationId xmlns:a16="http://schemas.microsoft.com/office/drawing/2014/main" id="{E551BFFF-4186-AF50-88A0-C1857C73B43A}"/>
                  </a:ext>
                </a:extLst>
              </p:cNvPr>
              <p:cNvPicPr/>
              <p:nvPr/>
            </p:nvPicPr>
            <p:blipFill>
              <a:blip r:embed="rId3"/>
              <a:stretch>
                <a:fillRect/>
              </a:stretch>
            </p:blipFill>
            <p:spPr>
              <a:xfrm>
                <a:off x="8574855" y="34150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Encre 7">
                <a:extLst>
                  <a:ext uri="{FF2B5EF4-FFF2-40B4-BE49-F238E27FC236}">
                    <a16:creationId xmlns:a16="http://schemas.microsoft.com/office/drawing/2014/main" id="{6C4131C8-7B26-B62D-9583-D2039E1AA8A7}"/>
                  </a:ext>
                </a:extLst>
              </p14:cNvPr>
              <p14:cNvContentPartPr/>
              <p14:nvPr/>
            </p14:nvContentPartPr>
            <p14:xfrm>
              <a:off x="3816015" y="3115910"/>
              <a:ext cx="360" cy="360"/>
            </p14:xfrm>
          </p:contentPart>
        </mc:Choice>
        <mc:Fallback xmlns="">
          <p:pic>
            <p:nvPicPr>
              <p:cNvPr id="8" name="Encre 7">
                <a:extLst>
                  <a:ext uri="{FF2B5EF4-FFF2-40B4-BE49-F238E27FC236}">
                    <a16:creationId xmlns:a16="http://schemas.microsoft.com/office/drawing/2014/main" id="{6C4131C8-7B26-B62D-9583-D2039E1AA8A7}"/>
                  </a:ext>
                </a:extLst>
              </p:cNvPr>
              <p:cNvPicPr/>
              <p:nvPr/>
            </p:nvPicPr>
            <p:blipFill>
              <a:blip r:embed="rId3"/>
              <a:stretch>
                <a:fillRect/>
              </a:stretch>
            </p:blipFill>
            <p:spPr>
              <a:xfrm>
                <a:off x="3807015" y="31072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Encre 8">
                <a:extLst>
                  <a:ext uri="{FF2B5EF4-FFF2-40B4-BE49-F238E27FC236}">
                    <a16:creationId xmlns:a16="http://schemas.microsoft.com/office/drawing/2014/main" id="{0081A0D7-BDCB-5484-B813-0791B5854792}"/>
                  </a:ext>
                </a:extLst>
              </p14:cNvPr>
              <p14:cNvContentPartPr/>
              <p14:nvPr/>
            </p14:nvContentPartPr>
            <p14:xfrm>
              <a:off x="2750775" y="1798670"/>
              <a:ext cx="1800" cy="1800"/>
            </p14:xfrm>
          </p:contentPart>
        </mc:Choice>
        <mc:Fallback xmlns="">
          <p:pic>
            <p:nvPicPr>
              <p:cNvPr id="9" name="Encre 8">
                <a:extLst>
                  <a:ext uri="{FF2B5EF4-FFF2-40B4-BE49-F238E27FC236}">
                    <a16:creationId xmlns:a16="http://schemas.microsoft.com/office/drawing/2014/main" id="{0081A0D7-BDCB-5484-B813-0791B5854792}"/>
                  </a:ext>
                </a:extLst>
              </p:cNvPr>
              <p:cNvPicPr/>
              <p:nvPr/>
            </p:nvPicPr>
            <p:blipFill>
              <a:blip r:embed="rId9"/>
              <a:stretch>
                <a:fillRect/>
              </a:stretch>
            </p:blipFill>
            <p:spPr>
              <a:xfrm>
                <a:off x="2741775" y="1790030"/>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Encre 9">
                <a:extLst>
                  <a:ext uri="{FF2B5EF4-FFF2-40B4-BE49-F238E27FC236}">
                    <a16:creationId xmlns:a16="http://schemas.microsoft.com/office/drawing/2014/main" id="{424EFA0B-BE60-C814-0F22-71CA3807269D}"/>
                  </a:ext>
                </a:extLst>
              </p14:cNvPr>
              <p14:cNvContentPartPr/>
              <p14:nvPr/>
            </p14:nvContentPartPr>
            <p14:xfrm>
              <a:off x="2733495" y="1791110"/>
              <a:ext cx="360" cy="360"/>
            </p14:xfrm>
          </p:contentPart>
        </mc:Choice>
        <mc:Fallback xmlns="">
          <p:pic>
            <p:nvPicPr>
              <p:cNvPr id="10" name="Encre 9">
                <a:extLst>
                  <a:ext uri="{FF2B5EF4-FFF2-40B4-BE49-F238E27FC236}">
                    <a16:creationId xmlns:a16="http://schemas.microsoft.com/office/drawing/2014/main" id="{424EFA0B-BE60-C814-0F22-71CA3807269D}"/>
                  </a:ext>
                </a:extLst>
              </p:cNvPr>
              <p:cNvPicPr/>
              <p:nvPr/>
            </p:nvPicPr>
            <p:blipFill>
              <a:blip r:embed="rId3"/>
              <a:stretch>
                <a:fillRect/>
              </a:stretch>
            </p:blipFill>
            <p:spPr>
              <a:xfrm>
                <a:off x="2724855" y="17824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Encre 10">
                <a:extLst>
                  <a:ext uri="{FF2B5EF4-FFF2-40B4-BE49-F238E27FC236}">
                    <a16:creationId xmlns:a16="http://schemas.microsoft.com/office/drawing/2014/main" id="{9F83F059-205A-DA2A-02F1-A06B551C3CD0}"/>
                  </a:ext>
                </a:extLst>
              </p14:cNvPr>
              <p14:cNvContentPartPr/>
              <p14:nvPr/>
            </p14:nvContentPartPr>
            <p14:xfrm>
              <a:off x="2453415" y="1352270"/>
              <a:ext cx="360" cy="360"/>
            </p14:xfrm>
          </p:contentPart>
        </mc:Choice>
        <mc:Fallback xmlns="">
          <p:pic>
            <p:nvPicPr>
              <p:cNvPr id="11" name="Encre 10">
                <a:extLst>
                  <a:ext uri="{FF2B5EF4-FFF2-40B4-BE49-F238E27FC236}">
                    <a16:creationId xmlns:a16="http://schemas.microsoft.com/office/drawing/2014/main" id="{9F83F059-205A-DA2A-02F1-A06B551C3CD0}"/>
                  </a:ext>
                </a:extLst>
              </p:cNvPr>
              <p:cNvPicPr/>
              <p:nvPr/>
            </p:nvPicPr>
            <p:blipFill>
              <a:blip r:embed="rId12"/>
              <a:stretch>
                <a:fillRect/>
              </a:stretch>
            </p:blipFill>
            <p:spPr>
              <a:xfrm>
                <a:off x="2444775" y="1343630"/>
                <a:ext cx="18000" cy="18000"/>
              </a:xfrm>
              <a:prstGeom prst="rect">
                <a:avLst/>
              </a:prstGeom>
            </p:spPr>
          </p:pic>
        </mc:Fallback>
      </mc:AlternateContent>
      <p:graphicFrame>
        <p:nvGraphicFramePr>
          <p:cNvPr id="12" name="Tableau 12">
            <a:extLst>
              <a:ext uri="{FF2B5EF4-FFF2-40B4-BE49-F238E27FC236}">
                <a16:creationId xmlns:a16="http://schemas.microsoft.com/office/drawing/2014/main" id="{804F9832-7B09-0F76-3AB0-5C7D28D6F1AD}"/>
              </a:ext>
            </a:extLst>
          </p:cNvPr>
          <p:cNvGraphicFramePr>
            <a:graphicFrameLocks noGrp="1"/>
          </p:cNvGraphicFramePr>
          <p:nvPr>
            <p:extLst>
              <p:ext uri="{D42A27DB-BD31-4B8C-83A1-F6EECF244321}">
                <p14:modId xmlns:p14="http://schemas.microsoft.com/office/powerpoint/2010/main" val="2881959068"/>
              </p:ext>
            </p:extLst>
          </p:nvPr>
        </p:nvGraphicFramePr>
        <p:xfrm>
          <a:off x="1237466" y="1352270"/>
          <a:ext cx="10347750" cy="3200400"/>
        </p:xfrm>
        <a:graphic>
          <a:graphicData uri="http://schemas.openxmlformats.org/drawingml/2006/table">
            <a:tbl>
              <a:tblPr firstRow="1" bandRow="1">
                <a:tableStyleId>{5C22544A-7EE6-4342-B048-85BDC9FD1C3A}</a:tableStyleId>
              </a:tblPr>
              <a:tblGrid>
                <a:gridCol w="1384821">
                  <a:extLst>
                    <a:ext uri="{9D8B030D-6E8A-4147-A177-3AD203B41FA5}">
                      <a16:colId xmlns:a16="http://schemas.microsoft.com/office/drawing/2014/main" val="2503160806"/>
                    </a:ext>
                  </a:extLst>
                </a:gridCol>
                <a:gridCol w="1313112">
                  <a:extLst>
                    <a:ext uri="{9D8B030D-6E8A-4147-A177-3AD203B41FA5}">
                      <a16:colId xmlns:a16="http://schemas.microsoft.com/office/drawing/2014/main" val="1544824977"/>
                    </a:ext>
                  </a:extLst>
                </a:gridCol>
                <a:gridCol w="1167897">
                  <a:extLst>
                    <a:ext uri="{9D8B030D-6E8A-4147-A177-3AD203B41FA5}">
                      <a16:colId xmlns:a16="http://schemas.microsoft.com/office/drawing/2014/main" val="1182503546"/>
                    </a:ext>
                  </a:extLst>
                </a:gridCol>
                <a:gridCol w="2027976">
                  <a:extLst>
                    <a:ext uri="{9D8B030D-6E8A-4147-A177-3AD203B41FA5}">
                      <a16:colId xmlns:a16="http://schemas.microsoft.com/office/drawing/2014/main" val="2344310783"/>
                    </a:ext>
                  </a:extLst>
                </a:gridCol>
                <a:gridCol w="4453944">
                  <a:extLst>
                    <a:ext uri="{9D8B030D-6E8A-4147-A177-3AD203B41FA5}">
                      <a16:colId xmlns:a16="http://schemas.microsoft.com/office/drawing/2014/main" val="949551038"/>
                    </a:ext>
                  </a:extLst>
                </a:gridCol>
              </a:tblGrid>
              <a:tr h="203266">
                <a:tc>
                  <a:txBody>
                    <a:bodyPr/>
                    <a:lstStyle/>
                    <a:p>
                      <a:r>
                        <a:rPr lang="fr-FR" dirty="0"/>
                        <a:t>Type</a:t>
                      </a:r>
                    </a:p>
                  </a:txBody>
                  <a:tcPr/>
                </a:tc>
                <a:tc>
                  <a:txBody>
                    <a:bodyPr/>
                    <a:lstStyle/>
                    <a:p>
                      <a:r>
                        <a:rPr lang="fr-FR" dirty="0"/>
                        <a:t>Description</a:t>
                      </a:r>
                    </a:p>
                  </a:txBody>
                  <a:tcPr/>
                </a:tc>
                <a:tc>
                  <a:txBody>
                    <a:bodyPr/>
                    <a:lstStyle/>
                    <a:p>
                      <a:r>
                        <a:rPr lang="fr-FR" dirty="0"/>
                        <a:t>Méthode</a:t>
                      </a:r>
                    </a:p>
                  </a:txBody>
                  <a:tcPr/>
                </a:tc>
                <a:tc>
                  <a:txBody>
                    <a:bodyPr/>
                    <a:lstStyle/>
                    <a:p>
                      <a:r>
                        <a:rPr lang="fr-FR" dirty="0"/>
                        <a:t>Contenu</a:t>
                      </a:r>
                    </a:p>
                  </a:txBody>
                  <a:tcPr/>
                </a:tc>
                <a:tc>
                  <a:txBody>
                    <a:bodyPr/>
                    <a:lstStyle/>
                    <a:p>
                      <a:r>
                        <a:rPr lang="fr-FR" dirty="0"/>
                        <a:t>Exemple</a:t>
                      </a:r>
                    </a:p>
                  </a:txBody>
                  <a:tcPr/>
                </a:tc>
                <a:extLst>
                  <a:ext uri="{0D108BD9-81ED-4DB2-BD59-A6C34878D82A}">
                    <a16:rowId xmlns:a16="http://schemas.microsoft.com/office/drawing/2014/main" val="40389128"/>
                  </a:ext>
                </a:extLst>
              </a:tr>
              <a:tr h="370840">
                <a:tc>
                  <a:txBody>
                    <a:bodyPr/>
                    <a:lstStyle/>
                    <a:p>
                      <a:r>
                        <a:rPr lang="fr-FR" dirty="0" err="1"/>
                        <a:t>Textbox</a:t>
                      </a:r>
                      <a:endParaRPr lang="fr-FR" dirty="0"/>
                    </a:p>
                  </a:txBody>
                  <a:tcPr/>
                </a:tc>
                <a:tc>
                  <a:txBody>
                    <a:bodyPr/>
                    <a:lstStyle/>
                    <a:p>
                      <a:r>
                        <a:rPr lang="fr-FR" dirty="0"/>
                        <a:t>Zone de texte</a:t>
                      </a:r>
                    </a:p>
                  </a:txBody>
                  <a:tcPr/>
                </a:tc>
                <a:tc>
                  <a:txBody>
                    <a:bodyPr/>
                    <a:lstStyle/>
                    <a:p>
                      <a:r>
                        <a:rPr lang="fr-FR" dirty="0"/>
                        <a:t>.Value</a:t>
                      </a:r>
                    </a:p>
                  </a:txBody>
                  <a:tcPr/>
                </a:tc>
                <a:tc>
                  <a:txBody>
                    <a:bodyPr/>
                    <a:lstStyle/>
                    <a:p>
                      <a:r>
                        <a:rPr lang="fr-FR" dirty="0"/>
                        <a:t>Valeur du champ</a:t>
                      </a:r>
                    </a:p>
                  </a:txBody>
                  <a:tcPr/>
                </a:tc>
                <a:tc>
                  <a:txBody>
                    <a:bodyPr/>
                    <a:lstStyle/>
                    <a:p>
                      <a:r>
                        <a:rPr lang="fr-FR" dirty="0"/>
                        <a:t>Joueurs=</a:t>
                      </a:r>
                      <a:r>
                        <a:rPr lang="fr-FR" dirty="0" err="1"/>
                        <a:t>NB_JOUEURS.Value</a:t>
                      </a:r>
                      <a:endParaRPr lang="fr-FR" dirty="0"/>
                    </a:p>
                  </a:txBody>
                  <a:tcPr/>
                </a:tc>
                <a:extLst>
                  <a:ext uri="{0D108BD9-81ED-4DB2-BD59-A6C34878D82A}">
                    <a16:rowId xmlns:a16="http://schemas.microsoft.com/office/drawing/2014/main" val="2831603987"/>
                  </a:ext>
                </a:extLst>
              </a:tr>
              <a:tr h="370840">
                <a:tc>
                  <a:txBody>
                    <a:bodyPr/>
                    <a:lstStyle/>
                    <a:p>
                      <a:r>
                        <a:rPr lang="fr-FR" dirty="0" err="1"/>
                        <a:t>Comboxbox</a:t>
                      </a:r>
                      <a:r>
                        <a:rPr lang="fr-FR" dirty="0"/>
                        <a:t>, </a:t>
                      </a:r>
                      <a:r>
                        <a:rPr lang="fr-FR" dirty="0" err="1"/>
                        <a:t>ListBox</a:t>
                      </a:r>
                      <a:endParaRPr lang="fr-FR" dirty="0"/>
                    </a:p>
                  </a:txBody>
                  <a:tcPr/>
                </a:tc>
                <a:tc>
                  <a:txBody>
                    <a:bodyPr/>
                    <a:lstStyle/>
                    <a:p>
                      <a:r>
                        <a:rPr lang="fr-FR" dirty="0"/>
                        <a:t>Listes Popup ou Multiples</a:t>
                      </a:r>
                    </a:p>
                  </a:txBody>
                  <a:tcPr/>
                </a:tc>
                <a:tc>
                  <a:txBody>
                    <a:bodyPr/>
                    <a:lstStyle/>
                    <a:p>
                      <a:r>
                        <a:rPr lang="fr-FR" dirty="0"/>
                        <a:t>.</a:t>
                      </a:r>
                      <a:r>
                        <a:rPr lang="fr-FR" dirty="0" err="1"/>
                        <a:t>Text</a:t>
                      </a:r>
                      <a:endParaRPr lang="fr-FR" dirty="0"/>
                    </a:p>
                  </a:txBody>
                  <a:tcPr/>
                </a:tc>
                <a:tc>
                  <a:txBody>
                    <a:bodyPr/>
                    <a:lstStyle/>
                    <a:p>
                      <a:r>
                        <a:rPr lang="fr-FR" dirty="0"/>
                        <a:t>Valeur sélectionnée</a:t>
                      </a:r>
                    </a:p>
                  </a:txBody>
                  <a:tcPr/>
                </a:tc>
                <a:tc>
                  <a:txBody>
                    <a:bodyPr/>
                    <a:lstStyle/>
                    <a:p>
                      <a:r>
                        <a:rPr lang="fr-FR" dirty="0"/>
                        <a:t>If </a:t>
                      </a:r>
                      <a:r>
                        <a:rPr lang="fr-FR" dirty="0" err="1"/>
                        <a:t>Liste_Action.Text</a:t>
                      </a:r>
                      <a:r>
                        <a:rPr lang="fr-FR" dirty="0"/>
                        <a:t>=« Convertir » </a:t>
                      </a:r>
                      <a:r>
                        <a:rPr lang="fr-FR" dirty="0" err="1"/>
                        <a:t>Then</a:t>
                      </a:r>
                      <a:r>
                        <a:rPr lang="fr-FR" dirty="0"/>
                        <a:t> …</a:t>
                      </a:r>
                    </a:p>
                  </a:txBody>
                  <a:tcPr/>
                </a:tc>
                <a:extLst>
                  <a:ext uri="{0D108BD9-81ED-4DB2-BD59-A6C34878D82A}">
                    <a16:rowId xmlns:a16="http://schemas.microsoft.com/office/drawing/2014/main" val="2962659538"/>
                  </a:ext>
                </a:extLst>
              </a:tr>
              <a:tr h="370840">
                <a:tc>
                  <a:txBody>
                    <a:bodyPr/>
                    <a:lstStyle/>
                    <a:p>
                      <a:endParaRPr lang="fr-FR" dirty="0"/>
                    </a:p>
                  </a:txBody>
                  <a:tcPr/>
                </a:tc>
                <a:tc>
                  <a:txBody>
                    <a:bodyPr/>
                    <a:lstStyle/>
                    <a:p>
                      <a:endParaRPr lang="fr-FR" dirty="0"/>
                    </a:p>
                  </a:txBody>
                  <a:tcPr/>
                </a:tc>
                <a:tc>
                  <a:txBody>
                    <a:bodyPr/>
                    <a:lstStyle/>
                    <a:p>
                      <a:r>
                        <a:rPr lang="fr-FR" dirty="0"/>
                        <a:t> .</a:t>
                      </a:r>
                      <a:r>
                        <a:rPr lang="fr-FR" dirty="0" err="1"/>
                        <a:t>AddItem</a:t>
                      </a:r>
                      <a:endParaRPr lang="fr-FR" dirty="0"/>
                    </a:p>
                  </a:txBody>
                  <a:tcPr/>
                </a:tc>
                <a:tc>
                  <a:txBody>
                    <a:bodyPr/>
                    <a:lstStyle/>
                    <a:p>
                      <a:r>
                        <a:rPr lang="fr-FR" dirty="0"/>
                        <a:t>Ajouter un élément dans la liste</a:t>
                      </a:r>
                    </a:p>
                  </a:txBody>
                  <a:tcPr/>
                </a:tc>
                <a:tc>
                  <a:txBody>
                    <a:bodyPr/>
                    <a:lstStyle/>
                    <a:p>
                      <a:r>
                        <a:rPr lang="fr-FR" dirty="0" err="1"/>
                        <a:t>Liste_action.Additem</a:t>
                      </a:r>
                      <a:r>
                        <a:rPr lang="fr-FR" dirty="0"/>
                        <a:t>   « Convertir »</a:t>
                      </a:r>
                    </a:p>
                  </a:txBody>
                  <a:tcPr/>
                </a:tc>
                <a:extLst>
                  <a:ext uri="{0D108BD9-81ED-4DB2-BD59-A6C34878D82A}">
                    <a16:rowId xmlns:a16="http://schemas.microsoft.com/office/drawing/2014/main" val="442280714"/>
                  </a:ext>
                </a:extLst>
              </a:tr>
              <a:tr h="370840">
                <a:tc>
                  <a:txBody>
                    <a:bodyPr/>
                    <a:lstStyle/>
                    <a:p>
                      <a:r>
                        <a:rPr lang="fr-FR" dirty="0" err="1"/>
                        <a:t>Checkbox</a:t>
                      </a:r>
                      <a:endParaRPr lang="fr-FR" dirty="0"/>
                    </a:p>
                  </a:txBody>
                  <a:tcPr/>
                </a:tc>
                <a:tc>
                  <a:txBody>
                    <a:bodyPr/>
                    <a:lstStyle/>
                    <a:p>
                      <a:r>
                        <a:rPr lang="fr-FR" dirty="0"/>
                        <a:t>Case à cocher</a:t>
                      </a:r>
                    </a:p>
                  </a:txBody>
                  <a:tcPr/>
                </a:tc>
                <a:tc>
                  <a:txBody>
                    <a:bodyPr/>
                    <a:lstStyle/>
                    <a:p>
                      <a:r>
                        <a:rPr lang="fr-FR" dirty="0"/>
                        <a:t>.Value</a:t>
                      </a:r>
                    </a:p>
                  </a:txBody>
                  <a:tcPr/>
                </a:tc>
                <a:tc>
                  <a:txBody>
                    <a:bodyPr/>
                    <a:lstStyle/>
                    <a:p>
                      <a:r>
                        <a:rPr lang="fr-FR" dirty="0"/>
                        <a:t>Etat de la case, booléen</a:t>
                      </a:r>
                    </a:p>
                  </a:txBody>
                  <a:tcPr/>
                </a:tc>
                <a:tc>
                  <a:txBody>
                    <a:bodyPr/>
                    <a:lstStyle/>
                    <a:p>
                      <a:r>
                        <a:rPr lang="fr-FR" dirty="0"/>
                        <a:t>If </a:t>
                      </a:r>
                      <a:r>
                        <a:rPr lang="fr-FR" dirty="0" err="1"/>
                        <a:t>Enregistrer.Value</a:t>
                      </a:r>
                      <a:r>
                        <a:rPr lang="fr-FR" dirty="0"/>
                        <a:t> = </a:t>
                      </a:r>
                      <a:r>
                        <a:rPr lang="fr-FR" dirty="0" err="1"/>
                        <a:t>true</a:t>
                      </a:r>
                      <a:r>
                        <a:rPr lang="fr-FR" dirty="0"/>
                        <a:t> </a:t>
                      </a:r>
                      <a:r>
                        <a:rPr lang="fr-FR" dirty="0" err="1"/>
                        <a:t>then</a:t>
                      </a:r>
                      <a:r>
                        <a:rPr lang="fr-FR" dirty="0"/>
                        <a:t> …</a:t>
                      </a:r>
                    </a:p>
                  </a:txBody>
                  <a:tcPr/>
                </a:tc>
                <a:extLst>
                  <a:ext uri="{0D108BD9-81ED-4DB2-BD59-A6C34878D82A}">
                    <a16:rowId xmlns:a16="http://schemas.microsoft.com/office/drawing/2014/main" val="2978117661"/>
                  </a:ext>
                </a:extLst>
              </a:tr>
            </a:tbl>
          </a:graphicData>
        </a:graphic>
      </p:graphicFrame>
    </p:spTree>
    <p:extLst>
      <p:ext uri="{BB962C8B-B14F-4D97-AF65-F5344CB8AC3E}">
        <p14:creationId xmlns:p14="http://schemas.microsoft.com/office/powerpoint/2010/main" val="923839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normAutofit/>
          </a:bodyPr>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marL="457200" lvl="0" indent="-457200" algn="l">
              <a:buAutoNum type="arabicParenR"/>
            </a:pPr>
            <a:endParaRPr lang="fr-FR" sz="2000" b="0" dirty="0">
              <a:solidFill>
                <a:srgbClr val="000000"/>
              </a:solidFill>
            </a:endParaRPr>
          </a:p>
          <a:p>
            <a:pPr lvl="0" algn="l"/>
            <a:r>
              <a:rPr lang="fr-FR" sz="2800" b="0" dirty="0">
                <a:solidFill>
                  <a:srgbClr val="000000"/>
                </a:solidFill>
              </a:rPr>
              <a:t>Exercice 1 : créer une premier formulaire avec des actions simples</a:t>
            </a:r>
          </a:p>
          <a:p>
            <a:pPr lvl="0" algn="l"/>
            <a:endParaRPr lang="fr-FR" sz="2800" b="0" dirty="0">
              <a:solidFill>
                <a:srgbClr val="000000"/>
              </a:solidFill>
            </a:endParaRPr>
          </a:p>
          <a:p>
            <a:pPr lvl="0" algn="l"/>
            <a:r>
              <a:rPr lang="fr-FR" sz="2800" b="0" dirty="0">
                <a:solidFill>
                  <a:srgbClr val="000000"/>
                </a:solidFill>
              </a:rPr>
              <a:t>Ajouter 2 champs de saisie ( Type </a:t>
            </a:r>
            <a:r>
              <a:rPr lang="fr-FR" sz="2800" dirty="0" err="1">
                <a:solidFill>
                  <a:srgbClr val="000000"/>
                </a:solidFill>
              </a:rPr>
              <a:t>TextBox</a:t>
            </a:r>
            <a:r>
              <a:rPr lang="fr-FR" sz="2800" dirty="0">
                <a:solidFill>
                  <a:srgbClr val="000000"/>
                </a:solidFill>
              </a:rPr>
              <a:t> </a:t>
            </a:r>
            <a:r>
              <a:rPr lang="fr-FR" sz="2800" b="0" dirty="0">
                <a:solidFill>
                  <a:srgbClr val="000000"/>
                </a:solidFill>
              </a:rPr>
              <a:t>)</a:t>
            </a:r>
          </a:p>
          <a:p>
            <a:pPr lvl="0" algn="l"/>
            <a:r>
              <a:rPr lang="fr-FR" sz="2800" b="0" dirty="0">
                <a:solidFill>
                  <a:srgbClr val="000000"/>
                </a:solidFill>
              </a:rPr>
              <a:t>Ajouter 1 liste qui contient des actions ( passer en majuscule, en minuscule, compter le nombre de charactères ) ( Type </a:t>
            </a:r>
            <a:r>
              <a:rPr lang="fr-FR" sz="2800" dirty="0" err="1">
                <a:solidFill>
                  <a:srgbClr val="000000"/>
                </a:solidFill>
              </a:rPr>
              <a:t>Combobox</a:t>
            </a:r>
            <a:r>
              <a:rPr lang="fr-FR" sz="2800" b="0" dirty="0">
                <a:solidFill>
                  <a:srgbClr val="000000"/>
                </a:solidFill>
              </a:rPr>
              <a:t> )</a:t>
            </a:r>
          </a:p>
          <a:p>
            <a:pPr lvl="0" algn="l"/>
            <a:endParaRPr lang="fr-FR" sz="2800" b="0" dirty="0">
              <a:solidFill>
                <a:srgbClr val="000000"/>
              </a:solidFill>
            </a:endParaRPr>
          </a:p>
          <a:p>
            <a:pPr lvl="0" algn="l"/>
            <a:r>
              <a:rPr lang="fr-FR" sz="2800" u="sng" dirty="0">
                <a:solidFill>
                  <a:srgbClr val="000000"/>
                </a:solidFill>
              </a:rPr>
              <a:t>Résultat attendu : </a:t>
            </a:r>
            <a:r>
              <a:rPr lang="fr-FR" sz="2800" b="0" dirty="0">
                <a:solidFill>
                  <a:srgbClr val="000000"/>
                </a:solidFill>
              </a:rPr>
              <a:t>Nous saisissons du texte dans le premier champ, en cliquant le bouton « envoyer », le texte apparait dans le deuxième champ, modifié par l’action choisie dans la liste.</a:t>
            </a:r>
          </a:p>
          <a:p>
            <a:pPr marL="457200" lvl="0" indent="-457200" algn="l">
              <a:buAutoNum type="arabicParenR"/>
            </a:pPr>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spTree>
    <p:extLst>
      <p:ext uri="{BB962C8B-B14F-4D97-AF65-F5344CB8AC3E}">
        <p14:creationId xmlns:p14="http://schemas.microsoft.com/office/powerpoint/2010/main" val="38990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normAutofit/>
          </a:bodyPr>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marL="457200" lvl="0" indent="-457200" algn="l">
              <a:buAutoNum type="arabicParenR"/>
            </a:pPr>
            <a:endParaRPr lang="fr-FR" sz="2000" b="0" dirty="0">
              <a:solidFill>
                <a:srgbClr val="000000"/>
              </a:solidFill>
            </a:endParaRPr>
          </a:p>
          <a:p>
            <a:pPr marL="457200" lvl="0" indent="-457200" algn="l">
              <a:buAutoNum type="arabicParenR"/>
            </a:pPr>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pic>
        <p:nvPicPr>
          <p:cNvPr id="6" name="Image 5">
            <a:extLst>
              <a:ext uri="{FF2B5EF4-FFF2-40B4-BE49-F238E27FC236}">
                <a16:creationId xmlns:a16="http://schemas.microsoft.com/office/drawing/2014/main" id="{AEEFAA4F-54E3-F2D9-A13F-C2AE504C3672}"/>
              </a:ext>
            </a:extLst>
          </p:cNvPr>
          <p:cNvPicPr>
            <a:picLocks noChangeAspect="1"/>
          </p:cNvPicPr>
          <p:nvPr/>
        </p:nvPicPr>
        <p:blipFill>
          <a:blip r:embed="rId2"/>
          <a:stretch>
            <a:fillRect/>
          </a:stretch>
        </p:blipFill>
        <p:spPr>
          <a:xfrm>
            <a:off x="1789804" y="1018896"/>
            <a:ext cx="8973802" cy="4963218"/>
          </a:xfrm>
          <a:prstGeom prst="rect">
            <a:avLst/>
          </a:prstGeom>
        </p:spPr>
      </p:pic>
      <p:sp>
        <p:nvSpPr>
          <p:cNvPr id="7" name="ZoneTexte 6">
            <a:extLst>
              <a:ext uri="{FF2B5EF4-FFF2-40B4-BE49-F238E27FC236}">
                <a16:creationId xmlns:a16="http://schemas.microsoft.com/office/drawing/2014/main" id="{0FF73E7F-111F-28B8-ED44-6F90FC4008E4}"/>
              </a:ext>
            </a:extLst>
          </p:cNvPr>
          <p:cNvSpPr txBox="1"/>
          <p:nvPr/>
        </p:nvSpPr>
        <p:spPr>
          <a:xfrm>
            <a:off x="4222254" y="1260126"/>
            <a:ext cx="2518278" cy="369332"/>
          </a:xfrm>
          <a:prstGeom prst="rect">
            <a:avLst/>
          </a:prstGeom>
          <a:noFill/>
        </p:spPr>
        <p:txBody>
          <a:bodyPr wrap="square" rtlCol="0">
            <a:spAutoFit/>
          </a:bodyPr>
          <a:lstStyle/>
          <a:p>
            <a:r>
              <a:rPr lang="fr-FR" dirty="0">
                <a:solidFill>
                  <a:schemeClr val="accent1"/>
                </a:solidFill>
              </a:rPr>
              <a:t>Choix de l’opération</a:t>
            </a:r>
          </a:p>
        </p:txBody>
      </p:sp>
      <p:sp>
        <p:nvSpPr>
          <p:cNvPr id="8" name="Flèche : droite 7">
            <a:extLst>
              <a:ext uri="{FF2B5EF4-FFF2-40B4-BE49-F238E27FC236}">
                <a16:creationId xmlns:a16="http://schemas.microsoft.com/office/drawing/2014/main" id="{B5553079-3ED9-8EFA-07BF-ABDD203CD9B5}"/>
              </a:ext>
            </a:extLst>
          </p:cNvPr>
          <p:cNvSpPr/>
          <p:nvPr/>
        </p:nvSpPr>
        <p:spPr>
          <a:xfrm rot="5400000">
            <a:off x="3082054" y="2428522"/>
            <a:ext cx="760491" cy="533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CF0BC765-D9EA-EF1F-6035-7C2130ED33C1}"/>
              </a:ext>
            </a:extLst>
          </p:cNvPr>
          <p:cNvSpPr/>
          <p:nvPr/>
        </p:nvSpPr>
        <p:spPr>
          <a:xfrm rot="5400000">
            <a:off x="4671032" y="1719687"/>
            <a:ext cx="760491" cy="533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037FF662-1954-1851-E242-E98408B37550}"/>
              </a:ext>
            </a:extLst>
          </p:cNvPr>
          <p:cNvSpPr txBox="1"/>
          <p:nvPr/>
        </p:nvSpPr>
        <p:spPr>
          <a:xfrm>
            <a:off x="3161328" y="1908520"/>
            <a:ext cx="749769" cy="369332"/>
          </a:xfrm>
          <a:prstGeom prst="rect">
            <a:avLst/>
          </a:prstGeom>
          <a:noFill/>
        </p:spPr>
        <p:txBody>
          <a:bodyPr wrap="square" rtlCol="0">
            <a:spAutoFit/>
          </a:bodyPr>
          <a:lstStyle/>
          <a:p>
            <a:r>
              <a:rPr lang="fr-FR" dirty="0">
                <a:solidFill>
                  <a:schemeClr val="accent1"/>
                </a:solidFill>
              </a:rPr>
              <a:t>Saisie</a:t>
            </a:r>
          </a:p>
        </p:txBody>
      </p:sp>
      <p:sp>
        <p:nvSpPr>
          <p:cNvPr id="11" name="ZoneTexte 10">
            <a:extLst>
              <a:ext uri="{FF2B5EF4-FFF2-40B4-BE49-F238E27FC236}">
                <a16:creationId xmlns:a16="http://schemas.microsoft.com/office/drawing/2014/main" id="{42366E3F-F48A-F05D-5332-24401AD20BE2}"/>
              </a:ext>
            </a:extLst>
          </p:cNvPr>
          <p:cNvSpPr txBox="1"/>
          <p:nvPr/>
        </p:nvSpPr>
        <p:spPr>
          <a:xfrm>
            <a:off x="5944678" y="3012809"/>
            <a:ext cx="2518278" cy="369332"/>
          </a:xfrm>
          <a:prstGeom prst="rect">
            <a:avLst/>
          </a:prstGeom>
          <a:noFill/>
        </p:spPr>
        <p:txBody>
          <a:bodyPr wrap="square" rtlCol="0">
            <a:spAutoFit/>
          </a:bodyPr>
          <a:lstStyle/>
          <a:p>
            <a:r>
              <a:rPr lang="fr-FR" dirty="0">
                <a:solidFill>
                  <a:schemeClr val="accent1"/>
                </a:solidFill>
              </a:rPr>
              <a:t>Résultat</a:t>
            </a:r>
          </a:p>
        </p:txBody>
      </p:sp>
      <p:sp>
        <p:nvSpPr>
          <p:cNvPr id="12" name="Flèche : droite 11">
            <a:extLst>
              <a:ext uri="{FF2B5EF4-FFF2-40B4-BE49-F238E27FC236}">
                <a16:creationId xmlns:a16="http://schemas.microsoft.com/office/drawing/2014/main" id="{1D6618C3-C422-FC57-971C-CB9DF9097503}"/>
              </a:ext>
            </a:extLst>
          </p:cNvPr>
          <p:cNvSpPr/>
          <p:nvPr/>
        </p:nvSpPr>
        <p:spPr>
          <a:xfrm rot="10800000">
            <a:off x="6031095" y="3345405"/>
            <a:ext cx="760491" cy="533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23753C01-580B-4510-4FA7-DECDEF60C6C3}"/>
              </a:ext>
            </a:extLst>
          </p:cNvPr>
          <p:cNvSpPr txBox="1"/>
          <p:nvPr/>
        </p:nvSpPr>
        <p:spPr>
          <a:xfrm>
            <a:off x="7697443" y="1559065"/>
            <a:ext cx="2518278" cy="369332"/>
          </a:xfrm>
          <a:prstGeom prst="rect">
            <a:avLst/>
          </a:prstGeom>
          <a:noFill/>
        </p:spPr>
        <p:txBody>
          <a:bodyPr wrap="square" rtlCol="0">
            <a:spAutoFit/>
          </a:bodyPr>
          <a:lstStyle/>
          <a:p>
            <a:r>
              <a:rPr lang="fr-FR" dirty="0">
                <a:solidFill>
                  <a:schemeClr val="accent1"/>
                </a:solidFill>
              </a:rPr>
              <a:t>Historique des Résultats</a:t>
            </a:r>
          </a:p>
        </p:txBody>
      </p:sp>
      <p:sp>
        <p:nvSpPr>
          <p:cNvPr id="14" name="Flèche : droite 13">
            <a:extLst>
              <a:ext uri="{FF2B5EF4-FFF2-40B4-BE49-F238E27FC236}">
                <a16:creationId xmlns:a16="http://schemas.microsoft.com/office/drawing/2014/main" id="{677152C2-616A-8A9D-B836-25B1D7693278}"/>
              </a:ext>
            </a:extLst>
          </p:cNvPr>
          <p:cNvSpPr/>
          <p:nvPr/>
        </p:nvSpPr>
        <p:spPr>
          <a:xfrm rot="5400000">
            <a:off x="8458243" y="2112281"/>
            <a:ext cx="760491" cy="533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5723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9514E2AF-94B0-318E-0F6D-681D8DC7BD08}"/>
              </a:ext>
            </a:extLst>
          </p:cNvPr>
          <p:cNvSpPr txBox="1"/>
          <p:nvPr/>
        </p:nvSpPr>
        <p:spPr>
          <a:xfrm>
            <a:off x="878184" y="1905401"/>
            <a:ext cx="2869949" cy="369332"/>
          </a:xfrm>
          <a:prstGeom prst="rect">
            <a:avLst/>
          </a:prstGeom>
          <a:noFill/>
        </p:spPr>
        <p:txBody>
          <a:bodyPr wrap="square" rtlCol="0">
            <a:spAutoFit/>
          </a:bodyPr>
          <a:lstStyle/>
          <a:p>
            <a:r>
              <a:rPr lang="fr-FR" b="1" dirty="0" err="1"/>
              <a:t>Userform</a:t>
            </a:r>
            <a:r>
              <a:rPr lang="fr-FR" dirty="0"/>
              <a:t>= le formulaire</a:t>
            </a:r>
          </a:p>
        </p:txBody>
      </p:sp>
      <p:sp>
        <p:nvSpPr>
          <p:cNvPr id="17" name="ZoneTexte 16">
            <a:extLst>
              <a:ext uri="{FF2B5EF4-FFF2-40B4-BE49-F238E27FC236}">
                <a16:creationId xmlns:a16="http://schemas.microsoft.com/office/drawing/2014/main" id="{85EFDDC4-A156-A5D5-2F51-EF8230E03FBA}"/>
              </a:ext>
            </a:extLst>
          </p:cNvPr>
          <p:cNvSpPr txBox="1"/>
          <p:nvPr/>
        </p:nvSpPr>
        <p:spPr>
          <a:xfrm>
            <a:off x="7731658" y="4630646"/>
            <a:ext cx="1810693" cy="369332"/>
          </a:xfrm>
          <a:prstGeom prst="rect">
            <a:avLst/>
          </a:prstGeom>
          <a:noFill/>
        </p:spPr>
        <p:txBody>
          <a:bodyPr wrap="square" rtlCol="0">
            <a:spAutoFit/>
          </a:bodyPr>
          <a:lstStyle/>
          <a:p>
            <a:r>
              <a:rPr lang="fr-FR" dirty="0"/>
              <a:t>Cod associé</a:t>
            </a:r>
          </a:p>
        </p:txBody>
      </p:sp>
      <p:pic>
        <p:nvPicPr>
          <p:cNvPr id="3" name="Image 2">
            <a:extLst>
              <a:ext uri="{FF2B5EF4-FFF2-40B4-BE49-F238E27FC236}">
                <a16:creationId xmlns:a16="http://schemas.microsoft.com/office/drawing/2014/main" id="{0A13957C-9397-1597-F3C5-A7A97C5A1BD5}"/>
              </a:ext>
            </a:extLst>
          </p:cNvPr>
          <p:cNvPicPr>
            <a:picLocks noChangeAspect="1"/>
          </p:cNvPicPr>
          <p:nvPr/>
        </p:nvPicPr>
        <p:blipFill>
          <a:blip r:embed="rId2"/>
          <a:stretch>
            <a:fillRect/>
          </a:stretch>
        </p:blipFill>
        <p:spPr>
          <a:xfrm>
            <a:off x="90534" y="3222548"/>
            <a:ext cx="12192000" cy="2658163"/>
          </a:xfrm>
          <a:prstGeom prst="rect">
            <a:avLst/>
          </a:prstGeom>
        </p:spPr>
      </p:pic>
      <p:sp>
        <p:nvSpPr>
          <p:cNvPr id="4" name="Flèche : bas 3">
            <a:extLst>
              <a:ext uri="{FF2B5EF4-FFF2-40B4-BE49-F238E27FC236}">
                <a16:creationId xmlns:a16="http://schemas.microsoft.com/office/drawing/2014/main" id="{80177FB9-88F3-436D-187B-6CB66543D9EF}"/>
              </a:ext>
            </a:extLst>
          </p:cNvPr>
          <p:cNvSpPr/>
          <p:nvPr/>
        </p:nvSpPr>
        <p:spPr>
          <a:xfrm>
            <a:off x="1715630" y="2372696"/>
            <a:ext cx="497941" cy="525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bas 4">
            <a:extLst>
              <a:ext uri="{FF2B5EF4-FFF2-40B4-BE49-F238E27FC236}">
                <a16:creationId xmlns:a16="http://schemas.microsoft.com/office/drawing/2014/main" id="{7BC422B8-520A-86CC-6DD6-E73F22AC901C}"/>
              </a:ext>
            </a:extLst>
          </p:cNvPr>
          <p:cNvSpPr/>
          <p:nvPr/>
        </p:nvSpPr>
        <p:spPr>
          <a:xfrm>
            <a:off x="7930835" y="2426329"/>
            <a:ext cx="787651" cy="6337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C5BF9E32-C734-8DF4-5B6B-D2B5A2F0FD3B}"/>
              </a:ext>
            </a:extLst>
          </p:cNvPr>
          <p:cNvSpPr txBox="1"/>
          <p:nvPr/>
        </p:nvSpPr>
        <p:spPr>
          <a:xfrm>
            <a:off x="6495860" y="1810693"/>
            <a:ext cx="2869949" cy="646331"/>
          </a:xfrm>
          <a:prstGeom prst="rect">
            <a:avLst/>
          </a:prstGeom>
          <a:noFill/>
        </p:spPr>
        <p:txBody>
          <a:bodyPr wrap="square" rtlCol="0">
            <a:spAutoFit/>
          </a:bodyPr>
          <a:lstStyle/>
          <a:p>
            <a:r>
              <a:rPr lang="fr-FR" b="1" dirty="0" err="1"/>
              <a:t>Initialize</a:t>
            </a:r>
            <a:r>
              <a:rPr lang="fr-FR" dirty="0"/>
              <a:t> = évènement de chargement du formulaire</a:t>
            </a:r>
          </a:p>
        </p:txBody>
      </p:sp>
      <p:sp>
        <p:nvSpPr>
          <p:cNvPr id="7" name="Titre 1">
            <a:extLst>
              <a:ext uri="{FF2B5EF4-FFF2-40B4-BE49-F238E27FC236}">
                <a16:creationId xmlns:a16="http://schemas.microsoft.com/office/drawing/2014/main" id="{7AF6AB12-DD69-9DD8-89D6-C6CAF5A72080}"/>
              </a:ext>
            </a:extLst>
          </p:cNvPr>
          <p:cNvSpPr>
            <a:spLocks noGrp="1"/>
          </p:cNvSpPr>
          <p:nvPr>
            <p:ph type="title"/>
          </p:nvPr>
        </p:nvSpPr>
        <p:spPr>
          <a:xfrm>
            <a:off x="162960" y="888108"/>
            <a:ext cx="12376089" cy="661039"/>
          </a:xfrm>
        </p:spPr>
        <p:txBody>
          <a:bodyPr>
            <a:noAutofit/>
          </a:bodyPr>
          <a:lstStyle/>
          <a:p>
            <a:r>
              <a:rPr lang="fr-FR" sz="4400" dirty="0"/>
              <a:t>1) Charger les listes au démarrage du formulaire</a:t>
            </a:r>
          </a:p>
        </p:txBody>
      </p:sp>
      <p:sp>
        <p:nvSpPr>
          <p:cNvPr id="9" name="Rectangle 8">
            <a:extLst>
              <a:ext uri="{FF2B5EF4-FFF2-40B4-BE49-F238E27FC236}">
                <a16:creationId xmlns:a16="http://schemas.microsoft.com/office/drawing/2014/main" id="{F3A41C2B-DC2C-077A-06DD-462E31A4CE9E}"/>
              </a:ext>
            </a:extLst>
          </p:cNvPr>
          <p:cNvSpPr/>
          <p:nvPr/>
        </p:nvSpPr>
        <p:spPr>
          <a:xfrm>
            <a:off x="90534" y="3128349"/>
            <a:ext cx="3748135" cy="57756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0" name="Rectangle 9">
            <a:extLst>
              <a:ext uri="{FF2B5EF4-FFF2-40B4-BE49-F238E27FC236}">
                <a16:creationId xmlns:a16="http://schemas.microsoft.com/office/drawing/2014/main" id="{7679D5C8-D5BB-2F35-3DE9-68992AC5B47F}"/>
              </a:ext>
            </a:extLst>
          </p:cNvPr>
          <p:cNvSpPr/>
          <p:nvPr/>
        </p:nvSpPr>
        <p:spPr>
          <a:xfrm>
            <a:off x="6056766" y="3098147"/>
            <a:ext cx="3748135" cy="57756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1" name="Flèche : droite 10">
            <a:extLst>
              <a:ext uri="{FF2B5EF4-FFF2-40B4-BE49-F238E27FC236}">
                <a16:creationId xmlns:a16="http://schemas.microsoft.com/office/drawing/2014/main" id="{C19F84F5-3450-B7D9-F21F-A401320881BF}"/>
              </a:ext>
            </a:extLst>
          </p:cNvPr>
          <p:cNvSpPr/>
          <p:nvPr/>
        </p:nvSpPr>
        <p:spPr>
          <a:xfrm rot="10800000">
            <a:off x="3911096" y="4529324"/>
            <a:ext cx="1267486" cy="470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AADA5982-AB0F-7C9C-FAD1-04A7108ADFD1}"/>
              </a:ext>
            </a:extLst>
          </p:cNvPr>
          <p:cNvSpPr txBox="1"/>
          <p:nvPr/>
        </p:nvSpPr>
        <p:spPr>
          <a:xfrm>
            <a:off x="5178582" y="4593543"/>
            <a:ext cx="2869949" cy="369332"/>
          </a:xfrm>
          <a:prstGeom prst="rect">
            <a:avLst/>
          </a:prstGeom>
          <a:noFill/>
        </p:spPr>
        <p:txBody>
          <a:bodyPr wrap="square" rtlCol="0">
            <a:spAutoFit/>
          </a:bodyPr>
          <a:lstStyle/>
          <a:p>
            <a:r>
              <a:rPr lang="fr-FR" b="1" dirty="0"/>
              <a:t>Chargement de la liste</a:t>
            </a:r>
            <a:endParaRPr lang="fr-FR" dirty="0"/>
          </a:p>
        </p:txBody>
      </p:sp>
    </p:spTree>
    <p:extLst>
      <p:ext uri="{BB962C8B-B14F-4D97-AF65-F5344CB8AC3E}">
        <p14:creationId xmlns:p14="http://schemas.microsoft.com/office/powerpoint/2010/main" val="2779290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9F899B9-846D-EABB-9DC4-72C181AF3F12}"/>
              </a:ext>
            </a:extLst>
          </p:cNvPr>
          <p:cNvPicPr>
            <a:picLocks noChangeAspect="1"/>
          </p:cNvPicPr>
          <p:nvPr/>
        </p:nvPicPr>
        <p:blipFill>
          <a:blip r:embed="rId2"/>
          <a:stretch>
            <a:fillRect/>
          </a:stretch>
        </p:blipFill>
        <p:spPr>
          <a:xfrm>
            <a:off x="0" y="1551231"/>
            <a:ext cx="12192000" cy="3755537"/>
          </a:xfrm>
          <a:prstGeom prst="rect">
            <a:avLst/>
          </a:prstGeom>
        </p:spPr>
      </p:pic>
      <p:sp>
        <p:nvSpPr>
          <p:cNvPr id="12" name="Flèche : bas 11">
            <a:extLst>
              <a:ext uri="{FF2B5EF4-FFF2-40B4-BE49-F238E27FC236}">
                <a16:creationId xmlns:a16="http://schemas.microsoft.com/office/drawing/2014/main" id="{7E6C7238-28A4-F7A6-B590-0227E509B9EF}"/>
              </a:ext>
            </a:extLst>
          </p:cNvPr>
          <p:cNvSpPr/>
          <p:nvPr/>
        </p:nvSpPr>
        <p:spPr>
          <a:xfrm>
            <a:off x="1403287" y="796705"/>
            <a:ext cx="778598" cy="642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1C607CCF-E452-2167-8F83-5891952B93F4}"/>
              </a:ext>
            </a:extLst>
          </p:cNvPr>
          <p:cNvSpPr/>
          <p:nvPr/>
        </p:nvSpPr>
        <p:spPr>
          <a:xfrm>
            <a:off x="8157172" y="684975"/>
            <a:ext cx="778598" cy="754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24B4DD80-35C0-FF42-EEC9-AB97608868D7}"/>
              </a:ext>
            </a:extLst>
          </p:cNvPr>
          <p:cNvSpPr/>
          <p:nvPr/>
        </p:nvSpPr>
        <p:spPr>
          <a:xfrm rot="10800000">
            <a:off x="3929203" y="3121182"/>
            <a:ext cx="3476531" cy="1143000"/>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2"/>
              </a:solidFill>
            </a:endParaRPr>
          </a:p>
        </p:txBody>
      </p:sp>
      <p:sp>
        <p:nvSpPr>
          <p:cNvPr id="15" name="ZoneTexte 14">
            <a:extLst>
              <a:ext uri="{FF2B5EF4-FFF2-40B4-BE49-F238E27FC236}">
                <a16:creationId xmlns:a16="http://schemas.microsoft.com/office/drawing/2014/main" id="{9514E2AF-94B0-318E-0F6D-681D8DC7BD08}"/>
              </a:ext>
            </a:extLst>
          </p:cNvPr>
          <p:cNvSpPr txBox="1"/>
          <p:nvPr/>
        </p:nvSpPr>
        <p:spPr>
          <a:xfrm>
            <a:off x="959666" y="307818"/>
            <a:ext cx="2869949" cy="369332"/>
          </a:xfrm>
          <a:prstGeom prst="rect">
            <a:avLst/>
          </a:prstGeom>
          <a:noFill/>
        </p:spPr>
        <p:txBody>
          <a:bodyPr wrap="square" rtlCol="0">
            <a:spAutoFit/>
          </a:bodyPr>
          <a:lstStyle/>
          <a:p>
            <a:r>
              <a:rPr lang="fr-FR" dirty="0"/>
              <a:t>Objet du formulaire</a:t>
            </a:r>
          </a:p>
        </p:txBody>
      </p:sp>
      <p:sp>
        <p:nvSpPr>
          <p:cNvPr id="16" name="ZoneTexte 15">
            <a:extLst>
              <a:ext uri="{FF2B5EF4-FFF2-40B4-BE49-F238E27FC236}">
                <a16:creationId xmlns:a16="http://schemas.microsoft.com/office/drawing/2014/main" id="{109F2F67-D035-3D74-7444-432282FB20C3}"/>
              </a:ext>
            </a:extLst>
          </p:cNvPr>
          <p:cNvSpPr txBox="1"/>
          <p:nvPr/>
        </p:nvSpPr>
        <p:spPr>
          <a:xfrm>
            <a:off x="7745238" y="243015"/>
            <a:ext cx="2869949" cy="369332"/>
          </a:xfrm>
          <a:prstGeom prst="rect">
            <a:avLst/>
          </a:prstGeom>
          <a:noFill/>
        </p:spPr>
        <p:txBody>
          <a:bodyPr wrap="square" rtlCol="0">
            <a:spAutoFit/>
          </a:bodyPr>
          <a:lstStyle/>
          <a:p>
            <a:r>
              <a:rPr lang="fr-FR" dirty="0"/>
              <a:t>Evènement associé</a:t>
            </a:r>
          </a:p>
        </p:txBody>
      </p:sp>
      <p:sp>
        <p:nvSpPr>
          <p:cNvPr id="17" name="ZoneTexte 16">
            <a:extLst>
              <a:ext uri="{FF2B5EF4-FFF2-40B4-BE49-F238E27FC236}">
                <a16:creationId xmlns:a16="http://schemas.microsoft.com/office/drawing/2014/main" id="{85EFDDC4-A156-A5D5-2F51-EF8230E03FBA}"/>
              </a:ext>
            </a:extLst>
          </p:cNvPr>
          <p:cNvSpPr txBox="1"/>
          <p:nvPr/>
        </p:nvSpPr>
        <p:spPr>
          <a:xfrm>
            <a:off x="7641124" y="3508016"/>
            <a:ext cx="1810693" cy="369332"/>
          </a:xfrm>
          <a:prstGeom prst="rect">
            <a:avLst/>
          </a:prstGeom>
          <a:noFill/>
        </p:spPr>
        <p:txBody>
          <a:bodyPr wrap="square" rtlCol="0">
            <a:spAutoFit/>
          </a:bodyPr>
          <a:lstStyle/>
          <a:p>
            <a:r>
              <a:rPr lang="fr-FR" dirty="0"/>
              <a:t>Code associé</a:t>
            </a:r>
          </a:p>
        </p:txBody>
      </p:sp>
      <p:sp>
        <p:nvSpPr>
          <p:cNvPr id="18" name="Titre 1">
            <a:extLst>
              <a:ext uri="{FF2B5EF4-FFF2-40B4-BE49-F238E27FC236}">
                <a16:creationId xmlns:a16="http://schemas.microsoft.com/office/drawing/2014/main" id="{2AF6AF70-0EC3-94EB-413F-2CC1E68CE817}"/>
              </a:ext>
            </a:extLst>
          </p:cNvPr>
          <p:cNvSpPr>
            <a:spLocks noGrp="1"/>
          </p:cNvSpPr>
          <p:nvPr>
            <p:ph type="title"/>
          </p:nvPr>
        </p:nvSpPr>
        <p:spPr>
          <a:xfrm>
            <a:off x="762753" y="6081493"/>
            <a:ext cx="10318689" cy="661039"/>
          </a:xfrm>
        </p:spPr>
        <p:txBody>
          <a:bodyPr>
            <a:noAutofit/>
          </a:bodyPr>
          <a:lstStyle/>
          <a:p>
            <a:r>
              <a:rPr lang="fr-FR" sz="4000" dirty="0"/>
              <a:t>2) Associer le code à un évènement ( click sur le bouton « Go » ici )</a:t>
            </a:r>
          </a:p>
        </p:txBody>
      </p:sp>
      <mc:AlternateContent xmlns:mc="http://schemas.openxmlformats.org/markup-compatibility/2006" xmlns:p14="http://schemas.microsoft.com/office/powerpoint/2010/main">
        <mc:Choice Requires="p14">
          <p:contentPart p14:bwMode="auto" r:id="rId3">
            <p14:nvContentPartPr>
              <p14:cNvPr id="2" name="Encre 1">
                <a:extLst>
                  <a:ext uri="{FF2B5EF4-FFF2-40B4-BE49-F238E27FC236}">
                    <a16:creationId xmlns:a16="http://schemas.microsoft.com/office/drawing/2014/main" id="{90C5CC7E-5DDF-E056-ABDF-359BEA99A980}"/>
                  </a:ext>
                </a:extLst>
              </p14:cNvPr>
              <p14:cNvContentPartPr/>
              <p14:nvPr/>
            </p14:nvContentPartPr>
            <p14:xfrm>
              <a:off x="2397615" y="400878"/>
              <a:ext cx="360" cy="360"/>
            </p14:xfrm>
          </p:contentPart>
        </mc:Choice>
        <mc:Fallback xmlns="">
          <p:pic>
            <p:nvPicPr>
              <p:cNvPr id="2" name="Encre 1">
                <a:extLst>
                  <a:ext uri="{FF2B5EF4-FFF2-40B4-BE49-F238E27FC236}">
                    <a16:creationId xmlns:a16="http://schemas.microsoft.com/office/drawing/2014/main" id="{90C5CC7E-5DDF-E056-ABDF-359BEA99A980}"/>
                  </a:ext>
                </a:extLst>
              </p:cNvPr>
              <p:cNvPicPr/>
              <p:nvPr/>
            </p:nvPicPr>
            <p:blipFill>
              <a:blip r:embed="rId4"/>
              <a:stretch>
                <a:fillRect/>
              </a:stretch>
            </p:blipFill>
            <p:spPr>
              <a:xfrm>
                <a:off x="2388615" y="3922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Encre 2">
                <a:extLst>
                  <a:ext uri="{FF2B5EF4-FFF2-40B4-BE49-F238E27FC236}">
                    <a16:creationId xmlns:a16="http://schemas.microsoft.com/office/drawing/2014/main" id="{CA8BABDD-1135-717A-551A-35E6A1F49D63}"/>
                  </a:ext>
                </a:extLst>
              </p14:cNvPr>
              <p14:cNvContentPartPr/>
              <p14:nvPr/>
            </p14:nvContentPartPr>
            <p14:xfrm>
              <a:off x="3452055" y="2434878"/>
              <a:ext cx="360" cy="360"/>
            </p14:xfrm>
          </p:contentPart>
        </mc:Choice>
        <mc:Fallback xmlns="">
          <p:pic>
            <p:nvPicPr>
              <p:cNvPr id="3" name="Encre 2">
                <a:extLst>
                  <a:ext uri="{FF2B5EF4-FFF2-40B4-BE49-F238E27FC236}">
                    <a16:creationId xmlns:a16="http://schemas.microsoft.com/office/drawing/2014/main" id="{CA8BABDD-1135-717A-551A-35E6A1F49D63}"/>
                  </a:ext>
                </a:extLst>
              </p:cNvPr>
              <p:cNvPicPr/>
              <p:nvPr/>
            </p:nvPicPr>
            <p:blipFill>
              <a:blip r:embed="rId4"/>
              <a:stretch>
                <a:fillRect/>
              </a:stretch>
            </p:blipFill>
            <p:spPr>
              <a:xfrm>
                <a:off x="3443055" y="24258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cre 3">
                <a:extLst>
                  <a:ext uri="{FF2B5EF4-FFF2-40B4-BE49-F238E27FC236}">
                    <a16:creationId xmlns:a16="http://schemas.microsoft.com/office/drawing/2014/main" id="{9566C0C6-E6F5-BEBA-43F6-5CC44F2669C5}"/>
                  </a:ext>
                </a:extLst>
              </p14:cNvPr>
              <p14:cNvContentPartPr/>
              <p14:nvPr/>
            </p14:nvContentPartPr>
            <p14:xfrm>
              <a:off x="3470775" y="874998"/>
              <a:ext cx="360" cy="1800"/>
            </p14:xfrm>
          </p:contentPart>
        </mc:Choice>
        <mc:Fallback xmlns="">
          <p:pic>
            <p:nvPicPr>
              <p:cNvPr id="4" name="Encre 3">
                <a:extLst>
                  <a:ext uri="{FF2B5EF4-FFF2-40B4-BE49-F238E27FC236}">
                    <a16:creationId xmlns:a16="http://schemas.microsoft.com/office/drawing/2014/main" id="{9566C0C6-E6F5-BEBA-43F6-5CC44F2669C5}"/>
                  </a:ext>
                </a:extLst>
              </p:cNvPr>
              <p:cNvPicPr/>
              <p:nvPr/>
            </p:nvPicPr>
            <p:blipFill>
              <a:blip r:embed="rId7"/>
              <a:stretch>
                <a:fillRect/>
              </a:stretch>
            </p:blipFill>
            <p:spPr>
              <a:xfrm>
                <a:off x="3461775" y="866358"/>
                <a:ext cx="18000" cy="19440"/>
              </a:xfrm>
              <a:prstGeom prst="rect">
                <a:avLst/>
              </a:prstGeom>
            </p:spPr>
          </p:pic>
        </mc:Fallback>
      </mc:AlternateContent>
    </p:spTree>
    <p:extLst>
      <p:ext uri="{BB962C8B-B14F-4D97-AF65-F5344CB8AC3E}">
        <p14:creationId xmlns:p14="http://schemas.microsoft.com/office/powerpoint/2010/main" val="390604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normAutofit/>
          </a:bodyPr>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marL="457200" lvl="0" indent="-457200" algn="l">
              <a:buAutoNum type="arabicParenR"/>
            </a:pPr>
            <a:endParaRPr lang="fr-FR" sz="2000" b="0" dirty="0">
              <a:solidFill>
                <a:srgbClr val="000000"/>
              </a:solidFill>
            </a:endParaRPr>
          </a:p>
          <a:p>
            <a:pPr lvl="0" algn="l"/>
            <a:r>
              <a:rPr lang="fr-FR" sz="2800" b="0" dirty="0">
                <a:solidFill>
                  <a:srgbClr val="000000"/>
                </a:solidFill>
              </a:rPr>
              <a:t>Exercice 2 :</a:t>
            </a:r>
          </a:p>
          <a:p>
            <a:pPr lvl="0" algn="l"/>
            <a:endParaRPr lang="fr-FR" sz="2800" b="0" dirty="0">
              <a:solidFill>
                <a:srgbClr val="000000"/>
              </a:solidFill>
            </a:endParaRPr>
          </a:p>
          <a:p>
            <a:pPr lvl="0" algn="l"/>
            <a:r>
              <a:rPr lang="fr-FR" sz="2800" b="0" dirty="0">
                <a:solidFill>
                  <a:srgbClr val="000000"/>
                </a:solidFill>
              </a:rPr>
              <a:t>Ajouter une case à cocher qui permettra l’enregistrement dans une liste. </a:t>
            </a:r>
            <a:r>
              <a:rPr lang="fr-FR" sz="2800" dirty="0">
                <a:solidFill>
                  <a:srgbClr val="000000"/>
                </a:solidFill>
              </a:rPr>
              <a:t>( type </a:t>
            </a:r>
            <a:r>
              <a:rPr lang="fr-FR" sz="2800" dirty="0" err="1">
                <a:solidFill>
                  <a:srgbClr val="000000"/>
                </a:solidFill>
              </a:rPr>
              <a:t>checkbox</a:t>
            </a:r>
            <a:r>
              <a:rPr lang="fr-FR" sz="2800" dirty="0">
                <a:solidFill>
                  <a:srgbClr val="000000"/>
                </a:solidFill>
              </a:rPr>
              <a:t> )</a:t>
            </a:r>
          </a:p>
          <a:p>
            <a:pPr lvl="0" algn="l"/>
            <a:endParaRPr lang="fr-FR" sz="2800" b="0" dirty="0">
              <a:solidFill>
                <a:srgbClr val="000000"/>
              </a:solidFill>
            </a:endParaRPr>
          </a:p>
          <a:p>
            <a:pPr lvl="0" algn="l"/>
            <a:r>
              <a:rPr lang="fr-FR" sz="2800" b="0" dirty="0">
                <a:solidFill>
                  <a:srgbClr val="000000"/>
                </a:solidFill>
              </a:rPr>
              <a:t>Une liste qui contiendra l’historique des résultats ( </a:t>
            </a:r>
            <a:r>
              <a:rPr lang="fr-FR" sz="2800" u="sng" dirty="0" err="1">
                <a:solidFill>
                  <a:srgbClr val="FF0000"/>
                </a:solidFill>
              </a:rPr>
              <a:t>Listbox</a:t>
            </a:r>
            <a:r>
              <a:rPr lang="fr-FR" sz="2800" u="sng" dirty="0">
                <a:solidFill>
                  <a:srgbClr val="000000"/>
                </a:solidFill>
              </a:rPr>
              <a:t> et non </a:t>
            </a:r>
            <a:r>
              <a:rPr lang="fr-FR" sz="2800" u="sng" dirty="0" err="1">
                <a:solidFill>
                  <a:srgbClr val="000000"/>
                </a:solidFill>
              </a:rPr>
              <a:t>Combobox</a:t>
            </a:r>
            <a:r>
              <a:rPr lang="fr-FR" sz="2800" b="0" dirty="0">
                <a:solidFill>
                  <a:srgbClr val="000000"/>
                </a:solidFill>
              </a:rPr>
              <a:t> )</a:t>
            </a:r>
          </a:p>
          <a:p>
            <a:pPr lvl="0" algn="l"/>
            <a:endParaRPr lang="fr-FR" sz="2800" b="0" dirty="0">
              <a:solidFill>
                <a:srgbClr val="000000"/>
              </a:solidFill>
            </a:endParaRPr>
          </a:p>
          <a:p>
            <a:pPr marL="457200" lvl="0" indent="-457200" algn="l">
              <a:buAutoNum type="arabicParenR"/>
            </a:pPr>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5" name="Encre 4">
                <a:extLst>
                  <a:ext uri="{FF2B5EF4-FFF2-40B4-BE49-F238E27FC236}">
                    <a16:creationId xmlns:a16="http://schemas.microsoft.com/office/drawing/2014/main" id="{2ADAFE0F-0CA4-0419-9F2D-9B3D84ABA6FC}"/>
                  </a:ext>
                </a:extLst>
              </p14:cNvPr>
              <p14:cNvContentPartPr/>
              <p14:nvPr/>
            </p14:nvContentPartPr>
            <p14:xfrm>
              <a:off x="8537055" y="3339830"/>
              <a:ext cx="360" cy="360"/>
            </p14:xfrm>
          </p:contentPart>
        </mc:Choice>
        <mc:Fallback xmlns="">
          <p:pic>
            <p:nvPicPr>
              <p:cNvPr id="5" name="Encre 4">
                <a:extLst>
                  <a:ext uri="{FF2B5EF4-FFF2-40B4-BE49-F238E27FC236}">
                    <a16:creationId xmlns:a16="http://schemas.microsoft.com/office/drawing/2014/main" id="{2ADAFE0F-0CA4-0419-9F2D-9B3D84ABA6FC}"/>
                  </a:ext>
                </a:extLst>
              </p:cNvPr>
              <p:cNvPicPr/>
              <p:nvPr/>
            </p:nvPicPr>
            <p:blipFill>
              <a:blip r:embed="rId3"/>
              <a:stretch>
                <a:fillRect/>
              </a:stretch>
            </p:blipFill>
            <p:spPr>
              <a:xfrm>
                <a:off x="8528415" y="3331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F4846C11-3C19-013A-6CA6-C889FD5A2F20}"/>
                  </a:ext>
                </a:extLst>
              </p14:cNvPr>
              <p14:cNvContentPartPr/>
              <p14:nvPr/>
            </p14:nvContentPartPr>
            <p14:xfrm>
              <a:off x="8583855" y="3414710"/>
              <a:ext cx="360" cy="1800"/>
            </p14:xfrm>
          </p:contentPart>
        </mc:Choice>
        <mc:Fallback xmlns="">
          <p:pic>
            <p:nvPicPr>
              <p:cNvPr id="6" name="Encre 5">
                <a:extLst>
                  <a:ext uri="{FF2B5EF4-FFF2-40B4-BE49-F238E27FC236}">
                    <a16:creationId xmlns:a16="http://schemas.microsoft.com/office/drawing/2014/main" id="{F4846C11-3C19-013A-6CA6-C889FD5A2F20}"/>
                  </a:ext>
                </a:extLst>
              </p:cNvPr>
              <p:cNvPicPr/>
              <p:nvPr/>
            </p:nvPicPr>
            <p:blipFill>
              <a:blip r:embed="rId5"/>
              <a:stretch>
                <a:fillRect/>
              </a:stretch>
            </p:blipFill>
            <p:spPr>
              <a:xfrm>
                <a:off x="8574855" y="3406070"/>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E551BFFF-4186-AF50-88A0-C1857C73B43A}"/>
                  </a:ext>
                </a:extLst>
              </p14:cNvPr>
              <p14:cNvContentPartPr/>
              <p14:nvPr/>
            </p14:nvContentPartPr>
            <p14:xfrm>
              <a:off x="8583855" y="3424070"/>
              <a:ext cx="360" cy="360"/>
            </p14:xfrm>
          </p:contentPart>
        </mc:Choice>
        <mc:Fallback xmlns="">
          <p:pic>
            <p:nvPicPr>
              <p:cNvPr id="7" name="Encre 6">
                <a:extLst>
                  <a:ext uri="{FF2B5EF4-FFF2-40B4-BE49-F238E27FC236}">
                    <a16:creationId xmlns:a16="http://schemas.microsoft.com/office/drawing/2014/main" id="{E551BFFF-4186-AF50-88A0-C1857C73B43A}"/>
                  </a:ext>
                </a:extLst>
              </p:cNvPr>
              <p:cNvPicPr/>
              <p:nvPr/>
            </p:nvPicPr>
            <p:blipFill>
              <a:blip r:embed="rId3"/>
              <a:stretch>
                <a:fillRect/>
              </a:stretch>
            </p:blipFill>
            <p:spPr>
              <a:xfrm>
                <a:off x="8574855" y="34150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Encre 7">
                <a:extLst>
                  <a:ext uri="{FF2B5EF4-FFF2-40B4-BE49-F238E27FC236}">
                    <a16:creationId xmlns:a16="http://schemas.microsoft.com/office/drawing/2014/main" id="{6C4131C8-7B26-B62D-9583-D2039E1AA8A7}"/>
                  </a:ext>
                </a:extLst>
              </p14:cNvPr>
              <p14:cNvContentPartPr/>
              <p14:nvPr/>
            </p14:nvContentPartPr>
            <p14:xfrm>
              <a:off x="3816015" y="3115910"/>
              <a:ext cx="360" cy="360"/>
            </p14:xfrm>
          </p:contentPart>
        </mc:Choice>
        <mc:Fallback xmlns="">
          <p:pic>
            <p:nvPicPr>
              <p:cNvPr id="8" name="Encre 7">
                <a:extLst>
                  <a:ext uri="{FF2B5EF4-FFF2-40B4-BE49-F238E27FC236}">
                    <a16:creationId xmlns:a16="http://schemas.microsoft.com/office/drawing/2014/main" id="{6C4131C8-7B26-B62D-9583-D2039E1AA8A7}"/>
                  </a:ext>
                </a:extLst>
              </p:cNvPr>
              <p:cNvPicPr/>
              <p:nvPr/>
            </p:nvPicPr>
            <p:blipFill>
              <a:blip r:embed="rId3"/>
              <a:stretch>
                <a:fillRect/>
              </a:stretch>
            </p:blipFill>
            <p:spPr>
              <a:xfrm>
                <a:off x="3807015" y="31072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Encre 8">
                <a:extLst>
                  <a:ext uri="{FF2B5EF4-FFF2-40B4-BE49-F238E27FC236}">
                    <a16:creationId xmlns:a16="http://schemas.microsoft.com/office/drawing/2014/main" id="{0081A0D7-BDCB-5484-B813-0791B5854792}"/>
                  </a:ext>
                </a:extLst>
              </p14:cNvPr>
              <p14:cNvContentPartPr/>
              <p14:nvPr/>
            </p14:nvContentPartPr>
            <p14:xfrm>
              <a:off x="2750775" y="1798670"/>
              <a:ext cx="1800" cy="1800"/>
            </p14:xfrm>
          </p:contentPart>
        </mc:Choice>
        <mc:Fallback xmlns="">
          <p:pic>
            <p:nvPicPr>
              <p:cNvPr id="9" name="Encre 8">
                <a:extLst>
                  <a:ext uri="{FF2B5EF4-FFF2-40B4-BE49-F238E27FC236}">
                    <a16:creationId xmlns:a16="http://schemas.microsoft.com/office/drawing/2014/main" id="{0081A0D7-BDCB-5484-B813-0791B5854792}"/>
                  </a:ext>
                </a:extLst>
              </p:cNvPr>
              <p:cNvPicPr/>
              <p:nvPr/>
            </p:nvPicPr>
            <p:blipFill>
              <a:blip r:embed="rId9"/>
              <a:stretch>
                <a:fillRect/>
              </a:stretch>
            </p:blipFill>
            <p:spPr>
              <a:xfrm>
                <a:off x="2741775" y="1790030"/>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Encre 9">
                <a:extLst>
                  <a:ext uri="{FF2B5EF4-FFF2-40B4-BE49-F238E27FC236}">
                    <a16:creationId xmlns:a16="http://schemas.microsoft.com/office/drawing/2014/main" id="{424EFA0B-BE60-C814-0F22-71CA3807269D}"/>
                  </a:ext>
                </a:extLst>
              </p14:cNvPr>
              <p14:cNvContentPartPr/>
              <p14:nvPr/>
            </p14:nvContentPartPr>
            <p14:xfrm>
              <a:off x="2733495" y="1791110"/>
              <a:ext cx="360" cy="360"/>
            </p14:xfrm>
          </p:contentPart>
        </mc:Choice>
        <mc:Fallback xmlns="">
          <p:pic>
            <p:nvPicPr>
              <p:cNvPr id="10" name="Encre 9">
                <a:extLst>
                  <a:ext uri="{FF2B5EF4-FFF2-40B4-BE49-F238E27FC236}">
                    <a16:creationId xmlns:a16="http://schemas.microsoft.com/office/drawing/2014/main" id="{424EFA0B-BE60-C814-0F22-71CA3807269D}"/>
                  </a:ext>
                </a:extLst>
              </p:cNvPr>
              <p:cNvPicPr/>
              <p:nvPr/>
            </p:nvPicPr>
            <p:blipFill>
              <a:blip r:embed="rId3"/>
              <a:stretch>
                <a:fillRect/>
              </a:stretch>
            </p:blipFill>
            <p:spPr>
              <a:xfrm>
                <a:off x="2724855" y="17824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Encre 10">
                <a:extLst>
                  <a:ext uri="{FF2B5EF4-FFF2-40B4-BE49-F238E27FC236}">
                    <a16:creationId xmlns:a16="http://schemas.microsoft.com/office/drawing/2014/main" id="{9F83F059-205A-DA2A-02F1-A06B551C3CD0}"/>
                  </a:ext>
                </a:extLst>
              </p14:cNvPr>
              <p14:cNvContentPartPr/>
              <p14:nvPr/>
            </p14:nvContentPartPr>
            <p14:xfrm>
              <a:off x="2453415" y="1352270"/>
              <a:ext cx="360" cy="360"/>
            </p14:xfrm>
          </p:contentPart>
        </mc:Choice>
        <mc:Fallback xmlns="">
          <p:pic>
            <p:nvPicPr>
              <p:cNvPr id="11" name="Encre 10">
                <a:extLst>
                  <a:ext uri="{FF2B5EF4-FFF2-40B4-BE49-F238E27FC236}">
                    <a16:creationId xmlns:a16="http://schemas.microsoft.com/office/drawing/2014/main" id="{9F83F059-205A-DA2A-02F1-A06B551C3CD0}"/>
                  </a:ext>
                </a:extLst>
              </p:cNvPr>
              <p:cNvPicPr/>
              <p:nvPr/>
            </p:nvPicPr>
            <p:blipFill>
              <a:blip r:embed="rId12"/>
              <a:stretch>
                <a:fillRect/>
              </a:stretch>
            </p:blipFill>
            <p:spPr>
              <a:xfrm>
                <a:off x="2444775" y="1343630"/>
                <a:ext cx="18000" cy="18000"/>
              </a:xfrm>
              <a:prstGeom prst="rect">
                <a:avLst/>
              </a:prstGeom>
            </p:spPr>
          </p:pic>
        </mc:Fallback>
      </mc:AlternateContent>
    </p:spTree>
    <p:extLst>
      <p:ext uri="{BB962C8B-B14F-4D97-AF65-F5344CB8AC3E}">
        <p14:creationId xmlns:p14="http://schemas.microsoft.com/office/powerpoint/2010/main" val="208199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normAutofit/>
          </a:bodyPr>
          <a:lstStyle/>
          <a:p>
            <a:pPr lvl="0"/>
            <a:r>
              <a:rPr lang="fr-FR" sz="4000" dirty="0"/>
              <a:t>Règles pendant les cours</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r>
              <a:rPr lang="fr-FR" sz="2800" dirty="0">
                <a:ln cmpd="dbl">
                  <a:noFill/>
                </a:ln>
                <a:latin typeface="Calibri Light"/>
              </a:rPr>
              <a:t>.</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3" name="Espace réservé du texte 4">
            <a:extLst>
              <a:ext uri="{FF2B5EF4-FFF2-40B4-BE49-F238E27FC236}">
                <a16:creationId xmlns:a16="http://schemas.microsoft.com/office/drawing/2014/main" id="{06A065C2-9BDA-B074-F2D9-FA4F4FC50F19}"/>
              </a:ext>
            </a:extLst>
          </p:cNvPr>
          <p:cNvSpPr txBox="1">
            <a:spLocks/>
          </p:cNvSpPr>
          <p:nvPr/>
        </p:nvSpPr>
        <p:spPr>
          <a:xfrm>
            <a:off x="1312051" y="7564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u="sng" dirty="0">
                <a:ln cmpd="dbl">
                  <a:noFill/>
                </a:ln>
                <a:latin typeface="Calibri Light"/>
              </a:rPr>
              <a:t>Règles de bases pour une bonne ambiance de travail.</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L’ordinateur est obligatoire pour tous les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Pour les </a:t>
            </a:r>
            <a:r>
              <a:rPr lang="fr-FR" sz="2800" b="1" dirty="0" err="1">
                <a:ln cmpd="dbl">
                  <a:noFill/>
                </a:ln>
                <a:latin typeface="Calibri Light"/>
              </a:rPr>
              <a:t>TPs</a:t>
            </a:r>
            <a:r>
              <a:rPr lang="fr-FR" sz="2800" b="1" dirty="0">
                <a:ln cmpd="dbl">
                  <a:noFill/>
                </a:ln>
                <a:latin typeface="Calibri Light"/>
              </a:rPr>
              <a:t>, il faut avoir Office d’installé.</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Pas de : téléphone, bavardage,  sorties de la salle sans autorisation, jeux, visionnage de vidéos … ( compléter la liste avec votre bon sens ).</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Pendant les exercices: lever la main pour solliciter mon assistance.</a:t>
            </a:r>
          </a:p>
          <a:p>
            <a:pPr marL="457200" indent="-457200">
              <a:lnSpc>
                <a:spcPct val="90000"/>
              </a:lnSpc>
              <a:buFontTx/>
              <a:buChar char="-"/>
              <a:defRPr/>
            </a:pPr>
            <a:endParaRPr lang="fr-FR" sz="2800" b="1" dirty="0">
              <a:ln cmpd="dbl">
                <a:noFill/>
              </a:ln>
              <a:latin typeface="Calibri Light"/>
            </a:endParaRPr>
          </a:p>
          <a:p>
            <a:pPr>
              <a:lnSpc>
                <a:spcPct val="90000"/>
              </a:lnSpc>
              <a:defRPr/>
            </a:pPr>
            <a:r>
              <a:rPr lang="fr-FR" sz="2800" b="1" dirty="0">
                <a:ln cmpd="dbl">
                  <a:noFill/>
                </a:ln>
                <a:solidFill>
                  <a:srgbClr val="FF0000"/>
                </a:solidFill>
                <a:latin typeface="Calibri Light"/>
              </a:rPr>
              <a:t>NON RESPECT DES REGLES = EXPULSION et rapport à votre tuteur.</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extLst>
      <p:ext uri="{BB962C8B-B14F-4D97-AF65-F5344CB8AC3E}">
        <p14:creationId xmlns:p14="http://schemas.microsoft.com/office/powerpoint/2010/main" val="1231792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7AF6AB12-DD69-9DD8-89D6-C6CAF5A72080}"/>
              </a:ext>
            </a:extLst>
          </p:cNvPr>
          <p:cNvSpPr>
            <a:spLocks noGrp="1"/>
          </p:cNvSpPr>
          <p:nvPr>
            <p:ph type="title"/>
          </p:nvPr>
        </p:nvSpPr>
        <p:spPr>
          <a:xfrm>
            <a:off x="301026" y="1168666"/>
            <a:ext cx="11549960" cy="661039"/>
          </a:xfrm>
        </p:spPr>
        <p:txBody>
          <a:bodyPr>
            <a:noAutofit/>
          </a:bodyPr>
          <a:lstStyle/>
          <a:p>
            <a:r>
              <a:rPr lang="fr-FR" sz="4400" dirty="0"/>
              <a:t>3) Tester l’état de la case à cocher « Enregistrer » et ajouter dans la liste ( </a:t>
            </a:r>
            <a:r>
              <a:rPr lang="fr-FR" sz="4400" dirty="0" err="1"/>
              <a:t>Listbox</a:t>
            </a:r>
            <a:r>
              <a:rPr lang="fr-FR" sz="4400" dirty="0"/>
              <a:t> ) « </a:t>
            </a:r>
            <a:r>
              <a:rPr lang="fr-FR" sz="4400" dirty="0" err="1"/>
              <a:t>Histo</a:t>
            </a:r>
            <a:r>
              <a:rPr lang="fr-FR" sz="4400" dirty="0"/>
              <a:t> »</a:t>
            </a:r>
          </a:p>
        </p:txBody>
      </p:sp>
      <p:pic>
        <p:nvPicPr>
          <p:cNvPr id="8" name="Image 7">
            <a:extLst>
              <a:ext uri="{FF2B5EF4-FFF2-40B4-BE49-F238E27FC236}">
                <a16:creationId xmlns:a16="http://schemas.microsoft.com/office/drawing/2014/main" id="{71797F0E-6C7C-D43E-4DB1-02EF2C1D2534}"/>
              </a:ext>
            </a:extLst>
          </p:cNvPr>
          <p:cNvPicPr>
            <a:picLocks noChangeAspect="1"/>
          </p:cNvPicPr>
          <p:nvPr/>
        </p:nvPicPr>
        <p:blipFill>
          <a:blip r:embed="rId2"/>
          <a:stretch>
            <a:fillRect/>
          </a:stretch>
        </p:blipFill>
        <p:spPr>
          <a:xfrm>
            <a:off x="922467" y="2756009"/>
            <a:ext cx="6046252" cy="2395413"/>
          </a:xfrm>
          <a:prstGeom prst="rect">
            <a:avLst/>
          </a:prstGeom>
        </p:spPr>
      </p:pic>
    </p:spTree>
    <p:extLst>
      <p:ext uri="{BB962C8B-B14F-4D97-AF65-F5344CB8AC3E}">
        <p14:creationId xmlns:p14="http://schemas.microsoft.com/office/powerpoint/2010/main" val="2354571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3F02F7-1C6D-EA50-6BC2-045C918F194A}"/>
              </a:ext>
            </a:extLst>
          </p:cNvPr>
          <p:cNvSpPr>
            <a:spLocks noGrp="1"/>
          </p:cNvSpPr>
          <p:nvPr>
            <p:ph type="title"/>
          </p:nvPr>
        </p:nvSpPr>
        <p:spPr/>
        <p:txBody>
          <a:bodyPr/>
          <a:lstStyle/>
          <a:p>
            <a:r>
              <a:rPr lang="fr-FR" dirty="0"/>
              <a:t>Initiation aux tableaux Excel</a:t>
            </a:r>
          </a:p>
        </p:txBody>
      </p:sp>
      <p:sp>
        <p:nvSpPr>
          <p:cNvPr id="3" name="Espace réservé du texte 2">
            <a:extLst>
              <a:ext uri="{FF2B5EF4-FFF2-40B4-BE49-F238E27FC236}">
                <a16:creationId xmlns:a16="http://schemas.microsoft.com/office/drawing/2014/main" id="{C613BE2C-18B4-14A4-1335-1F2DF248654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085106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marL="457200" lvl="0" indent="-457200" algn="l">
              <a:buAutoNum type="arabicParenR"/>
            </a:pPr>
            <a:endParaRPr lang="fr-FR" sz="2000" b="0" dirty="0">
              <a:solidFill>
                <a:srgbClr val="000000"/>
              </a:solidFill>
            </a:endParaRPr>
          </a:p>
          <a:p>
            <a:pPr marL="457200" lvl="0" indent="-457200" algn="l">
              <a:buAutoNum type="arabicParenR"/>
            </a:pPr>
            <a:r>
              <a:rPr lang="fr-FR" sz="2800" b="0" dirty="0">
                <a:solidFill>
                  <a:srgbClr val="000000"/>
                </a:solidFill>
              </a:rPr>
              <a:t>Manipuler un objet « tableau » dans le code au lieu d’une plage de cellule.</a:t>
            </a:r>
          </a:p>
          <a:p>
            <a:pPr marL="457200" lvl="0" indent="-457200" algn="l">
              <a:buAutoNum type="arabicParenR"/>
            </a:pPr>
            <a:endParaRPr lang="fr-FR" sz="2800" b="0" dirty="0">
              <a:solidFill>
                <a:srgbClr val="000000"/>
              </a:solidFill>
            </a:endParaRPr>
          </a:p>
          <a:p>
            <a:pPr marL="457200" indent="-457200" algn="l">
              <a:buFont typeface="Arial" pitchFamily="34"/>
              <a:buAutoNum type="arabicParenR"/>
            </a:pPr>
            <a:r>
              <a:rPr lang="fr-FR" sz="2800" b="0" dirty="0">
                <a:solidFill>
                  <a:srgbClr val="000000"/>
                </a:solidFill>
              </a:rPr>
              <a:t>Ceci est plus dynamique et permet de s’affranchir de la taille du tableau quand on le manipule: insérer, supprimer des lignes.</a:t>
            </a: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spTree>
    <p:extLst>
      <p:ext uri="{BB962C8B-B14F-4D97-AF65-F5344CB8AC3E}">
        <p14:creationId xmlns:p14="http://schemas.microsoft.com/office/powerpoint/2010/main" val="2517316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lvl="0" algn="l"/>
            <a:r>
              <a:rPr lang="fr-FR" sz="2800" dirty="0">
                <a:solidFill>
                  <a:srgbClr val="000000"/>
                </a:solidFill>
              </a:rPr>
              <a:t>Créer un tableau Excel</a:t>
            </a:r>
          </a:p>
          <a:p>
            <a:pPr lvl="0" algn="l"/>
            <a:endParaRPr lang="fr-FR" sz="2000" b="0" dirty="0">
              <a:solidFill>
                <a:srgbClr val="000000"/>
              </a:solidFill>
            </a:endParaRPr>
          </a:p>
          <a:p>
            <a:pPr marL="457200" lvl="0" indent="-457200" algn="l">
              <a:buAutoNum type="arabicParenR"/>
            </a:pPr>
            <a:r>
              <a:rPr lang="fr-FR" sz="2800" b="0" dirty="0">
                <a:solidFill>
                  <a:srgbClr val="000000"/>
                </a:solidFill>
              </a:rPr>
              <a:t>Dans une feuille sélectionner une plage de cellule</a:t>
            </a:r>
          </a:p>
          <a:p>
            <a:pPr marL="457200" lvl="0" indent="-457200" algn="l">
              <a:buAutoNum type="arabicParenR"/>
            </a:pPr>
            <a:endParaRPr lang="fr-FR" sz="2800" b="0" dirty="0">
              <a:solidFill>
                <a:srgbClr val="000000"/>
              </a:solidFill>
            </a:endParaRPr>
          </a:p>
          <a:p>
            <a:pPr marL="457200" indent="-457200" algn="l">
              <a:buFont typeface="Arial" pitchFamily="34"/>
              <a:buAutoNum type="arabicParenR"/>
            </a:pPr>
            <a:r>
              <a:rPr lang="fr-FR" sz="2800" b="0" dirty="0">
                <a:solidFill>
                  <a:srgbClr val="000000"/>
                </a:solidFill>
              </a:rPr>
              <a:t>Choisir « Insertion tableau »</a:t>
            </a:r>
          </a:p>
          <a:p>
            <a:pPr marL="457200" indent="-457200" algn="l">
              <a:buFont typeface="Arial" pitchFamily="34"/>
              <a:buAutoNum type="arabicParenR"/>
            </a:pPr>
            <a:endParaRPr lang="fr-FR" sz="2800" b="0" dirty="0">
              <a:solidFill>
                <a:srgbClr val="000000"/>
              </a:solidFill>
            </a:endParaRPr>
          </a:p>
          <a:p>
            <a:pPr marL="457200" indent="-457200" algn="l">
              <a:buFont typeface="Arial" pitchFamily="34"/>
              <a:buAutoNum type="arabicParenR"/>
            </a:pPr>
            <a:r>
              <a:rPr lang="fr-FR" sz="2800" b="0" dirty="0">
                <a:solidFill>
                  <a:srgbClr val="000000"/>
                </a:solidFill>
              </a:rPr>
              <a:t>Changer le nom du tableau en haut à droite dans la barre d’outils.</a:t>
            </a:r>
          </a:p>
          <a:p>
            <a:pPr algn="l"/>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spTree>
    <p:extLst>
      <p:ext uri="{BB962C8B-B14F-4D97-AF65-F5344CB8AC3E}">
        <p14:creationId xmlns:p14="http://schemas.microsoft.com/office/powerpoint/2010/main" val="877415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lstStyle/>
          <a:p>
            <a:pPr lvl="0"/>
            <a:r>
              <a:rPr lang="fr-FR" sz="4000" dirty="0"/>
              <a:t>Exercices</a:t>
            </a:r>
          </a:p>
        </p:txBody>
      </p:sp>
      <p:sp>
        <p:nvSpPr>
          <p:cNvPr id="3" name="Espace réservé du texte 2"/>
          <p:cNvSpPr txBox="1">
            <a:spLocks noGrp="1"/>
          </p:cNvSpPr>
          <p:nvPr>
            <p:ph type="body" idx="1"/>
          </p:nvPr>
        </p:nvSpPr>
        <p:spPr/>
        <p:txBody>
          <a:bodyPr anchorCtr="0"/>
          <a:lstStyle/>
          <a:p>
            <a:pPr marL="228600" lvl="0" indent="-228600" algn="l">
              <a:buChar char="•"/>
            </a:pPr>
            <a:r>
              <a:rPr lang="fr-FR" dirty="0"/>
              <a:t>Objectif</a:t>
            </a:r>
          </a:p>
        </p:txBody>
      </p:sp>
      <p:sp>
        <p:nvSpPr>
          <p:cNvPr id="4" name="Espace réservé du contenu 5"/>
          <p:cNvSpPr txBox="1">
            <a:spLocks noGrp="1"/>
          </p:cNvSpPr>
          <p:nvPr>
            <p:ph type="body" idx="3"/>
          </p:nvPr>
        </p:nvSpPr>
        <p:spPr>
          <a:xfrm>
            <a:off x="1026019" y="555168"/>
            <a:ext cx="10770645" cy="5801182"/>
          </a:xfrm>
          <a:ln w="9528">
            <a:solidFill>
              <a:srgbClr val="5B9BD5"/>
            </a:solidFill>
            <a:prstDash val="solid"/>
          </a:ln>
        </p:spPr>
        <p:txBody>
          <a:bodyPr anchor="ctr" anchorCtr="0">
            <a:normAutofit/>
          </a:bodyPr>
          <a:lstStyle/>
          <a:p>
            <a:pPr lvl="0" algn="l"/>
            <a:r>
              <a:rPr lang="fr-FR" sz="2800" b="0" dirty="0">
                <a:solidFill>
                  <a:srgbClr val="000000"/>
                </a:solidFill>
              </a:rPr>
              <a:t>Modifier/ trouver les tableaux existants/ supprimer un tableau</a:t>
            </a:r>
          </a:p>
          <a:p>
            <a:pPr lvl="0" algn="l"/>
            <a:endParaRPr lang="fr-FR" sz="2800" b="0" dirty="0">
              <a:solidFill>
                <a:srgbClr val="000000"/>
              </a:solidFill>
            </a:endParaRPr>
          </a:p>
          <a:p>
            <a:pPr marL="514350" lvl="0" indent="-514350" algn="l">
              <a:buAutoNum type="arabicParenR"/>
            </a:pPr>
            <a:r>
              <a:rPr lang="fr-FR" sz="2800" b="0" dirty="0">
                <a:solidFill>
                  <a:srgbClr val="000000"/>
                </a:solidFill>
              </a:rPr>
              <a:t>Menu « Formules »</a:t>
            </a:r>
          </a:p>
          <a:p>
            <a:pPr marL="514350" lvl="0" indent="-514350" algn="l">
              <a:buAutoNum type="arabicParenR"/>
            </a:pPr>
            <a:endParaRPr lang="fr-FR" sz="2800" b="0" dirty="0">
              <a:solidFill>
                <a:srgbClr val="000000"/>
              </a:solidFill>
            </a:endParaRPr>
          </a:p>
          <a:p>
            <a:pPr marL="514350" lvl="0" indent="-514350" algn="l">
              <a:buAutoNum type="arabicParenR"/>
            </a:pPr>
            <a:r>
              <a:rPr lang="fr-FR" sz="2800" b="0" dirty="0">
                <a:solidFill>
                  <a:srgbClr val="000000"/>
                </a:solidFill>
              </a:rPr>
              <a:t>Choisir « Gestionnaire de noms »</a:t>
            </a:r>
          </a:p>
          <a:p>
            <a:pPr lvl="0" algn="l"/>
            <a:endParaRPr lang="fr-FR" sz="2000" b="0" dirty="0">
              <a:solidFill>
                <a:srgbClr val="000000"/>
              </a:solidFill>
            </a:endParaRPr>
          </a:p>
          <a:p>
            <a:pPr algn="l"/>
            <a:endParaRPr lang="fr-FR" sz="28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a:p>
            <a:pPr marL="457200" lvl="0" indent="-457200" algn="l">
              <a:buAutoNum type="arabicParenR"/>
            </a:pPr>
            <a:endParaRPr lang="fr-FR" sz="2000" b="0" dirty="0">
              <a:solidFill>
                <a:srgbClr val="000000"/>
              </a:solidFill>
            </a:endParaRPr>
          </a:p>
        </p:txBody>
      </p:sp>
    </p:spTree>
    <p:extLst>
      <p:ext uri="{BB962C8B-B14F-4D97-AF65-F5344CB8AC3E}">
        <p14:creationId xmlns:p14="http://schemas.microsoft.com/office/powerpoint/2010/main" val="1418118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6094853" cy="5801182"/>
          </a:xfrm>
          <a:ln w="9528">
            <a:solidFill>
              <a:srgbClr val="5B9BD5"/>
            </a:solidFill>
            <a:prstDash val="solid"/>
          </a:ln>
        </p:spPr>
        <p:txBody>
          <a:bodyPr anchor="ctr" anchorCtr="0">
            <a:normAutofit fontScale="92500" lnSpcReduction="10000"/>
          </a:bodyPr>
          <a:lstStyle/>
          <a:p>
            <a:pPr marL="0" lvl="0" indent="0">
              <a:buNone/>
            </a:pPr>
            <a:endParaRPr lang="fr-FR" sz="1600" b="1" dirty="0">
              <a:solidFill>
                <a:srgbClr val="2F5597"/>
              </a:solidFill>
            </a:endParaRPr>
          </a:p>
          <a:p>
            <a:pPr marL="0" lvl="0" indent="0">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b="1" dirty="0">
              <a:solidFill>
                <a:srgbClr val="2F5597"/>
              </a:solidFill>
            </a:endParaRP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lgn="l">
              <a:buNone/>
            </a:pPr>
            <a:r>
              <a:rPr lang="fr-FR" sz="1600" b="1" dirty="0">
                <a:solidFill>
                  <a:srgbClr val="2F5597"/>
                </a:solidFill>
              </a:rPr>
              <a:t>Exercice : Récupérer le code source de </a:t>
            </a:r>
            <a:r>
              <a:rPr lang="fr-FR" sz="1600" u="sng" dirty="0">
                <a:solidFill>
                  <a:srgbClr val="2F5597"/>
                </a:solidFill>
                <a:effectLst>
                  <a:outerShdw blurRad="38100" dist="38100" dir="2700000" algn="tl">
                    <a:srgbClr val="000000">
                      <a:alpha val="43137"/>
                    </a:srgbClr>
                  </a:outerShdw>
                </a:effectLst>
              </a:rPr>
              <a:t>l’exo 6 sur l’ENT </a:t>
            </a:r>
            <a:r>
              <a:rPr lang="fr-FR" sz="1600" b="1" dirty="0">
                <a:solidFill>
                  <a:srgbClr val="2F5597"/>
                </a:solidFill>
              </a:rPr>
              <a:t>et le faire tourner dans VBA.</a:t>
            </a:r>
          </a:p>
          <a:p>
            <a:pPr marL="0" lvl="0" indent="0" algn="l">
              <a:buNone/>
            </a:pPr>
            <a:r>
              <a:rPr lang="fr-FR" sz="1600" b="1" dirty="0">
                <a:solidFill>
                  <a:srgbClr val="2F5597"/>
                </a:solidFill>
              </a:rPr>
              <a:t>Pré requis pour le « faire tourner »:</a:t>
            </a:r>
          </a:p>
          <a:p>
            <a:pPr marL="0" lvl="0" indent="0" algn="l">
              <a:buNone/>
            </a:pPr>
            <a:endParaRPr lang="fr-FR" sz="1600" dirty="0"/>
          </a:p>
          <a:p>
            <a:pPr marL="342900" lvl="0" indent="-342900" algn="l">
              <a:buFont typeface="+mj-lt"/>
              <a:buAutoNum type="arabicPeriod"/>
            </a:pPr>
            <a:r>
              <a:rPr lang="fr-FR" sz="1600" b="1" dirty="0">
                <a:solidFill>
                  <a:srgbClr val="2F5597"/>
                </a:solidFill>
              </a:rPr>
              <a:t>Renommer la feuille </a:t>
            </a:r>
            <a:r>
              <a:rPr lang="fr-FR" sz="1600" dirty="0"/>
              <a:t>E</a:t>
            </a:r>
            <a:r>
              <a:rPr lang="fr-FR" sz="1600" b="1" dirty="0">
                <a:solidFill>
                  <a:srgbClr val="2F5597"/>
                </a:solidFill>
              </a:rPr>
              <a:t>xcel utilisée pour stocker les résultats</a:t>
            </a:r>
          </a:p>
          <a:p>
            <a:pPr marL="342900" lvl="0" indent="-342900" algn="l">
              <a:buFont typeface="+mj-lt"/>
              <a:buAutoNum type="arabicPeriod"/>
            </a:pPr>
            <a:r>
              <a:rPr lang="fr-FR" sz="1600" dirty="0"/>
              <a:t>Créer un tableau qui contient 5 colonnes ( de A à E ) et qui s’appelle « Tirages ».</a:t>
            </a:r>
          </a:p>
          <a:p>
            <a:pPr marL="342900" lvl="0" indent="-342900" algn="l">
              <a:buFont typeface="+mj-lt"/>
              <a:buAutoNum type="arabicPeriod"/>
            </a:pPr>
            <a:r>
              <a:rPr lang="fr-FR" sz="1600" dirty="0"/>
              <a:t>Créer un module ( click droit « insertion module » dans VBA )</a:t>
            </a:r>
          </a:p>
          <a:p>
            <a:pPr marL="342900" lvl="0" indent="-342900" algn="l">
              <a:buFont typeface="+mj-lt"/>
              <a:buAutoNum type="arabicPeriod"/>
            </a:pPr>
            <a:r>
              <a:rPr lang="fr-FR" sz="1600" dirty="0"/>
              <a:t>Coller le code fournit dans le module.</a:t>
            </a:r>
          </a:p>
          <a:p>
            <a:pPr marL="342900" lvl="0" indent="-342900" algn="l">
              <a:buFont typeface="+mj-lt"/>
              <a:buAutoNum type="arabicPeriod"/>
            </a:pPr>
            <a:r>
              <a:rPr lang="fr-FR" sz="1600" b="1" dirty="0">
                <a:solidFill>
                  <a:srgbClr val="2F5597"/>
                </a:solidFill>
              </a:rPr>
              <a:t>Tester que les résultats sont bien écrits dans le tableau.</a:t>
            </a:r>
          </a:p>
          <a:p>
            <a:pPr marL="0" lvl="0" indent="0" algn="l">
              <a:buNone/>
            </a:pPr>
            <a:endParaRPr lang="fr-FR" sz="1600" dirty="0"/>
          </a:p>
          <a:p>
            <a:pPr marL="0" lvl="0" indent="0" algn="l">
              <a:buNone/>
            </a:pPr>
            <a:endParaRPr lang="fr-FR" sz="1600" b="1" dirty="0">
              <a:solidFill>
                <a:srgbClr val="2F5597"/>
              </a:solidFill>
            </a:endParaRPr>
          </a:p>
          <a:p>
            <a:pPr marL="0" lvl="0" indent="0" algn="l">
              <a:buNone/>
            </a:pPr>
            <a:endParaRPr lang="fr-FR" sz="1600" dirty="0"/>
          </a:p>
          <a:p>
            <a:pPr marL="0" lvl="0" indent="0">
              <a:buNone/>
            </a:pPr>
            <a:endParaRPr lang="fr-FR" sz="1600" b="1" dirty="0">
              <a:solidFill>
                <a:srgbClr val="2F5597"/>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pic>
        <p:nvPicPr>
          <p:cNvPr id="6" name="Espace réservé du contenu 5">
            <a:extLst>
              <a:ext uri="{FF2B5EF4-FFF2-40B4-BE49-F238E27FC236}">
                <a16:creationId xmlns:a16="http://schemas.microsoft.com/office/drawing/2014/main" id="{F913BD4D-56C2-04E3-6E75-AB3909B551C2}"/>
              </a:ext>
            </a:extLst>
          </p:cNvPr>
          <p:cNvPicPr>
            <a:picLocks noGrp="1" noChangeAspect="1"/>
          </p:cNvPicPr>
          <p:nvPr>
            <p:ph idx="2"/>
          </p:nvPr>
        </p:nvPicPr>
        <p:blipFill>
          <a:blip r:embed="rId3"/>
          <a:stretch>
            <a:fillRect/>
          </a:stretch>
        </p:blipFill>
        <p:spPr>
          <a:xfrm>
            <a:off x="5479430" y="3702867"/>
            <a:ext cx="6094853" cy="2865422"/>
          </a:xfrm>
          <a:ln>
            <a:noFill/>
          </a:ln>
        </p:spPr>
      </p:pic>
      <p:sp>
        <p:nvSpPr>
          <p:cNvPr id="3" name="Flèche : droite 2">
            <a:extLst>
              <a:ext uri="{FF2B5EF4-FFF2-40B4-BE49-F238E27FC236}">
                <a16:creationId xmlns:a16="http://schemas.microsoft.com/office/drawing/2014/main" id="{0D3C61D1-5361-89C1-44E5-6E6C783B217A}"/>
              </a:ext>
            </a:extLst>
          </p:cNvPr>
          <p:cNvSpPr/>
          <p:nvPr/>
        </p:nvSpPr>
        <p:spPr>
          <a:xfrm>
            <a:off x="2806574" y="5088048"/>
            <a:ext cx="2109458" cy="534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DC23AAD0-8A93-D01A-ADD1-6718AD69C1BB}"/>
              </a:ext>
            </a:extLst>
          </p:cNvPr>
          <p:cNvSpPr txBox="1"/>
          <p:nvPr/>
        </p:nvSpPr>
        <p:spPr>
          <a:xfrm>
            <a:off x="1604906" y="5156068"/>
            <a:ext cx="1276539" cy="369332"/>
          </a:xfrm>
          <a:prstGeom prst="rect">
            <a:avLst/>
          </a:prstGeom>
          <a:noFill/>
        </p:spPr>
        <p:txBody>
          <a:bodyPr wrap="square" rtlCol="0">
            <a:spAutoFit/>
          </a:bodyPr>
          <a:lstStyle/>
          <a:p>
            <a:r>
              <a:rPr lang="fr-FR" dirty="0"/>
              <a:t>Résultat</a:t>
            </a:r>
          </a:p>
        </p:txBody>
      </p:sp>
    </p:spTree>
    <p:extLst>
      <p:ext uri="{BB962C8B-B14F-4D97-AF65-F5344CB8AC3E}">
        <p14:creationId xmlns:p14="http://schemas.microsoft.com/office/powerpoint/2010/main" val="2502154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pPr lvl="0"/>
            <a:r>
              <a:rPr lang="fr-FR" dirty="0"/>
              <a:t>TP 2 les formulaires</a:t>
            </a:r>
          </a:p>
        </p:txBody>
      </p:sp>
      <p:sp>
        <p:nvSpPr>
          <p:cNvPr id="3" name="Espace réservé du texte 2"/>
          <p:cNvSpPr txBox="1">
            <a:spLocks noGrp="1"/>
          </p:cNvSpPr>
          <p:nvPr>
            <p:ph type="body" idx="1"/>
          </p:nvPr>
        </p:nvSpPr>
        <p:spPr/>
        <p:txBody>
          <a:bodyPr/>
          <a:lstStyle/>
          <a:p>
            <a:pPr lvl="0"/>
            <a:r>
              <a:rPr lang="fr-FR"/>
              <a:t>par l’exemple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672863"/>
            <a:ext cx="10290812" cy="5801182"/>
          </a:xfrm>
          <a:ln w="9528">
            <a:solidFill>
              <a:srgbClr val="5B9BD5"/>
            </a:solidFill>
            <a:prstDash val="solid"/>
          </a:ln>
        </p:spPr>
        <p:txBody>
          <a:bodyPr anchor="ctr" anchorCtr="0">
            <a:normAutofit fontScale="25000" lnSpcReduction="20000"/>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800" dirty="0">
              <a:solidFill>
                <a:srgbClr val="000000"/>
              </a:solidFill>
            </a:endParaRPr>
          </a:p>
          <a:p>
            <a:pPr algn="l">
              <a:lnSpc>
                <a:spcPct val="120000"/>
              </a:lnSpc>
            </a:pPr>
            <a:endParaRPr lang="fr-FR" sz="4800" dirty="0">
              <a:solidFill>
                <a:srgbClr val="000000"/>
              </a:solidFill>
            </a:endParaRPr>
          </a:p>
          <a:p>
            <a:pPr algn="l">
              <a:lnSpc>
                <a:spcPct val="120000"/>
              </a:lnSpc>
            </a:pPr>
            <a:endParaRPr lang="fr-FR" sz="7200" dirty="0">
              <a:solidFill>
                <a:srgbClr val="000000"/>
              </a:solidFill>
            </a:endParaRPr>
          </a:p>
          <a:p>
            <a:pPr algn="l">
              <a:lnSpc>
                <a:spcPct val="120000"/>
              </a:lnSpc>
            </a:pPr>
            <a:r>
              <a:rPr lang="fr-FR" sz="7200" dirty="0">
                <a:solidFill>
                  <a:srgbClr val="000000"/>
                </a:solidFill>
              </a:rPr>
              <a:t>Faire évoluer l’algorithme sur les tirages en lui apportant une interface graphique.</a:t>
            </a:r>
            <a:endParaRPr lang="fr-FR" sz="7200" i="1" u="sng" dirty="0">
              <a:solidFill>
                <a:srgbClr val="000000"/>
              </a:solidFill>
            </a:endParaRPr>
          </a:p>
          <a:p>
            <a:pPr algn="l">
              <a:lnSpc>
                <a:spcPct val="120000"/>
              </a:lnSpc>
            </a:pPr>
            <a:r>
              <a:rPr lang="fr-FR" sz="7200" i="1" u="sng" dirty="0">
                <a:solidFill>
                  <a:srgbClr val="000000"/>
                </a:solidFill>
              </a:rPr>
              <a:t>Première partie </a:t>
            </a:r>
            <a:r>
              <a:rPr lang="fr-FR" sz="7200" i="1" u="sng" dirty="0">
                <a:solidFill>
                  <a:srgbClr val="C00000"/>
                </a:solidFill>
              </a:rPr>
              <a:t>: étape 1</a:t>
            </a:r>
            <a:endParaRPr lang="fr-FR" sz="4800" i="1" u="sng" dirty="0">
              <a:solidFill>
                <a:srgbClr val="000000"/>
              </a:solidFill>
            </a:endParaRPr>
          </a:p>
          <a:p>
            <a:pPr algn="l">
              <a:lnSpc>
                <a:spcPct val="120000"/>
              </a:lnSpc>
            </a:pPr>
            <a:r>
              <a:rPr lang="fr-FR" sz="7200" b="0" i="1" u="sng" dirty="0">
                <a:solidFill>
                  <a:srgbClr val="000000"/>
                </a:solidFill>
              </a:rPr>
              <a:t>Créer le formulaire</a:t>
            </a:r>
          </a:p>
          <a:p>
            <a:pPr algn="l">
              <a:lnSpc>
                <a:spcPct val="120000"/>
              </a:lnSpc>
            </a:pPr>
            <a:r>
              <a:rPr lang="fr-FR" sz="7200" dirty="0">
                <a:solidFill>
                  <a:srgbClr val="000000"/>
                </a:solidFill>
              </a:rPr>
              <a:t>2 champs de saisie des paramètres : </a:t>
            </a:r>
            <a:r>
              <a:rPr lang="fr-FR" sz="7200" i="1" dirty="0">
                <a:solidFill>
                  <a:srgbClr val="000000"/>
                </a:solidFill>
              </a:rPr>
              <a:t>( type </a:t>
            </a:r>
            <a:r>
              <a:rPr lang="fr-FR" sz="7200" i="1" dirty="0" err="1">
                <a:solidFill>
                  <a:srgbClr val="000000"/>
                </a:solidFill>
              </a:rPr>
              <a:t>Textbox</a:t>
            </a:r>
            <a:r>
              <a:rPr lang="fr-FR" sz="7200" i="1" dirty="0">
                <a:solidFill>
                  <a:srgbClr val="000000"/>
                </a:solidFill>
              </a:rPr>
              <a:t> )</a:t>
            </a:r>
          </a:p>
          <a:p>
            <a:pPr algn="l">
              <a:lnSpc>
                <a:spcPct val="120000"/>
              </a:lnSpc>
            </a:pPr>
            <a:r>
              <a:rPr lang="fr-FR" sz="7200" dirty="0">
                <a:solidFill>
                  <a:srgbClr val="000000"/>
                </a:solidFill>
              </a:rPr>
              <a:t>1 bouton pour lancer le tirage : </a:t>
            </a:r>
            <a:r>
              <a:rPr lang="fr-FR" sz="7200" i="1" dirty="0">
                <a:solidFill>
                  <a:srgbClr val="000000"/>
                </a:solidFill>
              </a:rPr>
              <a:t>( type </a:t>
            </a:r>
            <a:r>
              <a:rPr lang="fr-FR" sz="7200" i="1" dirty="0" err="1">
                <a:solidFill>
                  <a:srgbClr val="000000"/>
                </a:solidFill>
              </a:rPr>
              <a:t>CommandButton</a:t>
            </a:r>
            <a:r>
              <a:rPr lang="fr-FR" sz="7200" i="1" dirty="0">
                <a:solidFill>
                  <a:srgbClr val="000000"/>
                </a:solidFill>
              </a:rPr>
              <a:t> )</a:t>
            </a:r>
          </a:p>
          <a:p>
            <a:pPr algn="l">
              <a:lnSpc>
                <a:spcPct val="120000"/>
              </a:lnSpc>
            </a:pPr>
            <a:r>
              <a:rPr lang="fr-FR" sz="7200" dirty="0">
                <a:solidFill>
                  <a:srgbClr val="000000"/>
                </a:solidFill>
              </a:rPr>
              <a:t>Deux champs qui affichent le joueur gagnant et son score. </a:t>
            </a:r>
            <a:r>
              <a:rPr lang="fr-FR" sz="7200" i="1" dirty="0">
                <a:solidFill>
                  <a:srgbClr val="000000"/>
                </a:solidFill>
              </a:rPr>
              <a:t>( type </a:t>
            </a:r>
            <a:r>
              <a:rPr lang="fr-FR" sz="7200" i="1" dirty="0" err="1">
                <a:solidFill>
                  <a:srgbClr val="000000"/>
                </a:solidFill>
              </a:rPr>
              <a:t>Textbox</a:t>
            </a:r>
            <a:r>
              <a:rPr lang="fr-FR" sz="7200" i="1" dirty="0">
                <a:solidFill>
                  <a:srgbClr val="000000"/>
                </a:solidFill>
              </a:rPr>
              <a:t> )</a:t>
            </a:r>
          </a:p>
          <a:p>
            <a:pPr algn="l">
              <a:lnSpc>
                <a:spcPct val="120000"/>
              </a:lnSpc>
            </a:pPr>
            <a:endParaRPr lang="fr-FR" sz="7200" dirty="0">
              <a:solidFill>
                <a:srgbClr val="000000"/>
              </a:solidFill>
            </a:endParaRPr>
          </a:p>
          <a:p>
            <a:pPr algn="l">
              <a:lnSpc>
                <a:spcPct val="120000"/>
              </a:lnSpc>
            </a:pPr>
            <a:r>
              <a:rPr lang="fr-FR" sz="7200" dirty="0">
                <a:solidFill>
                  <a:srgbClr val="000000"/>
                </a:solidFill>
              </a:rPr>
              <a:t>Intégrer le code du tirage ( exo6 )  derrière le « click » du bouton.</a:t>
            </a:r>
          </a:p>
          <a:p>
            <a:pPr algn="l">
              <a:lnSpc>
                <a:spcPct val="120000"/>
              </a:lnSpc>
            </a:pPr>
            <a:endParaRPr lang="fr-FR" sz="7200" dirty="0">
              <a:solidFill>
                <a:srgbClr val="000000"/>
              </a:solidFill>
            </a:endParaRPr>
          </a:p>
          <a:p>
            <a:pPr algn="l">
              <a:lnSpc>
                <a:spcPct val="120000"/>
              </a:lnSpc>
            </a:pPr>
            <a:r>
              <a:rPr lang="fr-FR" sz="7200" i="1" u="sng" dirty="0">
                <a:solidFill>
                  <a:srgbClr val="000000"/>
                </a:solidFill>
              </a:rPr>
              <a:t>Deuxième partie : </a:t>
            </a:r>
            <a:r>
              <a:rPr lang="fr-FR" sz="7200" i="1" u="sng" dirty="0">
                <a:solidFill>
                  <a:srgbClr val="C00000"/>
                </a:solidFill>
              </a:rPr>
              <a:t>étape 2</a:t>
            </a:r>
          </a:p>
          <a:p>
            <a:pPr algn="l">
              <a:lnSpc>
                <a:spcPct val="120000"/>
              </a:lnSpc>
            </a:pPr>
            <a:r>
              <a:rPr lang="fr-FR" sz="7200" dirty="0">
                <a:solidFill>
                  <a:srgbClr val="000000"/>
                </a:solidFill>
              </a:rPr>
              <a:t>Ajouter une liste qui affiche les tirages. </a:t>
            </a:r>
            <a:r>
              <a:rPr lang="fr-FR" sz="7200" i="1" dirty="0">
                <a:solidFill>
                  <a:srgbClr val="000000"/>
                </a:solidFill>
              </a:rPr>
              <a:t>( </a:t>
            </a:r>
            <a:r>
              <a:rPr lang="fr-FR" sz="7200" i="1" dirty="0" err="1">
                <a:solidFill>
                  <a:srgbClr val="000000"/>
                </a:solidFill>
              </a:rPr>
              <a:t>ListBox</a:t>
            </a:r>
            <a:r>
              <a:rPr lang="fr-FR" sz="7200" i="1" dirty="0">
                <a:solidFill>
                  <a:srgbClr val="000000"/>
                </a:solidFill>
              </a:rPr>
              <a:t> )</a:t>
            </a:r>
          </a:p>
          <a:p>
            <a:pPr algn="l">
              <a:lnSpc>
                <a:spcPct val="120000"/>
              </a:lnSpc>
            </a:pPr>
            <a:endParaRPr lang="fr-FR" sz="7200" dirty="0">
              <a:solidFill>
                <a:srgbClr val="000000"/>
              </a:solidFill>
            </a:endParaRPr>
          </a:p>
          <a:p>
            <a:pPr algn="l">
              <a:lnSpc>
                <a:spcPct val="120000"/>
              </a:lnSpc>
            </a:pPr>
            <a:r>
              <a:rPr lang="fr-FR" sz="7200" i="1" u="sng" dirty="0">
                <a:solidFill>
                  <a:srgbClr val="000000"/>
                </a:solidFill>
              </a:rPr>
              <a:t>Troisième partie : </a:t>
            </a:r>
            <a:r>
              <a:rPr lang="fr-FR" sz="7200" i="1" u="sng" dirty="0">
                <a:solidFill>
                  <a:srgbClr val="C00000"/>
                </a:solidFill>
              </a:rPr>
              <a:t>étape 3</a:t>
            </a:r>
            <a:endParaRPr lang="fr-FR" sz="7200" i="1" dirty="0">
              <a:solidFill>
                <a:srgbClr val="C00000"/>
              </a:solidFill>
            </a:endParaRPr>
          </a:p>
          <a:p>
            <a:pPr algn="l">
              <a:lnSpc>
                <a:spcPct val="120000"/>
              </a:lnSpc>
            </a:pPr>
            <a:r>
              <a:rPr lang="fr-FR" sz="7200" dirty="0">
                <a:solidFill>
                  <a:srgbClr val="000000"/>
                </a:solidFill>
              </a:rPr>
              <a:t>Ajouter une case a cocher qui active l’enregistrement des résultats dans </a:t>
            </a:r>
            <a:r>
              <a:rPr lang="fr-FR" sz="7200" u="sng" dirty="0">
                <a:solidFill>
                  <a:srgbClr val="000000"/>
                </a:solidFill>
              </a:rPr>
              <a:t>un tableau </a:t>
            </a:r>
            <a:r>
              <a:rPr lang="fr-FR" sz="7200" dirty="0" err="1">
                <a:solidFill>
                  <a:srgbClr val="000000"/>
                </a:solidFill>
              </a:rPr>
              <a:t>excel</a:t>
            </a:r>
            <a:r>
              <a:rPr lang="fr-FR" sz="7200" dirty="0">
                <a:solidFill>
                  <a:srgbClr val="000000"/>
                </a:solidFill>
              </a:rPr>
              <a:t>. </a:t>
            </a:r>
            <a:r>
              <a:rPr lang="fr-FR" sz="7200" i="1" dirty="0">
                <a:solidFill>
                  <a:srgbClr val="000000"/>
                </a:solidFill>
              </a:rPr>
              <a:t>( </a:t>
            </a:r>
            <a:r>
              <a:rPr lang="fr-FR" sz="7200" i="1" dirty="0" err="1">
                <a:solidFill>
                  <a:srgbClr val="000000"/>
                </a:solidFill>
              </a:rPr>
              <a:t>CheckBox</a:t>
            </a:r>
            <a:r>
              <a:rPr lang="fr-FR" sz="7200" i="1" dirty="0">
                <a:solidFill>
                  <a:srgbClr val="000000"/>
                </a:solidFill>
              </a:rPr>
              <a:t> )</a:t>
            </a:r>
          </a:p>
          <a:p>
            <a:pPr algn="l">
              <a:lnSpc>
                <a:spcPct val="120000"/>
              </a:lnSpc>
            </a:pPr>
            <a:r>
              <a:rPr lang="fr-FR" sz="7200" dirty="0">
                <a:solidFill>
                  <a:srgbClr val="000000"/>
                </a:solidFill>
              </a:rPr>
              <a:t>Ajouter une liste qui affiche l’historique des parties contenues dans le tableau </a:t>
            </a:r>
            <a:r>
              <a:rPr lang="fr-FR" sz="7200" dirty="0" err="1">
                <a:solidFill>
                  <a:srgbClr val="000000"/>
                </a:solidFill>
              </a:rPr>
              <a:t>excel</a:t>
            </a:r>
            <a:r>
              <a:rPr lang="fr-FR" sz="7200" dirty="0">
                <a:solidFill>
                  <a:srgbClr val="000000"/>
                </a:solidFill>
              </a:rPr>
              <a:t> utilisé précédemment. </a:t>
            </a:r>
            <a:r>
              <a:rPr lang="fr-FR" sz="7200" i="1" dirty="0">
                <a:solidFill>
                  <a:srgbClr val="000000"/>
                </a:solidFill>
              </a:rPr>
              <a:t>( </a:t>
            </a:r>
            <a:r>
              <a:rPr lang="fr-FR" sz="7200" i="1" dirty="0" err="1">
                <a:solidFill>
                  <a:srgbClr val="000000"/>
                </a:solidFill>
              </a:rPr>
              <a:t>ListBox</a:t>
            </a:r>
            <a:r>
              <a:rPr lang="fr-FR" sz="7200" i="1" dirty="0">
                <a:solidFill>
                  <a:srgbClr val="000000"/>
                </a:solidFill>
              </a:rPr>
              <a:t> ) </a:t>
            </a: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7</a:t>
            </a:r>
          </a:p>
        </p:txBody>
      </p:sp>
      <p:sp>
        <p:nvSpPr>
          <p:cNvPr id="3" name="Flèche : bas 2">
            <a:extLst>
              <a:ext uri="{FF2B5EF4-FFF2-40B4-BE49-F238E27FC236}">
                <a16:creationId xmlns:a16="http://schemas.microsoft.com/office/drawing/2014/main" id="{27730672-8897-50D4-CEF4-6895AD89AF8B}"/>
              </a:ext>
            </a:extLst>
          </p:cNvPr>
          <p:cNvSpPr/>
          <p:nvPr/>
        </p:nvSpPr>
        <p:spPr>
          <a:xfrm>
            <a:off x="11173564" y="4547345"/>
            <a:ext cx="778598" cy="21909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B5C6846-BFB9-E8C0-B085-7A9358ED3A03}"/>
              </a:ext>
            </a:extLst>
          </p:cNvPr>
          <p:cNvSpPr txBox="1"/>
          <p:nvPr/>
        </p:nvSpPr>
        <p:spPr>
          <a:xfrm>
            <a:off x="11223358" y="4039225"/>
            <a:ext cx="1457608" cy="369332"/>
          </a:xfrm>
          <a:prstGeom prst="rect">
            <a:avLst/>
          </a:prstGeom>
          <a:noFill/>
        </p:spPr>
        <p:txBody>
          <a:bodyPr wrap="square" rtlCol="0">
            <a:spAutoFit/>
          </a:bodyPr>
          <a:lstStyle/>
          <a:p>
            <a:r>
              <a:rPr lang="fr-FR" b="1" dirty="0">
                <a:solidFill>
                  <a:srgbClr val="FF0000"/>
                </a:solidFill>
              </a:rPr>
              <a:t>!!! Suite</a:t>
            </a:r>
          </a:p>
        </p:txBody>
      </p:sp>
    </p:spTree>
    <p:extLst>
      <p:ext uri="{BB962C8B-B14F-4D97-AF65-F5344CB8AC3E}">
        <p14:creationId xmlns:p14="http://schemas.microsoft.com/office/powerpoint/2010/main" val="1360636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br>
              <a:rPr lang="fr-FR" sz="4000" dirty="0"/>
            </a:br>
            <a:endParaRPr lang="fr-FR" sz="4000" dirty="0"/>
          </a:p>
        </p:txBody>
      </p:sp>
      <p:sp>
        <p:nvSpPr>
          <p:cNvPr id="5" name="Espace réservé du texte 4"/>
          <p:cNvSpPr txBox="1">
            <a:spLocks noGrp="1"/>
          </p:cNvSpPr>
          <p:nvPr>
            <p:ph idx="2"/>
          </p:nvPr>
        </p:nvSpPr>
        <p:spPr>
          <a:xfrm>
            <a:off x="2352543" y="1068485"/>
            <a:ext cx="5276545" cy="463728"/>
          </a:xfrm>
          <a:ln>
            <a:noFill/>
          </a:ln>
        </p:spPr>
        <p:txBody>
          <a:bodyPr anchor="b">
            <a:normAutofit/>
          </a:bodyPr>
          <a:lstStyle/>
          <a:p>
            <a:pPr marL="0" lvl="0" indent="0">
              <a:buNone/>
            </a:pPr>
            <a:r>
              <a:rPr lang="fr-FR" sz="2400" b="1" dirty="0">
                <a:solidFill>
                  <a:srgbClr val="2F5597"/>
                </a:solidFill>
              </a:rPr>
              <a:t>Exemple de formulaire</a:t>
            </a:r>
          </a:p>
        </p:txBody>
      </p:sp>
      <p:pic>
        <p:nvPicPr>
          <p:cNvPr id="11" name="Image 10">
            <a:extLst>
              <a:ext uri="{FF2B5EF4-FFF2-40B4-BE49-F238E27FC236}">
                <a16:creationId xmlns:a16="http://schemas.microsoft.com/office/drawing/2014/main" id="{E4CCB775-16FB-4DF3-814E-48D5F6AA9208}"/>
              </a:ext>
            </a:extLst>
          </p:cNvPr>
          <p:cNvPicPr>
            <a:picLocks noChangeAspect="1"/>
          </p:cNvPicPr>
          <p:nvPr/>
        </p:nvPicPr>
        <p:blipFill rotWithShape="1">
          <a:blip r:embed="rId3"/>
          <a:srcRect l="17107" t="31327" r="31574" b="21035"/>
          <a:stretch/>
        </p:blipFill>
        <p:spPr>
          <a:xfrm>
            <a:off x="2293932" y="1766827"/>
            <a:ext cx="8128987" cy="4273524"/>
          </a:xfrm>
          <a:prstGeom prst="rect">
            <a:avLst/>
          </a:prstGeom>
        </p:spPr>
      </p:pic>
      <p:sp>
        <p:nvSpPr>
          <p:cNvPr id="7" name="Flèche : droite 6">
            <a:extLst>
              <a:ext uri="{FF2B5EF4-FFF2-40B4-BE49-F238E27FC236}">
                <a16:creationId xmlns:a16="http://schemas.microsoft.com/office/drawing/2014/main" id="{EBB8849D-64E3-DF34-A209-A7D70F585E76}"/>
              </a:ext>
            </a:extLst>
          </p:cNvPr>
          <p:cNvSpPr/>
          <p:nvPr/>
        </p:nvSpPr>
        <p:spPr>
          <a:xfrm rot="20546519">
            <a:off x="1963412" y="4732562"/>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5C1CB1E-B100-35E7-54DB-ED6F79030F40}"/>
              </a:ext>
            </a:extLst>
          </p:cNvPr>
          <p:cNvSpPr txBox="1"/>
          <p:nvPr/>
        </p:nvSpPr>
        <p:spPr>
          <a:xfrm>
            <a:off x="1209591" y="4992774"/>
            <a:ext cx="1810693" cy="369332"/>
          </a:xfrm>
          <a:prstGeom prst="rect">
            <a:avLst/>
          </a:prstGeom>
          <a:noFill/>
        </p:spPr>
        <p:txBody>
          <a:bodyPr wrap="square" rtlCol="0">
            <a:spAutoFit/>
          </a:bodyPr>
          <a:lstStyle/>
          <a:p>
            <a:r>
              <a:rPr lang="fr-FR" dirty="0">
                <a:solidFill>
                  <a:schemeClr val="accent1"/>
                </a:solidFill>
              </a:rPr>
              <a:t>Tirages</a:t>
            </a:r>
          </a:p>
        </p:txBody>
      </p:sp>
      <p:sp>
        <p:nvSpPr>
          <p:cNvPr id="9" name="Flèche : droite 8">
            <a:extLst>
              <a:ext uri="{FF2B5EF4-FFF2-40B4-BE49-F238E27FC236}">
                <a16:creationId xmlns:a16="http://schemas.microsoft.com/office/drawing/2014/main" id="{7BF5DD2A-D604-B121-A171-113C19FA139D}"/>
              </a:ext>
            </a:extLst>
          </p:cNvPr>
          <p:cNvSpPr/>
          <p:nvPr/>
        </p:nvSpPr>
        <p:spPr>
          <a:xfrm rot="20546519">
            <a:off x="6575264" y="5170330"/>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4115970-1711-FDD5-C713-15949AED406F}"/>
              </a:ext>
            </a:extLst>
          </p:cNvPr>
          <p:cNvSpPr txBox="1"/>
          <p:nvPr/>
        </p:nvSpPr>
        <p:spPr>
          <a:xfrm>
            <a:off x="4552806" y="5412397"/>
            <a:ext cx="3684696" cy="369332"/>
          </a:xfrm>
          <a:prstGeom prst="rect">
            <a:avLst/>
          </a:prstGeom>
          <a:noFill/>
        </p:spPr>
        <p:txBody>
          <a:bodyPr wrap="square" rtlCol="0">
            <a:spAutoFit/>
          </a:bodyPr>
          <a:lstStyle/>
          <a:p>
            <a:r>
              <a:rPr lang="fr-FR" dirty="0">
                <a:solidFill>
                  <a:schemeClr val="accent1"/>
                </a:solidFill>
              </a:rPr>
              <a:t>Gagnant des parties</a:t>
            </a:r>
          </a:p>
        </p:txBody>
      </p:sp>
      <p:sp>
        <p:nvSpPr>
          <p:cNvPr id="12" name="Flèche : droite 11">
            <a:extLst>
              <a:ext uri="{FF2B5EF4-FFF2-40B4-BE49-F238E27FC236}">
                <a16:creationId xmlns:a16="http://schemas.microsoft.com/office/drawing/2014/main" id="{2BB20219-B194-104B-BD8E-35BD3EE12C8B}"/>
              </a:ext>
            </a:extLst>
          </p:cNvPr>
          <p:cNvSpPr/>
          <p:nvPr/>
        </p:nvSpPr>
        <p:spPr>
          <a:xfrm rot="7084293">
            <a:off x="7478552" y="1658659"/>
            <a:ext cx="661040" cy="383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9B13200-89E2-0C8A-DB27-E0FB0F5C7931}"/>
              </a:ext>
            </a:extLst>
          </p:cNvPr>
          <p:cNvSpPr txBox="1"/>
          <p:nvPr/>
        </p:nvSpPr>
        <p:spPr>
          <a:xfrm>
            <a:off x="7809072" y="1099220"/>
            <a:ext cx="3684696" cy="369332"/>
          </a:xfrm>
          <a:prstGeom prst="rect">
            <a:avLst/>
          </a:prstGeom>
          <a:noFill/>
        </p:spPr>
        <p:txBody>
          <a:bodyPr wrap="square" rtlCol="0">
            <a:spAutoFit/>
          </a:bodyPr>
          <a:lstStyle/>
          <a:p>
            <a:r>
              <a:rPr lang="fr-FR" dirty="0">
                <a:solidFill>
                  <a:schemeClr val="accent1"/>
                </a:solidFill>
              </a:rPr>
              <a:t>Gagnant + Score de la partie</a:t>
            </a:r>
          </a:p>
        </p:txBody>
      </p:sp>
      <mc:AlternateContent xmlns:mc="http://schemas.openxmlformats.org/markup-compatibility/2006" xmlns:p14="http://schemas.microsoft.com/office/powerpoint/2010/main">
        <mc:Choice Requires="p14">
          <p:contentPart p14:bwMode="auto" r:id="rId4">
            <p14:nvContentPartPr>
              <p14:cNvPr id="20" name="Encre 19">
                <a:extLst>
                  <a:ext uri="{FF2B5EF4-FFF2-40B4-BE49-F238E27FC236}">
                    <a16:creationId xmlns:a16="http://schemas.microsoft.com/office/drawing/2014/main" id="{CC1178E7-7D1B-F8B3-86C8-17B9A2186249}"/>
                  </a:ext>
                </a:extLst>
              </p14:cNvPr>
              <p14:cNvContentPartPr/>
              <p14:nvPr/>
            </p14:nvContentPartPr>
            <p14:xfrm>
              <a:off x="6159170" y="1384180"/>
              <a:ext cx="360" cy="360"/>
            </p14:xfrm>
          </p:contentPart>
        </mc:Choice>
        <mc:Fallback xmlns="">
          <p:pic>
            <p:nvPicPr>
              <p:cNvPr id="20" name="Encre 19">
                <a:extLst>
                  <a:ext uri="{FF2B5EF4-FFF2-40B4-BE49-F238E27FC236}">
                    <a16:creationId xmlns:a16="http://schemas.microsoft.com/office/drawing/2014/main" id="{CC1178E7-7D1B-F8B3-86C8-17B9A2186249}"/>
                  </a:ext>
                </a:extLst>
              </p:cNvPr>
              <p:cNvPicPr/>
              <p:nvPr/>
            </p:nvPicPr>
            <p:blipFill>
              <a:blip r:embed="rId5"/>
              <a:stretch>
                <a:fillRect/>
              </a:stretch>
            </p:blipFill>
            <p:spPr>
              <a:xfrm>
                <a:off x="6150530" y="1375180"/>
                <a:ext cx="18000" cy="18000"/>
              </a:xfrm>
              <a:prstGeom prst="rect">
                <a:avLst/>
              </a:prstGeom>
            </p:spPr>
          </p:pic>
        </mc:Fallback>
      </mc:AlternateContent>
      <p:grpSp>
        <p:nvGrpSpPr>
          <p:cNvPr id="23" name="Groupe 22">
            <a:extLst>
              <a:ext uri="{FF2B5EF4-FFF2-40B4-BE49-F238E27FC236}">
                <a16:creationId xmlns:a16="http://schemas.microsoft.com/office/drawing/2014/main" id="{97AAD27A-4B02-BA19-3BD9-C5112C7CD605}"/>
              </a:ext>
            </a:extLst>
          </p:cNvPr>
          <p:cNvGrpSpPr/>
          <p:nvPr/>
        </p:nvGrpSpPr>
        <p:grpSpPr>
          <a:xfrm>
            <a:off x="4292210" y="1498300"/>
            <a:ext cx="360" cy="360"/>
            <a:chOff x="4292210" y="1498300"/>
            <a:chExt cx="360" cy="360"/>
          </a:xfrm>
        </p:grpSpPr>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A02169EF-F93E-D564-7D7E-B8234205B3CC}"/>
                    </a:ext>
                  </a:extLst>
                </p14:cNvPr>
                <p14:cNvContentPartPr/>
                <p14:nvPr/>
              </p14:nvContentPartPr>
              <p14:xfrm>
                <a:off x="4292210" y="1498300"/>
                <a:ext cx="360" cy="360"/>
              </p14:xfrm>
            </p:contentPart>
          </mc:Choice>
          <mc:Fallback xmlns="">
            <p:pic>
              <p:nvPicPr>
                <p:cNvPr id="21" name="Encre 20">
                  <a:extLst>
                    <a:ext uri="{FF2B5EF4-FFF2-40B4-BE49-F238E27FC236}">
                      <a16:creationId xmlns:a16="http://schemas.microsoft.com/office/drawing/2014/main" id="{A02169EF-F93E-D564-7D7E-B8234205B3CC}"/>
                    </a:ext>
                  </a:extLst>
                </p:cNvPr>
                <p:cNvPicPr/>
                <p:nvPr/>
              </p:nvPicPr>
              <p:blipFill>
                <a:blip r:embed="rId5"/>
                <a:stretch>
                  <a:fillRect/>
                </a:stretch>
              </p:blipFill>
              <p:spPr>
                <a:xfrm>
                  <a:off x="4283570" y="1489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Encre 21">
                  <a:extLst>
                    <a:ext uri="{FF2B5EF4-FFF2-40B4-BE49-F238E27FC236}">
                      <a16:creationId xmlns:a16="http://schemas.microsoft.com/office/drawing/2014/main" id="{7A509590-FDA6-C3B9-B724-368B3308944F}"/>
                    </a:ext>
                  </a:extLst>
                </p14:cNvPr>
                <p14:cNvContentPartPr/>
                <p14:nvPr/>
              </p14:nvContentPartPr>
              <p14:xfrm>
                <a:off x="4292210" y="1498300"/>
                <a:ext cx="360" cy="360"/>
              </p14:xfrm>
            </p:contentPart>
          </mc:Choice>
          <mc:Fallback xmlns="">
            <p:pic>
              <p:nvPicPr>
                <p:cNvPr id="22" name="Encre 21">
                  <a:extLst>
                    <a:ext uri="{FF2B5EF4-FFF2-40B4-BE49-F238E27FC236}">
                      <a16:creationId xmlns:a16="http://schemas.microsoft.com/office/drawing/2014/main" id="{7A509590-FDA6-C3B9-B724-368B3308944F}"/>
                    </a:ext>
                  </a:extLst>
                </p:cNvPr>
                <p:cNvPicPr/>
                <p:nvPr/>
              </p:nvPicPr>
              <p:blipFill>
                <a:blip r:embed="rId5"/>
                <a:stretch>
                  <a:fillRect/>
                </a:stretch>
              </p:blipFill>
              <p:spPr>
                <a:xfrm>
                  <a:off x="4283570" y="14896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4" name="Encre 23">
                <a:extLst>
                  <a:ext uri="{FF2B5EF4-FFF2-40B4-BE49-F238E27FC236}">
                    <a16:creationId xmlns:a16="http://schemas.microsoft.com/office/drawing/2014/main" id="{E6DA5F8E-7845-1D47-2E7A-F7F5963319B7}"/>
                  </a:ext>
                </a:extLst>
              </p14:cNvPr>
              <p14:cNvContentPartPr/>
              <p14:nvPr/>
            </p14:nvContentPartPr>
            <p14:xfrm>
              <a:off x="2762210" y="1472740"/>
              <a:ext cx="360" cy="360"/>
            </p14:xfrm>
          </p:contentPart>
        </mc:Choice>
        <mc:Fallback xmlns="">
          <p:pic>
            <p:nvPicPr>
              <p:cNvPr id="24" name="Encre 23">
                <a:extLst>
                  <a:ext uri="{FF2B5EF4-FFF2-40B4-BE49-F238E27FC236}">
                    <a16:creationId xmlns:a16="http://schemas.microsoft.com/office/drawing/2014/main" id="{E6DA5F8E-7845-1D47-2E7A-F7F5963319B7}"/>
                  </a:ext>
                </a:extLst>
              </p:cNvPr>
              <p:cNvPicPr/>
              <p:nvPr/>
            </p:nvPicPr>
            <p:blipFill>
              <a:blip r:embed="rId5"/>
              <a:stretch>
                <a:fillRect/>
              </a:stretch>
            </p:blipFill>
            <p:spPr>
              <a:xfrm>
                <a:off x="2753210" y="1464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Encre 25">
                <a:extLst>
                  <a:ext uri="{FF2B5EF4-FFF2-40B4-BE49-F238E27FC236}">
                    <a16:creationId xmlns:a16="http://schemas.microsoft.com/office/drawing/2014/main" id="{B1C4D13E-770D-98ED-4EDD-7ED963F4AF9E}"/>
                  </a:ext>
                </a:extLst>
              </p14:cNvPr>
              <p14:cNvContentPartPr/>
              <p14:nvPr/>
            </p14:nvContentPartPr>
            <p14:xfrm>
              <a:off x="3695330" y="1390300"/>
              <a:ext cx="360" cy="360"/>
            </p14:xfrm>
          </p:contentPart>
        </mc:Choice>
        <mc:Fallback xmlns="">
          <p:pic>
            <p:nvPicPr>
              <p:cNvPr id="26" name="Encre 25">
                <a:extLst>
                  <a:ext uri="{FF2B5EF4-FFF2-40B4-BE49-F238E27FC236}">
                    <a16:creationId xmlns:a16="http://schemas.microsoft.com/office/drawing/2014/main" id="{B1C4D13E-770D-98ED-4EDD-7ED963F4AF9E}"/>
                  </a:ext>
                </a:extLst>
              </p:cNvPr>
              <p:cNvPicPr/>
              <p:nvPr/>
            </p:nvPicPr>
            <p:blipFill>
              <a:blip r:embed="rId5"/>
              <a:stretch>
                <a:fillRect/>
              </a:stretch>
            </p:blipFill>
            <p:spPr>
              <a:xfrm>
                <a:off x="3686690" y="1381660"/>
                <a:ext cx="18000" cy="18000"/>
              </a:xfrm>
              <a:prstGeom prst="rect">
                <a:avLst/>
              </a:prstGeom>
            </p:spPr>
          </p:pic>
        </mc:Fallback>
      </mc:AlternateContent>
      <p:sp>
        <p:nvSpPr>
          <p:cNvPr id="27" name="Rectangle 26">
            <a:extLst>
              <a:ext uri="{FF2B5EF4-FFF2-40B4-BE49-F238E27FC236}">
                <a16:creationId xmlns:a16="http://schemas.microsoft.com/office/drawing/2014/main" id="{870F2485-E12C-CD6E-0869-8C522E249310}"/>
              </a:ext>
            </a:extLst>
          </p:cNvPr>
          <p:cNvSpPr/>
          <p:nvPr/>
        </p:nvSpPr>
        <p:spPr>
          <a:xfrm>
            <a:off x="2666908" y="2234070"/>
            <a:ext cx="6102442" cy="796631"/>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319532F0-F053-4073-49B9-EC7B32742F56}"/>
              </a:ext>
            </a:extLst>
          </p:cNvPr>
          <p:cNvSpPr/>
          <p:nvPr/>
        </p:nvSpPr>
        <p:spPr>
          <a:xfrm>
            <a:off x="2668872" y="3027505"/>
            <a:ext cx="3244942" cy="462311"/>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33A8BAC2-7F2B-7F24-7890-DE9F627FE021}"/>
              </a:ext>
            </a:extLst>
          </p:cNvPr>
          <p:cNvSpPr/>
          <p:nvPr/>
        </p:nvSpPr>
        <p:spPr>
          <a:xfrm>
            <a:off x="2762210" y="4159552"/>
            <a:ext cx="3244942" cy="13388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FB4F85D3-BD59-0B8B-FBB8-73F09798083D}"/>
              </a:ext>
            </a:extLst>
          </p:cNvPr>
          <p:cNvSpPr/>
          <p:nvPr/>
        </p:nvSpPr>
        <p:spPr>
          <a:xfrm>
            <a:off x="6102454" y="3258660"/>
            <a:ext cx="4270096" cy="2496429"/>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41A4A582-89F6-762A-DDBE-8E6B0E2AF170}"/>
              </a:ext>
            </a:extLst>
          </p:cNvPr>
          <p:cNvSpPr/>
          <p:nvPr/>
        </p:nvSpPr>
        <p:spPr>
          <a:xfrm>
            <a:off x="2762210" y="3856635"/>
            <a:ext cx="3340244" cy="249637"/>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CB75DF57-A3C0-698D-CF8D-5C74AD21DEB0}"/>
              </a:ext>
            </a:extLst>
          </p:cNvPr>
          <p:cNvSpPr txBox="1"/>
          <p:nvPr/>
        </p:nvSpPr>
        <p:spPr>
          <a:xfrm>
            <a:off x="4291343" y="2297078"/>
            <a:ext cx="937564" cy="369332"/>
          </a:xfrm>
          <a:prstGeom prst="rect">
            <a:avLst/>
          </a:prstGeom>
          <a:noFill/>
        </p:spPr>
        <p:txBody>
          <a:bodyPr wrap="none" rtlCol="0">
            <a:spAutoFit/>
          </a:bodyPr>
          <a:lstStyle/>
          <a:p>
            <a:r>
              <a:rPr lang="fr-FR" b="1" dirty="0">
                <a:solidFill>
                  <a:srgbClr val="FF0000"/>
                </a:solidFill>
              </a:rPr>
              <a:t>ETAPE 1</a:t>
            </a:r>
          </a:p>
        </p:txBody>
      </p:sp>
      <p:sp>
        <p:nvSpPr>
          <p:cNvPr id="16" name="ZoneTexte 15">
            <a:extLst>
              <a:ext uri="{FF2B5EF4-FFF2-40B4-BE49-F238E27FC236}">
                <a16:creationId xmlns:a16="http://schemas.microsoft.com/office/drawing/2014/main" id="{7EFB0445-C785-4C5C-8FEE-EAB722EED2DA}"/>
              </a:ext>
            </a:extLst>
          </p:cNvPr>
          <p:cNvSpPr txBox="1"/>
          <p:nvPr/>
        </p:nvSpPr>
        <p:spPr>
          <a:xfrm>
            <a:off x="3967166" y="4739672"/>
            <a:ext cx="937564" cy="369332"/>
          </a:xfrm>
          <a:prstGeom prst="rect">
            <a:avLst/>
          </a:prstGeom>
          <a:noFill/>
        </p:spPr>
        <p:txBody>
          <a:bodyPr wrap="none" rtlCol="0">
            <a:spAutoFit/>
          </a:bodyPr>
          <a:lstStyle/>
          <a:p>
            <a:r>
              <a:rPr lang="fr-FR" b="1" dirty="0">
                <a:solidFill>
                  <a:srgbClr val="FF0000"/>
                </a:solidFill>
              </a:rPr>
              <a:t>ETAPE 2</a:t>
            </a:r>
          </a:p>
        </p:txBody>
      </p:sp>
      <p:sp>
        <p:nvSpPr>
          <p:cNvPr id="17" name="ZoneTexte 16">
            <a:extLst>
              <a:ext uri="{FF2B5EF4-FFF2-40B4-BE49-F238E27FC236}">
                <a16:creationId xmlns:a16="http://schemas.microsoft.com/office/drawing/2014/main" id="{298C4843-37B6-3963-CEEF-375F861D61DE}"/>
              </a:ext>
            </a:extLst>
          </p:cNvPr>
          <p:cNvSpPr txBox="1"/>
          <p:nvPr/>
        </p:nvSpPr>
        <p:spPr>
          <a:xfrm>
            <a:off x="7663791" y="4545075"/>
            <a:ext cx="937564" cy="369332"/>
          </a:xfrm>
          <a:prstGeom prst="rect">
            <a:avLst/>
          </a:prstGeom>
          <a:noFill/>
        </p:spPr>
        <p:txBody>
          <a:bodyPr wrap="none" rtlCol="0">
            <a:spAutoFit/>
          </a:bodyPr>
          <a:lstStyle/>
          <a:p>
            <a:r>
              <a:rPr lang="fr-FR" b="1" dirty="0">
                <a:solidFill>
                  <a:srgbClr val="FF0000"/>
                </a:solidFill>
              </a:rPr>
              <a:t>ETAPE 3</a:t>
            </a:r>
          </a:p>
        </p:txBody>
      </p:sp>
    </p:spTree>
    <p:extLst>
      <p:ext uri="{BB962C8B-B14F-4D97-AF65-F5344CB8AC3E}">
        <p14:creationId xmlns:p14="http://schemas.microsoft.com/office/powerpoint/2010/main" val="2238905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1518082" y="1054353"/>
            <a:ext cx="5276545" cy="463728"/>
          </a:xfrm>
          <a:ln>
            <a:noFill/>
          </a:ln>
        </p:spPr>
        <p:txBody>
          <a:bodyPr anchor="b">
            <a:normAutofit fontScale="62500" lnSpcReduction="20000"/>
          </a:bodyPr>
          <a:lstStyle/>
          <a:p>
            <a:pPr marL="0" lvl="0" indent="0">
              <a:buNone/>
            </a:pPr>
            <a:r>
              <a:rPr lang="fr-FR" sz="2400" b="1" dirty="0">
                <a:solidFill>
                  <a:srgbClr val="2F5597"/>
                </a:solidFill>
              </a:rPr>
              <a:t>Stockage des résultats de la partie dans un tableau « Tirages »</a:t>
            </a:r>
          </a:p>
        </p:txBody>
      </p:sp>
      <p:pic>
        <p:nvPicPr>
          <p:cNvPr id="9" name="Image 8">
            <a:extLst>
              <a:ext uri="{FF2B5EF4-FFF2-40B4-BE49-F238E27FC236}">
                <a16:creationId xmlns:a16="http://schemas.microsoft.com/office/drawing/2014/main" id="{EA078AE0-9177-411A-8321-1CFF1FEA52F8}"/>
              </a:ext>
            </a:extLst>
          </p:cNvPr>
          <p:cNvPicPr>
            <a:picLocks noChangeAspect="1"/>
          </p:cNvPicPr>
          <p:nvPr/>
        </p:nvPicPr>
        <p:blipFill rotWithShape="1">
          <a:blip r:embed="rId3"/>
          <a:srcRect l="11316" t="22136" r="12195" b="16265"/>
          <a:stretch/>
        </p:blipFill>
        <p:spPr>
          <a:xfrm>
            <a:off x="1481972" y="1766655"/>
            <a:ext cx="9262368" cy="4224473"/>
          </a:xfrm>
          <a:prstGeom prst="rect">
            <a:avLst/>
          </a:prstGeom>
        </p:spPr>
      </p:pic>
    </p:spTree>
    <p:extLst>
      <p:ext uri="{BB962C8B-B14F-4D97-AF65-F5344CB8AC3E}">
        <p14:creationId xmlns:p14="http://schemas.microsoft.com/office/powerpoint/2010/main" val="276451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3"/>
          <p:cNvSpPr txBox="1">
            <a:spLocks noGrp="1"/>
          </p:cNvSpPr>
          <p:nvPr>
            <p:ph type="title"/>
          </p:nvPr>
        </p:nvSpPr>
        <p:spPr>
          <a:ln w="9528">
            <a:solidFill>
              <a:srgbClr val="DEEBF7"/>
            </a:solidFill>
            <a:prstDash val="solid"/>
          </a:ln>
        </p:spPr>
        <p:txBody>
          <a:bodyPr>
            <a:normAutofit/>
          </a:bodyPr>
          <a:lstStyle/>
          <a:p>
            <a:pPr lvl="0"/>
            <a:r>
              <a:rPr lang="fr-FR" sz="4000" dirty="0"/>
              <a:t>Pédagogie</a:t>
            </a:r>
          </a:p>
        </p:txBody>
      </p:sp>
      <p:sp>
        <p:nvSpPr>
          <p:cNvPr id="11" name="Espace réservé du texte 4"/>
          <p:cNvSpPr txBox="1">
            <a:spLocks/>
          </p:cNvSpPr>
          <p:nvPr/>
        </p:nvSpPr>
        <p:spPr>
          <a:xfrm>
            <a:off x="1159651" y="604060"/>
            <a:ext cx="10515600" cy="5132506"/>
          </a:xfrm>
          <a:prstGeom prst="rect">
            <a:avLst/>
          </a:prstGeom>
        </p:spPr>
        <p:txBody>
          <a:bodyPr/>
          <a:lstStyle/>
          <a:p>
            <a:pPr>
              <a:lnSpc>
                <a:spcPct val="90000"/>
              </a:lnSpc>
              <a:defRPr/>
            </a:pPr>
            <a:r>
              <a:rPr lang="fr-FR" sz="2800" dirty="0">
                <a:ln cmpd="dbl">
                  <a:noFill/>
                </a:ln>
                <a:latin typeface="Calibri Light"/>
              </a:rPr>
              <a:t>.</a:t>
            </a: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
        <p:nvSpPr>
          <p:cNvPr id="3" name="Espace réservé du texte 4">
            <a:extLst>
              <a:ext uri="{FF2B5EF4-FFF2-40B4-BE49-F238E27FC236}">
                <a16:creationId xmlns:a16="http://schemas.microsoft.com/office/drawing/2014/main" id="{06A065C2-9BDA-B074-F2D9-FA4F4FC50F19}"/>
              </a:ext>
            </a:extLst>
          </p:cNvPr>
          <p:cNvSpPr txBox="1">
            <a:spLocks/>
          </p:cNvSpPr>
          <p:nvPr/>
        </p:nvSpPr>
        <p:spPr>
          <a:xfrm>
            <a:off x="1312051" y="756460"/>
            <a:ext cx="10515600" cy="5132506"/>
          </a:xfrm>
          <a:prstGeom prst="rect">
            <a:avLst/>
          </a:prstGeom>
        </p:spPr>
        <p:txBody>
          <a:bodyPr/>
          <a:lstStyle/>
          <a:p>
            <a:pPr>
              <a:lnSpc>
                <a:spcPct val="90000"/>
              </a:lnSpc>
              <a:defRPr/>
            </a:pPr>
            <a:endParaRPr lang="fr-FR" sz="2800" b="1" dirty="0">
              <a:ln cmpd="dbl">
                <a:noFill/>
              </a:ln>
              <a:latin typeface="Calibri Light"/>
            </a:endParaRPr>
          </a:p>
          <a:p>
            <a:pPr>
              <a:lnSpc>
                <a:spcPct val="90000"/>
              </a:lnSpc>
              <a:defRPr/>
            </a:pPr>
            <a:r>
              <a:rPr lang="fr-FR" sz="2800" b="1" u="sng" dirty="0">
                <a:ln cmpd="dbl">
                  <a:noFill/>
                </a:ln>
                <a:latin typeface="Calibri Light"/>
              </a:rPr>
              <a:t>Pédagogie de ce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Une pédagogie sur la recherche de solution en autonomie.</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Je vous laisse chercher et vous aiguille pour trouver la solution.</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Vous aurez toutes les corrections a la fin du cours.</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r>
              <a:rPr lang="fr-FR" sz="2800" b="1" dirty="0">
                <a:ln cmpd="dbl">
                  <a:noFill/>
                </a:ln>
                <a:latin typeface="Calibri Light"/>
              </a:rPr>
              <a:t>Vous pouvez me solliciter en levant la main ou en venant me montrer votre programme au bureau.</a:t>
            </a:r>
          </a:p>
          <a:p>
            <a:pPr>
              <a:lnSpc>
                <a:spcPct val="90000"/>
              </a:lnSpc>
              <a:defRPr/>
            </a:pPr>
            <a:endParaRPr lang="fr-FR" sz="2800" b="1" dirty="0">
              <a:ln cmpd="dbl">
                <a:noFill/>
              </a:ln>
              <a:solidFill>
                <a:srgbClr val="FF0000"/>
              </a:solidFill>
              <a:latin typeface="Calibri Light"/>
            </a:endParaRPr>
          </a:p>
          <a:p>
            <a:pPr>
              <a:lnSpc>
                <a:spcPct val="90000"/>
              </a:lnSpc>
              <a:defRPr/>
            </a:pPr>
            <a:r>
              <a:rPr lang="fr-FR" sz="2800" b="1" dirty="0">
                <a:ln cmpd="dbl">
                  <a:noFill/>
                </a:ln>
                <a:solidFill>
                  <a:srgbClr val="FF0000"/>
                </a:solidFill>
                <a:latin typeface="Calibri Light"/>
              </a:rPr>
              <a:t>RESOUDRE LE PROBLEME =</a:t>
            </a:r>
            <a:r>
              <a:rPr lang="fr-FR" sz="2800" b="1" dirty="0">
                <a:ln cmpd="dbl">
                  <a:noFill/>
                </a:ln>
                <a:latin typeface="Calibri Light"/>
              </a:rPr>
              <a:t> </a:t>
            </a:r>
            <a:r>
              <a:rPr lang="fr-FR" sz="2800" b="1" dirty="0">
                <a:ln cmpd="dbl">
                  <a:noFill/>
                </a:ln>
                <a:solidFill>
                  <a:srgbClr val="FF0000"/>
                </a:solidFill>
                <a:latin typeface="Calibri Light"/>
              </a:rPr>
              <a:t>APPRENDRE A CHERCHER  </a:t>
            </a:r>
          </a:p>
          <a:p>
            <a:pPr marL="457200" indent="-457200">
              <a:lnSpc>
                <a:spcPct val="90000"/>
              </a:lnSpc>
              <a:buFontTx/>
              <a:buChar char="-"/>
              <a:defRPr/>
            </a:pPr>
            <a:endParaRPr lang="fr-FR" sz="2800" b="1" dirty="0">
              <a:ln cmpd="dbl">
                <a:noFill/>
              </a:ln>
              <a:latin typeface="Calibri Light"/>
            </a:endParaRPr>
          </a:p>
          <a:p>
            <a:pPr marL="457200" indent="-457200">
              <a:lnSpc>
                <a:spcPct val="90000"/>
              </a:lnSpc>
              <a:buFontTx/>
              <a:buChar char="-"/>
              <a:defRPr/>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a:p>
            <a:pPr>
              <a:lnSpc>
                <a:spcPct val="90000"/>
              </a:lnSpc>
            </a:pPr>
            <a:endParaRPr lang="fr-FR" sz="2800" dirty="0">
              <a:ln cmpd="dbl">
                <a:noFill/>
              </a:ln>
              <a:latin typeface="Calibri Light"/>
            </a:endParaRPr>
          </a:p>
        </p:txBody>
      </p:sp>
    </p:spTree>
    <p:extLst>
      <p:ext uri="{BB962C8B-B14F-4D97-AF65-F5344CB8AC3E}">
        <p14:creationId xmlns:p14="http://schemas.microsoft.com/office/powerpoint/2010/main" val="1208395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1518082" y="1054353"/>
            <a:ext cx="8983938" cy="463728"/>
          </a:xfrm>
          <a:ln>
            <a:noFill/>
          </a:ln>
        </p:spPr>
        <p:txBody>
          <a:bodyPr anchor="b">
            <a:normAutofit/>
          </a:bodyPr>
          <a:lstStyle/>
          <a:p>
            <a:pPr marL="0" lvl="0" indent="0">
              <a:buNone/>
            </a:pPr>
            <a:r>
              <a:rPr lang="fr-FR" sz="2400" b="1" u="sng" dirty="0">
                <a:solidFill>
                  <a:srgbClr val="2F5597"/>
                </a:solidFill>
              </a:rPr>
              <a:t>Apport 1 </a:t>
            </a:r>
            <a:r>
              <a:rPr lang="fr-FR" sz="2400" b="1" dirty="0">
                <a:solidFill>
                  <a:srgbClr val="2F5597"/>
                </a:solidFill>
              </a:rPr>
              <a:t>: Charger une liste à partir d’un tableau </a:t>
            </a:r>
          </a:p>
        </p:txBody>
      </p:sp>
      <p:sp>
        <p:nvSpPr>
          <p:cNvPr id="10" name="ZoneTexte 9">
            <a:extLst>
              <a:ext uri="{FF2B5EF4-FFF2-40B4-BE49-F238E27FC236}">
                <a16:creationId xmlns:a16="http://schemas.microsoft.com/office/drawing/2014/main" id="{B078CF1C-89F0-440D-B59B-8856C157CB3F}"/>
              </a:ext>
            </a:extLst>
          </p:cNvPr>
          <p:cNvSpPr txBox="1"/>
          <p:nvPr/>
        </p:nvSpPr>
        <p:spPr>
          <a:xfrm>
            <a:off x="2581182" y="1833329"/>
            <a:ext cx="7920838" cy="2585323"/>
          </a:xfrm>
          <a:prstGeom prst="rect">
            <a:avLst/>
          </a:prstGeom>
          <a:noFill/>
        </p:spPr>
        <p:txBody>
          <a:bodyPr wrap="square">
            <a:spAutoFit/>
          </a:bodyPr>
          <a:lstStyle/>
          <a:p>
            <a:pPr marL="0" lvl="0" indent="0">
              <a:buNone/>
            </a:pPr>
            <a:endParaRPr lang="fr-FR" sz="1800" b="1" dirty="0">
              <a:solidFill>
                <a:srgbClr val="2F5597"/>
              </a:solidFill>
            </a:endParaRPr>
          </a:p>
          <a:p>
            <a:pPr marL="342900" lvl="0" indent="-342900">
              <a:buAutoNum type="arabicParenR"/>
            </a:pPr>
            <a:r>
              <a:rPr lang="fr-FR" sz="1800" b="1" dirty="0">
                <a:solidFill>
                  <a:srgbClr val="2F5597"/>
                </a:solidFill>
              </a:rPr>
              <a:t>Nombre de colonnes à afficher dans la liste dans sa propriété </a:t>
            </a:r>
            <a:r>
              <a:rPr lang="fr-FR" sz="1800" b="1" i="1" dirty="0" err="1">
                <a:solidFill>
                  <a:srgbClr val="2F5597"/>
                </a:solidFill>
              </a:rPr>
              <a:t>ColumnCount</a:t>
            </a:r>
            <a:endParaRPr lang="fr-FR" sz="1800" b="1" i="1" dirty="0">
              <a:solidFill>
                <a:srgbClr val="2F5597"/>
              </a:solidFill>
            </a:endParaRPr>
          </a:p>
          <a:p>
            <a:pPr marL="342900" lvl="0" indent="-342900">
              <a:buAutoNum type="arabicParenR"/>
            </a:pPr>
            <a:endParaRPr lang="fr-FR" sz="1800" b="1" i="1" dirty="0">
              <a:solidFill>
                <a:srgbClr val="2F5597"/>
              </a:solidFill>
            </a:endParaRPr>
          </a:p>
          <a:p>
            <a:pPr marL="0" lvl="0" indent="0">
              <a:buNone/>
            </a:pPr>
            <a:endParaRPr lang="fr-FR" sz="1800" b="1" dirty="0">
              <a:solidFill>
                <a:srgbClr val="2F5597"/>
              </a:solidFill>
            </a:endParaRPr>
          </a:p>
          <a:p>
            <a:pPr marL="0" lvl="0" indent="0">
              <a:buNone/>
            </a:pPr>
            <a:endParaRPr lang="fr-FR" sz="1800" b="1" dirty="0">
              <a:solidFill>
                <a:srgbClr val="2F5597"/>
              </a:solidFill>
            </a:endParaRPr>
          </a:p>
          <a:p>
            <a:pPr marL="0" lvl="0" indent="0">
              <a:buNone/>
            </a:pPr>
            <a:r>
              <a:rPr lang="fr-FR" b="1" dirty="0">
                <a:solidFill>
                  <a:srgbClr val="2F5597"/>
                </a:solidFill>
              </a:rPr>
              <a:t>2</a:t>
            </a:r>
            <a:r>
              <a:rPr lang="fr-FR" sz="1800" b="1" dirty="0">
                <a:solidFill>
                  <a:srgbClr val="2F5597"/>
                </a:solidFill>
              </a:rPr>
              <a:t>) Code à utiliser pour charger le tableau </a:t>
            </a:r>
            <a:r>
              <a:rPr lang="fr-FR" sz="1800" b="1" dirty="0" err="1">
                <a:solidFill>
                  <a:srgbClr val="2F5597"/>
                </a:solidFill>
              </a:rPr>
              <a:t>excel</a:t>
            </a:r>
            <a:r>
              <a:rPr lang="fr-FR" sz="1800" b="1" dirty="0">
                <a:solidFill>
                  <a:srgbClr val="2F5597"/>
                </a:solidFill>
              </a:rPr>
              <a:t> dans la liste</a:t>
            </a:r>
          </a:p>
          <a:p>
            <a:pPr marL="0" lvl="0" indent="0">
              <a:buNone/>
            </a:pPr>
            <a:endParaRPr lang="fr-FR" sz="1800" b="1" dirty="0">
              <a:solidFill>
                <a:srgbClr val="2F5597"/>
              </a:solidFill>
            </a:endParaRPr>
          </a:p>
          <a:p>
            <a:pPr marL="0" lvl="0" indent="0">
              <a:buNone/>
            </a:pPr>
            <a:r>
              <a:rPr lang="fr-FR" sz="1800" b="1" dirty="0" err="1">
                <a:solidFill>
                  <a:srgbClr val="2F5597"/>
                </a:solidFill>
              </a:rPr>
              <a:t>Historique.List</a:t>
            </a:r>
            <a:r>
              <a:rPr lang="fr-FR" sz="1800" b="1" dirty="0">
                <a:solidFill>
                  <a:srgbClr val="2F5597"/>
                </a:solidFill>
              </a:rPr>
              <a:t> = Sheets("</a:t>
            </a:r>
            <a:r>
              <a:rPr lang="fr-FR" sz="1800" b="1" dirty="0" err="1">
                <a:solidFill>
                  <a:srgbClr val="2F5597"/>
                </a:solidFill>
              </a:rPr>
              <a:t>exo_tirages</a:t>
            </a:r>
            <a:r>
              <a:rPr lang="fr-FR" sz="1800" b="1" dirty="0">
                <a:solidFill>
                  <a:srgbClr val="2F5597"/>
                </a:solidFill>
              </a:rPr>
              <a:t>").Range("Tirages2").Value</a:t>
            </a:r>
          </a:p>
          <a:p>
            <a:endParaRPr lang="fr-FR" b="1" dirty="0">
              <a:solidFill>
                <a:srgbClr val="2F5597"/>
              </a:solidFill>
            </a:endParaRPr>
          </a:p>
        </p:txBody>
      </p:sp>
    </p:spTree>
    <p:extLst>
      <p:ext uri="{BB962C8B-B14F-4D97-AF65-F5344CB8AC3E}">
        <p14:creationId xmlns:p14="http://schemas.microsoft.com/office/powerpoint/2010/main" val="1009900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5" name="Espace réservé du texte 4"/>
          <p:cNvSpPr txBox="1">
            <a:spLocks noGrp="1"/>
          </p:cNvSpPr>
          <p:nvPr>
            <p:ph idx="2"/>
          </p:nvPr>
        </p:nvSpPr>
        <p:spPr>
          <a:xfrm>
            <a:off x="1518082" y="1054353"/>
            <a:ext cx="8983938" cy="463728"/>
          </a:xfrm>
          <a:ln>
            <a:noFill/>
          </a:ln>
        </p:spPr>
        <p:txBody>
          <a:bodyPr anchor="b">
            <a:normAutofit fontScale="77500" lnSpcReduction="20000"/>
          </a:bodyPr>
          <a:lstStyle/>
          <a:p>
            <a:pPr marL="0" lvl="0" indent="0">
              <a:buNone/>
            </a:pPr>
            <a:r>
              <a:rPr lang="fr-FR" sz="2400" b="1" u="sng" dirty="0">
                <a:solidFill>
                  <a:srgbClr val="2F5597"/>
                </a:solidFill>
              </a:rPr>
              <a:t>Apport 2: </a:t>
            </a:r>
            <a:r>
              <a:rPr lang="fr-FR" sz="2400" b="1" dirty="0">
                <a:solidFill>
                  <a:srgbClr val="2F5597"/>
                </a:solidFill>
              </a:rPr>
              <a:t>Code pour insérer une ligne dans un tableau «  Tirages » de la feuille « exo6 »</a:t>
            </a:r>
          </a:p>
        </p:txBody>
      </p:sp>
      <p:sp>
        <p:nvSpPr>
          <p:cNvPr id="10" name="ZoneTexte 9">
            <a:extLst>
              <a:ext uri="{FF2B5EF4-FFF2-40B4-BE49-F238E27FC236}">
                <a16:creationId xmlns:a16="http://schemas.microsoft.com/office/drawing/2014/main" id="{B078CF1C-89F0-440D-B59B-8856C157CB3F}"/>
              </a:ext>
            </a:extLst>
          </p:cNvPr>
          <p:cNvSpPr txBox="1"/>
          <p:nvPr/>
        </p:nvSpPr>
        <p:spPr>
          <a:xfrm>
            <a:off x="2581182" y="2622392"/>
            <a:ext cx="6192174" cy="2031325"/>
          </a:xfrm>
          <a:prstGeom prst="rect">
            <a:avLst/>
          </a:prstGeom>
          <a:noFill/>
        </p:spPr>
        <p:txBody>
          <a:bodyPr wrap="square">
            <a:spAutoFit/>
          </a:bodyPr>
          <a:lstStyle/>
          <a:p>
            <a:endParaRPr lang="fr-FR" dirty="0"/>
          </a:p>
          <a:p>
            <a:r>
              <a:rPr lang="fr-FR" dirty="0" err="1"/>
              <a:t>With</a:t>
            </a:r>
            <a:r>
              <a:rPr lang="fr-FR" dirty="0"/>
              <a:t> Sheets("exo6").</a:t>
            </a:r>
            <a:r>
              <a:rPr lang="fr-FR" dirty="0" err="1"/>
              <a:t>ListObjects</a:t>
            </a:r>
            <a:r>
              <a:rPr lang="fr-FR" dirty="0"/>
              <a:t>("Tirages")</a:t>
            </a:r>
          </a:p>
          <a:p>
            <a:r>
              <a:rPr lang="fr-FR" dirty="0"/>
              <a:t>    .</a:t>
            </a:r>
            <a:r>
              <a:rPr lang="fr-FR" dirty="0" err="1"/>
              <a:t>ListRows.Add</a:t>
            </a:r>
            <a:endParaRPr lang="fr-FR" dirty="0"/>
          </a:p>
          <a:p>
            <a:r>
              <a:rPr lang="fr-FR" dirty="0"/>
              <a:t>    .</a:t>
            </a:r>
            <a:r>
              <a:rPr lang="fr-FR" dirty="0" err="1"/>
              <a:t>Range.Cells</a:t>
            </a:r>
            <a:r>
              <a:rPr lang="fr-FR" dirty="0"/>
              <a:t>(.</a:t>
            </a:r>
            <a:r>
              <a:rPr lang="fr-FR" dirty="0" err="1"/>
              <a:t>ListRows.Count</a:t>
            </a:r>
            <a:r>
              <a:rPr lang="fr-FR" dirty="0"/>
              <a:t> + 1, 1) = …</a:t>
            </a:r>
          </a:p>
          <a:p>
            <a:r>
              <a:rPr lang="fr-FR" dirty="0"/>
              <a:t>    .</a:t>
            </a:r>
            <a:r>
              <a:rPr lang="fr-FR" dirty="0" err="1"/>
              <a:t>Range.Cells</a:t>
            </a:r>
            <a:r>
              <a:rPr lang="fr-FR" dirty="0"/>
              <a:t>(.</a:t>
            </a:r>
            <a:r>
              <a:rPr lang="fr-FR" dirty="0" err="1"/>
              <a:t>ListRows.Count</a:t>
            </a:r>
            <a:r>
              <a:rPr lang="fr-FR" dirty="0"/>
              <a:t> + 1, 2) = …</a:t>
            </a:r>
          </a:p>
          <a:p>
            <a:r>
              <a:rPr lang="fr-FR" dirty="0"/>
              <a:t>    .</a:t>
            </a:r>
            <a:r>
              <a:rPr lang="fr-FR" dirty="0" err="1"/>
              <a:t>Range.Cells</a:t>
            </a:r>
            <a:r>
              <a:rPr lang="fr-FR" dirty="0"/>
              <a:t>(.</a:t>
            </a:r>
            <a:r>
              <a:rPr lang="fr-FR" dirty="0" err="1"/>
              <a:t>ListRows.Count</a:t>
            </a:r>
            <a:r>
              <a:rPr lang="fr-FR" dirty="0"/>
              <a:t> + 1, 3) = …</a:t>
            </a:r>
          </a:p>
          <a:p>
            <a:r>
              <a:rPr lang="fr-FR" dirty="0"/>
              <a:t>End </a:t>
            </a:r>
            <a:r>
              <a:rPr lang="fr-FR" dirty="0" err="1"/>
              <a:t>With</a:t>
            </a:r>
            <a:endParaRPr lang="fr-FR" dirty="0"/>
          </a:p>
        </p:txBody>
      </p:sp>
    </p:spTree>
    <p:extLst>
      <p:ext uri="{BB962C8B-B14F-4D97-AF65-F5344CB8AC3E}">
        <p14:creationId xmlns:p14="http://schemas.microsoft.com/office/powerpoint/2010/main" val="3550796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8</a:t>
            </a:r>
          </a:p>
        </p:txBody>
      </p:sp>
      <p:sp>
        <p:nvSpPr>
          <p:cNvPr id="9" name="ZoneTexte 8">
            <a:extLst>
              <a:ext uri="{FF2B5EF4-FFF2-40B4-BE49-F238E27FC236}">
                <a16:creationId xmlns:a16="http://schemas.microsoft.com/office/drawing/2014/main" id="{DB7C0D54-E73B-4D87-A3D3-4841E29ABA60}"/>
              </a:ext>
            </a:extLst>
          </p:cNvPr>
          <p:cNvSpPr txBox="1"/>
          <p:nvPr/>
        </p:nvSpPr>
        <p:spPr>
          <a:xfrm>
            <a:off x="4628256" y="1152716"/>
            <a:ext cx="7141249" cy="5355312"/>
          </a:xfrm>
          <a:prstGeom prst="rect">
            <a:avLst/>
          </a:prstGeom>
          <a:noFill/>
        </p:spPr>
        <p:txBody>
          <a:bodyPr wrap="square">
            <a:spAutoFit/>
          </a:bodyPr>
          <a:lstStyle/>
          <a:p>
            <a:endParaRPr lang="en-US" b="0" i="0" u="sng" dirty="0">
              <a:solidFill>
                <a:srgbClr val="FF0000"/>
              </a:solidFill>
              <a:effectLst/>
              <a:latin typeface="Calibri" panose="020F0502020204030204" pitchFamily="34" charset="0"/>
              <a:cs typeface="Calibri" panose="020F0502020204030204" pitchFamily="34" charset="0"/>
            </a:endParaRPr>
          </a:p>
          <a:p>
            <a:endParaRPr lang="en-US" u="sng" dirty="0">
              <a:solidFill>
                <a:srgbClr val="FF0000"/>
              </a:solidFill>
              <a:latin typeface="Calibri" panose="020F0502020204030204" pitchFamily="34" charset="0"/>
              <a:cs typeface="Calibri" panose="020F0502020204030204" pitchFamily="34" charset="0"/>
            </a:endParaRPr>
          </a:p>
          <a:p>
            <a:endParaRPr lang="en-US" b="0" i="0" dirty="0">
              <a:solidFill>
                <a:srgbClr val="548CD1"/>
              </a:solidFill>
              <a:effectLst/>
              <a:latin typeface="Consolas" panose="020B0609020204030204" pitchFamily="49" charset="0"/>
            </a:endParaRPr>
          </a:p>
          <a:p>
            <a:r>
              <a:rPr lang="en-US" b="1" u="sng" dirty="0" err="1">
                <a:latin typeface="Calibri" panose="020F0502020204030204" pitchFamily="34" charset="0"/>
                <a:cs typeface="Calibri" panose="020F0502020204030204" pitchFamily="34" charset="0"/>
              </a:rPr>
              <a:t>Exemple</a:t>
            </a:r>
            <a:r>
              <a:rPr lang="en-US" b="1" u="sng" dirty="0">
                <a:latin typeface="Calibri" panose="020F0502020204030204" pitchFamily="34" charset="0"/>
                <a:cs typeface="Calibri" panose="020F0502020204030204" pitchFamily="34" charset="0"/>
              </a:rPr>
              <a:t> de </a:t>
            </a:r>
            <a:r>
              <a:rPr lang="en-US" b="1" u="sng" dirty="0" err="1">
                <a:latin typeface="Calibri" panose="020F0502020204030204" pitchFamily="34" charset="0"/>
                <a:cs typeface="Calibri" panose="020F0502020204030204" pitchFamily="34" charset="0"/>
              </a:rPr>
              <a:t>fonction</a:t>
            </a:r>
            <a:r>
              <a:rPr lang="en-US" b="1" u="sng" dirty="0">
                <a:latin typeface="Calibri" panose="020F0502020204030204" pitchFamily="34" charset="0"/>
                <a:cs typeface="Calibri" panose="020F0502020204030204" pitchFamily="34" charset="0"/>
              </a:rPr>
              <a:t> </a:t>
            </a:r>
            <a:r>
              <a:rPr lang="en-US" b="1" u="sng" dirty="0" err="1">
                <a:latin typeface="Calibri" panose="020F0502020204030204" pitchFamily="34" charset="0"/>
                <a:cs typeface="Calibri" panose="020F0502020204030204" pitchFamily="34" charset="0"/>
              </a:rPr>
              <a:t>en</a:t>
            </a:r>
            <a:r>
              <a:rPr lang="en-US" b="1" u="sng" dirty="0">
                <a:latin typeface="Calibri" panose="020F0502020204030204" pitchFamily="34" charset="0"/>
                <a:cs typeface="Calibri" panose="020F0502020204030204" pitchFamily="34" charset="0"/>
              </a:rPr>
              <a:t> </a:t>
            </a:r>
            <a:r>
              <a:rPr lang="en-US" b="1" u="sng" dirty="0" err="1">
                <a:latin typeface="Calibri" panose="020F0502020204030204" pitchFamily="34" charset="0"/>
                <a:cs typeface="Calibri" panose="020F0502020204030204" pitchFamily="34" charset="0"/>
              </a:rPr>
              <a:t>vba</a:t>
            </a:r>
            <a:r>
              <a:rPr lang="en-US" b="1" u="sng" dirty="0">
                <a:latin typeface="Calibri" panose="020F0502020204030204" pitchFamily="34" charset="0"/>
                <a:cs typeface="Calibri" panose="020F0502020204030204" pitchFamily="34" charset="0"/>
              </a:rPr>
              <a:t> qui </a:t>
            </a:r>
            <a:r>
              <a:rPr lang="en-US" b="1" u="sng" dirty="0" err="1">
                <a:latin typeface="Calibri" panose="020F0502020204030204" pitchFamily="34" charset="0"/>
                <a:cs typeface="Calibri" panose="020F0502020204030204" pitchFamily="34" charset="0"/>
              </a:rPr>
              <a:t>calcule</a:t>
            </a:r>
            <a:r>
              <a:rPr lang="en-US" b="1" u="sng" dirty="0">
                <a:latin typeface="Calibri" panose="020F0502020204030204" pitchFamily="34" charset="0"/>
                <a:cs typeface="Calibri" panose="020F0502020204030204" pitchFamily="34" charset="0"/>
              </a:rPr>
              <a:t> </a:t>
            </a:r>
            <a:r>
              <a:rPr lang="en-US" b="1" u="sng" dirty="0" err="1">
                <a:latin typeface="Calibri" panose="020F0502020204030204" pitchFamily="34" charset="0"/>
                <a:cs typeface="Calibri" panose="020F0502020204030204" pitchFamily="34" charset="0"/>
              </a:rPr>
              <a:t>l’aire</a:t>
            </a:r>
            <a:r>
              <a:rPr lang="en-US" b="1" u="sng" dirty="0">
                <a:latin typeface="Calibri" panose="020F0502020204030204" pitchFamily="34" charset="0"/>
                <a:cs typeface="Calibri" panose="020F0502020204030204" pitchFamily="34" charset="0"/>
              </a:rPr>
              <a:t> d’un </a:t>
            </a:r>
            <a:r>
              <a:rPr lang="en-US" b="1" u="sng" dirty="0" err="1">
                <a:latin typeface="Calibri" panose="020F0502020204030204" pitchFamily="34" charset="0"/>
                <a:cs typeface="Calibri" panose="020F0502020204030204" pitchFamily="34" charset="0"/>
              </a:rPr>
              <a:t>quadrilatère</a:t>
            </a:r>
            <a:endParaRPr lang="en-US" b="1" i="0" u="sng" dirty="0">
              <a:effectLst/>
              <a:latin typeface="Calibri" panose="020F0502020204030204" pitchFamily="34" charset="0"/>
              <a:cs typeface="Calibri" panose="020F0502020204030204" pitchFamily="34" charset="0"/>
            </a:endParaRPr>
          </a:p>
          <a:p>
            <a:endParaRPr lang="en-US" dirty="0">
              <a:solidFill>
                <a:srgbClr val="548CD1"/>
              </a:solidFill>
              <a:latin typeface="Consolas" panose="020B0609020204030204" pitchFamily="49" charset="0"/>
            </a:endParaRPr>
          </a:p>
          <a:p>
            <a:r>
              <a:rPr lang="en-US" b="0" i="0" dirty="0">
                <a:solidFill>
                  <a:srgbClr val="548CD1"/>
                </a:solidFill>
                <a:effectLst/>
                <a:latin typeface="Consolas" panose="020B0609020204030204" pitchFamily="49" charset="0"/>
              </a:rPr>
              <a:t>Function</a:t>
            </a:r>
            <a:r>
              <a:rPr lang="en-US" b="0" i="0" dirty="0">
                <a:solidFill>
                  <a:srgbClr val="212121"/>
                </a:solidFill>
                <a:effectLst/>
                <a:latin typeface="Consolas" panose="020B0609020204030204" pitchFamily="49" charset="0"/>
              </a:rPr>
              <a:t> Area(x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r>
              <a:rPr lang="en-US" b="0" i="0" dirty="0">
                <a:solidFill>
                  <a:srgbClr val="212121"/>
                </a:solidFill>
                <a:effectLst/>
                <a:latin typeface="Consolas" panose="020B0609020204030204" pitchFamily="49" charset="0"/>
              </a:rPr>
              <a:t>, y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As</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Double</a:t>
            </a:r>
            <a:br>
              <a:rPr lang="en-US" dirty="0"/>
            </a:br>
            <a:br>
              <a:rPr lang="en-US" dirty="0"/>
            </a:br>
            <a:r>
              <a:rPr lang="en-US" b="0" i="0" dirty="0">
                <a:solidFill>
                  <a:srgbClr val="212121"/>
                </a:solidFill>
                <a:effectLst/>
                <a:latin typeface="Consolas" panose="020B0609020204030204" pitchFamily="49" charset="0"/>
              </a:rPr>
              <a:t>Area = x * y</a:t>
            </a:r>
            <a:br>
              <a:rPr lang="en-US" dirty="0"/>
            </a:br>
            <a:br>
              <a:rPr lang="en-US" dirty="0"/>
            </a:br>
            <a:r>
              <a:rPr lang="en-US" b="0" i="0" dirty="0">
                <a:solidFill>
                  <a:srgbClr val="548CD1"/>
                </a:solidFill>
                <a:effectLst/>
                <a:latin typeface="Consolas" panose="020B0609020204030204" pitchFamily="49" charset="0"/>
              </a:rPr>
              <a:t>End</a:t>
            </a:r>
            <a:r>
              <a:rPr lang="en-US" b="0" i="0" dirty="0">
                <a:solidFill>
                  <a:srgbClr val="212121"/>
                </a:solidFill>
                <a:effectLst/>
                <a:latin typeface="Consolas" panose="020B0609020204030204" pitchFamily="49" charset="0"/>
              </a:rPr>
              <a:t> </a:t>
            </a:r>
            <a:r>
              <a:rPr lang="en-US" b="0" i="0" dirty="0">
                <a:solidFill>
                  <a:srgbClr val="548CD1"/>
                </a:solidFill>
                <a:effectLst/>
                <a:latin typeface="Consolas" panose="020B0609020204030204" pitchFamily="49" charset="0"/>
              </a:rPr>
              <a:t>Function</a:t>
            </a:r>
          </a:p>
          <a:p>
            <a:endParaRPr lang="en-US" dirty="0">
              <a:solidFill>
                <a:srgbClr val="548CD1"/>
              </a:solidFill>
              <a:latin typeface="Consolas" panose="020B0609020204030204" pitchFamily="49" charset="0"/>
            </a:endParaRPr>
          </a:p>
          <a:p>
            <a:r>
              <a:rPr lang="en-US" b="1" u="sng" dirty="0" err="1">
                <a:latin typeface="Calibri" panose="020F0502020204030204" pitchFamily="34" charset="0"/>
                <a:cs typeface="Calibri" panose="020F0502020204030204" pitchFamily="34" charset="0"/>
              </a:rPr>
              <a:t>Exemple</a:t>
            </a:r>
            <a:r>
              <a:rPr lang="en-US" b="1" u="sng" dirty="0">
                <a:latin typeface="Calibri" panose="020F0502020204030204" pitchFamily="34" charset="0"/>
                <a:cs typeface="Calibri" panose="020F0502020204030204" pitchFamily="34" charset="0"/>
              </a:rPr>
              <a:t> de </a:t>
            </a:r>
            <a:r>
              <a:rPr lang="en-US" b="1" u="sng" dirty="0" err="1">
                <a:latin typeface="Calibri" panose="020F0502020204030204" pitchFamily="34" charset="0"/>
                <a:cs typeface="Calibri" panose="020F0502020204030204" pitchFamily="34" charset="0"/>
              </a:rPr>
              <a:t>procédure</a:t>
            </a:r>
            <a:r>
              <a:rPr lang="en-US" b="1" u="sng" dirty="0">
                <a:latin typeface="Calibri" panose="020F0502020204030204" pitchFamily="34" charset="0"/>
                <a:cs typeface="Calibri" panose="020F0502020204030204" pitchFamily="34" charset="0"/>
              </a:rPr>
              <a:t> qui </a:t>
            </a:r>
            <a:r>
              <a:rPr lang="en-US" b="1" u="sng" dirty="0" err="1">
                <a:latin typeface="Calibri" panose="020F0502020204030204" pitchFamily="34" charset="0"/>
                <a:cs typeface="Calibri" panose="020F0502020204030204" pitchFamily="34" charset="0"/>
              </a:rPr>
              <a:t>utilise</a:t>
            </a:r>
            <a:r>
              <a:rPr lang="en-US" b="1" u="sng" dirty="0">
                <a:latin typeface="Calibri" panose="020F0502020204030204" pitchFamily="34" charset="0"/>
                <a:cs typeface="Calibri" panose="020F0502020204030204" pitchFamily="34" charset="0"/>
              </a:rPr>
              <a:t> la function Area</a:t>
            </a:r>
          </a:p>
          <a:p>
            <a:endParaRPr lang="fr-FR" dirty="0"/>
          </a:p>
          <a:p>
            <a:r>
              <a:rPr lang="fr-FR" dirty="0" err="1">
                <a:solidFill>
                  <a:srgbClr val="548CD1"/>
                </a:solidFill>
                <a:latin typeface="Consolas" panose="020B0609020204030204" pitchFamily="49" charset="0"/>
              </a:rPr>
              <a:t>Sub</a:t>
            </a:r>
            <a:r>
              <a:rPr lang="fr-FR" dirty="0">
                <a:solidFill>
                  <a:srgbClr val="548CD1"/>
                </a:solidFill>
                <a:latin typeface="Consolas" panose="020B0609020204030204" pitchFamily="49" charset="0"/>
              </a:rPr>
              <a:t> </a:t>
            </a:r>
            <a:r>
              <a:rPr lang="fr-FR" dirty="0" err="1">
                <a:solidFill>
                  <a:srgbClr val="212121"/>
                </a:solidFill>
                <a:latin typeface="Consolas" panose="020B0609020204030204" pitchFamily="49" charset="0"/>
              </a:rPr>
              <a:t>calcule_aire</a:t>
            </a:r>
            <a:r>
              <a:rPr lang="fr-FR" dirty="0">
                <a:solidFill>
                  <a:srgbClr val="212121"/>
                </a:solidFill>
                <a:latin typeface="Consolas" panose="020B0609020204030204" pitchFamily="49" charset="0"/>
              </a:rPr>
              <a:t>()</a:t>
            </a:r>
          </a:p>
          <a:p>
            <a:endParaRPr lang="fr-FR" dirty="0"/>
          </a:p>
          <a:p>
            <a:r>
              <a:rPr lang="fr-FR" dirty="0" err="1">
                <a:solidFill>
                  <a:srgbClr val="212121"/>
                </a:solidFill>
                <a:latin typeface="Consolas" panose="020B0609020204030204" pitchFamily="49" charset="0"/>
              </a:rPr>
              <a:t>MsgBox</a:t>
            </a:r>
            <a:r>
              <a:rPr lang="fr-FR" dirty="0">
                <a:solidFill>
                  <a:srgbClr val="212121"/>
                </a:solidFill>
                <a:latin typeface="Consolas" panose="020B0609020204030204" pitchFamily="49" charset="0"/>
              </a:rPr>
              <a:t> Area(</a:t>
            </a:r>
            <a:r>
              <a:rPr lang="fr-FR" dirty="0" err="1">
                <a:solidFill>
                  <a:srgbClr val="212121"/>
                </a:solidFill>
                <a:latin typeface="Consolas" panose="020B0609020204030204" pitchFamily="49" charset="0"/>
              </a:rPr>
              <a:t>InputBox</a:t>
            </a:r>
            <a:r>
              <a:rPr lang="fr-FR" dirty="0">
                <a:solidFill>
                  <a:srgbClr val="212121"/>
                </a:solidFill>
                <a:latin typeface="Consolas" panose="020B0609020204030204" pitchFamily="49" charset="0"/>
              </a:rPr>
              <a:t>("coté 1"), </a:t>
            </a:r>
            <a:r>
              <a:rPr lang="fr-FR" dirty="0" err="1">
                <a:solidFill>
                  <a:srgbClr val="212121"/>
                </a:solidFill>
                <a:latin typeface="Consolas" panose="020B0609020204030204" pitchFamily="49" charset="0"/>
              </a:rPr>
              <a:t>InputBox</a:t>
            </a:r>
            <a:r>
              <a:rPr lang="fr-FR" dirty="0">
                <a:solidFill>
                  <a:srgbClr val="212121"/>
                </a:solidFill>
                <a:latin typeface="Consolas" panose="020B0609020204030204" pitchFamily="49" charset="0"/>
              </a:rPr>
              <a:t>("coté 2"))</a:t>
            </a:r>
          </a:p>
          <a:p>
            <a:endParaRPr lang="fr-FR" dirty="0"/>
          </a:p>
          <a:p>
            <a:r>
              <a:rPr lang="fr-FR" dirty="0">
                <a:solidFill>
                  <a:srgbClr val="548CD1"/>
                </a:solidFill>
                <a:latin typeface="Consolas" panose="020B0609020204030204" pitchFamily="49" charset="0"/>
              </a:rPr>
              <a:t>End </a:t>
            </a:r>
            <a:r>
              <a:rPr lang="fr-FR" dirty="0" err="1">
                <a:solidFill>
                  <a:srgbClr val="548CD1"/>
                </a:solidFill>
                <a:latin typeface="Consolas" panose="020B0609020204030204" pitchFamily="49" charset="0"/>
              </a:rPr>
              <a:t>Sub</a:t>
            </a:r>
            <a:endParaRPr lang="fr-FR" dirty="0">
              <a:solidFill>
                <a:srgbClr val="548CD1"/>
              </a:solidFill>
              <a:latin typeface="Consolas" panose="020B0609020204030204" pitchFamily="49" charset="0"/>
            </a:endParaRPr>
          </a:p>
          <a:p>
            <a:endParaRPr lang="fr-FR" dirty="0"/>
          </a:p>
        </p:txBody>
      </p:sp>
      <p:sp>
        <p:nvSpPr>
          <p:cNvPr id="5" name="Espace réservé du texte 4">
            <a:extLst>
              <a:ext uri="{FF2B5EF4-FFF2-40B4-BE49-F238E27FC236}">
                <a16:creationId xmlns:a16="http://schemas.microsoft.com/office/drawing/2014/main" id="{077D7658-EB66-3738-D2C0-04B3795FE52C}"/>
              </a:ext>
            </a:extLst>
          </p:cNvPr>
          <p:cNvSpPr>
            <a:spLocks noGrp="1"/>
          </p:cNvSpPr>
          <p:nvPr>
            <p:ph type="body" idx="3"/>
          </p:nvPr>
        </p:nvSpPr>
        <p:spPr>
          <a:xfrm>
            <a:off x="2080234" y="68546"/>
            <a:ext cx="7769936" cy="463728"/>
          </a:xfrm>
        </p:spPr>
        <p:txBody>
          <a:bodyPr>
            <a:normAutofit fontScale="77500" lnSpcReduction="20000"/>
          </a:bodyPr>
          <a:lstStyle/>
          <a:p>
            <a:r>
              <a:rPr lang="fr-FR" dirty="0"/>
              <a:t>Ecrire et utiliser une fonction de calcul d’aire d’un quadrilatère dans VBA</a:t>
            </a:r>
          </a:p>
        </p:txBody>
      </p:sp>
      <p:sp>
        <p:nvSpPr>
          <p:cNvPr id="6" name="Flèche : droite 5">
            <a:extLst>
              <a:ext uri="{FF2B5EF4-FFF2-40B4-BE49-F238E27FC236}">
                <a16:creationId xmlns:a16="http://schemas.microsoft.com/office/drawing/2014/main" id="{E4BB2AA4-C983-9846-364B-741CFEB5A083}"/>
              </a:ext>
            </a:extLst>
          </p:cNvPr>
          <p:cNvSpPr/>
          <p:nvPr/>
        </p:nvSpPr>
        <p:spPr>
          <a:xfrm>
            <a:off x="2706986" y="1982709"/>
            <a:ext cx="1711105" cy="463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02A9BA13-B367-3916-1DA1-2F3C5544FC39}"/>
              </a:ext>
            </a:extLst>
          </p:cNvPr>
          <p:cNvSpPr/>
          <p:nvPr/>
        </p:nvSpPr>
        <p:spPr>
          <a:xfrm>
            <a:off x="2624273" y="4164594"/>
            <a:ext cx="194649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84D0302-E973-ECDC-7E3E-F89F825244B3}"/>
              </a:ext>
            </a:extLst>
          </p:cNvPr>
          <p:cNvSpPr txBox="1"/>
          <p:nvPr/>
        </p:nvSpPr>
        <p:spPr>
          <a:xfrm>
            <a:off x="910978" y="1984772"/>
            <a:ext cx="2516863" cy="923330"/>
          </a:xfrm>
          <a:prstGeom prst="rect">
            <a:avLst/>
          </a:prstGeom>
          <a:noFill/>
        </p:spPr>
        <p:txBody>
          <a:bodyPr wrap="square" rtlCol="0">
            <a:spAutoFit/>
          </a:bodyPr>
          <a:lstStyle/>
          <a:p>
            <a:r>
              <a:rPr lang="fr-FR" dirty="0"/>
              <a:t>Dans un nouveau module VBA </a:t>
            </a:r>
            <a:r>
              <a:rPr lang="fr-FR" dirty="0" err="1"/>
              <a:t>appellé</a:t>
            </a:r>
            <a:r>
              <a:rPr lang="fr-FR" dirty="0"/>
              <a:t> « Fonctions »</a:t>
            </a:r>
          </a:p>
        </p:txBody>
      </p:sp>
      <p:sp>
        <p:nvSpPr>
          <p:cNvPr id="10" name="ZoneTexte 9">
            <a:extLst>
              <a:ext uri="{FF2B5EF4-FFF2-40B4-BE49-F238E27FC236}">
                <a16:creationId xmlns:a16="http://schemas.microsoft.com/office/drawing/2014/main" id="{2630278E-7EA2-BC87-940B-58E6B4198B9D}"/>
              </a:ext>
            </a:extLst>
          </p:cNvPr>
          <p:cNvSpPr txBox="1"/>
          <p:nvPr/>
        </p:nvSpPr>
        <p:spPr>
          <a:xfrm>
            <a:off x="821803" y="4164594"/>
            <a:ext cx="2516863" cy="923330"/>
          </a:xfrm>
          <a:prstGeom prst="rect">
            <a:avLst/>
          </a:prstGeom>
          <a:noFill/>
        </p:spPr>
        <p:txBody>
          <a:bodyPr wrap="square" rtlCol="0">
            <a:spAutoFit/>
          </a:bodyPr>
          <a:lstStyle/>
          <a:p>
            <a:r>
              <a:rPr lang="fr-FR" dirty="0"/>
              <a:t>Dans un nouveau module VBA </a:t>
            </a:r>
            <a:r>
              <a:rPr lang="fr-FR" dirty="0" err="1"/>
              <a:t>appellé</a:t>
            </a:r>
            <a:r>
              <a:rPr lang="fr-FR" dirty="0"/>
              <a:t> « </a:t>
            </a:r>
            <a:r>
              <a:rPr lang="fr-FR" dirty="0" err="1"/>
              <a:t>Procécures</a:t>
            </a:r>
            <a:r>
              <a:rPr lang="fr-FR" dirty="0"/>
              <a:t> »</a:t>
            </a:r>
          </a:p>
        </p:txBody>
      </p:sp>
      <p:sp>
        <p:nvSpPr>
          <p:cNvPr id="11" name="ZoneTexte 10">
            <a:extLst>
              <a:ext uri="{FF2B5EF4-FFF2-40B4-BE49-F238E27FC236}">
                <a16:creationId xmlns:a16="http://schemas.microsoft.com/office/drawing/2014/main" id="{F4EDF1E6-0B2E-34D8-E224-6CF3F6CA868E}"/>
              </a:ext>
            </a:extLst>
          </p:cNvPr>
          <p:cNvSpPr txBox="1"/>
          <p:nvPr/>
        </p:nvSpPr>
        <p:spPr>
          <a:xfrm>
            <a:off x="1026019" y="1010316"/>
            <a:ext cx="8534439" cy="461665"/>
          </a:xfrm>
          <a:prstGeom prst="rect">
            <a:avLst/>
          </a:prstGeom>
          <a:noFill/>
        </p:spPr>
        <p:txBody>
          <a:bodyPr wrap="square" rtlCol="0">
            <a:spAutoFit/>
          </a:bodyPr>
          <a:lstStyle/>
          <a:p>
            <a:r>
              <a:rPr lang="fr-FR" sz="2400" b="1" dirty="0">
                <a:solidFill>
                  <a:srgbClr val="FF0000"/>
                </a:solidFill>
                <a:effectLst>
                  <a:outerShdw blurRad="38100" dist="38100" dir="2700000" algn="tl">
                    <a:srgbClr val="000000">
                      <a:alpha val="43137"/>
                    </a:srgbClr>
                  </a:outerShdw>
                </a:effectLst>
              </a:rPr>
              <a:t>!!! A faire dans un  nouveau Classeur Excel</a:t>
            </a:r>
          </a:p>
        </p:txBody>
      </p:sp>
    </p:spTree>
    <p:extLst>
      <p:ext uri="{BB962C8B-B14F-4D97-AF65-F5344CB8AC3E}">
        <p14:creationId xmlns:p14="http://schemas.microsoft.com/office/powerpoint/2010/main" val="1018060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ln w="9528">
            <a:solidFill>
              <a:srgbClr val="DEEBF7"/>
            </a:solidFill>
            <a:prstDash val="solid"/>
          </a:ln>
        </p:spPr>
        <p:txBody>
          <a:bodyPr>
            <a:normAutofit fontScale="90000"/>
          </a:bodyPr>
          <a:lstStyle/>
          <a:p>
            <a:pPr lvl="0"/>
            <a:r>
              <a:rPr lang="fr-FR" sz="4000" dirty="0"/>
              <a:t>Exercices</a:t>
            </a:r>
            <a:br>
              <a:rPr lang="fr-FR" sz="4000" dirty="0"/>
            </a:br>
            <a:endParaRPr lang="fr-FR" sz="4000" dirty="0"/>
          </a:p>
        </p:txBody>
      </p:sp>
      <p:sp>
        <p:nvSpPr>
          <p:cNvPr id="4" name="Espace réservé du contenu 3"/>
          <p:cNvSpPr txBox="1">
            <a:spLocks noGrp="1"/>
          </p:cNvSpPr>
          <p:nvPr>
            <p:ph type="body" idx="3"/>
          </p:nvPr>
        </p:nvSpPr>
        <p:spPr>
          <a:xfrm>
            <a:off x="1026020" y="555168"/>
            <a:ext cx="6207699" cy="5801182"/>
          </a:xfrm>
          <a:ln w="9528">
            <a:solidFill>
              <a:srgbClr val="5B9BD5"/>
            </a:solidFill>
            <a:prstDash val="solid"/>
          </a:ln>
        </p:spPr>
        <p:txBody>
          <a:bodyPr anchor="ctr" anchorCtr="0">
            <a:normAutofit fontScale="25000" lnSpcReduction="20000"/>
          </a:body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3500" dirty="0">
              <a:solidFill>
                <a:srgbClr val="000000"/>
              </a:solidFill>
            </a:endParaRPr>
          </a:p>
          <a:p>
            <a:pPr algn="l">
              <a:lnSpc>
                <a:spcPct val="120000"/>
              </a:lnSpc>
            </a:pPr>
            <a:endParaRPr lang="fr-FR" sz="5600" dirty="0">
              <a:solidFill>
                <a:srgbClr val="000000"/>
              </a:solidFill>
            </a:endParaRPr>
          </a:p>
          <a:p>
            <a:pPr algn="l">
              <a:lnSpc>
                <a:spcPct val="120000"/>
              </a:lnSpc>
            </a:pPr>
            <a:endParaRPr lang="fr-FR" sz="5600" dirty="0">
              <a:solidFill>
                <a:srgbClr val="000000"/>
              </a:solidFill>
            </a:endParaRPr>
          </a:p>
          <a:p>
            <a:pPr algn="l">
              <a:lnSpc>
                <a:spcPct val="120000"/>
              </a:lnSpc>
            </a:pPr>
            <a:endParaRPr lang="fr-FR" sz="5600" dirty="0">
              <a:solidFill>
                <a:srgbClr val="000000"/>
              </a:solidFill>
            </a:endParaRPr>
          </a:p>
          <a:p>
            <a:pPr algn="l">
              <a:lnSpc>
                <a:spcPct val="120000"/>
              </a:lnSpc>
            </a:pPr>
            <a:r>
              <a:rPr lang="fr-FR" sz="5600" dirty="0">
                <a:solidFill>
                  <a:srgbClr val="000000"/>
                </a:solidFill>
              </a:rPr>
              <a:t>Objectif : Structurer le code de l’exo 7 en écrivant des fonctions.</a:t>
            </a:r>
          </a:p>
          <a:p>
            <a:pPr algn="l">
              <a:lnSpc>
                <a:spcPct val="120000"/>
              </a:lnSpc>
            </a:pPr>
            <a:endParaRPr lang="fr-FR" sz="5600" dirty="0">
              <a:solidFill>
                <a:srgbClr val="000000"/>
              </a:solidFill>
            </a:endParaRPr>
          </a:p>
          <a:p>
            <a:pPr algn="l">
              <a:lnSpc>
                <a:spcPct val="120000"/>
              </a:lnSpc>
            </a:pPr>
            <a:r>
              <a:rPr lang="fr-FR" sz="5600" dirty="0">
                <a:solidFill>
                  <a:srgbClr val="000000"/>
                </a:solidFill>
              </a:rPr>
              <a:t>1) Ecrire une fonction qui effectue les tirages et renvoie les gagnants de chaque tirage</a:t>
            </a:r>
          </a:p>
          <a:p>
            <a:pPr marL="342900" indent="-342900" algn="l">
              <a:lnSpc>
                <a:spcPct val="120000"/>
              </a:lnSpc>
              <a:buAutoNum type="arabicParenR"/>
            </a:pPr>
            <a:endParaRPr lang="fr-FR" sz="5600" dirty="0">
              <a:solidFill>
                <a:srgbClr val="000000"/>
              </a:solidFill>
            </a:endParaRPr>
          </a:p>
          <a:p>
            <a:pPr lvl="1" indent="0">
              <a:lnSpc>
                <a:spcPct val="120000"/>
              </a:lnSpc>
              <a:buNone/>
            </a:pPr>
            <a:r>
              <a:rPr lang="fr-FR" sz="5600" dirty="0">
                <a:solidFill>
                  <a:srgbClr val="000000"/>
                </a:solidFill>
              </a:rPr>
              <a:t>En argument : nombre de tirages, nombre de joueurs</a:t>
            </a:r>
          </a:p>
          <a:p>
            <a:pPr lvl="1" indent="0">
              <a:lnSpc>
                <a:spcPct val="120000"/>
              </a:lnSpc>
              <a:buNone/>
            </a:pPr>
            <a:r>
              <a:rPr lang="fr-FR" sz="5600" dirty="0">
                <a:solidFill>
                  <a:srgbClr val="000000"/>
                </a:solidFill>
              </a:rPr>
              <a:t>En retour :  un tableau à deux dimensions avec les résultats.</a:t>
            </a:r>
          </a:p>
          <a:p>
            <a:pPr lvl="1" indent="0">
              <a:lnSpc>
                <a:spcPct val="120000"/>
              </a:lnSpc>
              <a:buNone/>
            </a:pPr>
            <a:endParaRPr lang="fr-FR" sz="5600" dirty="0"/>
          </a:p>
          <a:p>
            <a:pPr lvl="1" indent="0">
              <a:lnSpc>
                <a:spcPct val="120000"/>
              </a:lnSpc>
              <a:buNone/>
            </a:pPr>
            <a:r>
              <a:rPr lang="fr-FR" sz="5600" dirty="0"/>
              <a:t>Utiliser un tableau variant pour renvoyer les gagnants de chaque tirage avec :</a:t>
            </a:r>
          </a:p>
          <a:p>
            <a:pPr lvl="1" indent="0">
              <a:lnSpc>
                <a:spcPct val="120000"/>
              </a:lnSpc>
              <a:buNone/>
            </a:pPr>
            <a:r>
              <a:rPr lang="fr-FR" sz="5600" dirty="0"/>
              <a:t>2 dimensions ( le tirage, le résultat) </a:t>
            </a:r>
          </a:p>
          <a:p>
            <a:pPr lvl="1" indent="0">
              <a:lnSpc>
                <a:spcPct val="120000"/>
              </a:lnSpc>
              <a:buNone/>
            </a:pPr>
            <a:r>
              <a:rPr lang="fr-FR" sz="5600" dirty="0"/>
              <a:t>2 colonnes pour décrire le résultat: </a:t>
            </a:r>
            <a:r>
              <a:rPr lang="fr-FR" sz="5600" dirty="0" err="1"/>
              <a:t>n°joueur</a:t>
            </a:r>
            <a:r>
              <a:rPr lang="fr-FR" sz="5600" dirty="0"/>
              <a:t>, score.</a:t>
            </a:r>
          </a:p>
          <a:p>
            <a:pPr lvl="1" indent="0">
              <a:lnSpc>
                <a:spcPct val="120000"/>
              </a:lnSpc>
              <a:buNone/>
            </a:pPr>
            <a:endParaRPr lang="fr-FR" sz="5600" dirty="0"/>
          </a:p>
          <a:p>
            <a:pPr algn="l">
              <a:lnSpc>
                <a:spcPct val="120000"/>
              </a:lnSpc>
            </a:pPr>
            <a:r>
              <a:rPr lang="fr-FR" sz="5600" dirty="0">
                <a:solidFill>
                  <a:srgbClr val="000000"/>
                </a:solidFill>
              </a:rPr>
              <a:t>2) Intégrer cette fonction dans le code principal.</a:t>
            </a:r>
            <a:endParaRPr lang="fr-FR" sz="5600" dirty="0"/>
          </a:p>
          <a:p>
            <a:pPr lvl="1" indent="0">
              <a:lnSpc>
                <a:spcPct val="120000"/>
              </a:lnSpc>
              <a:buNone/>
            </a:pPr>
            <a:endParaRPr lang="fr-FR" sz="3500" dirty="0"/>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lvl="1" indent="0">
              <a:lnSpc>
                <a:spcPct val="120000"/>
              </a:lnSpc>
              <a:buNone/>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lvl="0" algn="l"/>
            <a:endParaRPr lang="fr-FR" sz="2800" b="0" dirty="0">
              <a:solidFill>
                <a:srgbClr val="000000"/>
              </a:solidFill>
            </a:endParaRPr>
          </a:p>
        </p:txBody>
      </p:sp>
      <p:sp>
        <p:nvSpPr>
          <p:cNvPr id="15" name="Espace réservé du texte 2">
            <a:extLst>
              <a:ext uri="{FF2B5EF4-FFF2-40B4-BE49-F238E27FC236}">
                <a16:creationId xmlns:a16="http://schemas.microsoft.com/office/drawing/2014/main" id="{8D3FAC16-6CCD-499A-AECA-BC369CE4596E}"/>
              </a:ext>
            </a:extLst>
          </p:cNvPr>
          <p:cNvSpPr txBox="1">
            <a:spLocks/>
          </p:cNvSpPr>
          <p:nvPr/>
        </p:nvSpPr>
        <p:spPr>
          <a:xfrm>
            <a:off x="1026020" y="37922"/>
            <a:ext cx="5250685" cy="463728"/>
          </a:xfrm>
          <a:prstGeom prst="rect">
            <a:avLst/>
          </a:prstGeom>
          <a:noFill/>
          <a:ln>
            <a:noFill/>
          </a:ln>
        </p:spPr>
        <p:txBody>
          <a:bodyPr vert="horz" wrap="square" lIns="91440" tIns="45720" rIns="91440" bIns="45720" anchor="b" anchorCtr="0"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Arial" pitchFamily="34"/>
              <a:buChar char="•"/>
            </a:pPr>
            <a:r>
              <a:rPr lang="fr-FR" dirty="0"/>
              <a:t>Exo 9</a:t>
            </a:r>
          </a:p>
        </p:txBody>
      </p:sp>
      <p:sp>
        <p:nvSpPr>
          <p:cNvPr id="5" name="Espace réservé du contenu 3">
            <a:extLst>
              <a:ext uri="{FF2B5EF4-FFF2-40B4-BE49-F238E27FC236}">
                <a16:creationId xmlns:a16="http://schemas.microsoft.com/office/drawing/2014/main" id="{CD1441D0-39CE-5BF6-8C50-9B18DCBD3B36}"/>
              </a:ext>
            </a:extLst>
          </p:cNvPr>
          <p:cNvSpPr txBox="1">
            <a:spLocks/>
          </p:cNvSpPr>
          <p:nvPr/>
        </p:nvSpPr>
        <p:spPr>
          <a:xfrm>
            <a:off x="7423124" y="528409"/>
            <a:ext cx="4625237" cy="5801182"/>
          </a:xfrm>
          <a:prstGeom prst="rect">
            <a:avLst/>
          </a:prstGeom>
          <a:noFill/>
          <a:ln w="9528">
            <a:solidFill>
              <a:srgbClr val="5B9BD5"/>
            </a:solidFill>
            <a:prstDash val="solid"/>
          </a:ln>
        </p:spPr>
        <p:txBody>
          <a:bodyPr vert="horz" wrap="square" lIns="91440" tIns="45720" rIns="91440" bIns="45720" anchor="ctr" anchorCtr="0" compatLnSpc="1">
            <a:normAutofit fontScale="25000" lnSpcReduction="20000"/>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fr-FR" sz="2400" b="1" i="0" u="none" strike="noStrike" kern="1200" cap="none" spc="0" baseline="0">
                <a:solidFill>
                  <a:srgbClr val="2F5597"/>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3500" dirty="0">
              <a:solidFill>
                <a:srgbClr val="000000"/>
              </a:solidFill>
            </a:endParaRPr>
          </a:p>
          <a:p>
            <a:pPr algn="l">
              <a:lnSpc>
                <a:spcPct val="120000"/>
              </a:lnSpc>
            </a:pPr>
            <a:endParaRPr lang="fr-FR" sz="5600" dirty="0">
              <a:solidFill>
                <a:srgbClr val="000000"/>
              </a:solidFill>
            </a:endParaRPr>
          </a:p>
          <a:p>
            <a:pPr algn="l">
              <a:lnSpc>
                <a:spcPct val="120000"/>
              </a:lnSpc>
            </a:pPr>
            <a:endParaRPr lang="fr-FR" sz="5600" dirty="0">
              <a:solidFill>
                <a:srgbClr val="000000"/>
              </a:solidFill>
            </a:endParaRPr>
          </a:p>
          <a:p>
            <a:pPr algn="l">
              <a:lnSpc>
                <a:spcPct val="120000"/>
              </a:lnSpc>
            </a:pPr>
            <a:r>
              <a:rPr lang="fr-FR" sz="5600" dirty="0">
                <a:solidFill>
                  <a:srgbClr val="000000"/>
                </a:solidFill>
              </a:rPr>
              <a:t>Apport: Exemple de fonction qui </a:t>
            </a:r>
            <a:r>
              <a:rPr lang="fr-FR" sz="5600" dirty="0" err="1">
                <a:solidFill>
                  <a:srgbClr val="000000"/>
                </a:solidFill>
              </a:rPr>
              <a:t>renvoye</a:t>
            </a:r>
            <a:r>
              <a:rPr lang="fr-FR" sz="5600" dirty="0">
                <a:solidFill>
                  <a:srgbClr val="000000"/>
                </a:solidFill>
              </a:rPr>
              <a:t> un tableau Variant ( tableau dynamique redimensionnable dans le code )</a:t>
            </a:r>
          </a:p>
          <a:p>
            <a:pPr algn="l">
              <a:lnSpc>
                <a:spcPct val="120000"/>
              </a:lnSpc>
            </a:pPr>
            <a:endParaRPr lang="fr-FR" sz="5600" dirty="0">
              <a:solidFill>
                <a:srgbClr val="000000"/>
              </a:solidFill>
            </a:endParaRPr>
          </a:p>
          <a:p>
            <a:pPr algn="l">
              <a:lnSpc>
                <a:spcPct val="120000"/>
              </a:lnSpc>
            </a:pPr>
            <a:r>
              <a:rPr lang="fr-FR" sz="3600" b="0" dirty="0" err="1">
                <a:solidFill>
                  <a:srgbClr val="000000"/>
                </a:solidFill>
                <a:latin typeface="Courier New" panose="02070309020205020404" pitchFamily="49" charset="0"/>
                <a:cs typeface="Courier New" panose="02070309020205020404" pitchFamily="49" charset="0"/>
              </a:rPr>
              <a:t>Function</a:t>
            </a:r>
            <a:r>
              <a:rPr lang="fr-FR" sz="3600" b="0" dirty="0">
                <a:solidFill>
                  <a:srgbClr val="000000"/>
                </a:solidFill>
                <a:latin typeface="Courier New" panose="02070309020205020404" pitchFamily="49" charset="0"/>
                <a:cs typeface="Courier New" panose="02070309020205020404" pitchFamily="49" charset="0"/>
              </a:rPr>
              <a:t> </a:t>
            </a:r>
            <a:r>
              <a:rPr lang="fr-FR" sz="3600" b="0" dirty="0" err="1">
                <a:solidFill>
                  <a:srgbClr val="000000"/>
                </a:solidFill>
                <a:latin typeface="Courier New" panose="02070309020205020404" pitchFamily="49" charset="0"/>
                <a:cs typeface="Courier New" panose="02070309020205020404" pitchFamily="49" charset="0"/>
              </a:rPr>
              <a:t>Liste_Etudiants</a:t>
            </a:r>
            <a:r>
              <a:rPr lang="fr-FR" sz="3600" b="0" dirty="0">
                <a:solidFill>
                  <a:srgbClr val="000000"/>
                </a:solidFill>
                <a:latin typeface="Courier New" panose="02070309020205020404" pitchFamily="49" charset="0"/>
                <a:cs typeface="Courier New" panose="02070309020205020404" pitchFamily="49" charset="0"/>
              </a:rPr>
              <a:t>() As Variant</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Dim Etudiants As Variant</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on dimensionne le variant à </a:t>
            </a:r>
            <a:r>
              <a:rPr lang="fr-FR" sz="3600" b="0">
                <a:solidFill>
                  <a:srgbClr val="000000"/>
                </a:solidFill>
                <a:latin typeface="Courier New" panose="02070309020205020404" pitchFamily="49" charset="0"/>
                <a:cs typeface="Courier New" panose="02070309020205020404" pitchFamily="49" charset="0"/>
              </a:rPr>
              <a:t>deux dimensions </a:t>
            </a:r>
            <a:r>
              <a:rPr lang="fr-FR" sz="3600" b="0" dirty="0">
                <a:solidFill>
                  <a:srgbClr val="000000"/>
                </a:solidFill>
                <a:latin typeface="Courier New" panose="02070309020205020404" pitchFamily="49" charset="0"/>
                <a:cs typeface="Courier New" panose="02070309020205020404" pitchFamily="49" charset="0"/>
              </a:rPr>
              <a:t>: ici 3 lignes, 2 colonnes </a:t>
            </a:r>
          </a:p>
          <a:p>
            <a:pPr algn="l">
              <a:lnSpc>
                <a:spcPct val="120000"/>
              </a:lnSpc>
            </a:pPr>
            <a:r>
              <a:rPr lang="fr-FR" sz="3600" b="0" dirty="0" err="1">
                <a:solidFill>
                  <a:srgbClr val="000000"/>
                </a:solidFill>
                <a:latin typeface="Courier New" panose="02070309020205020404" pitchFamily="49" charset="0"/>
                <a:cs typeface="Courier New" panose="02070309020205020404" pitchFamily="49" charset="0"/>
              </a:rPr>
              <a:t>ReDim</a:t>
            </a:r>
            <a:r>
              <a:rPr lang="fr-FR" sz="3600" b="0" dirty="0">
                <a:solidFill>
                  <a:srgbClr val="000000"/>
                </a:solidFill>
                <a:latin typeface="Courier New" panose="02070309020205020404" pitchFamily="49" charset="0"/>
                <a:cs typeface="Courier New" panose="02070309020205020404" pitchFamily="49" charset="0"/>
              </a:rPr>
              <a:t> 0(1 To 3, 1 To 2)</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 </a:t>
            </a:r>
            <a:r>
              <a:rPr lang="fr-FR" sz="3600" b="0" dirty="0" err="1">
                <a:solidFill>
                  <a:srgbClr val="000000"/>
                </a:solidFill>
                <a:latin typeface="Courier New" panose="02070309020205020404" pitchFamily="49" charset="0"/>
                <a:cs typeface="Courier New" panose="02070309020205020404" pitchFamily="49" charset="0"/>
              </a:rPr>
              <a:t>Prenom</a:t>
            </a:r>
            <a:r>
              <a:rPr lang="fr-FR" sz="3600" b="0" dirty="0">
                <a:solidFill>
                  <a:srgbClr val="000000"/>
                </a:solidFill>
                <a:latin typeface="Courier New" panose="02070309020205020404" pitchFamily="49" charset="0"/>
                <a:cs typeface="Courier New" panose="02070309020205020404" pitchFamily="49" charset="0"/>
              </a:rPr>
              <a:t> dans la colonne 1, nom dans la colonne 2</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Etudiants(1, 1) = "Steve"</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Etudiants(1, 2) = "Johnson"</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Etudiants(2, 1) = "Ryan"</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Etudiants(2, 2) = "Johnson"</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Etudiants(3, 1) = "Andrew"</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Etudiants(3, 2) = "Scott"</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‘on </a:t>
            </a:r>
            <a:r>
              <a:rPr lang="fr-FR" sz="3600" b="0" dirty="0" err="1">
                <a:solidFill>
                  <a:srgbClr val="000000"/>
                </a:solidFill>
                <a:latin typeface="Courier New" panose="02070309020205020404" pitchFamily="49" charset="0"/>
                <a:cs typeface="Courier New" panose="02070309020205020404" pitchFamily="49" charset="0"/>
              </a:rPr>
              <a:t>renvoye</a:t>
            </a:r>
            <a:r>
              <a:rPr lang="fr-FR" sz="3600" b="0" dirty="0">
                <a:solidFill>
                  <a:srgbClr val="000000"/>
                </a:solidFill>
                <a:latin typeface="Courier New" panose="02070309020205020404" pitchFamily="49" charset="0"/>
                <a:cs typeface="Courier New" panose="02070309020205020404" pitchFamily="49" charset="0"/>
              </a:rPr>
              <a:t> le tableau</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a:t>
            </a:r>
            <a:r>
              <a:rPr lang="fr-FR" sz="3600" b="0" dirty="0" err="1">
                <a:solidFill>
                  <a:srgbClr val="000000"/>
                </a:solidFill>
                <a:latin typeface="Courier New" panose="02070309020205020404" pitchFamily="49" charset="0"/>
                <a:cs typeface="Courier New" panose="02070309020205020404" pitchFamily="49" charset="0"/>
              </a:rPr>
              <a:t>Liste_Etudiants</a:t>
            </a:r>
            <a:r>
              <a:rPr lang="fr-FR" sz="3600" b="0" dirty="0">
                <a:solidFill>
                  <a:srgbClr val="000000"/>
                </a:solidFill>
                <a:latin typeface="Courier New" panose="02070309020205020404" pitchFamily="49" charset="0"/>
                <a:cs typeface="Courier New" panose="02070309020205020404" pitchFamily="49" charset="0"/>
              </a:rPr>
              <a:t> = Etudiants</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    </a:t>
            </a:r>
          </a:p>
          <a:p>
            <a:pPr algn="l">
              <a:lnSpc>
                <a:spcPct val="120000"/>
              </a:lnSpc>
            </a:pPr>
            <a:r>
              <a:rPr lang="fr-FR" sz="3600" b="0" dirty="0">
                <a:solidFill>
                  <a:srgbClr val="000000"/>
                </a:solidFill>
                <a:latin typeface="Courier New" panose="02070309020205020404" pitchFamily="49" charset="0"/>
                <a:cs typeface="Courier New" panose="02070309020205020404" pitchFamily="49" charset="0"/>
              </a:rPr>
              <a:t>End </a:t>
            </a:r>
            <a:r>
              <a:rPr lang="fr-FR" sz="3600" b="0" dirty="0" err="1">
                <a:solidFill>
                  <a:srgbClr val="000000"/>
                </a:solidFill>
                <a:latin typeface="Courier New" panose="02070309020205020404" pitchFamily="49" charset="0"/>
                <a:cs typeface="Courier New" panose="02070309020205020404" pitchFamily="49" charset="0"/>
              </a:rPr>
              <a:t>Function</a:t>
            </a:r>
            <a:endParaRPr lang="fr-FR" sz="3600" b="0" dirty="0">
              <a:latin typeface="Courier New" panose="02070309020205020404" pitchFamily="49" charset="0"/>
              <a:cs typeface="Courier New" panose="02070309020205020404" pitchFamily="49" charset="0"/>
            </a:endParaRPr>
          </a:p>
          <a:p>
            <a:pPr lvl="1" indent="0">
              <a:lnSpc>
                <a:spcPct val="120000"/>
              </a:lnSpc>
              <a:buFont typeface="Arial" pitchFamily="34"/>
              <a:buNone/>
            </a:pPr>
            <a:endParaRPr lang="fr-FR" sz="1600" dirty="0"/>
          </a:p>
          <a:p>
            <a:pPr lvl="1" indent="0">
              <a:lnSpc>
                <a:spcPct val="120000"/>
              </a:lnSpc>
              <a:buFont typeface="Arial" pitchFamily="34"/>
              <a:buNone/>
            </a:pPr>
            <a:endParaRPr lang="fr-FR" sz="1600" dirty="0"/>
          </a:p>
          <a:p>
            <a:pPr lvl="1" indent="0">
              <a:lnSpc>
                <a:spcPct val="120000"/>
              </a:lnSpc>
              <a:buFont typeface="Arial" pitchFamily="34"/>
              <a:buNone/>
            </a:pPr>
            <a:endParaRPr lang="fr-FR" sz="1600" dirty="0"/>
          </a:p>
          <a:p>
            <a:pPr lvl="1" indent="0">
              <a:lnSpc>
                <a:spcPct val="120000"/>
              </a:lnSpc>
              <a:buFont typeface="Arial" pitchFamily="34"/>
              <a:buNone/>
            </a:pPr>
            <a:endParaRPr lang="fr-FR" sz="1600" dirty="0"/>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16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dirty="0">
              <a:solidFill>
                <a:srgbClr val="000000"/>
              </a:solidFill>
            </a:endParaRPr>
          </a:p>
          <a:p>
            <a:pPr algn="l">
              <a:lnSpc>
                <a:spcPct val="120000"/>
              </a:lnSpc>
            </a:pPr>
            <a:endParaRPr lang="fr-FR" sz="4200" b="0" dirty="0">
              <a:solidFill>
                <a:srgbClr val="000000"/>
              </a:solidFill>
            </a:endParaRPr>
          </a:p>
          <a:p>
            <a:pPr algn="l"/>
            <a:endParaRPr lang="fr-FR" sz="2800" b="0" dirty="0">
              <a:solidFill>
                <a:srgbClr val="000000"/>
              </a:solidFill>
            </a:endParaRPr>
          </a:p>
        </p:txBody>
      </p:sp>
    </p:spTree>
    <p:extLst>
      <p:ext uri="{BB962C8B-B14F-4D97-AF65-F5344CB8AC3E}">
        <p14:creationId xmlns:p14="http://schemas.microsoft.com/office/powerpoint/2010/main" val="110116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7">
    <p:spTree>
      <p:nvGrpSpPr>
        <p:cNvPr id="1" name=""/>
        <p:cNvGrpSpPr/>
        <p:nvPr/>
      </p:nvGrpSpPr>
      <p:grpSpPr>
        <a:xfrm>
          <a:off x="0" y="0"/>
          <a:ext cx="0" cy="0"/>
          <a:chOff x="0" y="0"/>
          <a:chExt cx="0" cy="0"/>
        </a:xfrm>
      </p:grpSpPr>
      <p:sp>
        <p:nvSpPr>
          <p:cNvPr id="2" name="Titre 3"/>
          <p:cNvSpPr txBox="1">
            <a:spLocks noGrp="1"/>
          </p:cNvSpPr>
          <p:nvPr>
            <p:ph type="title"/>
          </p:nvPr>
        </p:nvSpPr>
        <p:spPr/>
        <p:txBody>
          <a:bodyPr/>
          <a:lstStyle/>
          <a:p>
            <a:pPr lvl="0"/>
            <a:r>
              <a:rPr lang="fr-FR" dirty="0" err="1"/>
              <a:t>AlgoBox</a:t>
            </a:r>
            <a:r>
              <a:rPr lang="fr-FR" dirty="0"/>
              <a:t> vers VBA</a:t>
            </a:r>
          </a:p>
        </p:txBody>
      </p:sp>
      <p:sp>
        <p:nvSpPr>
          <p:cNvPr id="3" name="Espace réservé du texte 4"/>
          <p:cNvSpPr txBox="1">
            <a:spLocks noGrp="1"/>
          </p:cNvSpPr>
          <p:nvPr>
            <p:ph type="body" idx="1"/>
          </p:nvPr>
        </p:nvSpPr>
        <p:spPr/>
        <p:txBody>
          <a:bodyPr/>
          <a:lstStyle/>
          <a:p>
            <a:pPr lvl="0"/>
            <a:r>
              <a:rPr lang="fr-FR" dirty="0"/>
              <a:t>Passer de l’algorithme au programme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9">
    <p:spTree>
      <p:nvGrpSpPr>
        <p:cNvPr id="1" name=""/>
        <p:cNvGrpSpPr/>
        <p:nvPr/>
      </p:nvGrpSpPr>
      <p:grpSpPr>
        <a:xfrm>
          <a:off x="0" y="0"/>
          <a:ext cx="0" cy="0"/>
          <a:chOff x="0" y="0"/>
          <a:chExt cx="0" cy="0"/>
        </a:xfrm>
      </p:grpSpPr>
      <p:grpSp>
        <p:nvGrpSpPr>
          <p:cNvPr id="2" name="Espace réservé du contenu 3"/>
          <p:cNvGrpSpPr/>
          <p:nvPr/>
        </p:nvGrpSpPr>
        <p:grpSpPr>
          <a:xfrm>
            <a:off x="977236" y="1488998"/>
            <a:ext cx="11070768" cy="4026231"/>
            <a:chOff x="947053" y="210613"/>
            <a:chExt cx="11070768" cy="4026231"/>
          </a:xfrm>
        </p:grpSpPr>
        <p:sp>
          <p:nvSpPr>
            <p:cNvPr id="3" name="Forme libre 2"/>
            <p:cNvSpPr/>
            <p:nvPr/>
          </p:nvSpPr>
          <p:spPr>
            <a:xfrm>
              <a:off x="947053" y="21061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err="1">
                  <a:solidFill>
                    <a:srgbClr val="FFFFFF"/>
                  </a:solidFill>
                  <a:uFillTx/>
                  <a:latin typeface="Calibri"/>
                </a:rPr>
                <a:t>AlgoB</a:t>
              </a:r>
              <a:r>
                <a:rPr lang="fr-FR" sz="2400" dirty="0" err="1">
                  <a:solidFill>
                    <a:srgbClr val="FFFFFF"/>
                  </a:solidFill>
                  <a:latin typeface="Calibri"/>
                </a:rPr>
                <a:t>ox</a:t>
              </a:r>
              <a:r>
                <a:rPr lang="fr-FR" sz="2400" dirty="0">
                  <a:solidFill>
                    <a:srgbClr val="FFFFFF"/>
                  </a:solidFill>
                  <a:latin typeface="Calibri"/>
                </a:rPr>
                <a:t> est un outil pédagogique, il ne se substitue pas à un langage.</a:t>
              </a:r>
              <a:endParaRPr lang="fr-FR" sz="2400" b="0" i="0" u="none" strike="noStrike" kern="1200" cap="none" spc="0" baseline="0" dirty="0">
                <a:solidFill>
                  <a:srgbClr val="FFFFFF"/>
                </a:solidFill>
                <a:uFillTx/>
                <a:latin typeface="Calibri"/>
              </a:endParaRP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L’outil permet d’être initié aux structures de pensée pour aller vers la programmation.</a:t>
              </a:r>
            </a:p>
          </p:txBody>
        </p:sp>
        <p:sp>
          <p:nvSpPr>
            <p:cNvPr id="5" name="Forme libre 4"/>
            <p:cNvSpPr/>
            <p:nvPr/>
          </p:nvSpPr>
          <p:spPr>
            <a:xfrm>
              <a:off x="947053" y="225829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dirty="0">
                  <a:solidFill>
                    <a:srgbClr val="FFFFFF"/>
                  </a:solidFill>
                  <a:latin typeface="Calibri"/>
                </a:rPr>
                <a:t>Il est limité : pas de tableau a X dimensions, pas de base de données, peu de fonctions.</a:t>
              </a:r>
              <a:endParaRPr lang="fr-FR" sz="2400" b="0" i="0" u="none" strike="noStrike" kern="1200" cap="none" spc="0" baseline="0" dirty="0">
                <a:solidFill>
                  <a:srgbClr val="FFFFFF"/>
                </a:solidFill>
                <a:uFillTx/>
                <a:latin typeface="Calibri"/>
              </a:endParaRP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un lieu de passage avant d’appréhender la complexité d’un environnement de développement.</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a:t>ALGOBOX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space réservé du contenu 3"/>
          <p:cNvGrpSpPr/>
          <p:nvPr/>
        </p:nvGrpSpPr>
        <p:grpSpPr>
          <a:xfrm>
            <a:off x="977236" y="1415884"/>
            <a:ext cx="11070768" cy="4026231"/>
            <a:chOff x="947053" y="210613"/>
            <a:chExt cx="11070768" cy="4026231"/>
          </a:xfrm>
        </p:grpSpPr>
        <p:sp>
          <p:nvSpPr>
            <p:cNvPr id="3" name="Forme libre 2"/>
            <p:cNvSpPr/>
            <p:nvPr/>
          </p:nvSpPr>
          <p:spPr>
            <a:xfrm>
              <a:off x="947053" y="210613"/>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83CB"/>
                </a:gs>
                <a:gs pos="100000">
                  <a:srgbClr val="3E70CA"/>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VBA est un langage procédural.</a:t>
              </a:r>
            </a:p>
          </p:txBody>
        </p:sp>
        <p:sp>
          <p:nvSpPr>
            <p:cNvPr id="4" name="Forme libre 3"/>
            <p:cNvSpPr/>
            <p:nvPr/>
          </p:nvSpPr>
          <p:spPr>
            <a:xfrm>
              <a:off x="947053" y="123444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ADC8"/>
                </a:gs>
                <a:gs pos="100000">
                  <a:srgbClr val="3DA7C7"/>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intégré à Excel et possède son propre environnement de développement.</a:t>
              </a:r>
            </a:p>
          </p:txBody>
        </p:sp>
        <p:sp>
          <p:nvSpPr>
            <p:cNvPr id="5" name="Forme libre 4"/>
            <p:cNvSpPr/>
            <p:nvPr/>
          </p:nvSpPr>
          <p:spPr>
            <a:xfrm>
              <a:off x="947053" y="22237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dirty="0">
                  <a:solidFill>
                    <a:srgbClr val="FFFFFF"/>
                  </a:solidFill>
                  <a:latin typeface="Calibri"/>
                </a:rPr>
                <a:t>Par extension, il permet de développer des programmes complet et autonomes.</a:t>
              </a:r>
              <a:endParaRPr lang="fr-FR" sz="2400" b="0" i="0" u="none" strike="noStrike" kern="1200" cap="none" spc="0" baseline="0" dirty="0">
                <a:solidFill>
                  <a:srgbClr val="FFFFFF"/>
                </a:solidFill>
                <a:uFillTx/>
                <a:latin typeface="Calibri"/>
              </a:endParaRPr>
            </a:p>
          </p:txBody>
        </p:sp>
        <p:sp>
          <p:nvSpPr>
            <p:cNvPr id="6" name="Forme libre 5"/>
            <p:cNvSpPr/>
            <p:nvPr/>
          </p:nvSpPr>
          <p:spPr>
            <a:xfrm>
              <a:off x="947053" y="3282129"/>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5FC184"/>
                </a:gs>
                <a:gs pos="100000">
                  <a:srgbClr val="3EBE73"/>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Il est plus puissant que le langage de Macro Excel.</a:t>
              </a:r>
            </a:p>
          </p:txBody>
        </p:sp>
      </p:grpSp>
      <p:sp>
        <p:nvSpPr>
          <p:cNvPr id="9" name="Titre 2"/>
          <p:cNvSpPr txBox="1">
            <a:spLocks noGrp="1"/>
          </p:cNvSpPr>
          <p:nvPr>
            <p:ph type="title"/>
          </p:nvPr>
        </p:nvSpPr>
        <p:spPr>
          <a:ln w="9528">
            <a:solidFill>
              <a:srgbClr val="DEEBF7"/>
            </a:solidFill>
            <a:prstDash val="solid"/>
          </a:ln>
        </p:spPr>
        <p:txBody>
          <a:bodyPr/>
          <a:lstStyle/>
          <a:p>
            <a:pPr lvl="0"/>
            <a:r>
              <a:rPr lang="fr-FR" sz="4000" dirty="0" err="1"/>
              <a:t>Vba</a:t>
            </a:r>
            <a:endParaRPr lang="fr-FR" sz="4000" dirty="0"/>
          </a:p>
        </p:txBody>
      </p:sp>
      <p:sp>
        <p:nvSpPr>
          <p:cNvPr id="8" name="Forme libre 4">
            <a:extLst>
              <a:ext uri="{FF2B5EF4-FFF2-40B4-BE49-F238E27FC236}">
                <a16:creationId xmlns:a16="http://schemas.microsoft.com/office/drawing/2014/main" id="{6BFC45A1-1B25-49E1-ABF2-E1856FC6AF89}"/>
              </a:ext>
            </a:extLst>
          </p:cNvPr>
          <p:cNvSpPr/>
          <p:nvPr/>
        </p:nvSpPr>
        <p:spPr>
          <a:xfrm>
            <a:off x="977236" y="5545800"/>
            <a:ext cx="11070768" cy="954715"/>
          </a:xfrm>
          <a:custGeom>
            <a:avLst/>
            <a:gdLst>
              <a:gd name="f0" fmla="val 10800000"/>
              <a:gd name="f1" fmla="val 5400000"/>
              <a:gd name="f2" fmla="val 180"/>
              <a:gd name="f3" fmla="val w"/>
              <a:gd name="f4" fmla="val h"/>
              <a:gd name="f5" fmla="val 0"/>
              <a:gd name="f6" fmla="val 11070772"/>
              <a:gd name="f7" fmla="val 954719"/>
              <a:gd name="f8" fmla="val 159123"/>
              <a:gd name="f9" fmla="val 71242"/>
              <a:gd name="f10" fmla="val 10911649"/>
              <a:gd name="f11" fmla="val 10999530"/>
              <a:gd name="f12" fmla="val 795596"/>
              <a:gd name="f13" fmla="val 883477"/>
              <a:gd name="f14" fmla="+- 0 0 -90"/>
              <a:gd name="f15" fmla="*/ f3 1 11070772"/>
              <a:gd name="f16" fmla="*/ f4 1 954719"/>
              <a:gd name="f17" fmla="val f5"/>
              <a:gd name="f18" fmla="val f6"/>
              <a:gd name="f19" fmla="val f7"/>
              <a:gd name="f20" fmla="*/ f14 f0 1"/>
              <a:gd name="f21" fmla="+- f19 0 f17"/>
              <a:gd name="f22" fmla="+- f18 0 f17"/>
              <a:gd name="f23" fmla="*/ f20 1 f2"/>
              <a:gd name="f24" fmla="*/ f22 1 11070772"/>
              <a:gd name="f25" fmla="*/ f21 1 954719"/>
              <a:gd name="f26" fmla="*/ 0 f22 1"/>
              <a:gd name="f27" fmla="*/ 159123 f21 1"/>
              <a:gd name="f28" fmla="*/ 159123 f22 1"/>
              <a:gd name="f29" fmla="*/ 0 f21 1"/>
              <a:gd name="f30" fmla="*/ 10911649 f22 1"/>
              <a:gd name="f31" fmla="*/ 11070772 f22 1"/>
              <a:gd name="f32" fmla="*/ 795596 f21 1"/>
              <a:gd name="f33" fmla="*/ 954719 f21 1"/>
              <a:gd name="f34" fmla="+- f23 0 f1"/>
              <a:gd name="f35" fmla="*/ f26 1 11070772"/>
              <a:gd name="f36" fmla="*/ f27 1 954719"/>
              <a:gd name="f37" fmla="*/ f28 1 11070772"/>
              <a:gd name="f38" fmla="*/ f29 1 954719"/>
              <a:gd name="f39" fmla="*/ f30 1 11070772"/>
              <a:gd name="f40" fmla="*/ f31 1 11070772"/>
              <a:gd name="f41" fmla="*/ f32 1 954719"/>
              <a:gd name="f42" fmla="*/ f33 1 95471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1070772" h="95471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gradFill>
            <a:gsLst>
              <a:gs pos="0">
                <a:srgbClr val="60C5B1"/>
              </a:gs>
              <a:gs pos="100000">
                <a:srgbClr val="3DC3AB"/>
              </a:gs>
            </a:gsLst>
            <a:lin ang="5400000"/>
          </a:gradFill>
          <a:ln cap="flat">
            <a:noFill/>
            <a:prstDash val="solid"/>
          </a:ln>
          <a:effectLst>
            <a:outerShdw dist="19046" dir="5400000" algn="tl">
              <a:srgbClr val="000000">
                <a:alpha val="63000"/>
              </a:srgbClr>
            </a:outerShdw>
          </a:effectLst>
        </p:spPr>
        <p:txBody>
          <a:bodyPr vert="horz" wrap="square" lIns="138046" tIns="138046" rIns="138046" bIns="138046" anchor="ctr" anchorCtr="0" compatLnSpc="1">
            <a:noAutofit/>
          </a:bodyPr>
          <a:lstStyle/>
          <a:p>
            <a:pPr marL="0" marR="0" lvl="0" indent="0" algn="l" defTabSz="1066803"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fr-FR" sz="2400" b="0" i="0" u="none" strike="noStrike" kern="1200" cap="none" spc="0" baseline="0" dirty="0">
                <a:solidFill>
                  <a:srgbClr val="FFFFFF"/>
                </a:solidFill>
                <a:uFillTx/>
                <a:latin typeface="Calibri"/>
              </a:rPr>
              <a:t>Un classeur peut servir de base données.</a:t>
            </a:r>
          </a:p>
        </p:txBody>
      </p:sp>
    </p:spTree>
    <p:extLst>
      <p:ext uri="{BB962C8B-B14F-4D97-AF65-F5344CB8AC3E}">
        <p14:creationId xmlns:p14="http://schemas.microsoft.com/office/powerpoint/2010/main" val="151842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noGrp="1"/>
          </p:cNvSpPr>
          <p:nvPr>
            <p:ph type="title"/>
          </p:nvPr>
        </p:nvSpPr>
        <p:spPr>
          <a:xfrm>
            <a:off x="831847" y="1159319"/>
            <a:ext cx="10515600" cy="2852735"/>
          </a:xfrm>
        </p:spPr>
        <p:txBody>
          <a:bodyPr/>
          <a:lstStyle/>
          <a:p>
            <a:pPr lvl="0"/>
            <a:r>
              <a:rPr lang="fr-FR" dirty="0"/>
              <a:t>Notre premier programme VBA</a:t>
            </a:r>
          </a:p>
        </p:txBody>
      </p:sp>
      <p:sp>
        <p:nvSpPr>
          <p:cNvPr id="3" name="Espace réservé du texte 4"/>
          <p:cNvSpPr txBox="1">
            <a:spLocks noGrp="1"/>
          </p:cNvSpPr>
          <p:nvPr>
            <p:ph type="body" idx="1"/>
          </p:nvPr>
        </p:nvSpPr>
        <p:spPr/>
        <p:txBody>
          <a:bodyPr/>
          <a:lstStyle/>
          <a:p>
            <a:pPr lvl="0"/>
            <a:r>
              <a:rPr lang="fr-FR" dirty="0"/>
              <a:t>Découverte de l’environnement.</a:t>
            </a:r>
          </a:p>
        </p:txBody>
      </p:sp>
    </p:spTree>
    <p:extLst>
      <p:ext uri="{BB962C8B-B14F-4D97-AF65-F5344CB8AC3E}">
        <p14:creationId xmlns:p14="http://schemas.microsoft.com/office/powerpoint/2010/main" val="2435043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23761</TotalTime>
  <Words>3328</Words>
  <Application>Microsoft Office PowerPoint</Application>
  <PresentationFormat>Grand écran</PresentationFormat>
  <Paragraphs>813</Paragraphs>
  <Slides>53</Slides>
  <Notes>27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53</vt:i4>
      </vt:variant>
    </vt:vector>
  </HeadingPairs>
  <TitlesOfParts>
    <vt:vector size="59" baseType="lpstr">
      <vt:lpstr>Arial</vt:lpstr>
      <vt:lpstr>Calibri</vt:lpstr>
      <vt:lpstr>Calibri Light</vt:lpstr>
      <vt:lpstr>Consolas</vt:lpstr>
      <vt:lpstr>Courier New</vt:lpstr>
      <vt:lpstr>Thème Office</vt:lpstr>
      <vt:lpstr>TP VBA</vt:lpstr>
      <vt:lpstr>Objectif du cours</vt:lpstr>
      <vt:lpstr>Plan du cours</vt:lpstr>
      <vt:lpstr>Règles pendant les cours</vt:lpstr>
      <vt:lpstr>Pédagogie</vt:lpstr>
      <vt:lpstr>AlgoBox vers VBA</vt:lpstr>
      <vt:lpstr>ALGOBOX</vt:lpstr>
      <vt:lpstr>Vba</vt:lpstr>
      <vt:lpstr>Notre premier programme VBA</vt:lpstr>
      <vt:lpstr>TP1</vt:lpstr>
      <vt:lpstr>TP1</vt:lpstr>
      <vt:lpstr>TP1</vt:lpstr>
      <vt:lpstr>TP1</vt:lpstr>
      <vt:lpstr>TP1</vt:lpstr>
      <vt:lpstr>TP1</vt:lpstr>
      <vt:lpstr>Equivalences</vt:lpstr>
      <vt:lpstr>Equivalences</vt:lpstr>
      <vt:lpstr>Equivalences</vt:lpstr>
      <vt:lpstr>Equivalences</vt:lpstr>
      <vt:lpstr>Repères pour apprendre</vt:lpstr>
      <vt:lpstr>Transcrire un algorithme en vba</vt:lpstr>
      <vt:lpstr>Exercices Variables</vt:lpstr>
      <vt:lpstr>Exercices</vt:lpstr>
      <vt:lpstr>Exercices</vt:lpstr>
      <vt:lpstr>Exercices </vt:lpstr>
      <vt:lpstr>Exercices </vt:lpstr>
      <vt:lpstr>Exercices </vt:lpstr>
      <vt:lpstr>Exercices </vt:lpstr>
      <vt:lpstr>Initiation aux formulaires</vt:lpstr>
      <vt:lpstr>Exercices</vt:lpstr>
      <vt:lpstr> </vt:lpstr>
      <vt:lpstr>L’environnement</vt:lpstr>
      <vt:lpstr>Présentation PowerPoint</vt:lpstr>
      <vt:lpstr>Exercices</vt:lpstr>
      <vt:lpstr>Exercices</vt:lpstr>
      <vt:lpstr>Exercices</vt:lpstr>
      <vt:lpstr>1) Charger les listes au démarrage du formulaire</vt:lpstr>
      <vt:lpstr>2) Associer le code à un évènement ( click sur le bouton « Go » ici )</vt:lpstr>
      <vt:lpstr>Exercices</vt:lpstr>
      <vt:lpstr>3) Tester l’état de la case à cocher « Enregistrer » et ajouter dans la liste ( Listbox ) « Histo »</vt:lpstr>
      <vt:lpstr>Initiation aux tableaux Excel</vt:lpstr>
      <vt:lpstr>Exercices</vt:lpstr>
      <vt:lpstr>Exercices</vt:lpstr>
      <vt:lpstr>Exercices</vt:lpstr>
      <vt:lpstr>Exercices </vt:lpstr>
      <vt:lpstr>TP 2 les formulaires</vt:lpstr>
      <vt:lpstr>Exercices </vt:lpstr>
      <vt:lpstr> </vt:lpstr>
      <vt:lpstr>Exercices </vt:lpstr>
      <vt:lpstr>Exercices </vt:lpstr>
      <vt:lpstr>Exercices </vt:lpstr>
      <vt:lpstr>Exercices </vt:lpstr>
      <vt:lpstr>Exercices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 OJ</dc:creator>
  <cp:lastModifiedBy>re do</cp:lastModifiedBy>
  <cp:revision>447</cp:revision>
  <cp:lastPrinted>2022-12-15T12:34:04Z</cp:lastPrinted>
  <dcterms:created xsi:type="dcterms:W3CDTF">2019-07-31T08:05:35Z</dcterms:created>
  <dcterms:modified xsi:type="dcterms:W3CDTF">2022-12-16T07:47:10Z</dcterms:modified>
</cp:coreProperties>
</file>