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8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Cliquez pour déplacer la diapo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6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08E7EC0-C4E0-4994-A586-52DB96EDB81F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en C, C++: int main()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A3A8C21-7C83-4BD3-8E09-FF718C6DFA5E}" type="slidenum">
              <a:rPr b="0" lang="fr-FR" sz="1800" spc="-1" strike="noStrike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b="0" lang="fr-FR" sz="18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Dans le 1</a:t>
            </a:r>
            <a:r>
              <a:rPr b="0" lang="fr-FR" sz="2000" spc="-1" strike="noStrike" baseline="30000">
                <a:latin typeface="Arial"/>
              </a:rPr>
              <a:t>er</a:t>
            </a:r>
            <a:r>
              <a:rPr b="0" lang="fr-FR" sz="2000" spc="-1" strike="noStrike">
                <a:latin typeface="Arial"/>
              </a:rPr>
              <a:t> exemple, on ajoute toutes les valeurs comme doubles mais on renvoie un long car on ne veut pas de décimal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FF108F6-2558-4DA3-A8A6-84F0D34CBD51}" type="slidenum">
              <a:rPr b="0" lang="fr-FR" sz="1800" spc="-1" strike="noStrike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b="0" lang="fr-FR" sz="18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le contraire de Join est split (diviser): place dans un tableau chaque élément d’une chaine dont les éléments sont séparés par un délimiteur (type ; , |)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le tableau a la taille du nb d’éléments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94A948F-DE7C-4F29-98E9-D9A5A1904561}" type="slidenum">
              <a:rPr b="0" lang="fr-FR" sz="1800" spc="-1" strike="noStrike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b="0" lang="fr-FR" sz="18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A6FA3D2-0D10-4A29-B2DB-2AE02247107F}" type="slidenum">
              <a:rPr b="0" lang="fr-FR" sz="1800" spc="-1" strike="noStrike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b="0" lang="fr-FR" sz="18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E2D5041-7433-4F2E-B63E-BEA52A6C0207}" type="slidenum">
              <a:rPr b="0" lang="fr-FR" sz="1800" spc="-1" strike="noStrike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b="0" lang="fr-FR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5250240" cy="2206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26000" y="333360"/>
            <a:ext cx="5250240" cy="2206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26000" y="33336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716280" y="33336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801160" y="9144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6320" y="9144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026000" y="33336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801160" y="33336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6320" y="33336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026000" y="91440"/>
            <a:ext cx="5250240" cy="46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5250240" cy="46332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4633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4633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43640" y="6721560"/>
            <a:ext cx="6166080" cy="321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4633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026000" y="33336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26000" y="91440"/>
            <a:ext cx="5250240" cy="46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4633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716280" y="33336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026000" y="333360"/>
            <a:ext cx="5250240" cy="2206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5250240" cy="2206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026000" y="333360"/>
            <a:ext cx="5250240" cy="2206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026000" y="33336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716280" y="33336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801160" y="9144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6320" y="9144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026000" y="33336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2801160" y="33336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6320" y="33336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1026000" y="91440"/>
            <a:ext cx="5250240" cy="46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5250240" cy="46332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4633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4633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5250240" cy="46332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143640" y="6721560"/>
            <a:ext cx="6166080" cy="321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4633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026000" y="33336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4633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716280" y="33336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1026000" y="333360"/>
            <a:ext cx="5250240" cy="2206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5250240" cy="2206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1026000" y="333360"/>
            <a:ext cx="5250240" cy="2206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026000" y="33336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3716280" y="33336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2801160" y="9144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6320" y="9144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1026000" y="33336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2801160" y="33336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4576320" y="33336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1026000" y="91440"/>
            <a:ext cx="5250240" cy="46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5250240" cy="46332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4633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4633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4633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4633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143640" y="6721560"/>
            <a:ext cx="6166080" cy="321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4633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1026000" y="33336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4633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3716280" y="33336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1026000" y="333360"/>
            <a:ext cx="5250240" cy="2206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5250240" cy="2206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1026000" y="333360"/>
            <a:ext cx="5250240" cy="2206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1026000" y="33336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3716280" y="33336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2801160" y="9144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6320" y="9144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1026000" y="33336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2801160" y="33336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4576320" y="33336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1026000" y="91440"/>
            <a:ext cx="5250240" cy="46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5250240" cy="46332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4633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4633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143640" y="6721560"/>
            <a:ext cx="6166080" cy="321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4633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1026000" y="33336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4633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3716280" y="33336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1026000" y="333360"/>
            <a:ext cx="5250240" cy="2206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5250240" cy="2206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1026000" y="333360"/>
            <a:ext cx="5250240" cy="2206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1026000" y="33336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3716280" y="33336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43640" y="6721560"/>
            <a:ext cx="6166080" cy="321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2801160" y="9144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6320" y="9144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1026000" y="33336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body"/>
          </p:nvPr>
        </p:nvSpPr>
        <p:spPr>
          <a:xfrm>
            <a:off x="2801160" y="33336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body"/>
          </p:nvPr>
        </p:nvSpPr>
        <p:spPr>
          <a:xfrm>
            <a:off x="4576320" y="33336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1026000" y="91440"/>
            <a:ext cx="5250240" cy="46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5250240" cy="46332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4633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4633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143640" y="6721560"/>
            <a:ext cx="6166080" cy="321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4633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1026000" y="33336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4633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3716280" y="33336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1026000" y="333360"/>
            <a:ext cx="5250240" cy="2206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4633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026000" y="33336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5250240" cy="2206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1026000" y="333360"/>
            <a:ext cx="5250240" cy="2206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1026000" y="33336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3716280" y="33336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2801160" y="9144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576320" y="9144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1026000" y="33336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 type="body"/>
          </p:nvPr>
        </p:nvSpPr>
        <p:spPr>
          <a:xfrm>
            <a:off x="2801160" y="33336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 type="body"/>
          </p:nvPr>
        </p:nvSpPr>
        <p:spPr>
          <a:xfrm>
            <a:off x="4576320" y="333360"/>
            <a:ext cx="1690200" cy="220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4633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716280" y="33336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3640" y="6721560"/>
            <a:ext cx="6166080" cy="69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716280" y="91440"/>
            <a:ext cx="2561760" cy="2206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26000" y="333360"/>
            <a:ext cx="5250240" cy="2206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0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 anchorCtr="1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0E2232BC-35E5-430E-9E67-BD737AFEEA00}" type="datetime1">
              <a:rPr b="0" lang="fr-FR" sz="1200" spc="-1" strike="noStrike">
                <a:solidFill>
                  <a:srgbClr val="898989"/>
                </a:solidFill>
                <a:latin typeface="Calibri"/>
              </a:rPr>
              <a:t>27/09/2022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 anchorCtr="1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ED7A35F-F45B-4D18-BD49-8580B0B6C2D1}" type="slidenum">
              <a:rPr b="0" lang="fr-FR" sz="1200" spc="-1" strike="noStrike">
                <a:solidFill>
                  <a:srgbClr val="898989"/>
                </a:solidFill>
                <a:latin typeface="Calibri"/>
              </a:rPr>
              <a:t>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0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947160" y="138960"/>
            <a:ext cx="11070360" cy="621720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Modifiez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94716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DF30CB50-ECF2-431E-8B32-B98196AAB1B5}" type="datetime1">
              <a:rPr b="0" lang="fr-FR" sz="1200" spc="-1" strike="noStrike">
                <a:solidFill>
                  <a:srgbClr val="898989"/>
                </a:solidFill>
                <a:latin typeface="Calibri"/>
              </a:rPr>
              <a:t>27/09/2022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425120" y="6356520"/>
            <a:ext cx="4114440" cy="364680"/>
          </a:xfrm>
          <a:prstGeom prst="rect">
            <a:avLst/>
          </a:prstGeom>
        </p:spPr>
        <p:txBody>
          <a:bodyPr anchor="ctr" anchorCtr="1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92746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6C4E243-F6A9-4F14-8EC7-3C6BFE26D4C9}" type="slidenum">
              <a:rPr b="0" lang="fr-FR" sz="1200" spc="-1" strike="noStrike">
                <a:solidFill>
                  <a:srgbClr val="898989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 rot="16200000">
            <a:off x="-2591640" y="3291120"/>
            <a:ext cx="6166440" cy="6944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fr-FR" sz="4400" spc="-1" strike="noStrike">
                <a:solidFill>
                  <a:srgbClr val="4472c4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0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i="1" lang="fr-FR" sz="6000" spc="-1" strike="noStrike">
                <a:solidFill>
                  <a:srgbClr val="2f5597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4000" spc="-1" strike="noStrike">
                <a:solidFill>
                  <a:srgbClr val="7f7f7f"/>
                </a:solidFill>
                <a:latin typeface="Calibri"/>
              </a:rPr>
              <a:t>Modifiez les styles du texte du masque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90B73594-62D4-476C-A4B6-CA2B63D5DAFC}" type="datetime1">
              <a:rPr b="0" lang="fr-FR" sz="1200" spc="-1" strike="noStrike">
                <a:solidFill>
                  <a:srgbClr val="898989"/>
                </a:solidFill>
                <a:latin typeface="Calibri"/>
              </a:rPr>
              <a:t>27/09/2022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 anchorCtr="1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C8BB514-A529-4194-96E4-296BBEB4FEB7}" type="slidenum">
              <a:rPr b="0" lang="fr-FR" sz="1200" spc="-1" strike="noStrike">
                <a:solidFill>
                  <a:srgbClr val="898989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0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 rot="16200000">
            <a:off x="-2592720" y="3292200"/>
            <a:ext cx="6166080" cy="692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fr-FR" sz="4400" spc="-1" strike="noStrike">
                <a:solidFill>
                  <a:srgbClr val="4472c4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5250240" cy="463320"/>
          </a:xfrm>
          <a:prstGeom prst="rect">
            <a:avLst/>
          </a:prstGeom>
        </p:spPr>
        <p:txBody>
          <a:bodyPr anchor="b" anchorCtr="1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2f5597"/>
                </a:solidFill>
                <a:latin typeface="Calibri"/>
              </a:rPr>
              <a:t>Modifiez les styles du texte du masque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026000" y="555120"/>
            <a:ext cx="5250240" cy="5800680"/>
          </a:xfrm>
          <a:prstGeom prst="rect">
            <a:avLst/>
          </a:prstGeom>
        </p:spPr>
        <p:txBody>
          <a:bodyPr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Modifiez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358320" y="91440"/>
            <a:ext cx="5276160" cy="463320"/>
          </a:xfrm>
          <a:prstGeom prst="rect">
            <a:avLst/>
          </a:prstGeom>
        </p:spPr>
        <p:txBody>
          <a:bodyPr anchor="b" anchorCtr="1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2f5597"/>
                </a:solidFill>
                <a:latin typeface="Calibri"/>
              </a:rPr>
              <a:t>Modifiez les styles du texte du masque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358320" y="555120"/>
            <a:ext cx="5276160" cy="5800680"/>
          </a:xfrm>
          <a:prstGeom prst="rect">
            <a:avLst/>
          </a:prstGeom>
        </p:spPr>
        <p:txBody>
          <a:bodyPr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Modifiez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dt"/>
          </p:nvPr>
        </p:nvSpPr>
        <p:spPr>
          <a:xfrm>
            <a:off x="102600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4D7B3A4-37D5-477C-91D3-A1A220821EE6}" type="datetime1">
              <a:rPr b="0" lang="fr-FR" sz="1200" spc="-1" strike="noStrike">
                <a:solidFill>
                  <a:srgbClr val="898989"/>
                </a:solidFill>
                <a:latin typeface="Calibri"/>
              </a:rPr>
              <a:t>27/09/2022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ftr"/>
          </p:nvPr>
        </p:nvSpPr>
        <p:spPr>
          <a:xfrm>
            <a:off x="4280400" y="6356520"/>
            <a:ext cx="4114440" cy="364680"/>
          </a:xfrm>
          <a:prstGeom prst="rect">
            <a:avLst/>
          </a:prstGeom>
        </p:spPr>
        <p:txBody>
          <a:bodyPr anchor="ctr" anchorCtr="1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30" name="PlaceHolder 8"/>
          <p:cNvSpPr>
            <a:spLocks noGrp="1"/>
          </p:cNvSpPr>
          <p:nvPr>
            <p:ph type="sldNum"/>
          </p:nvPr>
        </p:nvSpPr>
        <p:spPr>
          <a:xfrm>
            <a:off x="889164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8B1DA43-2A49-484B-80AD-D33CEF6E819F}" type="slidenum">
              <a:rPr b="0" lang="fr-FR" sz="1200" spc="-1" strike="noStrike">
                <a:solidFill>
                  <a:srgbClr val="898989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 rot="16200000">
            <a:off x="-2592720" y="3292200"/>
            <a:ext cx="6166080" cy="692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fr-FR" sz="4400" spc="-1" strike="noStrike">
                <a:solidFill>
                  <a:srgbClr val="4472c4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5250240" cy="463320"/>
          </a:xfrm>
          <a:prstGeom prst="rect">
            <a:avLst/>
          </a:prstGeom>
        </p:spPr>
        <p:txBody>
          <a:bodyPr anchor="b" anchorCtr="1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2f5597"/>
                </a:solidFill>
                <a:latin typeface="Calibri"/>
              </a:rPr>
              <a:t>Modifiez les styles du texte du masque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1026000" y="555120"/>
            <a:ext cx="5250240" cy="5800680"/>
          </a:xfrm>
          <a:prstGeom prst="rect">
            <a:avLst/>
          </a:prstGeom>
        </p:spPr>
        <p:txBody>
          <a:bodyPr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Modifiez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358320" y="91440"/>
            <a:ext cx="5276160" cy="463320"/>
          </a:xfrm>
          <a:prstGeom prst="rect">
            <a:avLst/>
          </a:prstGeom>
        </p:spPr>
        <p:txBody>
          <a:bodyPr anchor="b" anchorCtr="1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2f5597"/>
                </a:solidFill>
                <a:latin typeface="Calibri"/>
              </a:rPr>
              <a:t>Modifiez les styles du texte du masque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358320" y="555120"/>
            <a:ext cx="5276160" cy="5800680"/>
          </a:xfrm>
          <a:prstGeom prst="rect">
            <a:avLst/>
          </a:prstGeom>
        </p:spPr>
        <p:txBody>
          <a:bodyPr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Modifiez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dt"/>
          </p:nvPr>
        </p:nvSpPr>
        <p:spPr>
          <a:xfrm>
            <a:off x="102600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FDF3BC3-D197-4D01-A153-48B3C717F649}" type="datetime1">
              <a:rPr b="0" lang="fr-FR" sz="1200" spc="-1" strike="noStrike">
                <a:solidFill>
                  <a:srgbClr val="898989"/>
                </a:solidFill>
                <a:latin typeface="Calibri"/>
              </a:rPr>
              <a:t>27/09/2022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ftr"/>
          </p:nvPr>
        </p:nvSpPr>
        <p:spPr>
          <a:xfrm>
            <a:off x="4280400" y="6356520"/>
            <a:ext cx="4114440" cy="364680"/>
          </a:xfrm>
          <a:prstGeom prst="rect">
            <a:avLst/>
          </a:prstGeom>
        </p:spPr>
        <p:txBody>
          <a:bodyPr anchor="ctr" anchorCtr="1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74" name="PlaceHolder 8"/>
          <p:cNvSpPr>
            <a:spLocks noGrp="1"/>
          </p:cNvSpPr>
          <p:nvPr>
            <p:ph type="sldNum"/>
          </p:nvPr>
        </p:nvSpPr>
        <p:spPr>
          <a:xfrm>
            <a:off x="889164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13C9186-12B1-4101-ACBA-A7C26D1F518C}" type="slidenum">
              <a:rPr b="0" lang="fr-FR" sz="1200" spc="-1" strike="noStrike">
                <a:solidFill>
                  <a:srgbClr val="898989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0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 rot="16200000">
            <a:off x="-2592720" y="3292200"/>
            <a:ext cx="6166080" cy="692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fr-FR" sz="4400" spc="-1" strike="noStrike">
                <a:solidFill>
                  <a:srgbClr val="4472c4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1026000" y="91440"/>
            <a:ext cx="5250240" cy="463320"/>
          </a:xfrm>
          <a:prstGeom prst="rect">
            <a:avLst/>
          </a:prstGeom>
        </p:spPr>
        <p:txBody>
          <a:bodyPr anchor="b" anchorCtr="1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2f5597"/>
                </a:solidFill>
                <a:latin typeface="Calibri"/>
              </a:rPr>
              <a:t>Modifiez les styles du texte du masque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1026000" y="555120"/>
            <a:ext cx="10608480" cy="2519640"/>
          </a:xfrm>
          <a:prstGeom prst="rect">
            <a:avLst/>
          </a:prstGeom>
        </p:spPr>
        <p:txBody>
          <a:bodyPr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Modifiez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niveau7,5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1026000" y="3162240"/>
            <a:ext cx="5276160" cy="463320"/>
          </a:xfrm>
          <a:prstGeom prst="rect">
            <a:avLst/>
          </a:prstGeom>
        </p:spPr>
        <p:txBody>
          <a:bodyPr anchor="b" anchorCtr="1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2f5597"/>
                </a:solidFill>
                <a:latin typeface="Calibri"/>
              </a:rPr>
              <a:t>Modifiez les styles du texte du masque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1026000" y="3636360"/>
            <a:ext cx="10608480" cy="2699640"/>
          </a:xfrm>
          <a:prstGeom prst="rect">
            <a:avLst/>
          </a:prstGeom>
        </p:spPr>
        <p:txBody>
          <a:bodyPr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Modifiez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dt"/>
          </p:nvPr>
        </p:nvSpPr>
        <p:spPr>
          <a:xfrm>
            <a:off x="102600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58D166E-1EC1-4B9A-997D-2D1A42B9E650}" type="datetime1">
              <a:rPr b="0" lang="fr-FR" sz="1200" spc="-1" strike="noStrike">
                <a:solidFill>
                  <a:srgbClr val="898989"/>
                </a:solidFill>
                <a:latin typeface="Calibri"/>
              </a:rPr>
              <a:t>27/09/2022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 type="ftr"/>
          </p:nvPr>
        </p:nvSpPr>
        <p:spPr>
          <a:xfrm>
            <a:off x="4280400" y="6356520"/>
            <a:ext cx="4114440" cy="364680"/>
          </a:xfrm>
          <a:prstGeom prst="rect">
            <a:avLst/>
          </a:prstGeom>
        </p:spPr>
        <p:txBody>
          <a:bodyPr anchor="ctr" anchorCtr="1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218" name="PlaceHolder 8"/>
          <p:cNvSpPr>
            <a:spLocks noGrp="1"/>
          </p:cNvSpPr>
          <p:nvPr>
            <p:ph type="sldNum"/>
          </p:nvPr>
        </p:nvSpPr>
        <p:spPr>
          <a:xfrm>
            <a:off x="889164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8328432-541A-40C0-A505-8573CF0BC36E}" type="slidenum">
              <a:rPr b="0" lang="fr-FR" sz="1200" spc="-1" strike="noStrike">
                <a:solidFill>
                  <a:srgbClr val="898989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rive.google.com/file/d/19cW46ouj5slY4wYj_PNAhRgKPQCkpViE/view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 anchorCtr="1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i="1" lang="fr-FR" sz="8000" spc="-1" strike="noStrike">
                <a:solidFill>
                  <a:srgbClr val="2f5597"/>
                </a:solidFill>
                <a:latin typeface="Calibri Light"/>
              </a:rPr>
              <a:t>ALGORITHMIE</a:t>
            </a:r>
            <a:endParaRPr b="0" lang="fr-FR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 anchorCtr="1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Partie VBA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 rot="16200000">
            <a:off x="-2592720" y="3292200"/>
            <a:ext cx="6166080" cy="69264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9dc3e6"/>
              </a:gs>
            </a:gsLst>
            <a:lin ang="0"/>
          </a:gradFill>
          <a:ln w="9360">
            <a:solidFill>
              <a:srgbClr val="deebf7"/>
            </a:solidFill>
            <a:round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fr-FR" sz="3600" spc="-1" strike="noStrike">
                <a:solidFill>
                  <a:srgbClr val="4472c4"/>
                </a:solidFill>
                <a:latin typeface="Calibri Light"/>
              </a:rPr>
              <a:t>Exemples fonctions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1026000" y="91440"/>
            <a:ext cx="5250240" cy="463320"/>
          </a:xfrm>
          <a:prstGeom prst="rect">
            <a:avLst/>
          </a:prstGeom>
          <a:noFill/>
          <a:ln>
            <a:noFill/>
          </a:ln>
        </p:spPr>
        <p:txBody>
          <a:bodyPr anchor="b" anchorCtr="1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2f5597"/>
                </a:solidFill>
                <a:latin typeface="Calibri"/>
              </a:rPr>
              <a:t>Conversion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27" name="Group 3"/>
          <p:cNvGrpSpPr/>
          <p:nvPr/>
        </p:nvGrpSpPr>
        <p:grpSpPr>
          <a:xfrm>
            <a:off x="1026000" y="556200"/>
            <a:ext cx="5806800" cy="5798880"/>
            <a:chOff x="1026000" y="556200"/>
            <a:chExt cx="5806800" cy="5798880"/>
          </a:xfrm>
        </p:grpSpPr>
        <p:sp>
          <p:nvSpPr>
            <p:cNvPr id="328" name="CustomShape 4"/>
            <p:cNvSpPr/>
            <p:nvPr/>
          </p:nvSpPr>
          <p:spPr>
            <a:xfrm>
              <a:off x="1026000" y="556200"/>
              <a:ext cx="5806800" cy="817560"/>
            </a:xfrm>
            <a:custGeom>
              <a:avLst/>
              <a:gdLst/>
              <a:ahLst/>
              <a:rect l="l" t="t" r="r" b="b"/>
              <a:pathLst>
                <a:path w="5807170" h="817925">
                  <a:moveTo>
                    <a:pt x="0" y="136324"/>
                  </a:moveTo>
                  <a:cubicBezTo>
                    <a:pt x="0" y="61034"/>
                    <a:pt x="61034" y="0"/>
                    <a:pt x="136324" y="0"/>
                  </a:cubicBezTo>
                  <a:lnTo>
                    <a:pt x="5670846" y="0"/>
                  </a:lnTo>
                  <a:cubicBezTo>
                    <a:pt x="5746136" y="0"/>
                    <a:pt x="5807170" y="61034"/>
                    <a:pt x="5807170" y="136324"/>
                  </a:cubicBezTo>
                  <a:lnTo>
                    <a:pt x="5807170" y="681601"/>
                  </a:lnTo>
                  <a:cubicBezTo>
                    <a:pt x="5807170" y="756891"/>
                    <a:pt x="5746136" y="817925"/>
                    <a:pt x="5670846" y="817925"/>
                  </a:cubicBezTo>
                  <a:lnTo>
                    <a:pt x="136324" y="817925"/>
                  </a:lnTo>
                  <a:cubicBezTo>
                    <a:pt x="61034" y="817925"/>
                    <a:pt x="0" y="756891"/>
                    <a:pt x="0" y="681601"/>
                  </a:cubicBezTo>
                  <a:lnTo>
                    <a:pt x="0" y="136324"/>
                  </a:lnTo>
                  <a:close/>
                </a:path>
              </a:pathLst>
            </a:custGeom>
            <a:gradFill rotWithShape="0">
              <a:gsLst>
                <a:gs pos="0">
                  <a:srgbClr val="6083cb"/>
                </a:gs>
                <a:gs pos="100000">
                  <a:srgbClr val="3e70ca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31400" rIns="131400" tIns="131400" bIns="131400" anchor="ctr">
              <a:noAutofit/>
            </a:bodyPr>
            <a:p>
              <a:pPr>
                <a:lnSpc>
                  <a:spcPct val="90000"/>
                </a:lnSpc>
                <a:spcAft>
                  <a:spcPts val="1001"/>
                </a:spcAft>
                <a:tabLst>
                  <a:tab algn="l" pos="0"/>
                </a:tabLst>
              </a:pPr>
              <a:r>
                <a:rPr b="0" lang="fr-FR" sz="2400" spc="-1" strike="noStrike">
                  <a:solidFill>
                    <a:srgbClr val="ffffff"/>
                  </a:solidFill>
                  <a:latin typeface="Calibri"/>
                </a:rPr>
                <a:t>Asc("caractère"): renvoie le nombre auquel il correspond dans table ASCII</a:t>
              </a:r>
              <a:endParaRPr b="0" lang="fr-FR" sz="2400" spc="-1" strike="noStrike">
                <a:latin typeface="Arial"/>
              </a:endParaRPr>
            </a:p>
          </p:txBody>
        </p:sp>
        <p:sp>
          <p:nvSpPr>
            <p:cNvPr id="329" name="CustomShape 5"/>
            <p:cNvSpPr/>
            <p:nvPr/>
          </p:nvSpPr>
          <p:spPr>
            <a:xfrm>
              <a:off x="1026000" y="1386360"/>
              <a:ext cx="5806800" cy="817560"/>
            </a:xfrm>
            <a:custGeom>
              <a:avLst/>
              <a:gdLst/>
              <a:ahLst/>
              <a:rect l="l" t="t" r="r" b="b"/>
              <a:pathLst>
                <a:path w="5807170" h="817925">
                  <a:moveTo>
                    <a:pt x="0" y="136324"/>
                  </a:moveTo>
                  <a:cubicBezTo>
                    <a:pt x="0" y="61034"/>
                    <a:pt x="61034" y="0"/>
                    <a:pt x="136324" y="0"/>
                  </a:cubicBezTo>
                  <a:lnTo>
                    <a:pt x="5670846" y="0"/>
                  </a:lnTo>
                  <a:cubicBezTo>
                    <a:pt x="5746136" y="0"/>
                    <a:pt x="5807170" y="61034"/>
                    <a:pt x="5807170" y="136324"/>
                  </a:cubicBezTo>
                  <a:lnTo>
                    <a:pt x="5807170" y="681601"/>
                  </a:lnTo>
                  <a:cubicBezTo>
                    <a:pt x="5807170" y="756891"/>
                    <a:pt x="5746136" y="817925"/>
                    <a:pt x="5670846" y="817925"/>
                  </a:cubicBezTo>
                  <a:lnTo>
                    <a:pt x="136324" y="817925"/>
                  </a:lnTo>
                  <a:cubicBezTo>
                    <a:pt x="61034" y="817925"/>
                    <a:pt x="0" y="756891"/>
                    <a:pt x="0" y="681601"/>
                  </a:cubicBezTo>
                  <a:lnTo>
                    <a:pt x="0" y="136324"/>
                  </a:lnTo>
                  <a:close/>
                </a:path>
              </a:pathLst>
            </a:custGeom>
            <a:gradFill rotWithShape="0">
              <a:gsLst>
                <a:gs pos="0">
                  <a:srgbClr val="60a6c8"/>
                </a:gs>
                <a:gs pos="100000">
                  <a:srgbClr val="3d9ec7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31400" rIns="131400" tIns="131400" bIns="131400" anchor="ctr">
              <a:noAutofit/>
            </a:bodyPr>
            <a:p>
              <a:pPr>
                <a:lnSpc>
                  <a:spcPct val="90000"/>
                </a:lnSpc>
                <a:spcAft>
                  <a:spcPts val="1001"/>
                </a:spcAft>
                <a:tabLst>
                  <a:tab algn="l" pos="0"/>
                </a:tabLst>
              </a:pPr>
              <a:r>
                <a:rPr b="0" lang="fr-FR" sz="2400" spc="-1" strike="noStrike">
                  <a:solidFill>
                    <a:srgbClr val="ffffff"/>
                  </a:solidFill>
                  <a:latin typeface="Calibri"/>
                </a:rPr>
                <a:t>Chr(nombre):renvoie le caractère Ascii </a:t>
              </a:r>
              <a:endParaRPr b="0" lang="fr-FR" sz="2400" spc="-1" strike="noStrike">
                <a:latin typeface="Arial"/>
              </a:endParaRPr>
            </a:p>
          </p:txBody>
        </p:sp>
        <p:sp>
          <p:nvSpPr>
            <p:cNvPr id="330" name="CustomShape 6"/>
            <p:cNvSpPr/>
            <p:nvPr/>
          </p:nvSpPr>
          <p:spPr>
            <a:xfrm>
              <a:off x="1026000" y="2216520"/>
              <a:ext cx="5806800" cy="817560"/>
            </a:xfrm>
            <a:custGeom>
              <a:avLst/>
              <a:gdLst/>
              <a:ahLst/>
              <a:rect l="l" t="t" r="r" b="b"/>
              <a:pathLst>
                <a:path w="5807170" h="817925">
                  <a:moveTo>
                    <a:pt x="0" y="136324"/>
                  </a:moveTo>
                  <a:cubicBezTo>
                    <a:pt x="0" y="61034"/>
                    <a:pt x="61034" y="0"/>
                    <a:pt x="136324" y="0"/>
                  </a:cubicBezTo>
                  <a:lnTo>
                    <a:pt x="5670846" y="0"/>
                  </a:lnTo>
                  <a:cubicBezTo>
                    <a:pt x="5746136" y="0"/>
                    <a:pt x="5807170" y="61034"/>
                    <a:pt x="5807170" y="136324"/>
                  </a:cubicBezTo>
                  <a:lnTo>
                    <a:pt x="5807170" y="681601"/>
                  </a:lnTo>
                  <a:cubicBezTo>
                    <a:pt x="5807170" y="756891"/>
                    <a:pt x="5746136" y="817925"/>
                    <a:pt x="5670846" y="817925"/>
                  </a:cubicBezTo>
                  <a:lnTo>
                    <a:pt x="136324" y="817925"/>
                  </a:lnTo>
                  <a:cubicBezTo>
                    <a:pt x="61034" y="817925"/>
                    <a:pt x="0" y="756891"/>
                    <a:pt x="0" y="681601"/>
                  </a:cubicBezTo>
                  <a:lnTo>
                    <a:pt x="0" y="136324"/>
                  </a:lnTo>
                  <a:close/>
                </a:path>
              </a:pathLst>
            </a:custGeom>
            <a:gradFill rotWithShape="0">
              <a:gsLst>
                <a:gs pos="0">
                  <a:srgbClr val="60c6c1"/>
                </a:gs>
                <a:gs pos="100000">
                  <a:srgbClr val="3dc4bf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31400" rIns="131400" tIns="131400" bIns="131400" anchor="ctr">
              <a:noAutofit/>
            </a:bodyPr>
            <a:p>
              <a:pPr>
                <a:lnSpc>
                  <a:spcPct val="90000"/>
                </a:lnSpc>
                <a:spcAft>
                  <a:spcPts val="1001"/>
                </a:spcAft>
                <a:tabLst>
                  <a:tab algn="l" pos="0"/>
                </a:tabLst>
              </a:pPr>
              <a:r>
                <a:rPr b="0" lang="fr-FR" sz="2400" spc="-1" strike="noStrike">
                  <a:solidFill>
                    <a:srgbClr val="ffffff"/>
                  </a:solidFill>
                  <a:latin typeface="Calibri"/>
                </a:rPr>
                <a:t>Cnum(texte): convertit une chaine en numerique</a:t>
              </a:r>
              <a:endParaRPr b="0" lang="fr-FR" sz="2400" spc="-1" strike="noStrike">
                <a:latin typeface="Arial"/>
              </a:endParaRPr>
            </a:p>
          </p:txBody>
        </p:sp>
        <p:sp>
          <p:nvSpPr>
            <p:cNvPr id="331" name="CustomShape 7"/>
            <p:cNvSpPr/>
            <p:nvPr/>
          </p:nvSpPr>
          <p:spPr>
            <a:xfrm>
              <a:off x="1026000" y="3046680"/>
              <a:ext cx="5806800" cy="817560"/>
            </a:xfrm>
            <a:custGeom>
              <a:avLst/>
              <a:gdLst/>
              <a:ahLst/>
              <a:rect l="l" t="t" r="r" b="b"/>
              <a:pathLst>
                <a:path w="5807170" h="817925">
                  <a:moveTo>
                    <a:pt x="0" y="136324"/>
                  </a:moveTo>
                  <a:cubicBezTo>
                    <a:pt x="0" y="61034"/>
                    <a:pt x="61034" y="0"/>
                    <a:pt x="136324" y="0"/>
                  </a:cubicBezTo>
                  <a:lnTo>
                    <a:pt x="5670846" y="0"/>
                  </a:lnTo>
                  <a:cubicBezTo>
                    <a:pt x="5746136" y="0"/>
                    <a:pt x="5807170" y="61034"/>
                    <a:pt x="5807170" y="136324"/>
                  </a:cubicBezTo>
                  <a:lnTo>
                    <a:pt x="5807170" y="681601"/>
                  </a:lnTo>
                  <a:cubicBezTo>
                    <a:pt x="5807170" y="756891"/>
                    <a:pt x="5746136" y="817925"/>
                    <a:pt x="5670846" y="817925"/>
                  </a:cubicBezTo>
                  <a:lnTo>
                    <a:pt x="136324" y="817925"/>
                  </a:lnTo>
                  <a:cubicBezTo>
                    <a:pt x="61034" y="817925"/>
                    <a:pt x="0" y="756891"/>
                    <a:pt x="0" y="681601"/>
                  </a:cubicBezTo>
                  <a:lnTo>
                    <a:pt x="0" y="136324"/>
                  </a:lnTo>
                  <a:close/>
                </a:path>
              </a:pathLst>
            </a:custGeom>
            <a:gradFill rotWithShape="0">
              <a:gsLst>
                <a:gs pos="0">
                  <a:srgbClr val="60c39a"/>
                </a:gs>
                <a:gs pos="100000">
                  <a:srgbClr val="3dc18f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31400" rIns="131400" tIns="131400" bIns="131400" anchor="ctr">
              <a:noAutofit/>
            </a:bodyPr>
            <a:p>
              <a:pPr>
                <a:lnSpc>
                  <a:spcPct val="90000"/>
                </a:lnSpc>
                <a:spcAft>
                  <a:spcPts val="1001"/>
                </a:spcAft>
                <a:tabLst>
                  <a:tab algn="l" pos="0"/>
                </a:tabLst>
              </a:pPr>
              <a:r>
                <a:rPr b="0" lang="fr-FR" sz="2400" spc="-1" strike="noStrike">
                  <a:solidFill>
                    <a:srgbClr val="ffffff"/>
                  </a:solidFill>
                  <a:latin typeface="Calibri"/>
                </a:rPr>
                <a:t>Cint(nombre): renvoie la partie entiere (en fait convertit en entier)</a:t>
              </a:r>
              <a:endParaRPr b="0" lang="fr-FR" sz="2400" spc="-1" strike="noStrike">
                <a:latin typeface="Arial"/>
              </a:endParaRPr>
            </a:p>
          </p:txBody>
        </p:sp>
        <p:sp>
          <p:nvSpPr>
            <p:cNvPr id="332" name="CustomShape 8"/>
            <p:cNvSpPr/>
            <p:nvPr/>
          </p:nvSpPr>
          <p:spPr>
            <a:xfrm>
              <a:off x="1026000" y="3876840"/>
              <a:ext cx="5806800" cy="817560"/>
            </a:xfrm>
            <a:custGeom>
              <a:avLst/>
              <a:gdLst/>
              <a:ahLst/>
              <a:rect l="l" t="t" r="r" b="b"/>
              <a:pathLst>
                <a:path w="5807170" h="817925">
                  <a:moveTo>
                    <a:pt x="0" y="136324"/>
                  </a:moveTo>
                  <a:cubicBezTo>
                    <a:pt x="0" y="61034"/>
                    <a:pt x="61034" y="0"/>
                    <a:pt x="136324" y="0"/>
                  </a:cubicBezTo>
                  <a:lnTo>
                    <a:pt x="5670846" y="0"/>
                  </a:lnTo>
                  <a:cubicBezTo>
                    <a:pt x="5746136" y="0"/>
                    <a:pt x="5807170" y="61034"/>
                    <a:pt x="5807170" y="136324"/>
                  </a:cubicBezTo>
                  <a:lnTo>
                    <a:pt x="5807170" y="681601"/>
                  </a:lnTo>
                  <a:cubicBezTo>
                    <a:pt x="5807170" y="756891"/>
                    <a:pt x="5746136" y="817925"/>
                    <a:pt x="5670846" y="817925"/>
                  </a:cubicBezTo>
                  <a:lnTo>
                    <a:pt x="136324" y="817925"/>
                  </a:lnTo>
                  <a:cubicBezTo>
                    <a:pt x="61034" y="817925"/>
                    <a:pt x="0" y="756891"/>
                    <a:pt x="0" y="681601"/>
                  </a:cubicBezTo>
                  <a:lnTo>
                    <a:pt x="0" y="136324"/>
                  </a:lnTo>
                  <a:close/>
                </a:path>
              </a:pathLst>
            </a:custGeom>
            <a:gradFill rotWithShape="0">
              <a:gsLst>
                <a:gs pos="0">
                  <a:srgbClr val="5fc077"/>
                </a:gs>
                <a:gs pos="100000">
                  <a:srgbClr val="3fbc62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31400" rIns="131400" tIns="131400" bIns="131400" anchor="ctr">
              <a:noAutofit/>
            </a:bodyPr>
            <a:p>
              <a:pPr>
                <a:lnSpc>
                  <a:spcPct val="90000"/>
                </a:lnSpc>
                <a:spcAft>
                  <a:spcPts val="1001"/>
                </a:spcAft>
                <a:tabLst>
                  <a:tab algn="l" pos="0"/>
                </a:tabLst>
              </a:pPr>
              <a:r>
                <a:rPr b="0" lang="fr-FR" sz="2400" spc="-1" strike="noStrike">
                  <a:solidFill>
                    <a:srgbClr val="ffffff"/>
                  </a:solidFill>
                  <a:latin typeface="Calibri"/>
                </a:rPr>
                <a:t>Cdbl(nombre):convertit un entier en double</a:t>
              </a:r>
              <a:endParaRPr b="0" lang="fr-FR" sz="2400" spc="-1" strike="noStrike">
                <a:latin typeface="Arial"/>
              </a:endParaRPr>
            </a:p>
          </p:txBody>
        </p:sp>
        <p:sp>
          <p:nvSpPr>
            <p:cNvPr id="333" name="CustomShape 9"/>
            <p:cNvSpPr/>
            <p:nvPr/>
          </p:nvSpPr>
          <p:spPr>
            <a:xfrm>
              <a:off x="1026000" y="4707360"/>
              <a:ext cx="5806800" cy="817560"/>
            </a:xfrm>
            <a:custGeom>
              <a:avLst/>
              <a:gdLst/>
              <a:ahLst/>
              <a:rect l="l" t="t" r="r" b="b"/>
              <a:pathLst>
                <a:path w="5807170" h="817925">
                  <a:moveTo>
                    <a:pt x="0" y="136324"/>
                  </a:moveTo>
                  <a:cubicBezTo>
                    <a:pt x="0" y="61034"/>
                    <a:pt x="61034" y="0"/>
                    <a:pt x="136324" y="0"/>
                  </a:cubicBezTo>
                  <a:lnTo>
                    <a:pt x="5670846" y="0"/>
                  </a:lnTo>
                  <a:cubicBezTo>
                    <a:pt x="5746136" y="0"/>
                    <a:pt x="5807170" y="61034"/>
                    <a:pt x="5807170" y="136324"/>
                  </a:cubicBezTo>
                  <a:lnTo>
                    <a:pt x="5807170" y="681601"/>
                  </a:lnTo>
                  <a:cubicBezTo>
                    <a:pt x="5807170" y="756891"/>
                    <a:pt x="5746136" y="817925"/>
                    <a:pt x="5670846" y="817925"/>
                  </a:cubicBezTo>
                  <a:lnTo>
                    <a:pt x="136324" y="817925"/>
                  </a:lnTo>
                  <a:cubicBezTo>
                    <a:pt x="61034" y="817925"/>
                    <a:pt x="0" y="756891"/>
                    <a:pt x="0" y="681601"/>
                  </a:cubicBezTo>
                  <a:lnTo>
                    <a:pt x="0" y="136324"/>
                  </a:lnTo>
                  <a:close/>
                </a:path>
              </a:pathLst>
            </a:custGeom>
            <a:gradFill rotWithShape="0">
              <a:gsLst>
                <a:gs pos="0">
                  <a:srgbClr val="65bc60"/>
                </a:gs>
                <a:gs pos="100000">
                  <a:srgbClr val="48b740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31400" rIns="131400" tIns="131400" bIns="131400" anchor="ctr">
              <a:noAutofit/>
            </a:bodyPr>
            <a:p>
              <a:pPr>
                <a:lnSpc>
                  <a:spcPct val="90000"/>
                </a:lnSpc>
                <a:spcAft>
                  <a:spcPts val="1001"/>
                </a:spcAft>
                <a:tabLst>
                  <a:tab algn="l" pos="0"/>
                </a:tabLst>
              </a:pPr>
              <a:r>
                <a:rPr b="0" lang="fr-FR" sz="2400" spc="-1" strike="noStrike">
                  <a:solidFill>
                    <a:srgbClr val="ffffff"/>
                  </a:solidFill>
                  <a:latin typeface="Calibri"/>
                </a:rPr>
                <a:t>Cstr(nombre):convertit un nombre en texte</a:t>
              </a:r>
              <a:endParaRPr b="0" lang="fr-FR" sz="2400" spc="-1" strike="noStrike">
                <a:latin typeface="Arial"/>
              </a:endParaRPr>
            </a:p>
          </p:txBody>
        </p:sp>
        <p:sp>
          <p:nvSpPr>
            <p:cNvPr id="334" name="CustomShape 10"/>
            <p:cNvSpPr/>
            <p:nvPr/>
          </p:nvSpPr>
          <p:spPr>
            <a:xfrm>
              <a:off x="1026000" y="5537520"/>
              <a:ext cx="5806800" cy="817560"/>
            </a:xfrm>
            <a:custGeom>
              <a:avLst/>
              <a:gdLst/>
              <a:ahLst/>
              <a:rect l="l" t="t" r="r" b="b"/>
              <a:pathLst>
                <a:path w="5807170" h="817925">
                  <a:moveTo>
                    <a:pt x="0" y="136324"/>
                  </a:moveTo>
                  <a:cubicBezTo>
                    <a:pt x="0" y="61034"/>
                    <a:pt x="61034" y="0"/>
                    <a:pt x="136324" y="0"/>
                  </a:cubicBezTo>
                  <a:lnTo>
                    <a:pt x="5670846" y="0"/>
                  </a:lnTo>
                  <a:cubicBezTo>
                    <a:pt x="5746136" y="0"/>
                    <a:pt x="5807170" y="61034"/>
                    <a:pt x="5807170" y="136324"/>
                  </a:cubicBezTo>
                  <a:lnTo>
                    <a:pt x="5807170" y="681601"/>
                  </a:lnTo>
                  <a:cubicBezTo>
                    <a:pt x="5807170" y="756891"/>
                    <a:pt x="5746136" y="817925"/>
                    <a:pt x="5670846" y="817925"/>
                  </a:cubicBezTo>
                  <a:lnTo>
                    <a:pt x="136324" y="817925"/>
                  </a:lnTo>
                  <a:cubicBezTo>
                    <a:pt x="61034" y="817925"/>
                    <a:pt x="0" y="756891"/>
                    <a:pt x="0" y="681601"/>
                  </a:cubicBezTo>
                  <a:lnTo>
                    <a:pt x="0" y="136324"/>
                  </a:lnTo>
                  <a:close/>
                </a:path>
              </a:pathLst>
            </a:custGeom>
            <a:gradFill rotWithShape="0">
              <a:gsLst>
                <a:gs pos="0">
                  <a:srgbClr val="81b861"/>
                </a:gs>
                <a:gs pos="100000">
                  <a:srgbClr val="6fb242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31400" rIns="131400" tIns="131400" bIns="131400" anchor="ctr">
              <a:noAutofit/>
            </a:bodyPr>
            <a:p>
              <a:pPr>
                <a:lnSpc>
                  <a:spcPct val="90000"/>
                </a:lnSpc>
                <a:spcAft>
                  <a:spcPts val="1001"/>
                </a:spcAft>
                <a:tabLst>
                  <a:tab algn="l" pos="0"/>
                </a:tabLst>
              </a:pPr>
              <a:r>
                <a:rPr b="0" lang="fr-FR" sz="2400" spc="-1" strike="noStrike">
                  <a:solidFill>
                    <a:srgbClr val="ffffff"/>
                  </a:solidFill>
                  <a:latin typeface="Calibri"/>
                </a:rPr>
                <a:t>texte(Chaine,format): renvoie le format defini de la chaine</a:t>
              </a:r>
              <a:endParaRPr b="0" lang="fr-FR" sz="2400" spc="-1" strike="noStrike">
                <a:latin typeface="Arial"/>
              </a:endParaRPr>
            </a:p>
          </p:txBody>
        </p:sp>
      </p:grpSp>
      <p:sp>
        <p:nvSpPr>
          <p:cNvPr id="335" name="TextShape 11"/>
          <p:cNvSpPr txBox="1"/>
          <p:nvPr/>
        </p:nvSpPr>
        <p:spPr>
          <a:xfrm>
            <a:off x="6358320" y="91440"/>
            <a:ext cx="5276160" cy="463320"/>
          </a:xfrm>
          <a:prstGeom prst="rect">
            <a:avLst/>
          </a:prstGeom>
          <a:noFill/>
          <a:ln>
            <a:noFill/>
          </a:ln>
        </p:spPr>
        <p:txBody>
          <a:bodyPr anchor="b" anchorCtr="1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2f5597"/>
                </a:solidFill>
                <a:latin typeface="Calibri"/>
              </a:rPr>
              <a:t>Equivalent VBA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6" name="TextShape 12"/>
          <p:cNvSpPr txBox="1"/>
          <p:nvPr/>
        </p:nvSpPr>
        <p:spPr>
          <a:xfrm>
            <a:off x="6939360" y="555120"/>
            <a:ext cx="4695120" cy="5800680"/>
          </a:xfrm>
          <a:prstGeom prst="rect">
            <a:avLst/>
          </a:prstGeom>
          <a:noFill/>
          <a:ln w="9360">
            <a:solidFill>
              <a:srgbClr val="5b9bd5"/>
            </a:solidFill>
            <a:round/>
          </a:ln>
        </p:spPr>
        <p:txBody>
          <a:bodyPr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Asc("A")=65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Chr(97)="a" 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Val("24 kg")=24  &lt;&gt; Val("kg 24")=0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Cint(25.32)=25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Cdbl(25)=25.00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Cstr(25)="25" 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Format("22/09/2019", "yyyy\mm\dd")="2019\09\22"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9" dur="500" fill="hold"/>
                                        <p:tgtEl>
                                          <p:spTgt spid="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3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3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i="1" lang="fr-FR" sz="6000" spc="-1" strike="noStrike">
                <a:solidFill>
                  <a:srgbClr val="2f5597"/>
                </a:solidFill>
                <a:latin typeface="Calibri Light"/>
              </a:rPr>
              <a:t>FONCTIONS PERSONNALISEES - VBA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roup 1"/>
          <p:cNvGrpSpPr/>
          <p:nvPr/>
        </p:nvGrpSpPr>
        <p:grpSpPr>
          <a:xfrm>
            <a:off x="947160" y="140040"/>
            <a:ext cx="11070360" cy="6214680"/>
            <a:chOff x="947160" y="140040"/>
            <a:chExt cx="11070360" cy="6214680"/>
          </a:xfrm>
        </p:grpSpPr>
        <p:sp>
          <p:nvSpPr>
            <p:cNvPr id="340" name="CustomShape 2"/>
            <p:cNvSpPr/>
            <p:nvPr/>
          </p:nvSpPr>
          <p:spPr>
            <a:xfrm>
              <a:off x="947160" y="4818960"/>
              <a:ext cx="11070360" cy="1535760"/>
            </a:xfrm>
            <a:custGeom>
              <a:avLst/>
              <a:gdLst/>
              <a:ahLst/>
              <a:rect l="l" t="t" r="r" b="b"/>
              <a:pathLst>
                <a:path w="11070772" h="1536173">
                  <a:moveTo>
                    <a:pt x="0" y="0"/>
                  </a:moveTo>
                  <a:lnTo>
                    <a:pt x="11070772" y="0"/>
                  </a:lnTo>
                  <a:lnTo>
                    <a:pt x="11070772" y="1536173"/>
                  </a:lnTo>
                  <a:lnTo>
                    <a:pt x="0" y="1536173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6083cb"/>
                </a:gs>
                <a:gs pos="100000">
                  <a:srgbClr val="3e70ca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99080" rIns="199080" tIns="199080" bIns="905760" anchor="ctr" anchorCtr="1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fr-FR" sz="2800" spc="-1" strike="noStrike">
                  <a:solidFill>
                    <a:srgbClr val="ffffff"/>
                  </a:solidFill>
                  <a:latin typeface="Calibri"/>
                </a:rPr>
                <a:t>Le programme devient </a:t>
              </a:r>
              <a:r>
                <a:rPr b="1" lang="fr-FR" sz="2800" spc="-1" strike="noStrike">
                  <a:solidFill>
                    <a:srgbClr val="ff0000"/>
                  </a:solidFill>
                  <a:latin typeface="Calibri"/>
                </a:rPr>
                <a:t>Modulaire</a:t>
              </a:r>
              <a:r>
                <a:rPr b="0" lang="fr-FR" sz="2800" spc="-1" strike="noStrike">
                  <a:solidFill>
                    <a:srgbClr val="ffffff"/>
                  </a:solidFill>
                  <a:latin typeface="Calibri"/>
                </a:rPr>
                <a:t>: </a:t>
              </a:r>
              <a:endParaRPr b="0" lang="fr-FR" sz="28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fr-FR" sz="2400" spc="-1" strike="noStrike">
                  <a:solidFill>
                    <a:srgbClr val="ffffff"/>
                  </a:solidFill>
                  <a:latin typeface="Calibri"/>
                </a:rPr>
                <a:t>Transmission d’</a:t>
              </a:r>
              <a:r>
                <a:rPr b="1" lang="fr-FR" sz="2400" spc="-1" strike="noStrike">
                  <a:solidFill>
                    <a:srgbClr val="ff0000"/>
                  </a:solidFill>
                  <a:latin typeface="Calibri"/>
                </a:rPr>
                <a:t>arguments</a:t>
              </a:r>
              <a:r>
                <a:rPr b="0" lang="fr-FR" sz="2400" spc="-1" strike="noStrike">
                  <a:solidFill>
                    <a:srgbClr val="ffffff"/>
                  </a:solidFill>
                  <a:latin typeface="Calibri"/>
                </a:rPr>
                <a:t> (paramètres) </a:t>
              </a:r>
              <a:r>
                <a:rPr b="1" lang="fr-FR" sz="2400" spc="-1" strike="noStrike">
                  <a:solidFill>
                    <a:srgbClr val="ff0000"/>
                  </a:solidFill>
                  <a:latin typeface="Calibri"/>
                </a:rPr>
                <a:t>typés</a:t>
              </a:r>
              <a:endParaRPr b="0" lang="fr-FR" sz="2400" spc="-1" strike="noStrike">
                <a:latin typeface="Arial"/>
              </a:endParaRPr>
            </a:p>
          </p:txBody>
        </p:sp>
        <p:sp>
          <p:nvSpPr>
            <p:cNvPr id="341" name="CustomShape 3"/>
            <p:cNvSpPr/>
            <p:nvPr/>
          </p:nvSpPr>
          <p:spPr>
            <a:xfrm>
              <a:off x="947160" y="5617800"/>
              <a:ext cx="5535000" cy="706320"/>
            </a:xfrm>
            <a:custGeom>
              <a:avLst/>
              <a:gdLst/>
              <a:ahLst/>
              <a:rect l="l" t="t" r="r" b="b"/>
              <a:pathLst>
                <a:path w="5535386" h="706639">
                  <a:moveTo>
                    <a:pt x="0" y="0"/>
                  </a:moveTo>
                  <a:lnTo>
                    <a:pt x="5535386" y="0"/>
                  </a:lnTo>
                  <a:lnTo>
                    <a:pt x="5535386" y="706639"/>
                  </a:lnTo>
                  <a:lnTo>
                    <a:pt x="0" y="706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6480">
              <a:solidFill>
                <a:srgbClr val="cfd5ea">
                  <a:alpha val="9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170640" rIns="170640" tIns="30600" bIns="30600" anchor="ctr" anchorCtr="1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fr-FR" sz="2400" spc="-1" strike="noStrike">
                  <a:solidFill>
                    <a:srgbClr val="000000"/>
                  </a:solidFill>
                  <a:latin typeface="Calibri"/>
                </a:rPr>
                <a:t>procédures ou fonctions</a:t>
              </a:r>
              <a:endParaRPr b="0" lang="fr-FR" sz="2400" spc="-1" strike="noStrike">
                <a:latin typeface="Arial"/>
              </a:endParaRPr>
            </a:p>
          </p:txBody>
        </p:sp>
        <p:sp>
          <p:nvSpPr>
            <p:cNvPr id="342" name="CustomShape 4"/>
            <p:cNvSpPr/>
            <p:nvPr/>
          </p:nvSpPr>
          <p:spPr>
            <a:xfrm>
              <a:off x="6482520" y="5617800"/>
              <a:ext cx="5535000" cy="706320"/>
            </a:xfrm>
            <a:custGeom>
              <a:avLst/>
              <a:gdLst/>
              <a:ahLst/>
              <a:rect l="l" t="t" r="r" b="b"/>
              <a:pathLst>
                <a:path w="5535386" h="706639">
                  <a:moveTo>
                    <a:pt x="0" y="0"/>
                  </a:moveTo>
                  <a:lnTo>
                    <a:pt x="5535386" y="0"/>
                  </a:lnTo>
                  <a:lnTo>
                    <a:pt x="5535386" y="706639"/>
                  </a:lnTo>
                  <a:lnTo>
                    <a:pt x="0" y="706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fe8">
                <a:alpha val="90000"/>
              </a:srgbClr>
            </a:solidFill>
            <a:ln w="6480">
              <a:solidFill>
                <a:srgbClr val="cfd5ea">
                  <a:alpha val="9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163440" rIns="163440" tIns="29160" bIns="29160" anchor="ctr" anchorCtr="1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fr-FR" sz="2300" spc="-1" strike="noStrike">
                  <a:solidFill>
                    <a:srgbClr val="000000"/>
                  </a:solidFill>
                  <a:latin typeface="Calibri"/>
                </a:rPr>
                <a:t>Retour typé du traitement: </a:t>
              </a:r>
              <a:endParaRPr b="0" lang="fr-FR" sz="23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fr-FR" sz="2300" spc="-1" strike="noStrike">
                  <a:solidFill>
                    <a:srgbClr val="000000"/>
                  </a:solidFill>
                  <a:latin typeface="Calibri"/>
                </a:rPr>
                <a:t>fonctions seulement</a:t>
              </a:r>
              <a:endParaRPr b="0" lang="fr-FR" sz="2300" spc="-1" strike="noStrike">
                <a:latin typeface="Arial"/>
              </a:endParaRPr>
            </a:p>
          </p:txBody>
        </p:sp>
        <p:sp>
          <p:nvSpPr>
            <p:cNvPr id="343" name="CustomShape 5"/>
            <p:cNvSpPr/>
            <p:nvPr/>
          </p:nvSpPr>
          <p:spPr>
            <a:xfrm>
              <a:off x="947160" y="2479320"/>
              <a:ext cx="11070360" cy="2362320"/>
            </a:xfrm>
            <a:custGeom>
              <a:avLst/>
              <a:gdLst/>
              <a:ahLst/>
              <a:rect l="l" t="t" r="r" b="b"/>
              <a:pathLst>
                <a:path w="11070772" h="2362635">
                  <a:moveTo>
                    <a:pt x="11070772" y="1535169"/>
                  </a:moveTo>
                  <a:lnTo>
                    <a:pt x="5830715" y="1535169"/>
                  </a:lnTo>
                  <a:lnTo>
                    <a:pt x="5830715" y="1771976"/>
                  </a:lnTo>
                  <a:lnTo>
                    <a:pt x="6126045" y="1771976"/>
                  </a:lnTo>
                  <a:lnTo>
                    <a:pt x="5535386" y="2362634"/>
                  </a:lnTo>
                  <a:lnTo>
                    <a:pt x="4944727" y="1771976"/>
                  </a:lnTo>
                  <a:lnTo>
                    <a:pt x="5240057" y="1771976"/>
                  </a:lnTo>
                  <a:lnTo>
                    <a:pt x="5240057" y="1535169"/>
                  </a:lnTo>
                  <a:lnTo>
                    <a:pt x="0" y="1535169"/>
                  </a:lnTo>
                  <a:lnTo>
                    <a:pt x="0" y="1"/>
                  </a:lnTo>
                  <a:lnTo>
                    <a:pt x="11070772" y="1"/>
                  </a:lnTo>
                  <a:lnTo>
                    <a:pt x="11070772" y="1535169"/>
                  </a:lnTo>
                  <a:close/>
                </a:path>
              </a:pathLst>
            </a:custGeom>
            <a:gradFill rotWithShape="0">
              <a:gsLst>
                <a:gs pos="0">
                  <a:srgbClr val="60c39a"/>
                </a:gs>
                <a:gs pos="100000">
                  <a:srgbClr val="3dc18f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99080" rIns="199080" tIns="199080" bIns="1732320" anchor="ctr" anchorCtr="1">
              <a:noAutofit/>
            </a:bodyPr>
            <a:p>
              <a:pPr algn="ctr">
                <a:lnSpc>
                  <a:spcPct val="9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fr-FR" sz="2800" spc="-1" strike="noStrike">
                  <a:solidFill>
                    <a:srgbClr val="ffffff"/>
                  </a:solidFill>
                  <a:latin typeface="Calibri"/>
                </a:rPr>
                <a:t>Procédure principale suit les instructions: </a:t>
              </a:r>
              <a:r>
                <a:rPr b="1" lang="fr-FR" sz="2800" spc="-1" strike="noStrike">
                  <a:solidFill>
                    <a:srgbClr val="ff0000"/>
                  </a:solidFill>
                  <a:latin typeface="Calibri"/>
                </a:rPr>
                <a:t>Déroulement</a:t>
              </a:r>
              <a:endParaRPr b="0" lang="fr-FR" sz="2800" spc="-1" strike="noStrike">
                <a:latin typeface="Arial"/>
              </a:endParaRPr>
            </a:p>
          </p:txBody>
        </p:sp>
        <p:sp>
          <p:nvSpPr>
            <p:cNvPr id="344" name="CustomShape 6"/>
            <p:cNvSpPr/>
            <p:nvPr/>
          </p:nvSpPr>
          <p:spPr>
            <a:xfrm>
              <a:off x="947160" y="3308760"/>
              <a:ext cx="5535000" cy="705960"/>
            </a:xfrm>
            <a:custGeom>
              <a:avLst/>
              <a:gdLst/>
              <a:ahLst/>
              <a:rect l="l" t="t" r="r" b="b"/>
              <a:pathLst>
                <a:path w="5535386" h="706427">
                  <a:moveTo>
                    <a:pt x="0" y="0"/>
                  </a:moveTo>
                  <a:lnTo>
                    <a:pt x="5535386" y="0"/>
                  </a:lnTo>
                  <a:lnTo>
                    <a:pt x="5535386" y="706427"/>
                  </a:lnTo>
                  <a:lnTo>
                    <a:pt x="0" y="706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7e6">
                <a:alpha val="90000"/>
              </a:srgbClr>
            </a:solidFill>
            <a:ln w="6480">
              <a:solidFill>
                <a:srgbClr val="cfd5ea">
                  <a:alpha val="9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170640" rIns="170640" tIns="30600" bIns="30600" anchor="ctr" anchorCtr="1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fr-FR" sz="2400" spc="-1" strike="noStrike">
                  <a:solidFill>
                    <a:srgbClr val="000000"/>
                  </a:solidFill>
                  <a:latin typeface="Calibri"/>
                </a:rPr>
                <a:t>si actions répétitives de traitements:</a:t>
              </a:r>
              <a:endParaRPr b="0" lang="fr-FR" sz="24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1" lang="fr-FR" sz="2400" spc="-1" strike="noStrike">
                  <a:solidFill>
                    <a:srgbClr val="ff0000"/>
                  </a:solidFill>
                  <a:latin typeface="Calibri"/>
                </a:rPr>
                <a:t>Sous- procédures</a:t>
              </a:r>
              <a:endParaRPr b="0" lang="fr-FR" sz="2400" spc="-1" strike="noStrike">
                <a:latin typeface="Arial"/>
              </a:endParaRPr>
            </a:p>
          </p:txBody>
        </p:sp>
        <p:sp>
          <p:nvSpPr>
            <p:cNvPr id="345" name="CustomShape 7"/>
            <p:cNvSpPr/>
            <p:nvPr/>
          </p:nvSpPr>
          <p:spPr>
            <a:xfrm>
              <a:off x="6482520" y="3308760"/>
              <a:ext cx="5535000" cy="705960"/>
            </a:xfrm>
            <a:custGeom>
              <a:avLst/>
              <a:gdLst/>
              <a:ahLst/>
              <a:rect l="l" t="t" r="r" b="b"/>
              <a:pathLst>
                <a:path w="5535386" h="706427">
                  <a:moveTo>
                    <a:pt x="0" y="0"/>
                  </a:moveTo>
                  <a:lnTo>
                    <a:pt x="5535386" y="0"/>
                  </a:lnTo>
                  <a:lnTo>
                    <a:pt x="5535386" y="706427"/>
                  </a:lnTo>
                  <a:lnTo>
                    <a:pt x="0" y="706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6db">
                <a:alpha val="90000"/>
              </a:srgbClr>
            </a:solidFill>
            <a:ln w="6480">
              <a:solidFill>
                <a:srgbClr val="cfd5ea">
                  <a:alpha val="9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170640" rIns="170640" tIns="30600" bIns="30600" anchor="ctr" anchorCtr="1">
              <a:noAutofit/>
            </a:bodyPr>
            <a:p>
              <a:pPr algn="ctr">
                <a:lnSpc>
                  <a:spcPct val="90000"/>
                </a:lnSpc>
                <a:spcAft>
                  <a:spcPts val="1001"/>
                </a:spcAft>
                <a:tabLst>
                  <a:tab algn="l" pos="0"/>
                </a:tabLst>
              </a:pPr>
              <a:r>
                <a:rPr b="0" lang="fr-FR" sz="2400" spc="-1" strike="noStrike">
                  <a:solidFill>
                    <a:srgbClr val="000000"/>
                  </a:solidFill>
                  <a:latin typeface="Calibri"/>
                </a:rPr>
                <a:t>si actions répétitives avec attente d’un retour: </a:t>
              </a:r>
              <a:r>
                <a:rPr b="1" lang="fr-FR" sz="2400" spc="-1" strike="noStrike">
                  <a:solidFill>
                    <a:srgbClr val="ff0000"/>
                  </a:solidFill>
                  <a:latin typeface="Calibri"/>
                </a:rPr>
                <a:t>Fonctions personnalisées</a:t>
              </a:r>
              <a:endParaRPr b="0" lang="fr-FR" sz="2400" spc="-1" strike="noStrike">
                <a:latin typeface="Arial"/>
              </a:endParaRPr>
            </a:p>
          </p:txBody>
        </p:sp>
        <p:sp>
          <p:nvSpPr>
            <p:cNvPr id="346" name="CustomShape 8"/>
            <p:cNvSpPr/>
            <p:nvPr/>
          </p:nvSpPr>
          <p:spPr>
            <a:xfrm>
              <a:off x="947160" y="140040"/>
              <a:ext cx="11070360" cy="2362320"/>
            </a:xfrm>
            <a:custGeom>
              <a:avLst/>
              <a:gdLst/>
              <a:ahLst/>
              <a:rect l="l" t="t" r="r" b="b"/>
              <a:pathLst>
                <a:path w="11070772" h="2362635">
                  <a:moveTo>
                    <a:pt x="11070772" y="1535169"/>
                  </a:moveTo>
                  <a:lnTo>
                    <a:pt x="5830715" y="1535169"/>
                  </a:lnTo>
                  <a:lnTo>
                    <a:pt x="5830715" y="1771976"/>
                  </a:lnTo>
                  <a:lnTo>
                    <a:pt x="6126045" y="1771976"/>
                  </a:lnTo>
                  <a:lnTo>
                    <a:pt x="5535386" y="2362634"/>
                  </a:lnTo>
                  <a:lnTo>
                    <a:pt x="4944727" y="1771976"/>
                  </a:lnTo>
                  <a:lnTo>
                    <a:pt x="5240057" y="1771976"/>
                  </a:lnTo>
                  <a:lnTo>
                    <a:pt x="5240057" y="1535169"/>
                  </a:lnTo>
                  <a:lnTo>
                    <a:pt x="0" y="1535169"/>
                  </a:lnTo>
                  <a:lnTo>
                    <a:pt x="0" y="1"/>
                  </a:lnTo>
                  <a:lnTo>
                    <a:pt x="11070772" y="1"/>
                  </a:lnTo>
                  <a:lnTo>
                    <a:pt x="11070772" y="1535169"/>
                  </a:lnTo>
                  <a:close/>
                </a:path>
              </a:pathLst>
            </a:custGeom>
            <a:gradFill rotWithShape="0">
              <a:gsLst>
                <a:gs pos="0">
                  <a:srgbClr val="81b861"/>
                </a:gs>
                <a:gs pos="100000">
                  <a:srgbClr val="6fb242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99080" rIns="199080" tIns="199080" bIns="1732320" anchor="ctr" anchorCtr="1">
              <a:noAutofit/>
            </a:bodyPr>
            <a:p>
              <a:pPr algn="ctr">
                <a:lnSpc>
                  <a:spcPct val="90000"/>
                </a:lnSpc>
                <a:spcAft>
                  <a:spcPts val="1199"/>
                </a:spcAft>
                <a:tabLst>
                  <a:tab algn="l" pos="0"/>
                </a:tabLst>
              </a:pPr>
              <a:r>
                <a:rPr b="0" lang="fr-FR" sz="2800" spc="-1" strike="noStrike">
                  <a:solidFill>
                    <a:srgbClr val="ffffff"/>
                  </a:solidFill>
                  <a:latin typeface="Calibri"/>
                </a:rPr>
                <a:t>Le compilateur repère le début du programme: </a:t>
              </a:r>
              <a:r>
                <a:rPr b="1" lang="fr-FR" sz="2800" spc="-1" strike="noStrike">
                  <a:solidFill>
                    <a:srgbClr val="ff0000"/>
                  </a:solidFill>
                  <a:latin typeface="Calibri"/>
                </a:rPr>
                <a:t>la procédure Principale</a:t>
              </a:r>
              <a:endParaRPr b="0" lang="fr-FR" sz="2800" spc="-1" strike="noStrike">
                <a:latin typeface="Arial"/>
              </a:endParaRPr>
            </a:p>
          </p:txBody>
        </p:sp>
        <p:sp>
          <p:nvSpPr>
            <p:cNvPr id="347" name="CustomShape 9"/>
            <p:cNvSpPr/>
            <p:nvPr/>
          </p:nvSpPr>
          <p:spPr>
            <a:xfrm>
              <a:off x="947160" y="969120"/>
              <a:ext cx="5535000" cy="705960"/>
            </a:xfrm>
            <a:custGeom>
              <a:avLst/>
              <a:gdLst/>
              <a:ahLst/>
              <a:rect l="l" t="t" r="r" b="b"/>
              <a:pathLst>
                <a:path w="5535386" h="706427">
                  <a:moveTo>
                    <a:pt x="0" y="0"/>
                  </a:moveTo>
                  <a:lnTo>
                    <a:pt x="5535386" y="0"/>
                  </a:lnTo>
                  <a:lnTo>
                    <a:pt x="5535386" y="706427"/>
                  </a:lnTo>
                  <a:lnTo>
                    <a:pt x="0" y="706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4d2">
                <a:alpha val="90000"/>
              </a:srgbClr>
            </a:solidFill>
            <a:ln w="6480">
              <a:solidFill>
                <a:srgbClr val="cfd5ea">
                  <a:alpha val="9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170640" rIns="170640" tIns="30600" bIns="30600" anchor="ctr" anchorCtr="1">
              <a:noAutofit/>
            </a:bodyPr>
            <a:p>
              <a:pPr algn="ctr">
                <a:lnSpc>
                  <a:spcPct val="90000"/>
                </a:lnSpc>
                <a:spcAft>
                  <a:spcPts val="1001"/>
                </a:spcAft>
                <a:tabLst>
                  <a:tab algn="l" pos="0"/>
                </a:tabLst>
              </a:pPr>
              <a:r>
                <a:rPr b="0" lang="fr-FR" sz="2400" spc="-1" strike="noStrike">
                  <a:solidFill>
                    <a:srgbClr val="000000"/>
                  </a:solidFill>
                  <a:latin typeface="Calibri"/>
                </a:rPr>
                <a:t>appelée par le système d’exploitation</a:t>
              </a:r>
              <a:endParaRPr b="0" lang="fr-FR" sz="2400" spc="-1" strike="noStrike">
                <a:latin typeface="Arial"/>
              </a:endParaRPr>
            </a:p>
          </p:txBody>
        </p:sp>
        <p:sp>
          <p:nvSpPr>
            <p:cNvPr id="348" name="CustomShape 10"/>
            <p:cNvSpPr/>
            <p:nvPr/>
          </p:nvSpPr>
          <p:spPr>
            <a:xfrm>
              <a:off x="6482520" y="969120"/>
              <a:ext cx="5535000" cy="705960"/>
            </a:xfrm>
            <a:custGeom>
              <a:avLst/>
              <a:gdLst/>
              <a:ahLst/>
              <a:rect l="l" t="t" r="r" b="b"/>
              <a:pathLst>
                <a:path w="5535386" h="706427">
                  <a:moveTo>
                    <a:pt x="0" y="0"/>
                  </a:moveTo>
                  <a:lnTo>
                    <a:pt x="5535386" y="0"/>
                  </a:lnTo>
                  <a:lnTo>
                    <a:pt x="5535386" y="706427"/>
                  </a:lnTo>
                  <a:lnTo>
                    <a:pt x="0" y="706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e3cf">
                <a:alpha val="90000"/>
              </a:srgbClr>
            </a:solidFill>
            <a:ln w="6480">
              <a:solidFill>
                <a:srgbClr val="cfd5ea">
                  <a:alpha val="9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142200" rIns="142200" tIns="25560" bIns="25560" anchor="ctr" anchorCtr="1">
              <a:noAutofit/>
            </a:bodyPr>
            <a:p>
              <a:pPr algn="ctr">
                <a:lnSpc>
                  <a:spcPct val="90000"/>
                </a:lnSpc>
                <a:spcAft>
                  <a:spcPts val="799"/>
                </a:spcAft>
                <a:tabLst>
                  <a:tab algn="l" pos="0"/>
                </a:tabLst>
              </a:pP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n’existe pas en VBA 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( ≈ evenement Workbook_Open si on veut lancer à l’ouverture du fichier)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349" name="TextShape 11"/>
          <p:cNvSpPr txBox="1"/>
          <p:nvPr/>
        </p:nvSpPr>
        <p:spPr>
          <a:xfrm rot="16200000">
            <a:off x="-2591640" y="3291120"/>
            <a:ext cx="6166440" cy="69444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9dc3e6"/>
              </a:gs>
            </a:gsLst>
            <a:lin ang="0"/>
          </a:gradFill>
          <a:ln w="9360">
            <a:solidFill>
              <a:srgbClr val="deebf7"/>
            </a:solidFill>
            <a:round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fr-FR" sz="4000" spc="-1" strike="noStrike">
                <a:solidFill>
                  <a:srgbClr val="4472c4"/>
                </a:solidFill>
                <a:latin typeface="Calibri Light"/>
              </a:rPr>
              <a:t>Fonctions personnalisées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 rot="16200000">
            <a:off x="-2592720" y="3292200"/>
            <a:ext cx="6166080" cy="69264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9dc3e6"/>
              </a:gs>
            </a:gsLst>
            <a:lin ang="0"/>
          </a:gradFill>
          <a:ln w="9360">
            <a:solidFill>
              <a:srgbClr val="deebf7"/>
            </a:solidFill>
            <a:round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fr-FR" sz="4000" spc="-1" strike="noStrike">
                <a:solidFill>
                  <a:srgbClr val="4472c4"/>
                </a:solidFill>
                <a:latin typeface="Calibri Light"/>
              </a:rPr>
              <a:t>Procédures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1026000" y="91440"/>
            <a:ext cx="5250240" cy="463320"/>
          </a:xfrm>
          <a:prstGeom prst="rect">
            <a:avLst/>
          </a:prstGeom>
          <a:noFill/>
          <a:ln>
            <a:noFill/>
          </a:ln>
        </p:spPr>
        <p:txBody>
          <a:bodyPr anchor="b" anchorCtr="1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2f5597"/>
                </a:solidFill>
                <a:latin typeface="Calibri"/>
              </a:rPr>
              <a:t>Procédures sans et avec arguments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1026000" y="555120"/>
            <a:ext cx="5250240" cy="5800680"/>
          </a:xfrm>
          <a:prstGeom prst="rect">
            <a:avLst/>
          </a:prstGeom>
          <a:noFill/>
          <a:ln w="9360">
            <a:solidFill>
              <a:srgbClr val="5b9bd5"/>
            </a:solidFill>
            <a:round/>
          </a:ln>
        </p:spPr>
        <p:txBody>
          <a:bodyPr anchor="ctr" anchorCtr="1">
            <a:noAutofit/>
          </a:bodyPr>
          <a:p>
            <a:pPr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600" spc="-1" strike="noStrike">
                <a:solidFill>
                  <a:srgbClr val="ff0000"/>
                </a:solidFill>
                <a:latin typeface="Calibri"/>
              </a:rPr>
              <a:t>Procedure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 NomProcedure</a:t>
            </a:r>
            <a:r>
              <a:rPr b="1" lang="fr-FR" sz="2600" spc="-1" strike="noStrike">
                <a:solidFill>
                  <a:srgbClr val="ff0000"/>
                </a:solidFill>
                <a:latin typeface="Calibri"/>
              </a:rPr>
              <a:t>()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Instructions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600" spc="-1" strike="noStrike">
                <a:solidFill>
                  <a:srgbClr val="ff0000"/>
                </a:solidFill>
                <a:latin typeface="Calibri"/>
              </a:rPr>
              <a:t>FinProcedure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600" spc="-1" strike="noStrike">
                <a:solidFill>
                  <a:srgbClr val="ff0000"/>
                </a:solidFill>
                <a:latin typeface="Calibri"/>
              </a:rPr>
              <a:t>Procedure</a:t>
            </a:r>
            <a:r>
              <a:rPr b="0" lang="fr-FR" sz="26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NomProcedure</a:t>
            </a:r>
            <a:r>
              <a:rPr b="1" lang="fr-FR" sz="2600" spc="-1" strike="noStrike">
                <a:solidFill>
                  <a:srgbClr val="ff0000"/>
                </a:solidFill>
                <a:latin typeface="Calibri"/>
              </a:rPr>
              <a:t>( </a:t>
            </a:r>
            <a:r>
              <a:rPr b="0" lang="fr-FR" sz="2000" spc="-1" strike="noStrike">
                <a:solidFill>
                  <a:srgbClr val="2e75b6"/>
                </a:solidFill>
                <a:latin typeface="Calibri"/>
              </a:rPr>
              <a:t>Arg1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fr-FR" sz="2000" spc="-1" strike="noStrike">
                <a:solidFill>
                  <a:srgbClr val="2e75b6"/>
                </a:solidFill>
                <a:latin typeface="Calibri"/>
              </a:rPr>
              <a:t>[Arg2] </a:t>
            </a:r>
            <a:r>
              <a:rPr b="1" lang="fr-FR" sz="2600" spc="-1" strike="noStrike">
                <a:solidFill>
                  <a:srgbClr val="ff0000"/>
                </a:solidFill>
                <a:latin typeface="Calibri"/>
              </a:rPr>
              <a:t>)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SI </a:t>
            </a:r>
            <a:r>
              <a:rPr b="0" lang="fr-FR" sz="2600" spc="-1" strike="noStrike">
                <a:solidFill>
                  <a:srgbClr val="2e75b6"/>
                </a:solidFill>
                <a:latin typeface="Calibri"/>
              </a:rPr>
              <a:t>Arg1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=… ALORS \\exemple...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instructions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FINSI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600" spc="-1" strike="noStrike">
                <a:solidFill>
                  <a:srgbClr val="ff0000"/>
                </a:solidFill>
                <a:latin typeface="Calibri"/>
              </a:rPr>
              <a:t>FinProcedure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3" name="TextShape 4"/>
          <p:cNvSpPr txBox="1"/>
          <p:nvPr/>
        </p:nvSpPr>
        <p:spPr>
          <a:xfrm>
            <a:off x="6358320" y="91440"/>
            <a:ext cx="5276160" cy="463320"/>
          </a:xfrm>
          <a:prstGeom prst="rect">
            <a:avLst/>
          </a:prstGeom>
          <a:noFill/>
          <a:ln w="9360">
            <a:noFill/>
          </a:ln>
        </p:spPr>
        <p:txBody>
          <a:bodyPr anchor="b" anchorCtr="1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2f5597"/>
                </a:solidFill>
                <a:latin typeface="Calibri"/>
              </a:rPr>
              <a:t>Exemple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4" name="TextShape 5"/>
          <p:cNvSpPr txBox="1"/>
          <p:nvPr/>
        </p:nvSpPr>
        <p:spPr>
          <a:xfrm>
            <a:off x="6358320" y="555120"/>
            <a:ext cx="5276160" cy="5800680"/>
          </a:xfrm>
          <a:prstGeom prst="rect">
            <a:avLst/>
          </a:prstGeom>
          <a:noFill/>
          <a:ln w="9360">
            <a:solidFill>
              <a:srgbClr val="5b9bd5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0000"/>
                </a:solidFill>
                <a:latin typeface="Calibri"/>
              </a:rPr>
              <a:t>Procedure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EliminerLignes</a:t>
            </a:r>
            <a:r>
              <a:rPr b="0" lang="fr-FR" sz="2400" spc="-1" strike="noStrike">
                <a:solidFill>
                  <a:srgbClr val="ff0000"/>
                </a:solidFill>
                <a:latin typeface="Calibri"/>
              </a:rPr>
              <a:t>()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Pour lig</a:t>
            </a:r>
            <a:r>
              <a:rPr b="0" lang="fr-FR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50 à 100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supprimer.ligneEntiere(lig)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FinPour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0000"/>
                </a:solidFill>
                <a:latin typeface="Calibri"/>
              </a:rPr>
              <a:t>FinProcedure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ff0000"/>
                </a:solidFill>
                <a:latin typeface="Calibri"/>
              </a:rPr>
              <a:t>Procedure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ElimineCertainesLignes</a:t>
            </a:r>
            <a:r>
              <a:rPr b="0" lang="fr-FR" sz="2000" spc="-1" strike="noStrike">
                <a:solidFill>
                  <a:srgbClr val="ff0000"/>
                </a:solidFill>
                <a:latin typeface="Calibri"/>
              </a:rPr>
              <a:t>(</a:t>
            </a:r>
            <a:r>
              <a:rPr b="0" lang="fr-FR" sz="2000" spc="-1" strike="noStrike">
                <a:solidFill>
                  <a:srgbClr val="2e75b6"/>
                </a:solidFill>
                <a:latin typeface="Calibri"/>
              </a:rPr>
              <a:t>str en string</a:t>
            </a:r>
            <a:r>
              <a:rPr b="0" lang="fr-FR" sz="2400" spc="-1" strike="noStrike">
                <a:solidFill>
                  <a:srgbClr val="ff0000"/>
                </a:solidFill>
                <a:latin typeface="Calibri"/>
              </a:rPr>
              <a:t>)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Pour lig</a:t>
            </a:r>
            <a:r>
              <a:rPr b="0" lang="fr-FR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50 à 100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300" spc="-1" strike="noStrike">
                <a:solidFill>
                  <a:srgbClr val="000000"/>
                </a:solidFill>
                <a:latin typeface="Calibri"/>
              </a:rPr>
              <a:t>SI gauche(cellule(lig,2),3)=</a:t>
            </a:r>
            <a:r>
              <a:rPr b="0" lang="fr-FR" sz="2300" spc="-1" strike="noStrike">
                <a:solidFill>
                  <a:srgbClr val="2e75b6"/>
                </a:solidFill>
                <a:latin typeface="Calibri"/>
              </a:rPr>
              <a:t>str </a:t>
            </a:r>
            <a:r>
              <a:rPr b="0" lang="fr-FR" sz="2300" spc="-1" strike="noStrike">
                <a:solidFill>
                  <a:srgbClr val="000000"/>
                </a:solidFill>
                <a:latin typeface="Calibri"/>
              </a:rPr>
              <a:t>ALORS</a:t>
            </a:r>
            <a:endParaRPr b="0" lang="fr-FR" sz="2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supprimer.ligneEntiere(lig)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FinSI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FinPour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0000"/>
                </a:solidFill>
                <a:latin typeface="Calibri"/>
              </a:rPr>
              <a:t>FinProcedure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3" dur="500" fill="hold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7" dur="500" fill="hold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1" dur="500" fill="hold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" dur="500" fill="hold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3" dur="500" fill="hold"/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4" dur="500" fill="hold"/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9" dur="500" fill="hold"/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8" dur="500" fill="hold"/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" dur="500" fill="hold"/>
                                        <p:tgtEl>
                                          <p:spTgt spid="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5" dur="500" fill="hold"/>
                                        <p:tgtEl>
                                          <p:spTgt spid="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3" dur="500" fill="hold"/>
                                        <p:tgtEl>
                                          <p:spTgt spid="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4" dur="500" fill="hold"/>
                                        <p:tgtEl>
                                          <p:spTgt spid="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7" dur="500" fill="hold"/>
                                        <p:tgtEl>
                                          <p:spTgt spid="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8" dur="500" fill="hold"/>
                                        <p:tgtEl>
                                          <p:spTgt spid="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5" dur="500" fill="hold"/>
                                        <p:tgtEl>
                                          <p:spTgt spid="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6" dur="500" fill="hold"/>
                                        <p:tgtEl>
                                          <p:spTgt spid="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 rot="16200000">
            <a:off x="-2592720" y="3292200"/>
            <a:ext cx="6166080" cy="69264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9dc3e6"/>
              </a:gs>
            </a:gsLst>
            <a:lin ang="0"/>
          </a:gradFill>
          <a:ln w="9360">
            <a:solidFill>
              <a:srgbClr val="deebf7"/>
            </a:solidFill>
            <a:round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fr-FR" sz="4000" spc="-1" strike="noStrike">
                <a:solidFill>
                  <a:srgbClr val="4472c4"/>
                </a:solidFill>
                <a:latin typeface="Calibri Light"/>
              </a:rPr>
              <a:t>Fonctions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1026000" y="91440"/>
            <a:ext cx="5250240" cy="463320"/>
          </a:xfrm>
          <a:prstGeom prst="rect">
            <a:avLst/>
          </a:prstGeom>
          <a:noFill/>
          <a:ln>
            <a:noFill/>
          </a:ln>
        </p:spPr>
        <p:txBody>
          <a:bodyPr anchor="b" anchorCtr="1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2f5597"/>
                </a:solidFill>
                <a:latin typeface="Calibri"/>
              </a:rPr>
              <a:t>Fonctions sans et avec arguments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7" name="TextShape 3"/>
          <p:cNvSpPr txBox="1"/>
          <p:nvPr/>
        </p:nvSpPr>
        <p:spPr>
          <a:xfrm>
            <a:off x="1026000" y="555120"/>
            <a:ext cx="5250240" cy="5800680"/>
          </a:xfrm>
          <a:prstGeom prst="rect">
            <a:avLst/>
          </a:prstGeom>
          <a:noFill/>
          <a:ln w="9360">
            <a:solidFill>
              <a:srgbClr val="5b9bd5"/>
            </a:solidFill>
            <a:round/>
          </a:ln>
        </p:spPr>
        <p:txBody>
          <a:bodyPr anchor="ctr" anchorCtr="1">
            <a:noAutofit/>
          </a:bodyPr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600" spc="-1" strike="noStrike">
                <a:solidFill>
                  <a:srgbClr val="ff0000"/>
                </a:solidFill>
                <a:latin typeface="Calibri"/>
              </a:rPr>
              <a:t>Fonction 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NomFonction </a:t>
            </a:r>
            <a:r>
              <a:rPr b="1" lang="fr-FR" sz="2600" spc="-1" strike="noStrike">
                <a:solidFill>
                  <a:srgbClr val="ff0000"/>
                </a:solidFill>
                <a:latin typeface="Calibri"/>
              </a:rPr>
              <a:t>() en type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Instructions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600" spc="-1" strike="noStrike">
                <a:solidFill>
                  <a:srgbClr val="ff0000"/>
                </a:solidFill>
                <a:latin typeface="Calibri"/>
              </a:rPr>
              <a:t>FinFonction 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200" spc="-1" strike="noStrike">
                <a:solidFill>
                  <a:srgbClr val="ff0000"/>
                </a:solidFill>
                <a:latin typeface="Calibri"/>
              </a:rPr>
              <a:t>Fonction </a:t>
            </a:r>
            <a:r>
              <a:rPr b="0" lang="fr-FR" sz="1900" spc="-1" strike="noStrike">
                <a:solidFill>
                  <a:srgbClr val="2e75b6"/>
                </a:solidFill>
                <a:latin typeface="Calibri"/>
              </a:rPr>
              <a:t>NomFonction</a:t>
            </a:r>
            <a:r>
              <a:rPr b="1" lang="fr-FR" sz="2600" spc="-1" strike="noStrike">
                <a:solidFill>
                  <a:srgbClr val="ff0000"/>
                </a:solidFill>
                <a:latin typeface="Calibri"/>
              </a:rPr>
              <a:t>(</a:t>
            </a:r>
            <a:r>
              <a:rPr b="0" lang="fr-FR" sz="2000" spc="-1" strike="noStrike">
                <a:solidFill>
                  <a:srgbClr val="2e75b6"/>
                </a:solidFill>
                <a:latin typeface="Calibri"/>
              </a:rPr>
              <a:t>Arg1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fr-FR" sz="2000" spc="-1" strike="noStrike">
                <a:solidFill>
                  <a:srgbClr val="2e75b6"/>
                </a:solidFill>
                <a:latin typeface="Calibri"/>
              </a:rPr>
              <a:t>[Arg2]</a:t>
            </a:r>
            <a:r>
              <a:rPr b="1" lang="fr-FR" sz="2600" spc="-1" strike="noStrike">
                <a:solidFill>
                  <a:srgbClr val="ff0000"/>
                </a:solidFill>
                <a:latin typeface="Calibri"/>
              </a:rPr>
              <a:t>) </a:t>
            </a:r>
            <a:r>
              <a:rPr b="1" lang="fr-FR" sz="1900" spc="-1" strike="noStrike">
                <a:solidFill>
                  <a:srgbClr val="ff0000"/>
                </a:solidFill>
                <a:latin typeface="Calibri"/>
              </a:rPr>
              <a:t>en type</a:t>
            </a:r>
            <a:endParaRPr b="0" lang="fr-FR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SI </a:t>
            </a:r>
            <a:r>
              <a:rPr b="0" lang="fr-FR" sz="2600" spc="-1" strike="noStrike">
                <a:solidFill>
                  <a:srgbClr val="2e75b6"/>
                </a:solidFill>
                <a:latin typeface="Calibri"/>
              </a:rPr>
              <a:t>Arg1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=… ALORS \\exemple...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instructions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2e75b6"/>
                </a:solidFill>
                <a:latin typeface="Calibri"/>
              </a:rPr>
              <a:t>NomFonction</a:t>
            </a:r>
            <a:r>
              <a:rPr b="0" lang="fr-FR" sz="26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SINON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2e75b6"/>
                </a:solidFill>
                <a:latin typeface="Calibri"/>
              </a:rPr>
              <a:t>NomFonction</a:t>
            </a:r>
            <a:r>
              <a:rPr b="0" lang="fr-FR" sz="26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 …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FINSI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600" spc="-1" strike="noStrike">
                <a:solidFill>
                  <a:srgbClr val="ff0000"/>
                </a:solidFill>
                <a:latin typeface="Calibri"/>
              </a:rPr>
              <a:t>FinFonction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8" name="TextShape 4"/>
          <p:cNvSpPr txBox="1"/>
          <p:nvPr/>
        </p:nvSpPr>
        <p:spPr>
          <a:xfrm>
            <a:off x="6358320" y="91440"/>
            <a:ext cx="5276160" cy="463320"/>
          </a:xfrm>
          <a:prstGeom prst="rect">
            <a:avLst/>
          </a:prstGeom>
          <a:noFill/>
          <a:ln w="9360">
            <a:noFill/>
          </a:ln>
        </p:spPr>
        <p:txBody>
          <a:bodyPr anchor="b" anchorCtr="1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2f5597"/>
                </a:solidFill>
                <a:latin typeface="Calibri"/>
              </a:rPr>
              <a:t>Exemp</a:t>
            </a:r>
            <a:r>
              <a:rPr b="1" lang="fr-FR" sz="2400" spc="-1" strike="noStrike">
                <a:solidFill>
                  <a:srgbClr val="2f5597"/>
                </a:solidFill>
                <a:latin typeface="Calibri"/>
              </a:rPr>
              <a:t>le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9" name="TextShape 5"/>
          <p:cNvSpPr txBox="1"/>
          <p:nvPr/>
        </p:nvSpPr>
        <p:spPr>
          <a:xfrm>
            <a:off x="6358320" y="555120"/>
            <a:ext cx="5276160" cy="5800680"/>
          </a:xfrm>
          <a:prstGeom prst="rect">
            <a:avLst/>
          </a:prstGeom>
          <a:noFill/>
          <a:ln w="9360">
            <a:solidFill>
              <a:srgbClr val="5b9bd5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ff0000"/>
                </a:solidFill>
                <a:latin typeface="Calibri"/>
              </a:rPr>
              <a:t>Fonction 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AdditionnerPlage</a:t>
            </a:r>
            <a:r>
              <a:rPr b="0" lang="fr-FR" sz="2200" spc="-1" strike="noStrike">
                <a:solidFill>
                  <a:srgbClr val="ff0000"/>
                </a:solidFill>
                <a:latin typeface="Calibri"/>
              </a:rPr>
              <a:t>() en long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Var calc: double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Pour lig</a:t>
            </a:r>
            <a:r>
              <a:rPr b="0" lang="fr-FR" sz="22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50 à 100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calc</a:t>
            </a:r>
            <a:r>
              <a:rPr b="0" lang="fr-FR" sz="22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calc+cellule(lig,1)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FinPour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AdditionnerPlage</a:t>
            </a:r>
            <a:r>
              <a:rPr b="0" lang="fr-FR" sz="22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calc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ff0000"/>
                </a:solidFill>
                <a:latin typeface="Calibri"/>
              </a:rPr>
              <a:t>FinFonction 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ff0000"/>
                </a:solidFill>
                <a:latin typeface="Calibri"/>
              </a:rPr>
              <a:t>Fonction </a:t>
            </a:r>
            <a:r>
              <a:rPr b="0" lang="fr-FR" sz="1900" spc="-1" strike="noStrike">
                <a:solidFill>
                  <a:srgbClr val="000000"/>
                </a:solidFill>
                <a:latin typeface="Calibri"/>
              </a:rPr>
              <a:t>testDroits</a:t>
            </a:r>
            <a:r>
              <a:rPr b="0" lang="fr-FR" sz="1900" spc="-1" strike="noStrike">
                <a:solidFill>
                  <a:srgbClr val="ff0000"/>
                </a:solidFill>
                <a:latin typeface="Calibri"/>
              </a:rPr>
              <a:t>(</a:t>
            </a:r>
            <a:r>
              <a:rPr b="0" lang="fr-FR" sz="1900" spc="-1" strike="noStrike">
                <a:solidFill>
                  <a:srgbClr val="2e75b6"/>
                </a:solidFill>
                <a:latin typeface="Calibri"/>
              </a:rPr>
              <a:t>str en string</a:t>
            </a:r>
            <a:r>
              <a:rPr b="0" lang="fr-FR" sz="2200" spc="-1" strike="noStrike">
                <a:solidFill>
                  <a:srgbClr val="ff0000"/>
                </a:solidFill>
                <a:latin typeface="Calibri"/>
              </a:rPr>
              <a:t>) en bool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Selon </a:t>
            </a:r>
            <a:r>
              <a:rPr b="0" lang="fr-FR" sz="2200" spc="-1" strike="noStrike">
                <a:solidFill>
                  <a:srgbClr val="2e75b6"/>
                </a:solidFill>
                <a:latin typeface="Calibri"/>
              </a:rPr>
              <a:t>str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cas "Admin" 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testdroits</a:t>
            </a:r>
            <a:r>
              <a:rPr b="0" lang="fr-FR" sz="22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fr-FR" sz="2200" spc="-1" strike="noStrike">
                <a:solidFill>
                  <a:srgbClr val="ff0000"/>
                </a:solidFill>
                <a:latin typeface="Calibri"/>
              </a:rPr>
              <a:t>Vrai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cas "User" 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tesdroits</a:t>
            </a:r>
            <a:r>
              <a:rPr b="0" lang="fr-FR" sz="21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fr-FR" sz="2100" spc="-1" strike="noStrike">
                <a:solidFill>
                  <a:srgbClr val="ff0000"/>
                </a:solidFill>
                <a:latin typeface="Calibri"/>
              </a:rPr>
              <a:t>Faux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FinSelon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ff0000"/>
                </a:solidFill>
                <a:latin typeface="Calibri"/>
              </a:rPr>
              <a:t>FinFonction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7" dur="indefinite" restart="never" nodeType="tmRoot">
          <p:childTnLst>
            <p:seq>
              <p:cTn id="228" dur="indefinite" nodeType="mainSeq">
                <p:childTnLst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4" dur="500" fill="hold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7" dur="500" fill="hold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500" fill="hold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1" dur="500" fill="hold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2" dur="500" fill="hold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8" dur="500" fill="hold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5" dur="500" fill="hold"/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6" dur="500" fill="hold"/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9" dur="500" fill="hold"/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0" dur="500" fill="hold"/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3" dur="500" fill="hold"/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4" dur="500" fill="hold"/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7" dur="500" fill="hold"/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8" dur="500" fill="hold"/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1" dur="500" fill="hold"/>
                                        <p:tgtEl>
                                          <p:spTgt spid="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2" dur="500" fill="hold"/>
                                        <p:tgtEl>
                                          <p:spTgt spid="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7" dur="500" fill="hold"/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1" dur="500" fill="hold"/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2" dur="500" fill="hold"/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5" dur="500" fill="hold"/>
                                        <p:tgtEl>
                                          <p:spTgt spid="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6" dur="500" fill="hold"/>
                                        <p:tgtEl>
                                          <p:spTgt spid="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9" dur="500" fill="hold"/>
                                        <p:tgtEl>
                                          <p:spTgt spid="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0" dur="500" fill="hold"/>
                                        <p:tgtEl>
                                          <p:spTgt spid="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3" dur="500" fill="hold"/>
                                        <p:tgtEl>
                                          <p:spTgt spid="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4" dur="500" fill="hold"/>
                                        <p:tgtEl>
                                          <p:spTgt spid="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7" dur="500" fill="hold"/>
                                        <p:tgtEl>
                                          <p:spTgt spid="3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8" dur="500" fill="hold"/>
                                        <p:tgtEl>
                                          <p:spTgt spid="3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1" dur="500" fill="hold"/>
                                        <p:tgtEl>
                                          <p:spTgt spid="3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2" dur="500" fill="hold"/>
                                        <p:tgtEl>
                                          <p:spTgt spid="3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5" dur="500" fill="hold"/>
                                        <p:tgtEl>
                                          <p:spTgt spid="3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6" dur="500" fill="hold"/>
                                        <p:tgtEl>
                                          <p:spTgt spid="3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1" dur="500" fill="hold"/>
                                        <p:tgtEl>
                                          <p:spTgt spid="3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2" dur="500" fill="hold"/>
                                        <p:tgtEl>
                                          <p:spTgt spid="3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5" dur="500" fill="hold"/>
                                        <p:tgtEl>
                                          <p:spTgt spid="3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6" dur="500" fill="hold"/>
                                        <p:tgtEl>
                                          <p:spTgt spid="3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9" dur="500" fill="hold"/>
                                        <p:tgtEl>
                                          <p:spTgt spid="3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0" dur="500" fill="hold"/>
                                        <p:tgtEl>
                                          <p:spTgt spid="3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3" dur="500" fill="hold"/>
                                        <p:tgtEl>
                                          <p:spTgt spid="3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4" dur="500" fill="hold"/>
                                        <p:tgtEl>
                                          <p:spTgt spid="3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7" dur="500" fill="hold"/>
                                        <p:tgtEl>
                                          <p:spTgt spid="3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8" dur="500" fill="hold"/>
                                        <p:tgtEl>
                                          <p:spTgt spid="3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1" dur="500" fill="hold"/>
                                        <p:tgtEl>
                                          <p:spTgt spid="3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2" dur="500" fill="hold"/>
                                        <p:tgtEl>
                                          <p:spTgt spid="3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5" dur="500" fill="hold"/>
                                        <p:tgtEl>
                                          <p:spTgt spid="3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6" dur="500" fill="hold"/>
                                        <p:tgtEl>
                                          <p:spTgt spid="3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9" dur="500" fill="hold"/>
                                        <p:tgtEl>
                                          <p:spTgt spid="3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0" dur="500" fill="hold"/>
                                        <p:tgtEl>
                                          <p:spTgt spid="3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 rot="16200000">
            <a:off x="-2592720" y="3292200"/>
            <a:ext cx="6166080" cy="69264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9dc3e6"/>
              </a:gs>
            </a:gsLst>
            <a:lin ang="0"/>
          </a:gradFill>
          <a:ln w="9360">
            <a:solidFill>
              <a:srgbClr val="deebf7"/>
            </a:solidFill>
            <a:round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fr-FR" sz="4000" spc="-1" strike="noStrike">
                <a:solidFill>
                  <a:srgbClr val="4472c4"/>
                </a:solidFill>
                <a:latin typeface="Calibri Light"/>
              </a:rPr>
              <a:t>Exercices Fonctions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1026000" y="91440"/>
            <a:ext cx="5250240" cy="463320"/>
          </a:xfrm>
          <a:prstGeom prst="rect">
            <a:avLst/>
          </a:prstGeom>
          <a:noFill/>
          <a:ln>
            <a:noFill/>
          </a:ln>
        </p:spPr>
        <p:txBody>
          <a:bodyPr anchor="b" anchorCtr="1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2f5597"/>
                </a:solidFill>
                <a:latin typeface="Calibri"/>
              </a:rPr>
              <a:t>Exo1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2" name="TextShape 3"/>
          <p:cNvSpPr txBox="1"/>
          <p:nvPr/>
        </p:nvSpPr>
        <p:spPr>
          <a:xfrm>
            <a:off x="1026000" y="555120"/>
            <a:ext cx="5250240" cy="5800680"/>
          </a:xfrm>
          <a:prstGeom prst="rect">
            <a:avLst/>
          </a:prstGeom>
          <a:noFill/>
          <a:ln w="9360">
            <a:solidFill>
              <a:srgbClr val="5b9bd5"/>
            </a:solidFill>
            <a:round/>
          </a:ln>
        </p:spPr>
        <p:txBody>
          <a:bodyPr anchor="ctr" anchorCtr="1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</a:rPr>
              <a:t>Ecrire un prog qui va afficher un message d’avertissement au moyen d’une sous procedure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3" name="TextShape 4"/>
          <p:cNvSpPr txBox="1"/>
          <p:nvPr/>
        </p:nvSpPr>
        <p:spPr>
          <a:xfrm>
            <a:off x="6358320" y="91440"/>
            <a:ext cx="5276160" cy="463320"/>
          </a:xfrm>
          <a:prstGeom prst="rect">
            <a:avLst/>
          </a:prstGeom>
          <a:noFill/>
          <a:ln w="9360">
            <a:noFill/>
          </a:ln>
        </p:spPr>
        <p:txBody>
          <a:bodyPr anchor="b" anchorCtr="1">
            <a:normAutofit fontScale="34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4" name="TextShape 5"/>
          <p:cNvSpPr txBox="1"/>
          <p:nvPr/>
        </p:nvSpPr>
        <p:spPr>
          <a:xfrm>
            <a:off x="6358320" y="555120"/>
            <a:ext cx="5276160" cy="5800680"/>
          </a:xfrm>
          <a:prstGeom prst="rect">
            <a:avLst/>
          </a:prstGeom>
          <a:noFill/>
          <a:ln w="9360">
            <a:solidFill>
              <a:srgbClr val="5b9bd5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</a:rPr>
              <a:t>Debut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3600" spc="-1" strike="noStrike">
                <a:solidFill>
                  <a:srgbClr val="000000"/>
                </a:solidFill>
                <a:latin typeface="Calibri"/>
              </a:rPr>
              <a:t>avertissement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</a:rPr>
              <a:t>Fin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</a:rPr>
              <a:t>procedure avertissement()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3600" spc="-1" strike="noStrike">
                <a:solidFill>
                  <a:srgbClr val="000000"/>
                </a:solidFill>
                <a:latin typeface="Calibri"/>
              </a:rPr>
              <a:t>Ecrire "La valeur saisie…" 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</a:rPr>
              <a:t>FinProcedure</a:t>
            </a:r>
            <a:r>
              <a:rPr b="0" lang="fr-FR" sz="3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5" name="CustomShape 6"/>
          <p:cNvSpPr/>
          <p:nvPr/>
        </p:nvSpPr>
        <p:spPr>
          <a:xfrm>
            <a:off x="6358320" y="6980040"/>
            <a:ext cx="5276160" cy="5755320"/>
          </a:xfrm>
          <a:custGeom>
            <a:avLst/>
            <a:gdLst/>
            <a:ahLst/>
            <a:rect l="0" t="0" r="r" b="b"/>
            <a:pathLst>
              <a:path w="14658" h="15989">
                <a:moveTo>
                  <a:pt x="1427" y="0"/>
                </a:moveTo>
                <a:lnTo>
                  <a:pt x="1427" y="0"/>
                </a:lnTo>
                <a:lnTo>
                  <a:pt x="1352" y="2"/>
                </a:lnTo>
                <a:lnTo>
                  <a:pt x="1278" y="8"/>
                </a:lnTo>
                <a:lnTo>
                  <a:pt x="1204" y="18"/>
                </a:lnTo>
                <a:lnTo>
                  <a:pt x="1130" y="31"/>
                </a:lnTo>
                <a:lnTo>
                  <a:pt x="1058" y="49"/>
                </a:lnTo>
                <a:lnTo>
                  <a:pt x="986" y="70"/>
                </a:lnTo>
                <a:lnTo>
                  <a:pt x="916" y="95"/>
                </a:lnTo>
                <a:lnTo>
                  <a:pt x="847" y="123"/>
                </a:lnTo>
                <a:lnTo>
                  <a:pt x="779" y="156"/>
                </a:lnTo>
                <a:lnTo>
                  <a:pt x="714" y="191"/>
                </a:lnTo>
                <a:lnTo>
                  <a:pt x="650" y="230"/>
                </a:lnTo>
                <a:lnTo>
                  <a:pt x="588" y="273"/>
                </a:lnTo>
                <a:lnTo>
                  <a:pt x="529" y="318"/>
                </a:lnTo>
                <a:lnTo>
                  <a:pt x="472" y="367"/>
                </a:lnTo>
                <a:lnTo>
                  <a:pt x="418" y="418"/>
                </a:lnTo>
                <a:lnTo>
                  <a:pt x="367" y="472"/>
                </a:lnTo>
                <a:lnTo>
                  <a:pt x="318" y="529"/>
                </a:lnTo>
                <a:lnTo>
                  <a:pt x="273" y="588"/>
                </a:lnTo>
                <a:lnTo>
                  <a:pt x="230" y="650"/>
                </a:lnTo>
                <a:lnTo>
                  <a:pt x="191" y="713"/>
                </a:lnTo>
                <a:lnTo>
                  <a:pt x="156" y="779"/>
                </a:lnTo>
                <a:lnTo>
                  <a:pt x="123" y="847"/>
                </a:lnTo>
                <a:lnTo>
                  <a:pt x="95" y="916"/>
                </a:lnTo>
                <a:lnTo>
                  <a:pt x="70" y="986"/>
                </a:lnTo>
                <a:lnTo>
                  <a:pt x="49" y="1058"/>
                </a:lnTo>
                <a:lnTo>
                  <a:pt x="31" y="1130"/>
                </a:lnTo>
                <a:lnTo>
                  <a:pt x="18" y="1204"/>
                </a:lnTo>
                <a:lnTo>
                  <a:pt x="8" y="1278"/>
                </a:lnTo>
                <a:lnTo>
                  <a:pt x="2" y="1352"/>
                </a:lnTo>
                <a:lnTo>
                  <a:pt x="0" y="1427"/>
                </a:lnTo>
                <a:lnTo>
                  <a:pt x="0" y="14560"/>
                </a:lnTo>
                <a:lnTo>
                  <a:pt x="0" y="14560"/>
                </a:lnTo>
                <a:lnTo>
                  <a:pt x="2" y="14635"/>
                </a:lnTo>
                <a:lnTo>
                  <a:pt x="8" y="14709"/>
                </a:lnTo>
                <a:lnTo>
                  <a:pt x="18" y="14783"/>
                </a:lnTo>
                <a:lnTo>
                  <a:pt x="31" y="14857"/>
                </a:lnTo>
                <a:lnTo>
                  <a:pt x="49" y="14929"/>
                </a:lnTo>
                <a:lnTo>
                  <a:pt x="70" y="15001"/>
                </a:lnTo>
                <a:lnTo>
                  <a:pt x="95" y="15071"/>
                </a:lnTo>
                <a:lnTo>
                  <a:pt x="123" y="15140"/>
                </a:lnTo>
                <a:lnTo>
                  <a:pt x="156" y="15208"/>
                </a:lnTo>
                <a:lnTo>
                  <a:pt x="191" y="15274"/>
                </a:lnTo>
                <a:lnTo>
                  <a:pt x="230" y="15337"/>
                </a:lnTo>
                <a:lnTo>
                  <a:pt x="273" y="15399"/>
                </a:lnTo>
                <a:lnTo>
                  <a:pt x="318" y="15458"/>
                </a:lnTo>
                <a:lnTo>
                  <a:pt x="367" y="15515"/>
                </a:lnTo>
                <a:lnTo>
                  <a:pt x="418" y="15569"/>
                </a:lnTo>
                <a:lnTo>
                  <a:pt x="472" y="15620"/>
                </a:lnTo>
                <a:lnTo>
                  <a:pt x="529" y="15669"/>
                </a:lnTo>
                <a:lnTo>
                  <a:pt x="588" y="15714"/>
                </a:lnTo>
                <a:lnTo>
                  <a:pt x="650" y="15757"/>
                </a:lnTo>
                <a:lnTo>
                  <a:pt x="714" y="15796"/>
                </a:lnTo>
                <a:lnTo>
                  <a:pt x="779" y="15831"/>
                </a:lnTo>
                <a:lnTo>
                  <a:pt x="847" y="15864"/>
                </a:lnTo>
                <a:lnTo>
                  <a:pt x="916" y="15892"/>
                </a:lnTo>
                <a:lnTo>
                  <a:pt x="986" y="15917"/>
                </a:lnTo>
                <a:lnTo>
                  <a:pt x="1058" y="15938"/>
                </a:lnTo>
                <a:lnTo>
                  <a:pt x="1130" y="15956"/>
                </a:lnTo>
                <a:lnTo>
                  <a:pt x="1204" y="15969"/>
                </a:lnTo>
                <a:lnTo>
                  <a:pt x="1278" y="15979"/>
                </a:lnTo>
                <a:lnTo>
                  <a:pt x="1352" y="15985"/>
                </a:lnTo>
                <a:lnTo>
                  <a:pt x="1427" y="15987"/>
                </a:lnTo>
                <a:lnTo>
                  <a:pt x="13229" y="15988"/>
                </a:lnTo>
                <a:lnTo>
                  <a:pt x="13229" y="15988"/>
                </a:lnTo>
                <a:lnTo>
                  <a:pt x="13304" y="15986"/>
                </a:lnTo>
                <a:lnTo>
                  <a:pt x="13378" y="15980"/>
                </a:lnTo>
                <a:lnTo>
                  <a:pt x="13452" y="15970"/>
                </a:lnTo>
                <a:lnTo>
                  <a:pt x="13526" y="15957"/>
                </a:lnTo>
                <a:lnTo>
                  <a:pt x="13598" y="15939"/>
                </a:lnTo>
                <a:lnTo>
                  <a:pt x="13670" y="15918"/>
                </a:lnTo>
                <a:lnTo>
                  <a:pt x="13740" y="15893"/>
                </a:lnTo>
                <a:lnTo>
                  <a:pt x="13809" y="15865"/>
                </a:lnTo>
                <a:lnTo>
                  <a:pt x="13877" y="15832"/>
                </a:lnTo>
                <a:lnTo>
                  <a:pt x="13943" y="15797"/>
                </a:lnTo>
                <a:lnTo>
                  <a:pt x="14006" y="15758"/>
                </a:lnTo>
                <a:lnTo>
                  <a:pt x="14068" y="15715"/>
                </a:lnTo>
                <a:lnTo>
                  <a:pt x="14127" y="15670"/>
                </a:lnTo>
                <a:lnTo>
                  <a:pt x="14184" y="15621"/>
                </a:lnTo>
                <a:lnTo>
                  <a:pt x="14238" y="15570"/>
                </a:lnTo>
                <a:lnTo>
                  <a:pt x="14289" y="15516"/>
                </a:lnTo>
                <a:lnTo>
                  <a:pt x="14338" y="15459"/>
                </a:lnTo>
                <a:lnTo>
                  <a:pt x="14383" y="15400"/>
                </a:lnTo>
                <a:lnTo>
                  <a:pt x="14426" y="15338"/>
                </a:lnTo>
                <a:lnTo>
                  <a:pt x="14465" y="15274"/>
                </a:lnTo>
                <a:lnTo>
                  <a:pt x="14500" y="15209"/>
                </a:lnTo>
                <a:lnTo>
                  <a:pt x="14533" y="15141"/>
                </a:lnTo>
                <a:lnTo>
                  <a:pt x="14561" y="15072"/>
                </a:lnTo>
                <a:lnTo>
                  <a:pt x="14586" y="15002"/>
                </a:lnTo>
                <a:lnTo>
                  <a:pt x="14607" y="14930"/>
                </a:lnTo>
                <a:lnTo>
                  <a:pt x="14625" y="14858"/>
                </a:lnTo>
                <a:lnTo>
                  <a:pt x="14638" y="14784"/>
                </a:lnTo>
                <a:lnTo>
                  <a:pt x="14648" y="14710"/>
                </a:lnTo>
                <a:lnTo>
                  <a:pt x="14654" y="14636"/>
                </a:lnTo>
                <a:lnTo>
                  <a:pt x="14656" y="14561"/>
                </a:lnTo>
                <a:lnTo>
                  <a:pt x="14657" y="1427"/>
                </a:lnTo>
                <a:lnTo>
                  <a:pt x="14657" y="1427"/>
                </a:lnTo>
                <a:lnTo>
                  <a:pt x="14655" y="1352"/>
                </a:lnTo>
                <a:lnTo>
                  <a:pt x="14649" y="1278"/>
                </a:lnTo>
                <a:lnTo>
                  <a:pt x="14639" y="1204"/>
                </a:lnTo>
                <a:lnTo>
                  <a:pt x="14626" y="1130"/>
                </a:lnTo>
                <a:lnTo>
                  <a:pt x="14608" y="1058"/>
                </a:lnTo>
                <a:lnTo>
                  <a:pt x="14587" y="986"/>
                </a:lnTo>
                <a:lnTo>
                  <a:pt x="14562" y="916"/>
                </a:lnTo>
                <a:lnTo>
                  <a:pt x="14534" y="847"/>
                </a:lnTo>
                <a:lnTo>
                  <a:pt x="14501" y="779"/>
                </a:lnTo>
                <a:lnTo>
                  <a:pt x="14466" y="714"/>
                </a:lnTo>
                <a:lnTo>
                  <a:pt x="14427" y="650"/>
                </a:lnTo>
                <a:lnTo>
                  <a:pt x="14384" y="588"/>
                </a:lnTo>
                <a:lnTo>
                  <a:pt x="14339" y="529"/>
                </a:lnTo>
                <a:lnTo>
                  <a:pt x="14290" y="472"/>
                </a:lnTo>
                <a:lnTo>
                  <a:pt x="14239" y="418"/>
                </a:lnTo>
                <a:lnTo>
                  <a:pt x="14185" y="367"/>
                </a:lnTo>
                <a:lnTo>
                  <a:pt x="14128" y="318"/>
                </a:lnTo>
                <a:lnTo>
                  <a:pt x="14069" y="273"/>
                </a:lnTo>
                <a:lnTo>
                  <a:pt x="14007" y="230"/>
                </a:lnTo>
                <a:lnTo>
                  <a:pt x="13944" y="191"/>
                </a:lnTo>
                <a:lnTo>
                  <a:pt x="13878" y="156"/>
                </a:lnTo>
                <a:lnTo>
                  <a:pt x="13810" y="123"/>
                </a:lnTo>
                <a:lnTo>
                  <a:pt x="13741" y="95"/>
                </a:lnTo>
                <a:lnTo>
                  <a:pt x="13671" y="70"/>
                </a:lnTo>
                <a:lnTo>
                  <a:pt x="13599" y="49"/>
                </a:lnTo>
                <a:lnTo>
                  <a:pt x="13527" y="31"/>
                </a:lnTo>
                <a:lnTo>
                  <a:pt x="13453" y="18"/>
                </a:lnTo>
                <a:lnTo>
                  <a:pt x="13379" y="8"/>
                </a:lnTo>
                <a:lnTo>
                  <a:pt x="13305" y="2"/>
                </a:lnTo>
                <a:lnTo>
                  <a:pt x="13230" y="0"/>
                </a:lnTo>
                <a:lnTo>
                  <a:pt x="1427" y="0"/>
                </a:lnTo>
              </a:path>
            </a:pathLst>
          </a:custGeom>
          <a:gradFill rotWithShape="0">
            <a:gsLst>
              <a:gs pos="0">
                <a:srgbClr val="f7fafd"/>
              </a:gs>
              <a:gs pos="100000">
                <a:srgbClr val="9dc3e6"/>
              </a:gs>
            </a:gsLst>
            <a:lin ang="5400000"/>
          </a:gradFill>
          <a:ln w="9360">
            <a:solidFill>
              <a:srgbClr val="deebf7"/>
            </a:solidFill>
            <a:miter/>
          </a:ln>
          <a:effectLst>
            <a:outerShdw algn="tl" dir="2700000" dist="37674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 anchorCtr="1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fr-FR" sz="4300" spc="-1" strike="noStrike">
                <a:solidFill>
                  <a:srgbClr val="4472c4"/>
                </a:solidFill>
                <a:latin typeface="Calibri Light"/>
              </a:rPr>
              <a:t>Solution</a:t>
            </a:r>
            <a:endParaRPr b="0" lang="fr-FR" sz="4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1" dur="indefinite" restart="never" nodeType="tmRoot">
          <p:childTnLst>
            <p:seq>
              <p:cTn id="342" dur="indefinite" nodeType="mainSeq">
                <p:childTnLst>
                  <p:par>
                    <p:cTn id="343" fill="hold">
                      <p:stCondLst>
                        <p:cond delay="0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007 1.48148E-006 L -0.00625 -0.92477 E">
                                      <p:cBhvr>
                                        <p:cTn id="346" dur="1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xit" presetID="5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350"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1"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out">
                                      <p:cBhvr additive="repl">
                                        <p:cTn id="352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 rot="16200000">
            <a:off x="-2592720" y="3292200"/>
            <a:ext cx="6166080" cy="69264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9dc3e6"/>
              </a:gs>
            </a:gsLst>
            <a:lin ang="0"/>
          </a:gradFill>
          <a:ln w="9360">
            <a:solidFill>
              <a:srgbClr val="deebf7"/>
            </a:solidFill>
            <a:round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fr-FR" sz="4000" spc="-1" strike="noStrike">
                <a:solidFill>
                  <a:srgbClr val="4472c4"/>
                </a:solidFill>
                <a:latin typeface="Calibri Light"/>
              </a:rPr>
              <a:t>Exercices Fonctions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1026000" y="91440"/>
            <a:ext cx="5250240" cy="463320"/>
          </a:xfrm>
          <a:prstGeom prst="rect">
            <a:avLst/>
          </a:prstGeom>
          <a:noFill/>
          <a:ln>
            <a:noFill/>
          </a:ln>
        </p:spPr>
        <p:txBody>
          <a:bodyPr anchor="b" anchorCtr="1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2f5597"/>
                </a:solidFill>
                <a:latin typeface="Calibri"/>
              </a:rPr>
              <a:t>Exo2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8" name="TextShape 3"/>
          <p:cNvSpPr txBox="1"/>
          <p:nvPr/>
        </p:nvSpPr>
        <p:spPr>
          <a:xfrm>
            <a:off x="1026000" y="555120"/>
            <a:ext cx="3978000" cy="5800680"/>
          </a:xfrm>
          <a:prstGeom prst="rect">
            <a:avLst/>
          </a:prstGeom>
          <a:noFill/>
          <a:ln w="9360">
            <a:solidFill>
              <a:srgbClr val="5b9bd5"/>
            </a:solidFill>
            <a:round/>
          </a:ln>
        </p:spPr>
        <p:txBody>
          <a:bodyPr anchor="ctr" anchorCtr="1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</a:rPr>
              <a:t>idem précédent mais qui permettra d’afficher un message différent à chaque appel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9" name="TextShape 4"/>
          <p:cNvSpPr txBox="1"/>
          <p:nvPr/>
        </p:nvSpPr>
        <p:spPr>
          <a:xfrm>
            <a:off x="6358320" y="91440"/>
            <a:ext cx="5276160" cy="463320"/>
          </a:xfrm>
          <a:prstGeom prst="rect">
            <a:avLst/>
          </a:prstGeom>
          <a:noFill/>
          <a:ln w="9360">
            <a:noFill/>
          </a:ln>
        </p:spPr>
        <p:txBody>
          <a:bodyPr anchor="b" anchorCtr="1">
            <a:normAutofit fontScale="34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0" name="TextShape 5"/>
          <p:cNvSpPr txBox="1"/>
          <p:nvPr/>
        </p:nvSpPr>
        <p:spPr>
          <a:xfrm>
            <a:off x="5068080" y="555120"/>
            <a:ext cx="6566400" cy="5800680"/>
          </a:xfrm>
          <a:prstGeom prst="rect">
            <a:avLst/>
          </a:prstGeom>
          <a:noFill/>
          <a:ln w="9360">
            <a:solidFill>
              <a:srgbClr val="5b9bd5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100" spc="-1" strike="noStrike">
                <a:solidFill>
                  <a:srgbClr val="000000"/>
                </a:solidFill>
                <a:latin typeface="Calibri"/>
              </a:rPr>
              <a:t>Var Msg: string</a:t>
            </a:r>
            <a:endParaRPr b="0" lang="fr-FR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100" spc="-1" strike="noStrike">
                <a:solidFill>
                  <a:srgbClr val="000000"/>
                </a:solidFill>
                <a:latin typeface="Calibri"/>
              </a:rPr>
              <a:t>Debut</a:t>
            </a:r>
            <a:endParaRPr b="0" lang="fr-FR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1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3100" spc="-1" strike="noStrike">
                <a:solidFill>
                  <a:srgbClr val="000000"/>
                </a:solidFill>
                <a:latin typeface="Calibri"/>
              </a:rPr>
              <a:t>Msg</a:t>
            </a:r>
            <a:r>
              <a:rPr b="0" lang="fr-FR" sz="31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fr-FR" sz="3100" spc="-1" strike="noStrike">
                <a:solidFill>
                  <a:srgbClr val="000000"/>
                </a:solidFill>
                <a:latin typeface="Calibri"/>
              </a:rPr>
              <a:t>"Erreur de…" </a:t>
            </a:r>
            <a:endParaRPr b="0" lang="fr-FR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1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3100" spc="-1" strike="noStrike">
                <a:solidFill>
                  <a:srgbClr val="000000"/>
                </a:solidFill>
                <a:latin typeface="Calibri"/>
              </a:rPr>
              <a:t>avertissement(Msg)</a:t>
            </a:r>
            <a:endParaRPr b="0" lang="fr-FR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1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31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fr-FR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1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3100" spc="-1" strike="noStrike">
                <a:solidFill>
                  <a:srgbClr val="000000"/>
                </a:solidFill>
                <a:latin typeface="Calibri"/>
              </a:rPr>
              <a:t>Msg</a:t>
            </a:r>
            <a:r>
              <a:rPr b="0" lang="fr-FR" sz="31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fr-FR" sz="3100" spc="-1" strike="noStrike">
                <a:solidFill>
                  <a:srgbClr val="000000"/>
                </a:solidFill>
                <a:latin typeface="Calibri"/>
              </a:rPr>
              <a:t>"La valeur saisie…" </a:t>
            </a:r>
            <a:endParaRPr b="0" lang="fr-FR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1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3100" spc="-1" strike="noStrike">
                <a:solidFill>
                  <a:srgbClr val="000000"/>
                </a:solidFill>
                <a:latin typeface="Calibri"/>
              </a:rPr>
              <a:t>avertissement(Msg)</a:t>
            </a:r>
            <a:endParaRPr b="0" lang="fr-FR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1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31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fr-FR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100" spc="-1" strike="noStrike">
                <a:solidFill>
                  <a:srgbClr val="000000"/>
                </a:solidFill>
                <a:latin typeface="Calibri"/>
              </a:rPr>
              <a:t>Fin</a:t>
            </a:r>
            <a:endParaRPr b="0" lang="fr-FR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Procedure avertissement</a:t>
            </a:r>
            <a:r>
              <a:rPr b="0" lang="fr-FR" sz="3100" spc="-1" strike="noStrike">
                <a:solidFill>
                  <a:srgbClr val="000000"/>
                </a:solidFill>
                <a:latin typeface="Calibri"/>
              </a:rPr>
              <a:t>(strMsg: string)</a:t>
            </a:r>
            <a:endParaRPr b="0" lang="fr-FR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1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3100" spc="-1" strike="noStrike">
                <a:solidFill>
                  <a:srgbClr val="000000"/>
                </a:solidFill>
                <a:latin typeface="Calibri"/>
              </a:rPr>
              <a:t>Ecrire strMsg</a:t>
            </a:r>
            <a:endParaRPr b="0" lang="fr-FR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100" spc="-1" strike="noStrike">
                <a:solidFill>
                  <a:srgbClr val="000000"/>
                </a:solidFill>
                <a:latin typeface="Calibri"/>
              </a:rPr>
              <a:t>FinProcedure</a:t>
            </a:r>
            <a:endParaRPr b="0" lang="fr-FR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1" name="CustomShape 6"/>
          <p:cNvSpPr/>
          <p:nvPr/>
        </p:nvSpPr>
        <p:spPr>
          <a:xfrm>
            <a:off x="5068080" y="6980040"/>
            <a:ext cx="6566400" cy="5755320"/>
          </a:xfrm>
          <a:custGeom>
            <a:avLst/>
            <a:gdLst/>
            <a:ahLst/>
            <a:rect l="0" t="0" r="r" b="b"/>
            <a:pathLst>
              <a:path w="18242" h="15989">
                <a:moveTo>
                  <a:pt x="1556" y="0"/>
                </a:moveTo>
                <a:lnTo>
                  <a:pt x="1556" y="0"/>
                </a:lnTo>
                <a:lnTo>
                  <a:pt x="1475" y="2"/>
                </a:lnTo>
                <a:lnTo>
                  <a:pt x="1393" y="9"/>
                </a:lnTo>
                <a:lnTo>
                  <a:pt x="1313" y="19"/>
                </a:lnTo>
                <a:lnTo>
                  <a:pt x="1232" y="34"/>
                </a:lnTo>
                <a:lnTo>
                  <a:pt x="1153" y="53"/>
                </a:lnTo>
                <a:lnTo>
                  <a:pt x="1075" y="76"/>
                </a:lnTo>
                <a:lnTo>
                  <a:pt x="998" y="103"/>
                </a:lnTo>
                <a:lnTo>
                  <a:pt x="923" y="135"/>
                </a:lnTo>
                <a:lnTo>
                  <a:pt x="850" y="170"/>
                </a:lnTo>
                <a:lnTo>
                  <a:pt x="778" y="208"/>
                </a:lnTo>
                <a:lnTo>
                  <a:pt x="709" y="251"/>
                </a:lnTo>
                <a:lnTo>
                  <a:pt x="641" y="297"/>
                </a:lnTo>
                <a:lnTo>
                  <a:pt x="577" y="347"/>
                </a:lnTo>
                <a:lnTo>
                  <a:pt x="515" y="400"/>
                </a:lnTo>
                <a:lnTo>
                  <a:pt x="456" y="456"/>
                </a:lnTo>
                <a:lnTo>
                  <a:pt x="400" y="515"/>
                </a:lnTo>
                <a:lnTo>
                  <a:pt x="347" y="577"/>
                </a:lnTo>
                <a:lnTo>
                  <a:pt x="297" y="641"/>
                </a:lnTo>
                <a:lnTo>
                  <a:pt x="251" y="709"/>
                </a:lnTo>
                <a:lnTo>
                  <a:pt x="208" y="778"/>
                </a:lnTo>
                <a:lnTo>
                  <a:pt x="170" y="850"/>
                </a:lnTo>
                <a:lnTo>
                  <a:pt x="135" y="923"/>
                </a:lnTo>
                <a:lnTo>
                  <a:pt x="103" y="998"/>
                </a:lnTo>
                <a:lnTo>
                  <a:pt x="76" y="1075"/>
                </a:lnTo>
                <a:lnTo>
                  <a:pt x="53" y="1153"/>
                </a:lnTo>
                <a:lnTo>
                  <a:pt x="34" y="1232"/>
                </a:lnTo>
                <a:lnTo>
                  <a:pt x="19" y="1313"/>
                </a:lnTo>
                <a:lnTo>
                  <a:pt x="9" y="1393"/>
                </a:lnTo>
                <a:lnTo>
                  <a:pt x="2" y="1475"/>
                </a:lnTo>
                <a:lnTo>
                  <a:pt x="0" y="1556"/>
                </a:lnTo>
                <a:lnTo>
                  <a:pt x="0" y="14431"/>
                </a:lnTo>
                <a:lnTo>
                  <a:pt x="0" y="14431"/>
                </a:lnTo>
                <a:lnTo>
                  <a:pt x="2" y="14512"/>
                </a:lnTo>
                <a:lnTo>
                  <a:pt x="9" y="14594"/>
                </a:lnTo>
                <a:lnTo>
                  <a:pt x="19" y="14674"/>
                </a:lnTo>
                <a:lnTo>
                  <a:pt x="34" y="14755"/>
                </a:lnTo>
                <a:lnTo>
                  <a:pt x="53" y="14834"/>
                </a:lnTo>
                <a:lnTo>
                  <a:pt x="76" y="14912"/>
                </a:lnTo>
                <a:lnTo>
                  <a:pt x="103" y="14989"/>
                </a:lnTo>
                <a:lnTo>
                  <a:pt x="135" y="15064"/>
                </a:lnTo>
                <a:lnTo>
                  <a:pt x="170" y="15137"/>
                </a:lnTo>
                <a:lnTo>
                  <a:pt x="208" y="15209"/>
                </a:lnTo>
                <a:lnTo>
                  <a:pt x="251" y="15278"/>
                </a:lnTo>
                <a:lnTo>
                  <a:pt x="297" y="15346"/>
                </a:lnTo>
                <a:lnTo>
                  <a:pt x="347" y="15410"/>
                </a:lnTo>
                <a:lnTo>
                  <a:pt x="400" y="15472"/>
                </a:lnTo>
                <a:lnTo>
                  <a:pt x="456" y="15531"/>
                </a:lnTo>
                <a:lnTo>
                  <a:pt x="515" y="15587"/>
                </a:lnTo>
                <a:lnTo>
                  <a:pt x="577" y="15640"/>
                </a:lnTo>
                <a:lnTo>
                  <a:pt x="641" y="15690"/>
                </a:lnTo>
                <a:lnTo>
                  <a:pt x="709" y="15736"/>
                </a:lnTo>
                <a:lnTo>
                  <a:pt x="778" y="15779"/>
                </a:lnTo>
                <a:lnTo>
                  <a:pt x="850" y="15817"/>
                </a:lnTo>
                <a:lnTo>
                  <a:pt x="923" y="15852"/>
                </a:lnTo>
                <a:lnTo>
                  <a:pt x="998" y="15884"/>
                </a:lnTo>
                <a:lnTo>
                  <a:pt x="1075" y="15911"/>
                </a:lnTo>
                <a:lnTo>
                  <a:pt x="1153" y="15934"/>
                </a:lnTo>
                <a:lnTo>
                  <a:pt x="1232" y="15953"/>
                </a:lnTo>
                <a:lnTo>
                  <a:pt x="1313" y="15968"/>
                </a:lnTo>
                <a:lnTo>
                  <a:pt x="1393" y="15978"/>
                </a:lnTo>
                <a:lnTo>
                  <a:pt x="1475" y="15985"/>
                </a:lnTo>
                <a:lnTo>
                  <a:pt x="1556" y="15987"/>
                </a:lnTo>
                <a:lnTo>
                  <a:pt x="16684" y="15988"/>
                </a:lnTo>
                <a:lnTo>
                  <a:pt x="16684" y="15987"/>
                </a:lnTo>
                <a:lnTo>
                  <a:pt x="16765" y="15985"/>
                </a:lnTo>
                <a:lnTo>
                  <a:pt x="16847" y="15978"/>
                </a:lnTo>
                <a:lnTo>
                  <a:pt x="16927" y="15968"/>
                </a:lnTo>
                <a:lnTo>
                  <a:pt x="17007" y="15953"/>
                </a:lnTo>
                <a:lnTo>
                  <a:pt x="17087" y="15934"/>
                </a:lnTo>
                <a:lnTo>
                  <a:pt x="17165" y="15911"/>
                </a:lnTo>
                <a:lnTo>
                  <a:pt x="17241" y="15884"/>
                </a:lnTo>
                <a:lnTo>
                  <a:pt x="17317" y="15853"/>
                </a:lnTo>
                <a:lnTo>
                  <a:pt x="17390" y="15818"/>
                </a:lnTo>
                <a:lnTo>
                  <a:pt x="17462" y="15779"/>
                </a:lnTo>
                <a:lnTo>
                  <a:pt x="17531" y="15736"/>
                </a:lnTo>
                <a:lnTo>
                  <a:pt x="17598" y="15690"/>
                </a:lnTo>
                <a:lnTo>
                  <a:pt x="17663" y="15641"/>
                </a:lnTo>
                <a:lnTo>
                  <a:pt x="17725" y="15588"/>
                </a:lnTo>
                <a:lnTo>
                  <a:pt x="17784" y="15532"/>
                </a:lnTo>
                <a:lnTo>
                  <a:pt x="17840" y="15473"/>
                </a:lnTo>
                <a:lnTo>
                  <a:pt x="17893" y="15411"/>
                </a:lnTo>
                <a:lnTo>
                  <a:pt x="17942" y="15346"/>
                </a:lnTo>
                <a:lnTo>
                  <a:pt x="17989" y="15279"/>
                </a:lnTo>
                <a:lnTo>
                  <a:pt x="18031" y="15210"/>
                </a:lnTo>
                <a:lnTo>
                  <a:pt x="18070" y="15138"/>
                </a:lnTo>
                <a:lnTo>
                  <a:pt x="18105" y="15065"/>
                </a:lnTo>
                <a:lnTo>
                  <a:pt x="18136" y="14989"/>
                </a:lnTo>
                <a:lnTo>
                  <a:pt x="18164" y="14913"/>
                </a:lnTo>
                <a:lnTo>
                  <a:pt x="18187" y="14835"/>
                </a:lnTo>
                <a:lnTo>
                  <a:pt x="18206" y="14755"/>
                </a:lnTo>
                <a:lnTo>
                  <a:pt x="18221" y="14675"/>
                </a:lnTo>
                <a:lnTo>
                  <a:pt x="18231" y="14595"/>
                </a:lnTo>
                <a:lnTo>
                  <a:pt x="18238" y="14513"/>
                </a:lnTo>
                <a:lnTo>
                  <a:pt x="18240" y="14432"/>
                </a:lnTo>
                <a:lnTo>
                  <a:pt x="18241" y="1556"/>
                </a:lnTo>
                <a:lnTo>
                  <a:pt x="18240" y="1556"/>
                </a:lnTo>
                <a:lnTo>
                  <a:pt x="18238" y="1475"/>
                </a:lnTo>
                <a:lnTo>
                  <a:pt x="18231" y="1393"/>
                </a:lnTo>
                <a:lnTo>
                  <a:pt x="18221" y="1313"/>
                </a:lnTo>
                <a:lnTo>
                  <a:pt x="18206" y="1233"/>
                </a:lnTo>
                <a:lnTo>
                  <a:pt x="18187" y="1153"/>
                </a:lnTo>
                <a:lnTo>
                  <a:pt x="18164" y="1075"/>
                </a:lnTo>
                <a:lnTo>
                  <a:pt x="18137" y="999"/>
                </a:lnTo>
                <a:lnTo>
                  <a:pt x="18106" y="923"/>
                </a:lnTo>
                <a:lnTo>
                  <a:pt x="18071" y="850"/>
                </a:lnTo>
                <a:lnTo>
                  <a:pt x="18032" y="778"/>
                </a:lnTo>
                <a:lnTo>
                  <a:pt x="17989" y="709"/>
                </a:lnTo>
                <a:lnTo>
                  <a:pt x="17943" y="642"/>
                </a:lnTo>
                <a:lnTo>
                  <a:pt x="17894" y="577"/>
                </a:lnTo>
                <a:lnTo>
                  <a:pt x="17841" y="515"/>
                </a:lnTo>
                <a:lnTo>
                  <a:pt x="17785" y="456"/>
                </a:lnTo>
                <a:lnTo>
                  <a:pt x="17726" y="400"/>
                </a:lnTo>
                <a:lnTo>
                  <a:pt x="17664" y="347"/>
                </a:lnTo>
                <a:lnTo>
                  <a:pt x="17599" y="298"/>
                </a:lnTo>
                <a:lnTo>
                  <a:pt x="17532" y="251"/>
                </a:lnTo>
                <a:lnTo>
                  <a:pt x="17463" y="209"/>
                </a:lnTo>
                <a:lnTo>
                  <a:pt x="17391" y="170"/>
                </a:lnTo>
                <a:lnTo>
                  <a:pt x="17318" y="135"/>
                </a:lnTo>
                <a:lnTo>
                  <a:pt x="17242" y="104"/>
                </a:lnTo>
                <a:lnTo>
                  <a:pt x="17166" y="76"/>
                </a:lnTo>
                <a:lnTo>
                  <a:pt x="17088" y="53"/>
                </a:lnTo>
                <a:lnTo>
                  <a:pt x="17008" y="34"/>
                </a:lnTo>
                <a:lnTo>
                  <a:pt x="16928" y="19"/>
                </a:lnTo>
                <a:lnTo>
                  <a:pt x="16848" y="9"/>
                </a:lnTo>
                <a:lnTo>
                  <a:pt x="16766" y="2"/>
                </a:lnTo>
                <a:lnTo>
                  <a:pt x="16685" y="0"/>
                </a:lnTo>
                <a:lnTo>
                  <a:pt x="1556" y="0"/>
                </a:lnTo>
              </a:path>
            </a:pathLst>
          </a:custGeom>
          <a:gradFill rotWithShape="0">
            <a:gsLst>
              <a:gs pos="0">
                <a:srgbClr val="f7fafd"/>
              </a:gs>
              <a:gs pos="100000">
                <a:srgbClr val="9dc3e6"/>
              </a:gs>
            </a:gsLst>
            <a:lin ang="5400000"/>
          </a:gradFill>
          <a:ln w="9360">
            <a:solidFill>
              <a:srgbClr val="deebf7"/>
            </a:solidFill>
            <a:miter/>
          </a:ln>
          <a:effectLst>
            <a:outerShdw algn="tl" dir="2700000" dist="37674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 anchorCtr="1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fr-FR" sz="4300" spc="-1" strike="noStrike">
                <a:solidFill>
                  <a:srgbClr val="4472c4"/>
                </a:solidFill>
                <a:latin typeface="Calibri Light"/>
              </a:rPr>
              <a:t>Solution</a:t>
            </a:r>
            <a:endParaRPr b="0" lang="fr-FR" sz="4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4" dur="indefinite" restart="never" nodeType="tmRoot">
          <p:childTnLst>
            <p:seq>
              <p:cTn id="355" dur="indefinite" nodeType="mainSeq">
                <p:childTnLst>
                  <p:par>
                    <p:cTn id="356" fill="hold">
                      <p:stCondLst>
                        <p:cond delay="0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006 1.48148E-006 L -0.00625 -0.92477 E">
                                      <p:cBhvr>
                                        <p:cTn id="359" dur="1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nodeType="clickEffect" fill="hold" presetClass="exit" presetID="5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363"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4"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out">
                                      <p:cBhvr additive="repl">
                                        <p:cTn id="365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 rot="16200000">
            <a:off x="-2592720" y="3292200"/>
            <a:ext cx="6166080" cy="69264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9dc3e6"/>
              </a:gs>
            </a:gsLst>
            <a:lin ang="0"/>
          </a:gradFill>
          <a:ln w="9360">
            <a:solidFill>
              <a:srgbClr val="deebf7"/>
            </a:solidFill>
            <a:round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fr-FR" sz="4000" spc="-1" strike="noStrike">
                <a:solidFill>
                  <a:srgbClr val="4472c4"/>
                </a:solidFill>
                <a:latin typeface="Calibri Light"/>
              </a:rPr>
              <a:t>Exercices Fonctions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1026000" y="91440"/>
            <a:ext cx="5250240" cy="463320"/>
          </a:xfrm>
          <a:prstGeom prst="rect">
            <a:avLst/>
          </a:prstGeom>
          <a:noFill/>
          <a:ln>
            <a:noFill/>
          </a:ln>
        </p:spPr>
        <p:txBody>
          <a:bodyPr anchor="b" anchorCtr="1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2f5597"/>
                </a:solidFill>
                <a:latin typeface="Calibri"/>
              </a:rPr>
              <a:t>Exo3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4" name="TextShape 3"/>
          <p:cNvSpPr txBox="1"/>
          <p:nvPr/>
        </p:nvSpPr>
        <p:spPr>
          <a:xfrm>
            <a:off x="1026000" y="555120"/>
            <a:ext cx="3152160" cy="5800680"/>
          </a:xfrm>
          <a:prstGeom prst="rect">
            <a:avLst/>
          </a:prstGeom>
          <a:noFill/>
          <a:ln w="9360">
            <a:solidFill>
              <a:srgbClr val="5b9bd5"/>
            </a:solidFill>
            <a:round/>
          </a:ln>
        </p:spPr>
        <p:txBody>
          <a:bodyPr anchor="ctr" anchorCtr="1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Ecrire une fonction qui retournerait la tension d’après les valeurs de Puissance et d’intensité proposées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5" name="TextShape 4"/>
          <p:cNvSpPr txBox="1"/>
          <p:nvPr/>
        </p:nvSpPr>
        <p:spPr>
          <a:xfrm>
            <a:off x="6358320" y="91440"/>
            <a:ext cx="5276160" cy="463320"/>
          </a:xfrm>
          <a:prstGeom prst="rect">
            <a:avLst/>
          </a:prstGeom>
          <a:noFill/>
          <a:ln w="9360">
            <a:noFill/>
          </a:ln>
        </p:spPr>
        <p:txBody>
          <a:bodyPr anchor="b" anchorCtr="1">
            <a:normAutofit fontScale="34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6" name="TextShape 5"/>
          <p:cNvSpPr txBox="1"/>
          <p:nvPr/>
        </p:nvSpPr>
        <p:spPr>
          <a:xfrm>
            <a:off x="4260240" y="555120"/>
            <a:ext cx="7374600" cy="5800680"/>
          </a:xfrm>
          <a:prstGeom prst="rect">
            <a:avLst/>
          </a:prstGeom>
          <a:noFill/>
          <a:ln w="9360">
            <a:solidFill>
              <a:srgbClr val="5b9bd5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Var P, I, U: Entiers reels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Debut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fr-FR" sz="28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4400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fr-FR" sz="28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20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fr-FR" sz="28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Tension(P,I)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Fin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Fonction Tension(intP:Entier, intI:Entier) en Entier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SI intI=0 ALORS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\\si oubli, Erreur!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Tension</a:t>
            </a:r>
            <a:r>
              <a:rPr b="0" lang="fr-FR" sz="28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SINON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Tension</a:t>
            </a:r>
            <a:r>
              <a:rPr b="0" lang="fr-FR" sz="28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intP/intI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FinSi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FinFonction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7" name="CustomShape 6"/>
          <p:cNvSpPr/>
          <p:nvPr/>
        </p:nvSpPr>
        <p:spPr>
          <a:xfrm>
            <a:off x="4260240" y="6980040"/>
            <a:ext cx="7374600" cy="5755320"/>
          </a:xfrm>
          <a:custGeom>
            <a:avLst/>
            <a:gdLst/>
            <a:ahLst/>
            <a:rect l="0" t="0" r="r" b="b"/>
            <a:pathLst>
              <a:path w="20487" h="15989">
                <a:moveTo>
                  <a:pt x="1556" y="0"/>
                </a:moveTo>
                <a:lnTo>
                  <a:pt x="1556" y="0"/>
                </a:lnTo>
                <a:lnTo>
                  <a:pt x="1475" y="2"/>
                </a:lnTo>
                <a:lnTo>
                  <a:pt x="1393" y="9"/>
                </a:lnTo>
                <a:lnTo>
                  <a:pt x="1313" y="19"/>
                </a:lnTo>
                <a:lnTo>
                  <a:pt x="1232" y="34"/>
                </a:lnTo>
                <a:lnTo>
                  <a:pt x="1153" y="53"/>
                </a:lnTo>
                <a:lnTo>
                  <a:pt x="1075" y="76"/>
                </a:lnTo>
                <a:lnTo>
                  <a:pt x="998" y="103"/>
                </a:lnTo>
                <a:lnTo>
                  <a:pt x="923" y="135"/>
                </a:lnTo>
                <a:lnTo>
                  <a:pt x="850" y="170"/>
                </a:lnTo>
                <a:lnTo>
                  <a:pt x="778" y="208"/>
                </a:lnTo>
                <a:lnTo>
                  <a:pt x="709" y="251"/>
                </a:lnTo>
                <a:lnTo>
                  <a:pt x="641" y="297"/>
                </a:lnTo>
                <a:lnTo>
                  <a:pt x="577" y="347"/>
                </a:lnTo>
                <a:lnTo>
                  <a:pt x="515" y="400"/>
                </a:lnTo>
                <a:lnTo>
                  <a:pt x="456" y="456"/>
                </a:lnTo>
                <a:lnTo>
                  <a:pt x="400" y="515"/>
                </a:lnTo>
                <a:lnTo>
                  <a:pt x="347" y="577"/>
                </a:lnTo>
                <a:lnTo>
                  <a:pt x="297" y="641"/>
                </a:lnTo>
                <a:lnTo>
                  <a:pt x="251" y="709"/>
                </a:lnTo>
                <a:lnTo>
                  <a:pt x="208" y="778"/>
                </a:lnTo>
                <a:lnTo>
                  <a:pt x="170" y="850"/>
                </a:lnTo>
                <a:lnTo>
                  <a:pt x="135" y="923"/>
                </a:lnTo>
                <a:lnTo>
                  <a:pt x="103" y="998"/>
                </a:lnTo>
                <a:lnTo>
                  <a:pt x="76" y="1075"/>
                </a:lnTo>
                <a:lnTo>
                  <a:pt x="53" y="1153"/>
                </a:lnTo>
                <a:lnTo>
                  <a:pt x="34" y="1232"/>
                </a:lnTo>
                <a:lnTo>
                  <a:pt x="19" y="1313"/>
                </a:lnTo>
                <a:lnTo>
                  <a:pt x="9" y="1393"/>
                </a:lnTo>
                <a:lnTo>
                  <a:pt x="2" y="1475"/>
                </a:lnTo>
                <a:lnTo>
                  <a:pt x="0" y="1556"/>
                </a:lnTo>
                <a:lnTo>
                  <a:pt x="0" y="14431"/>
                </a:lnTo>
                <a:lnTo>
                  <a:pt x="0" y="14431"/>
                </a:lnTo>
                <a:lnTo>
                  <a:pt x="2" y="14512"/>
                </a:lnTo>
                <a:lnTo>
                  <a:pt x="9" y="14594"/>
                </a:lnTo>
                <a:lnTo>
                  <a:pt x="19" y="14674"/>
                </a:lnTo>
                <a:lnTo>
                  <a:pt x="34" y="14755"/>
                </a:lnTo>
                <a:lnTo>
                  <a:pt x="53" y="14834"/>
                </a:lnTo>
                <a:lnTo>
                  <a:pt x="76" y="14912"/>
                </a:lnTo>
                <a:lnTo>
                  <a:pt x="103" y="14989"/>
                </a:lnTo>
                <a:lnTo>
                  <a:pt x="135" y="15064"/>
                </a:lnTo>
                <a:lnTo>
                  <a:pt x="170" y="15137"/>
                </a:lnTo>
                <a:lnTo>
                  <a:pt x="208" y="15209"/>
                </a:lnTo>
                <a:lnTo>
                  <a:pt x="251" y="15278"/>
                </a:lnTo>
                <a:lnTo>
                  <a:pt x="297" y="15346"/>
                </a:lnTo>
                <a:lnTo>
                  <a:pt x="347" y="15410"/>
                </a:lnTo>
                <a:lnTo>
                  <a:pt x="400" y="15472"/>
                </a:lnTo>
                <a:lnTo>
                  <a:pt x="456" y="15531"/>
                </a:lnTo>
                <a:lnTo>
                  <a:pt x="515" y="15587"/>
                </a:lnTo>
                <a:lnTo>
                  <a:pt x="577" y="15640"/>
                </a:lnTo>
                <a:lnTo>
                  <a:pt x="641" y="15690"/>
                </a:lnTo>
                <a:lnTo>
                  <a:pt x="709" y="15736"/>
                </a:lnTo>
                <a:lnTo>
                  <a:pt x="778" y="15779"/>
                </a:lnTo>
                <a:lnTo>
                  <a:pt x="850" y="15817"/>
                </a:lnTo>
                <a:lnTo>
                  <a:pt x="923" y="15852"/>
                </a:lnTo>
                <a:lnTo>
                  <a:pt x="998" y="15884"/>
                </a:lnTo>
                <a:lnTo>
                  <a:pt x="1075" y="15911"/>
                </a:lnTo>
                <a:lnTo>
                  <a:pt x="1153" y="15934"/>
                </a:lnTo>
                <a:lnTo>
                  <a:pt x="1232" y="15953"/>
                </a:lnTo>
                <a:lnTo>
                  <a:pt x="1313" y="15968"/>
                </a:lnTo>
                <a:lnTo>
                  <a:pt x="1393" y="15978"/>
                </a:lnTo>
                <a:lnTo>
                  <a:pt x="1475" y="15985"/>
                </a:lnTo>
                <a:lnTo>
                  <a:pt x="1556" y="15987"/>
                </a:lnTo>
                <a:lnTo>
                  <a:pt x="18929" y="15988"/>
                </a:lnTo>
                <a:lnTo>
                  <a:pt x="18929" y="15987"/>
                </a:lnTo>
                <a:lnTo>
                  <a:pt x="19010" y="15985"/>
                </a:lnTo>
                <a:lnTo>
                  <a:pt x="19092" y="15978"/>
                </a:lnTo>
                <a:lnTo>
                  <a:pt x="19172" y="15968"/>
                </a:lnTo>
                <a:lnTo>
                  <a:pt x="19252" y="15953"/>
                </a:lnTo>
                <a:lnTo>
                  <a:pt x="19332" y="15934"/>
                </a:lnTo>
                <a:lnTo>
                  <a:pt x="19410" y="15911"/>
                </a:lnTo>
                <a:lnTo>
                  <a:pt x="19486" y="15884"/>
                </a:lnTo>
                <a:lnTo>
                  <a:pt x="19562" y="15853"/>
                </a:lnTo>
                <a:lnTo>
                  <a:pt x="19635" y="15818"/>
                </a:lnTo>
                <a:lnTo>
                  <a:pt x="19707" y="15779"/>
                </a:lnTo>
                <a:lnTo>
                  <a:pt x="19776" y="15736"/>
                </a:lnTo>
                <a:lnTo>
                  <a:pt x="19843" y="15690"/>
                </a:lnTo>
                <a:lnTo>
                  <a:pt x="19908" y="15641"/>
                </a:lnTo>
                <a:lnTo>
                  <a:pt x="19970" y="15588"/>
                </a:lnTo>
                <a:lnTo>
                  <a:pt x="20029" y="15532"/>
                </a:lnTo>
                <a:lnTo>
                  <a:pt x="20085" y="15473"/>
                </a:lnTo>
                <a:lnTo>
                  <a:pt x="20138" y="15411"/>
                </a:lnTo>
                <a:lnTo>
                  <a:pt x="20187" y="15346"/>
                </a:lnTo>
                <a:lnTo>
                  <a:pt x="20234" y="15279"/>
                </a:lnTo>
                <a:lnTo>
                  <a:pt x="20276" y="15210"/>
                </a:lnTo>
                <a:lnTo>
                  <a:pt x="20315" y="15138"/>
                </a:lnTo>
                <a:lnTo>
                  <a:pt x="20350" y="15065"/>
                </a:lnTo>
                <a:lnTo>
                  <a:pt x="20381" y="14989"/>
                </a:lnTo>
                <a:lnTo>
                  <a:pt x="20409" y="14913"/>
                </a:lnTo>
                <a:lnTo>
                  <a:pt x="20432" y="14835"/>
                </a:lnTo>
                <a:lnTo>
                  <a:pt x="20451" y="14755"/>
                </a:lnTo>
                <a:lnTo>
                  <a:pt x="20466" y="14675"/>
                </a:lnTo>
                <a:lnTo>
                  <a:pt x="20476" y="14595"/>
                </a:lnTo>
                <a:lnTo>
                  <a:pt x="20483" y="14513"/>
                </a:lnTo>
                <a:lnTo>
                  <a:pt x="20485" y="14432"/>
                </a:lnTo>
                <a:lnTo>
                  <a:pt x="20486" y="1556"/>
                </a:lnTo>
                <a:lnTo>
                  <a:pt x="20485" y="1556"/>
                </a:lnTo>
                <a:lnTo>
                  <a:pt x="20483" y="1475"/>
                </a:lnTo>
                <a:lnTo>
                  <a:pt x="20476" y="1393"/>
                </a:lnTo>
                <a:lnTo>
                  <a:pt x="20466" y="1313"/>
                </a:lnTo>
                <a:lnTo>
                  <a:pt x="20451" y="1233"/>
                </a:lnTo>
                <a:lnTo>
                  <a:pt x="20432" y="1153"/>
                </a:lnTo>
                <a:lnTo>
                  <a:pt x="20409" y="1075"/>
                </a:lnTo>
                <a:lnTo>
                  <a:pt x="20382" y="999"/>
                </a:lnTo>
                <a:lnTo>
                  <a:pt x="20351" y="923"/>
                </a:lnTo>
                <a:lnTo>
                  <a:pt x="20316" y="850"/>
                </a:lnTo>
                <a:lnTo>
                  <a:pt x="20277" y="778"/>
                </a:lnTo>
                <a:lnTo>
                  <a:pt x="20234" y="709"/>
                </a:lnTo>
                <a:lnTo>
                  <a:pt x="20188" y="642"/>
                </a:lnTo>
                <a:lnTo>
                  <a:pt x="20139" y="577"/>
                </a:lnTo>
                <a:lnTo>
                  <a:pt x="20086" y="515"/>
                </a:lnTo>
                <a:lnTo>
                  <a:pt x="20030" y="456"/>
                </a:lnTo>
                <a:lnTo>
                  <a:pt x="19971" y="400"/>
                </a:lnTo>
                <a:lnTo>
                  <a:pt x="19909" y="347"/>
                </a:lnTo>
                <a:lnTo>
                  <a:pt x="19844" y="298"/>
                </a:lnTo>
                <a:lnTo>
                  <a:pt x="19777" y="251"/>
                </a:lnTo>
                <a:lnTo>
                  <a:pt x="19708" y="209"/>
                </a:lnTo>
                <a:lnTo>
                  <a:pt x="19636" y="170"/>
                </a:lnTo>
                <a:lnTo>
                  <a:pt x="19563" y="135"/>
                </a:lnTo>
                <a:lnTo>
                  <a:pt x="19487" y="104"/>
                </a:lnTo>
                <a:lnTo>
                  <a:pt x="19411" y="76"/>
                </a:lnTo>
                <a:lnTo>
                  <a:pt x="19333" y="53"/>
                </a:lnTo>
                <a:lnTo>
                  <a:pt x="19253" y="34"/>
                </a:lnTo>
                <a:lnTo>
                  <a:pt x="19173" y="19"/>
                </a:lnTo>
                <a:lnTo>
                  <a:pt x="19093" y="9"/>
                </a:lnTo>
                <a:lnTo>
                  <a:pt x="19011" y="2"/>
                </a:lnTo>
                <a:lnTo>
                  <a:pt x="18930" y="0"/>
                </a:lnTo>
                <a:lnTo>
                  <a:pt x="1556" y="0"/>
                </a:lnTo>
              </a:path>
            </a:pathLst>
          </a:custGeom>
          <a:gradFill rotWithShape="0">
            <a:gsLst>
              <a:gs pos="0">
                <a:srgbClr val="f7fafd"/>
              </a:gs>
              <a:gs pos="100000">
                <a:srgbClr val="9dc3e6"/>
              </a:gs>
            </a:gsLst>
            <a:lin ang="5400000"/>
          </a:gradFill>
          <a:ln w="9360">
            <a:solidFill>
              <a:srgbClr val="deebf7"/>
            </a:solidFill>
            <a:miter/>
          </a:ln>
          <a:effectLst>
            <a:outerShdw algn="tl" dir="2700000" dist="37674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 anchorCtr="1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fr-FR" sz="4300" spc="-1" strike="noStrike">
                <a:solidFill>
                  <a:srgbClr val="4472c4"/>
                </a:solidFill>
                <a:latin typeface="Calibri Light"/>
              </a:rPr>
              <a:t>Solution</a:t>
            </a:r>
            <a:endParaRPr b="0" lang="fr-FR" sz="4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7" dur="indefinite" restart="never" nodeType="tmRoot">
          <p:childTnLst>
            <p:seq>
              <p:cTn id="368" dur="indefinite" nodeType="mainSeq">
                <p:childTnLst>
                  <p:par>
                    <p:cTn id="369" fill="hold">
                      <p:stCondLst>
                        <p:cond delay="0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006 1.48148E-006 L -0.00625 -0.92477 E">
                                      <p:cBhvr>
                                        <p:cTn id="372" dur="1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xit" presetID="5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376"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7"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out">
                                      <p:cBhvr additive="repl">
                                        <p:cTn id="378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 rot="16200000">
            <a:off x="-2592720" y="3292200"/>
            <a:ext cx="6166080" cy="69264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9dc3e6"/>
              </a:gs>
            </a:gsLst>
            <a:lin ang="0"/>
          </a:gradFill>
          <a:ln w="9360">
            <a:solidFill>
              <a:srgbClr val="deebf7"/>
            </a:solidFill>
            <a:round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fr-FR" sz="4000" spc="-1" strike="noStrike">
                <a:solidFill>
                  <a:srgbClr val="4472c4"/>
                </a:solidFill>
                <a:latin typeface="Calibri Light"/>
              </a:rPr>
              <a:t>Exercices Fonctions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1026000" y="91440"/>
            <a:ext cx="5250240" cy="463320"/>
          </a:xfrm>
          <a:prstGeom prst="rect">
            <a:avLst/>
          </a:prstGeom>
          <a:noFill/>
          <a:ln>
            <a:noFill/>
          </a:ln>
        </p:spPr>
        <p:txBody>
          <a:bodyPr anchor="b" anchorCtr="1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2f5597"/>
                </a:solidFill>
                <a:latin typeface="Calibri"/>
              </a:rPr>
              <a:t>Exo4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0" name="TextShape 3"/>
          <p:cNvSpPr txBox="1"/>
          <p:nvPr/>
        </p:nvSpPr>
        <p:spPr>
          <a:xfrm>
            <a:off x="1026000" y="555120"/>
            <a:ext cx="2454120" cy="5800680"/>
          </a:xfrm>
          <a:prstGeom prst="rect">
            <a:avLst/>
          </a:prstGeom>
          <a:noFill/>
          <a:ln w="9360">
            <a:solidFill>
              <a:srgbClr val="5b9bd5"/>
            </a:solidFill>
            <a:round/>
          </a:ln>
        </p:spPr>
        <p:txBody>
          <a:bodyPr anchor="ctr" anchorCtr="1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Ecrire une fonction qui verifierait si une valeur texte appartient à un tableau en affichant vrai ou faux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1" name="TextShape 4"/>
          <p:cNvSpPr txBox="1"/>
          <p:nvPr/>
        </p:nvSpPr>
        <p:spPr>
          <a:xfrm>
            <a:off x="6358320" y="91440"/>
            <a:ext cx="5276160" cy="463320"/>
          </a:xfrm>
          <a:prstGeom prst="rect">
            <a:avLst/>
          </a:prstGeom>
          <a:noFill/>
          <a:ln w="9360">
            <a:noFill/>
          </a:ln>
        </p:spPr>
        <p:txBody>
          <a:bodyPr anchor="b" anchorCtr="1">
            <a:normAutofit fontScale="34000"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2" name="TextShape 5"/>
          <p:cNvSpPr txBox="1"/>
          <p:nvPr/>
        </p:nvSpPr>
        <p:spPr>
          <a:xfrm>
            <a:off x="3669840" y="555120"/>
            <a:ext cx="7964640" cy="5800680"/>
          </a:xfrm>
          <a:prstGeom prst="rect">
            <a:avLst/>
          </a:prstGeom>
          <a:noFill/>
          <a:ln w="9360">
            <a:solidFill>
              <a:srgbClr val="5b9bd5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Var saisie: string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Var Tableau String: tab (10)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Debut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tab(0)</a:t>
            </a:r>
            <a:r>
              <a:rPr b="0" lang="fr-FR" sz="26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("test")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tab(…)</a:t>
            </a:r>
            <a:r>
              <a:rPr b="0" lang="fr-FR" sz="26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("…")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tab(9)</a:t>
            </a:r>
            <a:r>
              <a:rPr b="0" lang="fr-FR" sz="26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("essai") 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Ecrire "entrez un texte" 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lire saisie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Ecrire verifieTexte(saisie,tab)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Fin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Fonction verifieTexte(strSaisie: string, tablo: variant) en boleen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verifieTexte</a:t>
            </a:r>
            <a:r>
              <a:rPr b="0" lang="fr-FR" sz="26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Trouve(strSaisie,joindre(tablo))&gt;0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FinFonction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\\joindre: fonction qui concatène tous les éléments d’un tableau; VBA: Join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3669840" y="6980040"/>
            <a:ext cx="7964640" cy="5755320"/>
          </a:xfrm>
          <a:custGeom>
            <a:avLst/>
            <a:gdLst/>
            <a:ahLst/>
            <a:rect l="0" t="0" r="r" b="b"/>
            <a:pathLst>
              <a:path w="22126" h="15989">
                <a:moveTo>
                  <a:pt x="1556" y="0"/>
                </a:moveTo>
                <a:lnTo>
                  <a:pt x="1556" y="0"/>
                </a:lnTo>
                <a:lnTo>
                  <a:pt x="1475" y="2"/>
                </a:lnTo>
                <a:lnTo>
                  <a:pt x="1393" y="9"/>
                </a:lnTo>
                <a:lnTo>
                  <a:pt x="1313" y="19"/>
                </a:lnTo>
                <a:lnTo>
                  <a:pt x="1232" y="34"/>
                </a:lnTo>
                <a:lnTo>
                  <a:pt x="1153" y="53"/>
                </a:lnTo>
                <a:lnTo>
                  <a:pt x="1075" y="76"/>
                </a:lnTo>
                <a:lnTo>
                  <a:pt x="998" y="103"/>
                </a:lnTo>
                <a:lnTo>
                  <a:pt x="923" y="135"/>
                </a:lnTo>
                <a:lnTo>
                  <a:pt x="850" y="170"/>
                </a:lnTo>
                <a:lnTo>
                  <a:pt x="778" y="208"/>
                </a:lnTo>
                <a:lnTo>
                  <a:pt x="709" y="251"/>
                </a:lnTo>
                <a:lnTo>
                  <a:pt x="641" y="297"/>
                </a:lnTo>
                <a:lnTo>
                  <a:pt x="577" y="347"/>
                </a:lnTo>
                <a:lnTo>
                  <a:pt x="515" y="400"/>
                </a:lnTo>
                <a:lnTo>
                  <a:pt x="456" y="456"/>
                </a:lnTo>
                <a:lnTo>
                  <a:pt x="400" y="515"/>
                </a:lnTo>
                <a:lnTo>
                  <a:pt x="347" y="577"/>
                </a:lnTo>
                <a:lnTo>
                  <a:pt x="297" y="641"/>
                </a:lnTo>
                <a:lnTo>
                  <a:pt x="251" y="709"/>
                </a:lnTo>
                <a:lnTo>
                  <a:pt x="208" y="778"/>
                </a:lnTo>
                <a:lnTo>
                  <a:pt x="170" y="850"/>
                </a:lnTo>
                <a:lnTo>
                  <a:pt x="135" y="923"/>
                </a:lnTo>
                <a:lnTo>
                  <a:pt x="103" y="998"/>
                </a:lnTo>
                <a:lnTo>
                  <a:pt x="76" y="1075"/>
                </a:lnTo>
                <a:lnTo>
                  <a:pt x="53" y="1153"/>
                </a:lnTo>
                <a:lnTo>
                  <a:pt x="34" y="1232"/>
                </a:lnTo>
                <a:lnTo>
                  <a:pt x="19" y="1313"/>
                </a:lnTo>
                <a:lnTo>
                  <a:pt x="9" y="1393"/>
                </a:lnTo>
                <a:lnTo>
                  <a:pt x="2" y="1475"/>
                </a:lnTo>
                <a:lnTo>
                  <a:pt x="0" y="1556"/>
                </a:lnTo>
                <a:lnTo>
                  <a:pt x="0" y="14431"/>
                </a:lnTo>
                <a:lnTo>
                  <a:pt x="0" y="14431"/>
                </a:lnTo>
                <a:lnTo>
                  <a:pt x="2" y="14512"/>
                </a:lnTo>
                <a:lnTo>
                  <a:pt x="9" y="14594"/>
                </a:lnTo>
                <a:lnTo>
                  <a:pt x="19" y="14674"/>
                </a:lnTo>
                <a:lnTo>
                  <a:pt x="34" y="14755"/>
                </a:lnTo>
                <a:lnTo>
                  <a:pt x="53" y="14834"/>
                </a:lnTo>
                <a:lnTo>
                  <a:pt x="76" y="14912"/>
                </a:lnTo>
                <a:lnTo>
                  <a:pt x="103" y="14989"/>
                </a:lnTo>
                <a:lnTo>
                  <a:pt x="135" y="15064"/>
                </a:lnTo>
                <a:lnTo>
                  <a:pt x="170" y="15137"/>
                </a:lnTo>
                <a:lnTo>
                  <a:pt x="208" y="15209"/>
                </a:lnTo>
                <a:lnTo>
                  <a:pt x="251" y="15278"/>
                </a:lnTo>
                <a:lnTo>
                  <a:pt x="297" y="15346"/>
                </a:lnTo>
                <a:lnTo>
                  <a:pt x="347" y="15410"/>
                </a:lnTo>
                <a:lnTo>
                  <a:pt x="400" y="15472"/>
                </a:lnTo>
                <a:lnTo>
                  <a:pt x="456" y="15531"/>
                </a:lnTo>
                <a:lnTo>
                  <a:pt x="515" y="15587"/>
                </a:lnTo>
                <a:lnTo>
                  <a:pt x="577" y="15640"/>
                </a:lnTo>
                <a:lnTo>
                  <a:pt x="641" y="15690"/>
                </a:lnTo>
                <a:lnTo>
                  <a:pt x="709" y="15736"/>
                </a:lnTo>
                <a:lnTo>
                  <a:pt x="778" y="15779"/>
                </a:lnTo>
                <a:lnTo>
                  <a:pt x="850" y="15817"/>
                </a:lnTo>
                <a:lnTo>
                  <a:pt x="923" y="15852"/>
                </a:lnTo>
                <a:lnTo>
                  <a:pt x="998" y="15884"/>
                </a:lnTo>
                <a:lnTo>
                  <a:pt x="1075" y="15911"/>
                </a:lnTo>
                <a:lnTo>
                  <a:pt x="1153" y="15934"/>
                </a:lnTo>
                <a:lnTo>
                  <a:pt x="1232" y="15953"/>
                </a:lnTo>
                <a:lnTo>
                  <a:pt x="1313" y="15968"/>
                </a:lnTo>
                <a:lnTo>
                  <a:pt x="1393" y="15978"/>
                </a:lnTo>
                <a:lnTo>
                  <a:pt x="1475" y="15985"/>
                </a:lnTo>
                <a:lnTo>
                  <a:pt x="1556" y="15987"/>
                </a:lnTo>
                <a:lnTo>
                  <a:pt x="20568" y="15988"/>
                </a:lnTo>
                <a:lnTo>
                  <a:pt x="20568" y="15987"/>
                </a:lnTo>
                <a:lnTo>
                  <a:pt x="20649" y="15985"/>
                </a:lnTo>
                <a:lnTo>
                  <a:pt x="20731" y="15978"/>
                </a:lnTo>
                <a:lnTo>
                  <a:pt x="20811" y="15968"/>
                </a:lnTo>
                <a:lnTo>
                  <a:pt x="20891" y="15953"/>
                </a:lnTo>
                <a:lnTo>
                  <a:pt x="20971" y="15934"/>
                </a:lnTo>
                <a:lnTo>
                  <a:pt x="21049" y="15911"/>
                </a:lnTo>
                <a:lnTo>
                  <a:pt x="21125" y="15884"/>
                </a:lnTo>
                <a:lnTo>
                  <a:pt x="21201" y="15853"/>
                </a:lnTo>
                <a:lnTo>
                  <a:pt x="21274" y="15818"/>
                </a:lnTo>
                <a:lnTo>
                  <a:pt x="21346" y="15779"/>
                </a:lnTo>
                <a:lnTo>
                  <a:pt x="21415" y="15736"/>
                </a:lnTo>
                <a:lnTo>
                  <a:pt x="21482" y="15690"/>
                </a:lnTo>
                <a:lnTo>
                  <a:pt x="21547" y="15641"/>
                </a:lnTo>
                <a:lnTo>
                  <a:pt x="21609" y="15588"/>
                </a:lnTo>
                <a:lnTo>
                  <a:pt x="21668" y="15532"/>
                </a:lnTo>
                <a:lnTo>
                  <a:pt x="21724" y="15473"/>
                </a:lnTo>
                <a:lnTo>
                  <a:pt x="21777" y="15411"/>
                </a:lnTo>
                <a:lnTo>
                  <a:pt x="21826" y="15346"/>
                </a:lnTo>
                <a:lnTo>
                  <a:pt x="21873" y="15279"/>
                </a:lnTo>
                <a:lnTo>
                  <a:pt x="21915" y="15210"/>
                </a:lnTo>
                <a:lnTo>
                  <a:pt x="21954" y="15138"/>
                </a:lnTo>
                <a:lnTo>
                  <a:pt x="21989" y="15065"/>
                </a:lnTo>
                <a:lnTo>
                  <a:pt x="22020" y="14989"/>
                </a:lnTo>
                <a:lnTo>
                  <a:pt x="22048" y="14913"/>
                </a:lnTo>
                <a:lnTo>
                  <a:pt x="22071" y="14835"/>
                </a:lnTo>
                <a:lnTo>
                  <a:pt x="22090" y="14755"/>
                </a:lnTo>
                <a:lnTo>
                  <a:pt x="22105" y="14675"/>
                </a:lnTo>
                <a:lnTo>
                  <a:pt x="22115" y="14595"/>
                </a:lnTo>
                <a:lnTo>
                  <a:pt x="22122" y="14513"/>
                </a:lnTo>
                <a:lnTo>
                  <a:pt x="22124" y="14432"/>
                </a:lnTo>
                <a:lnTo>
                  <a:pt x="22125" y="1556"/>
                </a:lnTo>
                <a:lnTo>
                  <a:pt x="22124" y="1556"/>
                </a:lnTo>
                <a:lnTo>
                  <a:pt x="22122" y="1475"/>
                </a:lnTo>
                <a:lnTo>
                  <a:pt x="22115" y="1393"/>
                </a:lnTo>
                <a:lnTo>
                  <a:pt x="22105" y="1313"/>
                </a:lnTo>
                <a:lnTo>
                  <a:pt x="22090" y="1233"/>
                </a:lnTo>
                <a:lnTo>
                  <a:pt x="22071" y="1153"/>
                </a:lnTo>
                <a:lnTo>
                  <a:pt x="22048" y="1075"/>
                </a:lnTo>
                <a:lnTo>
                  <a:pt x="22021" y="999"/>
                </a:lnTo>
                <a:lnTo>
                  <a:pt x="21990" y="923"/>
                </a:lnTo>
                <a:lnTo>
                  <a:pt x="21955" y="850"/>
                </a:lnTo>
                <a:lnTo>
                  <a:pt x="21916" y="778"/>
                </a:lnTo>
                <a:lnTo>
                  <a:pt x="21873" y="709"/>
                </a:lnTo>
                <a:lnTo>
                  <a:pt x="21827" y="642"/>
                </a:lnTo>
                <a:lnTo>
                  <a:pt x="21778" y="577"/>
                </a:lnTo>
                <a:lnTo>
                  <a:pt x="21725" y="515"/>
                </a:lnTo>
                <a:lnTo>
                  <a:pt x="21669" y="456"/>
                </a:lnTo>
                <a:lnTo>
                  <a:pt x="21610" y="400"/>
                </a:lnTo>
                <a:lnTo>
                  <a:pt x="21548" y="347"/>
                </a:lnTo>
                <a:lnTo>
                  <a:pt x="21483" y="298"/>
                </a:lnTo>
                <a:lnTo>
                  <a:pt x="21416" y="251"/>
                </a:lnTo>
                <a:lnTo>
                  <a:pt x="21347" y="209"/>
                </a:lnTo>
                <a:lnTo>
                  <a:pt x="21275" y="170"/>
                </a:lnTo>
                <a:lnTo>
                  <a:pt x="21202" y="135"/>
                </a:lnTo>
                <a:lnTo>
                  <a:pt x="21126" y="104"/>
                </a:lnTo>
                <a:lnTo>
                  <a:pt x="21050" y="76"/>
                </a:lnTo>
                <a:lnTo>
                  <a:pt x="20972" y="53"/>
                </a:lnTo>
                <a:lnTo>
                  <a:pt x="20892" y="34"/>
                </a:lnTo>
                <a:lnTo>
                  <a:pt x="20812" y="19"/>
                </a:lnTo>
                <a:lnTo>
                  <a:pt x="20732" y="9"/>
                </a:lnTo>
                <a:lnTo>
                  <a:pt x="20650" y="2"/>
                </a:lnTo>
                <a:lnTo>
                  <a:pt x="20569" y="0"/>
                </a:lnTo>
                <a:lnTo>
                  <a:pt x="1556" y="0"/>
                </a:lnTo>
              </a:path>
            </a:pathLst>
          </a:custGeom>
          <a:gradFill rotWithShape="0">
            <a:gsLst>
              <a:gs pos="0">
                <a:srgbClr val="f7fafd"/>
              </a:gs>
              <a:gs pos="100000">
                <a:srgbClr val="9dc3e6"/>
              </a:gs>
            </a:gsLst>
            <a:lin ang="5400000"/>
          </a:gradFill>
          <a:ln w="9360">
            <a:solidFill>
              <a:srgbClr val="deebf7"/>
            </a:solidFill>
            <a:miter/>
          </a:ln>
          <a:effectLst>
            <a:outerShdw algn="tl" dir="2700000" dist="37674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 anchorCtr="1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fr-FR" sz="4300" spc="-1" strike="noStrike">
                <a:solidFill>
                  <a:srgbClr val="4472c4"/>
                </a:solidFill>
                <a:latin typeface="Calibri Light"/>
              </a:rPr>
              <a:t>Solution</a:t>
            </a:r>
            <a:endParaRPr b="0" lang="fr-FR" sz="4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0" dur="indefinite" restart="never" nodeType="tmRoot">
          <p:childTnLst>
            <p:seq>
              <p:cTn id="381" dur="indefinite" nodeType="mainSeq">
                <p:childTnLst>
                  <p:par>
                    <p:cTn id="382" fill="hold">
                      <p:stCondLst>
                        <p:cond delay="0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006 1.48148E-006 L -0.00625 -0.92477 E">
                                      <p:cBhvr>
                                        <p:cTn id="385" dur="1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nodeType="clickEffect" fill="hold" presetClass="exit" presetID="5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389"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0"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out">
                                      <p:cBhvr additive="repl">
                                        <p:cTn id="39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 rot="16200000">
            <a:off x="-2592720" y="3292200"/>
            <a:ext cx="6166080" cy="69264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9dc3e6"/>
              </a:gs>
            </a:gsLst>
            <a:lin ang="0"/>
          </a:gradFill>
          <a:ln w="9360">
            <a:solidFill>
              <a:srgbClr val="deebf7"/>
            </a:solidFill>
            <a:round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fr-FR" sz="4000" spc="-1" strike="noStrike">
                <a:solidFill>
                  <a:srgbClr val="4472c4"/>
                </a:solidFill>
                <a:latin typeface="Calibri Light"/>
              </a:rPr>
              <a:t>Boucle récursive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1026000" y="91440"/>
            <a:ext cx="5250240" cy="463320"/>
          </a:xfrm>
          <a:prstGeom prst="rect">
            <a:avLst/>
          </a:prstGeom>
          <a:noFill/>
          <a:ln>
            <a:noFill/>
          </a:ln>
        </p:spPr>
        <p:txBody>
          <a:bodyPr anchor="b" anchorCtr="1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2f5597"/>
                </a:solidFill>
                <a:latin typeface="Calibri"/>
              </a:rPr>
              <a:t>Exo 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6" name="TextShape 3"/>
          <p:cNvSpPr txBox="1"/>
          <p:nvPr/>
        </p:nvSpPr>
        <p:spPr>
          <a:xfrm>
            <a:off x="1026000" y="555120"/>
            <a:ext cx="3904560" cy="5800680"/>
          </a:xfrm>
          <a:prstGeom prst="rect">
            <a:avLst/>
          </a:prstGeom>
          <a:noFill/>
          <a:ln w="9360">
            <a:solidFill>
              <a:srgbClr val="5b9bd5"/>
            </a:solidFill>
            <a:round/>
          </a:ln>
        </p:spPr>
        <p:txBody>
          <a:bodyPr anchor="ctr" anchorCtr="1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Créer 1 fonction récursive qui permet d’entrer 2 nombres en paramètres, le second étant l’exposant du premier; renvoyer le résultat du calcul depuis la procédure d’appel.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expo(2,5)=32 (2*2*2*2*2)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7" name="TextShape 4"/>
          <p:cNvSpPr txBox="1"/>
          <p:nvPr/>
        </p:nvSpPr>
        <p:spPr>
          <a:xfrm>
            <a:off x="5120280" y="91440"/>
            <a:ext cx="6514560" cy="463320"/>
          </a:xfrm>
          <a:prstGeom prst="rect">
            <a:avLst/>
          </a:prstGeom>
          <a:noFill/>
          <a:ln w="9360">
            <a:noFill/>
          </a:ln>
        </p:spPr>
        <p:txBody>
          <a:bodyPr anchor="b" anchorCtr="1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8" name="TextShape 5"/>
          <p:cNvSpPr txBox="1"/>
          <p:nvPr/>
        </p:nvSpPr>
        <p:spPr>
          <a:xfrm>
            <a:off x="5120280" y="555120"/>
            <a:ext cx="6514560" cy="5800680"/>
          </a:xfrm>
          <a:prstGeom prst="rect">
            <a:avLst/>
          </a:prstGeom>
          <a:noFill/>
          <a:ln w="9360">
            <a:solidFill>
              <a:srgbClr val="5b9bd5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0000"/>
                </a:solidFill>
                <a:latin typeface="Calibri"/>
              </a:rPr>
              <a:t>Algo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Appel_exposant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0000"/>
                </a:solidFill>
                <a:latin typeface="Calibri"/>
              </a:rPr>
              <a:t>Var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Nb, Ex: long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0000"/>
                </a:solidFill>
                <a:latin typeface="Calibri"/>
              </a:rPr>
              <a:t>Debut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0000"/>
                </a:solidFill>
                <a:latin typeface="Calibri"/>
              </a:rPr>
              <a:t>lire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Nb: </a:t>
            </a:r>
            <a:r>
              <a:rPr b="0" lang="fr-FR" sz="2400" spc="-1" strike="noStrike">
                <a:solidFill>
                  <a:srgbClr val="ff0000"/>
                </a:solidFill>
                <a:latin typeface="Calibri"/>
              </a:rPr>
              <a:t>lire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Ex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ff0000"/>
                </a:solidFill>
                <a:latin typeface="Calibri"/>
              </a:rPr>
              <a:t>Ecrire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exposant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(Nb,Ex)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0000"/>
                </a:solidFill>
                <a:latin typeface="Calibri"/>
              </a:rPr>
              <a:t>Fin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0000"/>
                </a:solidFill>
                <a:latin typeface="Calibri"/>
              </a:rPr>
              <a:t>Fonction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exposant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(Nbr:long,Expo:long) en long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0000"/>
                </a:solidFill>
                <a:latin typeface="Calibri"/>
              </a:rPr>
              <a:t>Si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Expo &gt;=1 </a:t>
            </a:r>
            <a:r>
              <a:rPr b="0" lang="fr-FR" sz="2400" spc="-1" strike="noStrike">
                <a:solidFill>
                  <a:srgbClr val="ff0000"/>
                </a:solidFill>
                <a:latin typeface="Calibri"/>
              </a:rPr>
              <a:t>Alors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exposant=exposant(Nbr,expo-1)*Nbr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0000"/>
                </a:solidFill>
                <a:latin typeface="Calibri"/>
              </a:rPr>
              <a:t>Sinon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exposant=1      \\permet de sortir de la pile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0000"/>
                </a:solidFill>
                <a:latin typeface="Calibri"/>
              </a:rPr>
              <a:t>FinSi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0000"/>
                </a:solidFill>
                <a:latin typeface="Calibri"/>
              </a:rPr>
              <a:t>FinFonction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9" name="CustomShape 6"/>
          <p:cNvSpPr/>
          <p:nvPr/>
        </p:nvSpPr>
        <p:spPr>
          <a:xfrm>
            <a:off x="5120280" y="6980040"/>
            <a:ext cx="6514560" cy="5755320"/>
          </a:xfrm>
          <a:custGeom>
            <a:avLst/>
            <a:gdLst/>
            <a:ahLst/>
            <a:rect l="0" t="0" r="r" b="b"/>
            <a:pathLst>
              <a:path w="18098" h="15989">
                <a:moveTo>
                  <a:pt x="1556" y="0"/>
                </a:moveTo>
                <a:lnTo>
                  <a:pt x="1556" y="0"/>
                </a:lnTo>
                <a:lnTo>
                  <a:pt x="1475" y="2"/>
                </a:lnTo>
                <a:lnTo>
                  <a:pt x="1393" y="9"/>
                </a:lnTo>
                <a:lnTo>
                  <a:pt x="1313" y="19"/>
                </a:lnTo>
                <a:lnTo>
                  <a:pt x="1232" y="34"/>
                </a:lnTo>
                <a:lnTo>
                  <a:pt x="1153" y="53"/>
                </a:lnTo>
                <a:lnTo>
                  <a:pt x="1075" y="76"/>
                </a:lnTo>
                <a:lnTo>
                  <a:pt x="998" y="103"/>
                </a:lnTo>
                <a:lnTo>
                  <a:pt x="923" y="135"/>
                </a:lnTo>
                <a:lnTo>
                  <a:pt x="850" y="170"/>
                </a:lnTo>
                <a:lnTo>
                  <a:pt x="778" y="208"/>
                </a:lnTo>
                <a:lnTo>
                  <a:pt x="709" y="251"/>
                </a:lnTo>
                <a:lnTo>
                  <a:pt x="641" y="297"/>
                </a:lnTo>
                <a:lnTo>
                  <a:pt x="577" y="347"/>
                </a:lnTo>
                <a:lnTo>
                  <a:pt x="515" y="400"/>
                </a:lnTo>
                <a:lnTo>
                  <a:pt x="456" y="456"/>
                </a:lnTo>
                <a:lnTo>
                  <a:pt x="400" y="515"/>
                </a:lnTo>
                <a:lnTo>
                  <a:pt x="347" y="577"/>
                </a:lnTo>
                <a:lnTo>
                  <a:pt x="297" y="641"/>
                </a:lnTo>
                <a:lnTo>
                  <a:pt x="251" y="709"/>
                </a:lnTo>
                <a:lnTo>
                  <a:pt x="208" y="778"/>
                </a:lnTo>
                <a:lnTo>
                  <a:pt x="170" y="850"/>
                </a:lnTo>
                <a:lnTo>
                  <a:pt x="135" y="923"/>
                </a:lnTo>
                <a:lnTo>
                  <a:pt x="103" y="998"/>
                </a:lnTo>
                <a:lnTo>
                  <a:pt x="76" y="1075"/>
                </a:lnTo>
                <a:lnTo>
                  <a:pt x="53" y="1153"/>
                </a:lnTo>
                <a:lnTo>
                  <a:pt x="34" y="1232"/>
                </a:lnTo>
                <a:lnTo>
                  <a:pt x="19" y="1313"/>
                </a:lnTo>
                <a:lnTo>
                  <a:pt x="9" y="1393"/>
                </a:lnTo>
                <a:lnTo>
                  <a:pt x="2" y="1475"/>
                </a:lnTo>
                <a:lnTo>
                  <a:pt x="0" y="1556"/>
                </a:lnTo>
                <a:lnTo>
                  <a:pt x="0" y="14431"/>
                </a:lnTo>
                <a:lnTo>
                  <a:pt x="0" y="14431"/>
                </a:lnTo>
                <a:lnTo>
                  <a:pt x="2" y="14512"/>
                </a:lnTo>
                <a:lnTo>
                  <a:pt x="9" y="14594"/>
                </a:lnTo>
                <a:lnTo>
                  <a:pt x="19" y="14674"/>
                </a:lnTo>
                <a:lnTo>
                  <a:pt x="34" y="14755"/>
                </a:lnTo>
                <a:lnTo>
                  <a:pt x="53" y="14834"/>
                </a:lnTo>
                <a:lnTo>
                  <a:pt x="76" y="14912"/>
                </a:lnTo>
                <a:lnTo>
                  <a:pt x="103" y="14989"/>
                </a:lnTo>
                <a:lnTo>
                  <a:pt x="135" y="15064"/>
                </a:lnTo>
                <a:lnTo>
                  <a:pt x="170" y="15137"/>
                </a:lnTo>
                <a:lnTo>
                  <a:pt x="208" y="15209"/>
                </a:lnTo>
                <a:lnTo>
                  <a:pt x="251" y="15278"/>
                </a:lnTo>
                <a:lnTo>
                  <a:pt x="297" y="15346"/>
                </a:lnTo>
                <a:lnTo>
                  <a:pt x="347" y="15410"/>
                </a:lnTo>
                <a:lnTo>
                  <a:pt x="400" y="15472"/>
                </a:lnTo>
                <a:lnTo>
                  <a:pt x="456" y="15531"/>
                </a:lnTo>
                <a:lnTo>
                  <a:pt x="515" y="15587"/>
                </a:lnTo>
                <a:lnTo>
                  <a:pt x="577" y="15640"/>
                </a:lnTo>
                <a:lnTo>
                  <a:pt x="641" y="15690"/>
                </a:lnTo>
                <a:lnTo>
                  <a:pt x="709" y="15736"/>
                </a:lnTo>
                <a:lnTo>
                  <a:pt x="778" y="15779"/>
                </a:lnTo>
                <a:lnTo>
                  <a:pt x="850" y="15817"/>
                </a:lnTo>
                <a:lnTo>
                  <a:pt x="923" y="15852"/>
                </a:lnTo>
                <a:lnTo>
                  <a:pt x="998" y="15884"/>
                </a:lnTo>
                <a:lnTo>
                  <a:pt x="1075" y="15911"/>
                </a:lnTo>
                <a:lnTo>
                  <a:pt x="1153" y="15934"/>
                </a:lnTo>
                <a:lnTo>
                  <a:pt x="1232" y="15953"/>
                </a:lnTo>
                <a:lnTo>
                  <a:pt x="1313" y="15968"/>
                </a:lnTo>
                <a:lnTo>
                  <a:pt x="1393" y="15978"/>
                </a:lnTo>
                <a:lnTo>
                  <a:pt x="1475" y="15985"/>
                </a:lnTo>
                <a:lnTo>
                  <a:pt x="1556" y="15987"/>
                </a:lnTo>
                <a:lnTo>
                  <a:pt x="16540" y="15988"/>
                </a:lnTo>
                <a:lnTo>
                  <a:pt x="16540" y="15987"/>
                </a:lnTo>
                <a:lnTo>
                  <a:pt x="16621" y="15985"/>
                </a:lnTo>
                <a:lnTo>
                  <a:pt x="16703" y="15978"/>
                </a:lnTo>
                <a:lnTo>
                  <a:pt x="16783" y="15968"/>
                </a:lnTo>
                <a:lnTo>
                  <a:pt x="16863" y="15953"/>
                </a:lnTo>
                <a:lnTo>
                  <a:pt x="16943" y="15934"/>
                </a:lnTo>
                <a:lnTo>
                  <a:pt x="17021" y="15911"/>
                </a:lnTo>
                <a:lnTo>
                  <a:pt x="17097" y="15884"/>
                </a:lnTo>
                <a:lnTo>
                  <a:pt x="17173" y="15853"/>
                </a:lnTo>
                <a:lnTo>
                  <a:pt x="17246" y="15818"/>
                </a:lnTo>
                <a:lnTo>
                  <a:pt x="17318" y="15779"/>
                </a:lnTo>
                <a:lnTo>
                  <a:pt x="17387" y="15736"/>
                </a:lnTo>
                <a:lnTo>
                  <a:pt x="17454" y="15690"/>
                </a:lnTo>
                <a:lnTo>
                  <a:pt x="17519" y="15641"/>
                </a:lnTo>
                <a:lnTo>
                  <a:pt x="17581" y="15588"/>
                </a:lnTo>
                <a:lnTo>
                  <a:pt x="17640" y="15532"/>
                </a:lnTo>
                <a:lnTo>
                  <a:pt x="17696" y="15473"/>
                </a:lnTo>
                <a:lnTo>
                  <a:pt x="17749" y="15411"/>
                </a:lnTo>
                <a:lnTo>
                  <a:pt x="17798" y="15346"/>
                </a:lnTo>
                <a:lnTo>
                  <a:pt x="17845" y="15279"/>
                </a:lnTo>
                <a:lnTo>
                  <a:pt x="17887" y="15210"/>
                </a:lnTo>
                <a:lnTo>
                  <a:pt x="17926" y="15138"/>
                </a:lnTo>
                <a:lnTo>
                  <a:pt x="17961" y="15065"/>
                </a:lnTo>
                <a:lnTo>
                  <a:pt x="17992" y="14989"/>
                </a:lnTo>
                <a:lnTo>
                  <a:pt x="18020" y="14913"/>
                </a:lnTo>
                <a:lnTo>
                  <a:pt x="18043" y="14835"/>
                </a:lnTo>
                <a:lnTo>
                  <a:pt x="18062" y="14755"/>
                </a:lnTo>
                <a:lnTo>
                  <a:pt x="18077" y="14675"/>
                </a:lnTo>
                <a:lnTo>
                  <a:pt x="18087" y="14595"/>
                </a:lnTo>
                <a:lnTo>
                  <a:pt x="18094" y="14513"/>
                </a:lnTo>
                <a:lnTo>
                  <a:pt x="18096" y="14432"/>
                </a:lnTo>
                <a:lnTo>
                  <a:pt x="18097" y="1556"/>
                </a:lnTo>
                <a:lnTo>
                  <a:pt x="18096" y="1556"/>
                </a:lnTo>
                <a:lnTo>
                  <a:pt x="18094" y="1475"/>
                </a:lnTo>
                <a:lnTo>
                  <a:pt x="18087" y="1393"/>
                </a:lnTo>
                <a:lnTo>
                  <a:pt x="18077" y="1313"/>
                </a:lnTo>
                <a:lnTo>
                  <a:pt x="18062" y="1233"/>
                </a:lnTo>
                <a:lnTo>
                  <a:pt x="18043" y="1153"/>
                </a:lnTo>
                <a:lnTo>
                  <a:pt x="18020" y="1075"/>
                </a:lnTo>
                <a:lnTo>
                  <a:pt x="17993" y="999"/>
                </a:lnTo>
                <a:lnTo>
                  <a:pt x="17962" y="923"/>
                </a:lnTo>
                <a:lnTo>
                  <a:pt x="17927" y="850"/>
                </a:lnTo>
                <a:lnTo>
                  <a:pt x="17888" y="778"/>
                </a:lnTo>
                <a:lnTo>
                  <a:pt x="17845" y="709"/>
                </a:lnTo>
                <a:lnTo>
                  <a:pt x="17799" y="642"/>
                </a:lnTo>
                <a:lnTo>
                  <a:pt x="17750" y="577"/>
                </a:lnTo>
                <a:lnTo>
                  <a:pt x="17697" y="515"/>
                </a:lnTo>
                <a:lnTo>
                  <a:pt x="17641" y="456"/>
                </a:lnTo>
                <a:lnTo>
                  <a:pt x="17582" y="400"/>
                </a:lnTo>
                <a:lnTo>
                  <a:pt x="17520" y="347"/>
                </a:lnTo>
                <a:lnTo>
                  <a:pt x="17455" y="298"/>
                </a:lnTo>
                <a:lnTo>
                  <a:pt x="17388" y="251"/>
                </a:lnTo>
                <a:lnTo>
                  <a:pt x="17319" y="209"/>
                </a:lnTo>
                <a:lnTo>
                  <a:pt x="17247" y="170"/>
                </a:lnTo>
                <a:lnTo>
                  <a:pt x="17174" y="135"/>
                </a:lnTo>
                <a:lnTo>
                  <a:pt x="17098" y="104"/>
                </a:lnTo>
                <a:lnTo>
                  <a:pt x="17022" y="76"/>
                </a:lnTo>
                <a:lnTo>
                  <a:pt x="16944" y="53"/>
                </a:lnTo>
                <a:lnTo>
                  <a:pt x="16864" y="34"/>
                </a:lnTo>
                <a:lnTo>
                  <a:pt x="16784" y="19"/>
                </a:lnTo>
                <a:lnTo>
                  <a:pt x="16704" y="9"/>
                </a:lnTo>
                <a:lnTo>
                  <a:pt x="16622" y="2"/>
                </a:lnTo>
                <a:lnTo>
                  <a:pt x="16541" y="0"/>
                </a:lnTo>
                <a:lnTo>
                  <a:pt x="1556" y="0"/>
                </a:lnTo>
              </a:path>
            </a:pathLst>
          </a:custGeom>
          <a:gradFill rotWithShape="0">
            <a:gsLst>
              <a:gs pos="0">
                <a:srgbClr val="f7fafd"/>
              </a:gs>
              <a:gs pos="100000">
                <a:srgbClr val="9dc3e6"/>
              </a:gs>
            </a:gsLst>
            <a:lin ang="5400000"/>
          </a:gradFill>
          <a:ln w="9360">
            <a:solidFill>
              <a:srgbClr val="deebf7"/>
            </a:solidFill>
            <a:miter/>
          </a:ln>
          <a:effectLst>
            <a:outerShdw algn="tl" dir="2700000" dist="37674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 anchorCtr="1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fr-FR" sz="4300" spc="-1" strike="noStrike">
                <a:solidFill>
                  <a:srgbClr val="4472c4"/>
                </a:solidFill>
                <a:latin typeface="Calibri Light"/>
              </a:rPr>
              <a:t>Solution</a:t>
            </a:r>
            <a:endParaRPr b="0" lang="fr-FR" sz="4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3" dur="indefinite" restart="never" nodeType="tmRoot">
          <p:childTnLst>
            <p:seq>
              <p:cTn id="394" dur="indefinite" nodeType="mainSeq">
                <p:childTnLst>
                  <p:par>
                    <p:cTn id="395" fill="hold">
                      <p:stCondLst>
                        <p:cond delay="0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007 1.48148E-006 L -0.00625 -0.92477 E">
                                      <p:cBhvr>
                                        <p:cTn id="398" dur="1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xit" presetID="5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402"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3"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out">
                                      <p:cBhvr additive="repl">
                                        <p:cTn id="404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 rot="16200000">
            <a:off x="-2591640" y="3291120"/>
            <a:ext cx="6166440" cy="69444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9dc3e6"/>
              </a:gs>
            </a:gsLst>
            <a:lin ang="0"/>
          </a:gradFill>
          <a:ln w="9360">
            <a:solidFill>
              <a:srgbClr val="deebf7"/>
            </a:solidFill>
            <a:round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fr-FR" sz="4000" spc="-1" strike="noStrike">
                <a:solidFill>
                  <a:srgbClr val="4472c4"/>
                </a:solidFill>
                <a:latin typeface="Calibri Light"/>
              </a:rPr>
              <a:t>Object</a:t>
            </a:r>
            <a:r>
              <a:rPr b="1" lang="fr-FR" sz="4000" spc="-1" strike="noStrike">
                <a:solidFill>
                  <a:srgbClr val="4472c4"/>
                </a:solidFill>
                <a:latin typeface="Calibri Light"/>
              </a:rPr>
              <a:t>if du </a:t>
            </a:r>
            <a:r>
              <a:rPr b="1" lang="fr-FR" sz="4000" spc="-1" strike="noStrike">
                <a:solidFill>
                  <a:srgbClr val="4472c4"/>
                </a:solidFill>
                <a:latin typeface="Calibri Light"/>
              </a:rPr>
              <a:t>cours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1159560" y="604080"/>
            <a:ext cx="10515240" cy="51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fr-FR" sz="2800" spc="-1" strike="noStrike" u="sng">
                <a:solidFill>
                  <a:srgbClr val="0563c1"/>
                </a:solidFill>
                <a:uFillTx/>
                <a:latin typeface="Calibri Light"/>
                <a:hlinkClick r:id="rId1"/>
              </a:rPr>
              <a:t>Démo application VBA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1159560" y="1468080"/>
            <a:ext cx="10515240" cy="51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fr-FR" sz="2800" spc="-1" strike="noStrike">
                <a:latin typeface="Calibri Light"/>
              </a:rPr>
              <a:t>Evaluation sur la base d’un DM réalisé à partir d’un cahier des charges :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latin typeface="Calibri Light"/>
              </a:rPr>
              <a:t>Travail Effectué en groupe de 4 personnes.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latin typeface="Calibri Light"/>
              </a:rPr>
              <a:t>Remise d’un dossier de pseudo code.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latin typeface="Calibri Light"/>
              </a:rPr>
              <a:t>Remise d’une application en VBA. 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 rot="16200000">
            <a:off x="-2591640" y="3291120"/>
            <a:ext cx="6166440" cy="69444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9dc3e6"/>
              </a:gs>
            </a:gsLst>
            <a:lin ang="0"/>
          </a:gradFill>
          <a:ln w="9360">
            <a:solidFill>
              <a:srgbClr val="deebf7"/>
            </a:solidFill>
            <a:round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fr-FR" sz="4000" spc="-1" strike="noStrike">
                <a:solidFill>
                  <a:srgbClr val="4472c4"/>
                </a:solidFill>
                <a:latin typeface="Calibri Light"/>
              </a:rPr>
              <a:t>Plan du cours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1159560" y="604080"/>
            <a:ext cx="10515240" cy="51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fr-FR" sz="2800" spc="-1" strike="noStrike">
                <a:latin typeface="Calibri Light"/>
              </a:rPr>
              <a:t>Cours 1: </a:t>
            </a:r>
            <a:r>
              <a:rPr b="0" lang="fr-FR" sz="2800" spc="-1" strike="noStrike">
                <a:latin typeface="Calibri Light"/>
              </a:rPr>
              <a:t>Méthode de réalisation d’un algorithme. Introduction au pseudo code.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fr-FR" sz="2800" spc="-1" strike="noStrike">
                <a:latin typeface="Calibri Light"/>
              </a:rPr>
              <a:t>Cours 2: </a:t>
            </a:r>
            <a:r>
              <a:rPr b="0" lang="fr-FR" sz="2800" spc="-1" strike="noStrike">
                <a:latin typeface="Calibri Light"/>
              </a:rPr>
              <a:t>mise en œuvre d’algorithme en pseudo code avec AlgoBox.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fr-FR" sz="2800" spc="-1" strike="noStrike">
                <a:latin typeface="Calibri Light"/>
              </a:rPr>
              <a:t>Découverte de l’environnement de développement VBA.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fr-FR" sz="2800" spc="-1" strike="noStrike">
                <a:latin typeface="Calibri Light"/>
              </a:rPr>
              <a:t>Cours 3: </a:t>
            </a:r>
            <a:r>
              <a:rPr b="0" lang="fr-FR" sz="2800" spc="-1" strike="noStrike">
                <a:latin typeface="Calibri Light"/>
              </a:rPr>
              <a:t>Ecriture d’algorithmes en VBA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fr-FR" sz="2800" spc="-1" strike="noStrike">
                <a:latin typeface="Calibri Light"/>
              </a:rPr>
              <a:t>Cours 4: </a:t>
            </a:r>
            <a:r>
              <a:rPr b="0" lang="fr-FR" sz="2800" spc="-1" strike="noStrike">
                <a:latin typeface="Calibri Light"/>
              </a:rPr>
              <a:t>Découverte des formulaires en VBA.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fr-FR" sz="2800" spc="-1" strike="noStrike">
                <a:latin typeface="Calibri Light"/>
              </a:rPr>
              <a:t>Cours 5</a:t>
            </a:r>
            <a:r>
              <a:rPr b="0" lang="fr-FR" sz="2800" spc="-1" strike="noStrike">
                <a:latin typeface="Calibri Light"/>
              </a:rPr>
              <a:t>: Réalisation d’une application avec des formulaires en VBA.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i="1" lang="fr-FR" sz="6000" spc="-1" strike="noStrike">
                <a:solidFill>
                  <a:srgbClr val="2f5597"/>
                </a:solidFill>
                <a:latin typeface="Calibri Light"/>
              </a:rPr>
              <a:t>LES VARIABLES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 rot="16200000">
            <a:off x="-2592720" y="3292200"/>
            <a:ext cx="6166080" cy="69264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9dc3e6"/>
              </a:gs>
            </a:gsLst>
            <a:lin ang="0"/>
          </a:gradFill>
          <a:ln w="9360">
            <a:solidFill>
              <a:srgbClr val="deebf7"/>
            </a:solidFill>
            <a:round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fr-FR" sz="4000" spc="-1" strike="noStrike">
                <a:solidFill>
                  <a:srgbClr val="4472c4"/>
                </a:solidFill>
                <a:latin typeface="Calibri Light"/>
              </a:rPr>
              <a:t>Les Variables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1026000" y="91440"/>
            <a:ext cx="5250240" cy="463320"/>
          </a:xfrm>
          <a:prstGeom prst="rect">
            <a:avLst/>
          </a:prstGeom>
          <a:noFill/>
          <a:ln>
            <a:noFill/>
          </a:ln>
        </p:spPr>
        <p:txBody>
          <a:bodyPr anchor="b" anchorCtr="1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2f5597"/>
                </a:solidFill>
                <a:latin typeface="Calibri"/>
              </a:rPr>
              <a:t>Descriptions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72" name="Group 3"/>
          <p:cNvGrpSpPr/>
          <p:nvPr/>
        </p:nvGrpSpPr>
        <p:grpSpPr>
          <a:xfrm>
            <a:off x="1025640" y="560160"/>
            <a:ext cx="5250960" cy="5791320"/>
            <a:chOff x="1025640" y="560160"/>
            <a:chExt cx="5250960" cy="5791320"/>
          </a:xfrm>
        </p:grpSpPr>
        <p:sp>
          <p:nvSpPr>
            <p:cNvPr id="273" name="CustomShape 4"/>
            <p:cNvSpPr/>
            <p:nvPr/>
          </p:nvSpPr>
          <p:spPr>
            <a:xfrm>
              <a:off x="1025640" y="560160"/>
              <a:ext cx="5250960" cy="541800"/>
            </a:xfrm>
            <a:custGeom>
              <a:avLst/>
              <a:gdLst/>
              <a:ahLst/>
              <a:rect l="l" t="t" r="r" b="b"/>
              <a:pathLst>
                <a:path w="5251450" h="541982">
                  <a:moveTo>
                    <a:pt x="0" y="90332"/>
                  </a:moveTo>
                  <a:cubicBezTo>
                    <a:pt x="0" y="40443"/>
                    <a:pt x="40443" y="0"/>
                    <a:pt x="90332" y="0"/>
                  </a:cubicBezTo>
                  <a:lnTo>
                    <a:pt x="5161118" y="0"/>
                  </a:lnTo>
                  <a:cubicBezTo>
                    <a:pt x="5211007" y="0"/>
                    <a:pt x="5251450" y="40443"/>
                    <a:pt x="5251450" y="90332"/>
                  </a:cubicBezTo>
                  <a:lnTo>
                    <a:pt x="5251450" y="451650"/>
                  </a:lnTo>
                  <a:cubicBezTo>
                    <a:pt x="5251450" y="501539"/>
                    <a:pt x="5211007" y="541982"/>
                    <a:pt x="5161118" y="541982"/>
                  </a:cubicBezTo>
                  <a:lnTo>
                    <a:pt x="90332" y="541982"/>
                  </a:lnTo>
                  <a:cubicBezTo>
                    <a:pt x="40443" y="541982"/>
                    <a:pt x="0" y="501539"/>
                    <a:pt x="0" y="451650"/>
                  </a:cubicBezTo>
                  <a:lnTo>
                    <a:pt x="0" y="90332"/>
                  </a:lnTo>
                  <a:close/>
                </a:path>
              </a:pathLst>
            </a:custGeom>
            <a:gradFill rotWithShape="0">
              <a:gsLst>
                <a:gs pos="0">
                  <a:srgbClr val="6083cb"/>
                </a:gs>
                <a:gs pos="100000">
                  <a:srgbClr val="3e70ca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5040" rIns="95040" tIns="95040" bIns="95040" anchor="ctr" anchorCtr="1">
              <a:noAutofit/>
            </a:bodyPr>
            <a:p>
              <a:pPr algn="ctr">
                <a:lnSpc>
                  <a:spcPct val="90000"/>
                </a:lnSpc>
                <a:spcAft>
                  <a:spcPts val="799"/>
                </a:spcAft>
                <a:tabLst>
                  <a:tab algn="l" pos="0"/>
                </a:tabLst>
              </a:pPr>
              <a:r>
                <a:rPr b="0" lang="fr-FR" sz="1800" spc="-1" strike="noStrike">
                  <a:solidFill>
                    <a:srgbClr val="ffffff"/>
                  </a:solidFill>
                  <a:latin typeface="Calibri"/>
                </a:rPr>
                <a:t>Taille: optimisée pour économiser ressources PC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274" name="CustomShape 5"/>
            <p:cNvSpPr/>
            <p:nvPr/>
          </p:nvSpPr>
          <p:spPr>
            <a:xfrm>
              <a:off x="1025640" y="1115640"/>
              <a:ext cx="5250960" cy="541800"/>
            </a:xfrm>
            <a:custGeom>
              <a:avLst/>
              <a:gdLst/>
              <a:ahLst/>
              <a:rect l="l" t="t" r="r" b="b"/>
              <a:pathLst>
                <a:path w="5251450" h="541982">
                  <a:moveTo>
                    <a:pt x="0" y="90332"/>
                  </a:moveTo>
                  <a:cubicBezTo>
                    <a:pt x="0" y="40443"/>
                    <a:pt x="40443" y="0"/>
                    <a:pt x="90332" y="0"/>
                  </a:cubicBezTo>
                  <a:lnTo>
                    <a:pt x="5161118" y="0"/>
                  </a:lnTo>
                  <a:cubicBezTo>
                    <a:pt x="5211007" y="0"/>
                    <a:pt x="5251450" y="40443"/>
                    <a:pt x="5251450" y="90332"/>
                  </a:cubicBezTo>
                  <a:lnTo>
                    <a:pt x="5251450" y="451650"/>
                  </a:lnTo>
                  <a:cubicBezTo>
                    <a:pt x="5251450" y="501539"/>
                    <a:pt x="5211007" y="541982"/>
                    <a:pt x="5161118" y="541982"/>
                  </a:cubicBezTo>
                  <a:lnTo>
                    <a:pt x="90332" y="541982"/>
                  </a:lnTo>
                  <a:cubicBezTo>
                    <a:pt x="40443" y="541982"/>
                    <a:pt x="0" y="501539"/>
                    <a:pt x="0" y="451650"/>
                  </a:cubicBezTo>
                  <a:lnTo>
                    <a:pt x="0" y="90332"/>
                  </a:lnTo>
                  <a:close/>
                </a:path>
              </a:pathLst>
            </a:custGeom>
            <a:gradFill rotWithShape="0">
              <a:gsLst>
                <a:gs pos="0">
                  <a:srgbClr val="60adc8"/>
                </a:gs>
                <a:gs pos="100000">
                  <a:srgbClr val="3da7c7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17720" rIns="117720" tIns="117720" bIns="117720" anchor="ctr">
              <a:noAutofit/>
            </a:bodyPr>
            <a:p>
              <a:pPr>
                <a:lnSpc>
                  <a:spcPct val="90000"/>
                </a:lnSpc>
                <a:spcAft>
                  <a:spcPts val="1001"/>
                </a:spcAft>
                <a:tabLst>
                  <a:tab algn="l" pos="0"/>
                </a:tabLst>
              </a:pPr>
              <a:r>
                <a:rPr b="0" lang="fr-FR" sz="2400" spc="-1" strike="noStrike">
                  <a:solidFill>
                    <a:srgbClr val="ffffff"/>
                  </a:solidFill>
                  <a:latin typeface="Calibri"/>
                </a:rPr>
                <a:t>numérique</a:t>
              </a:r>
              <a:endParaRPr b="0" lang="fr-FR" sz="2400" spc="-1" strike="noStrike">
                <a:latin typeface="Arial"/>
              </a:endParaRPr>
            </a:p>
          </p:txBody>
        </p:sp>
        <p:sp>
          <p:nvSpPr>
            <p:cNvPr id="275" name="CustomShape 6"/>
            <p:cNvSpPr/>
            <p:nvPr/>
          </p:nvSpPr>
          <p:spPr>
            <a:xfrm>
              <a:off x="1025640" y="1657440"/>
              <a:ext cx="5250960" cy="848160"/>
            </a:xfrm>
            <a:custGeom>
              <a:avLst/>
              <a:gdLst/>
              <a:ahLst/>
              <a:rect l="l" t="t" r="r" b="b"/>
              <a:pathLst>
                <a:path w="5251450" h="848598">
                  <a:moveTo>
                    <a:pt x="0" y="0"/>
                  </a:moveTo>
                  <a:lnTo>
                    <a:pt x="5251450" y="0"/>
                  </a:lnTo>
                  <a:lnTo>
                    <a:pt x="5251450" y="848598"/>
                  </a:lnTo>
                  <a:lnTo>
                    <a:pt x="0" y="84859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66680" rIns="78120" tIns="14040" bIns="14040">
              <a:noAutofit/>
            </a:bodyPr>
            <a:p>
              <a:pPr lvl="1" marL="57240" indent="-56880">
                <a:lnSpc>
                  <a:spcPct val="90000"/>
                </a:lnSpc>
                <a:spcAft>
                  <a:spcPts val="3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050" spc="-1" strike="noStrike">
                  <a:solidFill>
                    <a:srgbClr val="000000"/>
                  </a:solidFill>
                  <a:latin typeface="Calibri"/>
                </a:rPr>
                <a:t>byte (0 à 255)</a:t>
              </a:r>
              <a:endParaRPr b="0" lang="fr-FR" sz="1050" spc="-1" strike="noStrike">
                <a:latin typeface="Arial"/>
              </a:endParaRPr>
            </a:p>
            <a:p>
              <a:pPr lvl="1" marL="57240" indent="-56880">
                <a:lnSpc>
                  <a:spcPct val="90000"/>
                </a:lnSpc>
                <a:spcAft>
                  <a:spcPts val="3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050" spc="-1" strike="noStrike">
                  <a:solidFill>
                    <a:srgbClr val="000000"/>
                  </a:solidFill>
                  <a:latin typeface="Calibri"/>
                </a:rPr>
                <a:t>entier simple (-32 768 à 32767)</a:t>
              </a:r>
              <a:endParaRPr b="0" lang="fr-FR" sz="1050" spc="-1" strike="noStrike">
                <a:latin typeface="Arial"/>
              </a:endParaRPr>
            </a:p>
            <a:p>
              <a:pPr lvl="1" marL="57240" indent="-56880">
                <a:lnSpc>
                  <a:spcPct val="90000"/>
                </a:lnSpc>
                <a:spcAft>
                  <a:spcPts val="3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050" spc="-1" strike="noStrike">
                  <a:solidFill>
                    <a:srgbClr val="000000"/>
                  </a:solidFill>
                  <a:latin typeface="Calibri"/>
                </a:rPr>
                <a:t>entier long ( -2147483648 à 2147483647)</a:t>
              </a:r>
              <a:endParaRPr b="0" lang="fr-FR" sz="1050" spc="-1" strike="noStrike">
                <a:latin typeface="Arial"/>
              </a:endParaRPr>
            </a:p>
            <a:p>
              <a:pPr lvl="1" marL="57240" indent="-56880">
                <a:lnSpc>
                  <a:spcPct val="90000"/>
                </a:lnSpc>
                <a:spcAft>
                  <a:spcPts val="3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050" spc="-1" strike="noStrike">
                  <a:solidFill>
                    <a:srgbClr val="000000"/>
                  </a:solidFill>
                  <a:latin typeface="Calibri"/>
                </a:rPr>
                <a:t>réel simple (-3,4x10</a:t>
              </a:r>
              <a:r>
                <a:rPr b="0" lang="fr-FR" sz="1050" spc="-1" strike="noStrike" baseline="30000">
                  <a:solidFill>
                    <a:srgbClr val="000000"/>
                  </a:solidFill>
                  <a:latin typeface="Calibri"/>
                </a:rPr>
                <a:t>38</a:t>
              </a:r>
              <a:r>
                <a:rPr b="0" lang="fr-FR" sz="1050" spc="-1" strike="noStrike">
                  <a:solidFill>
                    <a:srgbClr val="000000"/>
                  </a:solidFill>
                  <a:latin typeface="Calibri"/>
                </a:rPr>
                <a:t> à 3,4x10</a:t>
              </a:r>
              <a:r>
                <a:rPr b="0" lang="fr-FR" sz="1050" spc="-1" strike="noStrike" baseline="30000">
                  <a:solidFill>
                    <a:srgbClr val="000000"/>
                  </a:solidFill>
                  <a:latin typeface="Calibri"/>
                </a:rPr>
                <a:t>38</a:t>
              </a:r>
              <a:r>
                <a:rPr b="0" lang="fr-FR" sz="1050" spc="-1" strike="noStrike">
                  <a:solidFill>
                    <a:srgbClr val="000000"/>
                  </a:solidFill>
                  <a:latin typeface="Calibri"/>
                </a:rPr>
                <a:t>)</a:t>
              </a:r>
              <a:endParaRPr b="0" lang="fr-FR" sz="1050" spc="-1" strike="noStrike">
                <a:latin typeface="Arial"/>
              </a:endParaRPr>
            </a:p>
            <a:p>
              <a:pPr lvl="1" marL="57240" indent="-56880">
                <a:lnSpc>
                  <a:spcPct val="90000"/>
                </a:lnSpc>
                <a:spcAft>
                  <a:spcPts val="3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050" spc="-1" strike="noStrike">
                  <a:solidFill>
                    <a:srgbClr val="000000"/>
                  </a:solidFill>
                  <a:latin typeface="Calibri"/>
                </a:rPr>
                <a:t>réel double (-1,79x10</a:t>
              </a:r>
              <a:r>
                <a:rPr b="0" lang="fr-FR" sz="1050" spc="-1" strike="noStrike" baseline="30000">
                  <a:solidFill>
                    <a:srgbClr val="000000"/>
                  </a:solidFill>
                  <a:latin typeface="Calibri"/>
                </a:rPr>
                <a:t>308</a:t>
              </a:r>
              <a:r>
                <a:rPr b="0" lang="fr-FR" sz="1050" spc="-1" strike="noStrike">
                  <a:solidFill>
                    <a:srgbClr val="000000"/>
                  </a:solidFill>
                  <a:latin typeface="Calibri"/>
                </a:rPr>
                <a:t>"à 1,79x10</a:t>
              </a:r>
              <a:r>
                <a:rPr b="0" lang="fr-FR" sz="1050" spc="-1" strike="noStrike" baseline="30000">
                  <a:solidFill>
                    <a:srgbClr val="000000"/>
                  </a:solidFill>
                  <a:latin typeface="Calibri"/>
                </a:rPr>
                <a:t>308</a:t>
              </a:r>
              <a:r>
                <a:rPr b="0" lang="fr-FR" sz="1050" spc="-1" strike="noStrike">
                  <a:solidFill>
                    <a:srgbClr val="000000"/>
                  </a:solidFill>
                  <a:latin typeface="Calibri"/>
                </a:rPr>
                <a:t>)</a:t>
              </a:r>
              <a:endParaRPr b="0" lang="fr-FR" sz="1050" spc="-1" strike="noStrike">
                <a:latin typeface="Arial"/>
              </a:endParaRPr>
            </a:p>
          </p:txBody>
        </p:sp>
        <p:sp>
          <p:nvSpPr>
            <p:cNvPr id="276" name="CustomShape 7"/>
            <p:cNvSpPr/>
            <p:nvPr/>
          </p:nvSpPr>
          <p:spPr>
            <a:xfrm>
              <a:off x="1025640" y="2505960"/>
              <a:ext cx="5250960" cy="541800"/>
            </a:xfrm>
            <a:custGeom>
              <a:avLst/>
              <a:gdLst/>
              <a:ahLst/>
              <a:rect l="l" t="t" r="r" b="b"/>
              <a:pathLst>
                <a:path w="5251450" h="541982">
                  <a:moveTo>
                    <a:pt x="0" y="90332"/>
                  </a:moveTo>
                  <a:cubicBezTo>
                    <a:pt x="0" y="40443"/>
                    <a:pt x="40443" y="0"/>
                    <a:pt x="90332" y="0"/>
                  </a:cubicBezTo>
                  <a:lnTo>
                    <a:pt x="5161118" y="0"/>
                  </a:lnTo>
                  <a:cubicBezTo>
                    <a:pt x="5211007" y="0"/>
                    <a:pt x="5251450" y="40443"/>
                    <a:pt x="5251450" y="90332"/>
                  </a:cubicBezTo>
                  <a:lnTo>
                    <a:pt x="5251450" y="451650"/>
                  </a:lnTo>
                  <a:cubicBezTo>
                    <a:pt x="5251450" y="501539"/>
                    <a:pt x="5211007" y="541982"/>
                    <a:pt x="5161118" y="541982"/>
                  </a:cubicBezTo>
                  <a:lnTo>
                    <a:pt x="90332" y="541982"/>
                  </a:lnTo>
                  <a:cubicBezTo>
                    <a:pt x="40443" y="541982"/>
                    <a:pt x="0" y="501539"/>
                    <a:pt x="0" y="451650"/>
                  </a:cubicBezTo>
                  <a:lnTo>
                    <a:pt x="0" y="90332"/>
                  </a:lnTo>
                  <a:close/>
                </a:path>
              </a:pathLst>
            </a:custGeom>
            <a:gradFill rotWithShape="0">
              <a:gsLst>
                <a:gs pos="0">
                  <a:srgbClr val="60c5b1"/>
                </a:gs>
                <a:gs pos="100000">
                  <a:srgbClr val="3dc3ab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17720" rIns="117720" tIns="117720" bIns="117720" anchor="ctr">
              <a:noAutofit/>
            </a:bodyPr>
            <a:p>
              <a:pPr>
                <a:lnSpc>
                  <a:spcPct val="90000"/>
                </a:lnSpc>
                <a:spcAft>
                  <a:spcPts val="1001"/>
                </a:spcAft>
                <a:tabLst>
                  <a:tab algn="l" pos="0"/>
                </a:tabLst>
              </a:pPr>
              <a:r>
                <a:rPr b="0" lang="fr-FR" sz="2400" spc="-1" strike="noStrike">
                  <a:solidFill>
                    <a:srgbClr val="ffffff"/>
                  </a:solidFill>
                  <a:latin typeface="Calibri"/>
                </a:rPr>
                <a:t>monétaire</a:t>
              </a:r>
              <a:endParaRPr b="0" lang="fr-FR" sz="2400" spc="-1" strike="noStrike">
                <a:latin typeface="Arial"/>
              </a:endParaRPr>
            </a:p>
          </p:txBody>
        </p:sp>
        <p:sp>
          <p:nvSpPr>
            <p:cNvPr id="277" name="CustomShape 8"/>
            <p:cNvSpPr/>
            <p:nvPr/>
          </p:nvSpPr>
          <p:spPr>
            <a:xfrm>
              <a:off x="1025640" y="3048120"/>
              <a:ext cx="5250960" cy="163440"/>
            </a:xfrm>
            <a:custGeom>
              <a:avLst/>
              <a:gdLst/>
              <a:ahLst/>
              <a:rect l="l" t="t" r="r" b="b"/>
              <a:pathLst>
                <a:path w="5251450" h="163933">
                  <a:moveTo>
                    <a:pt x="0" y="0"/>
                  </a:moveTo>
                  <a:lnTo>
                    <a:pt x="5251450" y="0"/>
                  </a:lnTo>
                  <a:lnTo>
                    <a:pt x="5251450" y="163933"/>
                  </a:lnTo>
                  <a:lnTo>
                    <a:pt x="0" y="16393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66680" rIns="78120" tIns="14040" bIns="14040">
              <a:noAutofit/>
            </a:bodyPr>
            <a:p>
              <a:pPr lvl="1" marL="57240" indent="-56880">
                <a:lnSpc>
                  <a:spcPct val="90000"/>
                </a:lnSpc>
                <a:spcAft>
                  <a:spcPts val="3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050" spc="-1" strike="noStrike">
                  <a:solidFill>
                    <a:srgbClr val="000000"/>
                  </a:solidFill>
                  <a:latin typeface="Calibri"/>
                </a:rPr>
                <a:t>2 chiffres après la virgule, devise</a:t>
              </a:r>
              <a:endParaRPr b="0" lang="fr-FR" sz="1050" spc="-1" strike="noStrike">
                <a:latin typeface="Arial"/>
              </a:endParaRPr>
            </a:p>
          </p:txBody>
        </p:sp>
        <p:sp>
          <p:nvSpPr>
            <p:cNvPr id="278" name="CustomShape 9"/>
            <p:cNvSpPr/>
            <p:nvPr/>
          </p:nvSpPr>
          <p:spPr>
            <a:xfrm>
              <a:off x="1025640" y="3211920"/>
              <a:ext cx="5250960" cy="541800"/>
            </a:xfrm>
            <a:custGeom>
              <a:avLst/>
              <a:gdLst/>
              <a:ahLst/>
              <a:rect l="l" t="t" r="r" b="b"/>
              <a:pathLst>
                <a:path w="5251450" h="541982">
                  <a:moveTo>
                    <a:pt x="0" y="90332"/>
                  </a:moveTo>
                  <a:cubicBezTo>
                    <a:pt x="0" y="40443"/>
                    <a:pt x="40443" y="0"/>
                    <a:pt x="90332" y="0"/>
                  </a:cubicBezTo>
                  <a:lnTo>
                    <a:pt x="5161118" y="0"/>
                  </a:lnTo>
                  <a:cubicBezTo>
                    <a:pt x="5211007" y="0"/>
                    <a:pt x="5251450" y="40443"/>
                    <a:pt x="5251450" y="90332"/>
                  </a:cubicBezTo>
                  <a:lnTo>
                    <a:pt x="5251450" y="451650"/>
                  </a:lnTo>
                  <a:cubicBezTo>
                    <a:pt x="5251450" y="501539"/>
                    <a:pt x="5211007" y="541982"/>
                    <a:pt x="5161118" y="541982"/>
                  </a:cubicBezTo>
                  <a:lnTo>
                    <a:pt x="90332" y="541982"/>
                  </a:lnTo>
                  <a:cubicBezTo>
                    <a:pt x="40443" y="541982"/>
                    <a:pt x="0" y="501539"/>
                    <a:pt x="0" y="451650"/>
                  </a:cubicBezTo>
                  <a:lnTo>
                    <a:pt x="0" y="90332"/>
                  </a:lnTo>
                  <a:close/>
                </a:path>
              </a:pathLst>
            </a:custGeom>
            <a:gradFill rotWithShape="0">
              <a:gsLst>
                <a:gs pos="0">
                  <a:srgbClr val="5fc184"/>
                </a:gs>
                <a:gs pos="100000">
                  <a:srgbClr val="3ebe73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17720" rIns="117720" tIns="117720" bIns="117720" anchor="ctr">
              <a:noAutofit/>
            </a:bodyPr>
            <a:p>
              <a:pPr>
                <a:lnSpc>
                  <a:spcPct val="90000"/>
                </a:lnSpc>
                <a:spcAft>
                  <a:spcPts val="1001"/>
                </a:spcAft>
                <a:tabLst>
                  <a:tab algn="l" pos="0"/>
                </a:tabLst>
              </a:pPr>
              <a:r>
                <a:rPr b="0" lang="fr-FR" sz="2400" spc="-1" strike="noStrike">
                  <a:solidFill>
                    <a:srgbClr val="ffffff"/>
                  </a:solidFill>
                  <a:latin typeface="Calibri"/>
                </a:rPr>
                <a:t>date</a:t>
              </a:r>
              <a:endParaRPr b="0" lang="fr-FR" sz="2400" spc="-1" strike="noStrike">
                <a:latin typeface="Arial"/>
              </a:endParaRPr>
            </a:p>
          </p:txBody>
        </p:sp>
        <p:sp>
          <p:nvSpPr>
            <p:cNvPr id="279" name="CustomShape 10"/>
            <p:cNvSpPr/>
            <p:nvPr/>
          </p:nvSpPr>
          <p:spPr>
            <a:xfrm>
              <a:off x="1025640" y="3754080"/>
              <a:ext cx="5250960" cy="337320"/>
            </a:xfrm>
            <a:custGeom>
              <a:avLst/>
              <a:gdLst/>
              <a:ahLst/>
              <a:rect l="l" t="t" r="r" b="b"/>
              <a:pathLst>
                <a:path w="5251450" h="337510">
                  <a:moveTo>
                    <a:pt x="0" y="0"/>
                  </a:moveTo>
                  <a:lnTo>
                    <a:pt x="5251450" y="0"/>
                  </a:lnTo>
                  <a:lnTo>
                    <a:pt x="5251450" y="337510"/>
                  </a:lnTo>
                  <a:lnTo>
                    <a:pt x="0" y="33751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66680" rIns="78120" tIns="14040" bIns="14040">
              <a:noAutofit/>
            </a:bodyPr>
            <a:p>
              <a:pPr lvl="1" marL="57240" indent="-56880">
                <a:lnSpc>
                  <a:spcPct val="90000"/>
                </a:lnSpc>
                <a:spcAft>
                  <a:spcPts val="3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050" spc="-1" strike="noStrike">
                  <a:solidFill>
                    <a:srgbClr val="000000"/>
                  </a:solidFill>
                  <a:latin typeface="Calibri"/>
                </a:rPr>
                <a:t>numéro de série</a:t>
              </a:r>
              <a:endParaRPr b="0" lang="fr-FR" sz="1050" spc="-1" strike="noStrike">
                <a:latin typeface="Arial"/>
              </a:endParaRPr>
            </a:p>
            <a:p>
              <a:pPr lvl="1" marL="57240" indent="-56880">
                <a:lnSpc>
                  <a:spcPct val="90000"/>
                </a:lnSpc>
                <a:spcAft>
                  <a:spcPts val="3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050" spc="-1" strike="noStrike">
                  <a:solidFill>
                    <a:srgbClr val="000000"/>
                  </a:solidFill>
                  <a:latin typeface="Calibri"/>
                </a:rPr>
                <a:t>format</a:t>
              </a:r>
              <a:endParaRPr b="0" lang="fr-FR" sz="1050" spc="-1" strike="noStrike">
                <a:latin typeface="Arial"/>
              </a:endParaRPr>
            </a:p>
          </p:txBody>
        </p:sp>
        <p:sp>
          <p:nvSpPr>
            <p:cNvPr id="280" name="CustomShape 11"/>
            <p:cNvSpPr/>
            <p:nvPr/>
          </p:nvSpPr>
          <p:spPr>
            <a:xfrm>
              <a:off x="1025640" y="4091400"/>
              <a:ext cx="5250960" cy="541800"/>
            </a:xfrm>
            <a:custGeom>
              <a:avLst/>
              <a:gdLst/>
              <a:ahLst/>
              <a:rect l="l" t="t" r="r" b="b"/>
              <a:pathLst>
                <a:path w="5251450" h="541982">
                  <a:moveTo>
                    <a:pt x="0" y="90332"/>
                  </a:moveTo>
                  <a:cubicBezTo>
                    <a:pt x="0" y="40443"/>
                    <a:pt x="40443" y="0"/>
                    <a:pt x="90332" y="0"/>
                  </a:cubicBezTo>
                  <a:lnTo>
                    <a:pt x="5161118" y="0"/>
                  </a:lnTo>
                  <a:cubicBezTo>
                    <a:pt x="5211007" y="0"/>
                    <a:pt x="5251450" y="40443"/>
                    <a:pt x="5251450" y="90332"/>
                  </a:cubicBezTo>
                  <a:lnTo>
                    <a:pt x="5251450" y="451650"/>
                  </a:lnTo>
                  <a:cubicBezTo>
                    <a:pt x="5251450" y="501539"/>
                    <a:pt x="5211007" y="541982"/>
                    <a:pt x="5161118" y="541982"/>
                  </a:cubicBezTo>
                  <a:lnTo>
                    <a:pt x="90332" y="541982"/>
                  </a:lnTo>
                  <a:cubicBezTo>
                    <a:pt x="40443" y="541982"/>
                    <a:pt x="0" y="501539"/>
                    <a:pt x="0" y="451650"/>
                  </a:cubicBezTo>
                  <a:lnTo>
                    <a:pt x="0" y="90332"/>
                  </a:lnTo>
                  <a:close/>
                </a:path>
              </a:pathLst>
            </a:custGeom>
            <a:gradFill rotWithShape="0">
              <a:gsLst>
                <a:gs pos="0">
                  <a:srgbClr val="60bd60"/>
                </a:gs>
                <a:gs pos="100000">
                  <a:srgbClr val="40b841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17720" rIns="117720" tIns="117720" bIns="117720" anchor="ctr">
              <a:noAutofit/>
            </a:bodyPr>
            <a:p>
              <a:pPr>
                <a:lnSpc>
                  <a:spcPct val="90000"/>
                </a:lnSpc>
                <a:spcAft>
                  <a:spcPts val="1001"/>
                </a:spcAft>
                <a:tabLst>
                  <a:tab algn="l" pos="0"/>
                </a:tabLst>
              </a:pPr>
              <a:r>
                <a:rPr b="0" lang="fr-FR" sz="2400" spc="-1" strike="noStrike">
                  <a:solidFill>
                    <a:srgbClr val="ffffff"/>
                  </a:solidFill>
                  <a:latin typeface="Calibri"/>
                </a:rPr>
                <a:t>alphanumérique (entre guillemets: " ")"</a:t>
              </a:r>
              <a:endParaRPr b="0" lang="fr-FR" sz="2400" spc="-1" strike="noStrike">
                <a:latin typeface="Arial"/>
              </a:endParaRPr>
            </a:p>
          </p:txBody>
        </p:sp>
        <p:sp>
          <p:nvSpPr>
            <p:cNvPr id="281" name="CustomShape 12"/>
            <p:cNvSpPr/>
            <p:nvPr/>
          </p:nvSpPr>
          <p:spPr>
            <a:xfrm>
              <a:off x="1025640" y="4633560"/>
              <a:ext cx="5250960" cy="674640"/>
            </a:xfrm>
            <a:custGeom>
              <a:avLst/>
              <a:gdLst/>
              <a:ahLst/>
              <a:rect l="l" t="t" r="r" b="b"/>
              <a:pathLst>
                <a:path w="5251450" h="675021">
                  <a:moveTo>
                    <a:pt x="0" y="0"/>
                  </a:moveTo>
                  <a:lnTo>
                    <a:pt x="5251450" y="0"/>
                  </a:lnTo>
                  <a:lnTo>
                    <a:pt x="5251450" y="675021"/>
                  </a:lnTo>
                  <a:lnTo>
                    <a:pt x="0" y="67502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66680" rIns="78120" tIns="14040" bIns="14040">
              <a:noAutofit/>
            </a:bodyPr>
            <a:p>
              <a:pPr lvl="1" marL="57240" indent="-56880">
                <a:lnSpc>
                  <a:spcPct val="90000"/>
                </a:lnSpc>
                <a:spcAft>
                  <a:spcPts val="3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050" spc="-1" strike="noStrike">
                  <a:solidFill>
                    <a:srgbClr val="000000"/>
                  </a:solidFill>
                  <a:latin typeface="Calibri"/>
                </a:rPr>
                <a:t>texte</a:t>
              </a:r>
              <a:endParaRPr b="0" lang="fr-FR" sz="1050" spc="-1" strike="noStrike">
                <a:latin typeface="Arial"/>
              </a:endParaRPr>
            </a:p>
            <a:p>
              <a:pPr lvl="2" marL="114480" indent="-56880">
                <a:lnSpc>
                  <a:spcPct val="90000"/>
                </a:lnSpc>
                <a:spcAft>
                  <a:spcPts val="3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050" spc="-1" strike="noStrike">
                  <a:solidFill>
                    <a:srgbClr val="000000"/>
                  </a:solidFill>
                  <a:latin typeface="Calibri"/>
                </a:rPr>
                <a:t>caractères</a:t>
              </a:r>
              <a:endParaRPr b="0" lang="fr-FR" sz="1050" spc="-1" strike="noStrike">
                <a:latin typeface="Arial"/>
              </a:endParaRPr>
            </a:p>
            <a:p>
              <a:pPr lvl="2" marL="114480" indent="-56880">
                <a:lnSpc>
                  <a:spcPct val="90000"/>
                </a:lnSpc>
                <a:spcAft>
                  <a:spcPts val="3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050" spc="-1" strike="noStrike">
                  <a:solidFill>
                    <a:srgbClr val="000000"/>
                  </a:solidFill>
                  <a:latin typeface="Calibri"/>
                </a:rPr>
                <a:t>chaîne</a:t>
              </a:r>
              <a:endParaRPr b="0" lang="fr-FR" sz="1050" spc="-1" strike="noStrike">
                <a:latin typeface="Arial"/>
              </a:endParaRPr>
            </a:p>
            <a:p>
              <a:pPr lvl="1" marL="57240" indent="-56880">
                <a:lnSpc>
                  <a:spcPct val="90000"/>
                </a:lnSpc>
                <a:spcAft>
                  <a:spcPts val="3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050" spc="-1" strike="noStrike">
                  <a:solidFill>
                    <a:srgbClr val="000000"/>
                  </a:solidFill>
                  <a:latin typeface="Calibri"/>
                </a:rPr>
                <a:t>nombre sous forme de texte (code postal)</a:t>
              </a:r>
              <a:endParaRPr b="0" lang="fr-FR" sz="1050" spc="-1" strike="noStrike">
                <a:latin typeface="Arial"/>
              </a:endParaRPr>
            </a:p>
          </p:txBody>
        </p:sp>
        <p:sp>
          <p:nvSpPr>
            <p:cNvPr id="282" name="CustomShape 13"/>
            <p:cNvSpPr/>
            <p:nvPr/>
          </p:nvSpPr>
          <p:spPr>
            <a:xfrm>
              <a:off x="1025640" y="5308560"/>
              <a:ext cx="5250960" cy="541800"/>
            </a:xfrm>
            <a:custGeom>
              <a:avLst/>
              <a:gdLst/>
              <a:ahLst/>
              <a:rect l="l" t="t" r="r" b="b"/>
              <a:pathLst>
                <a:path w="5251450" h="541982">
                  <a:moveTo>
                    <a:pt x="0" y="90332"/>
                  </a:moveTo>
                  <a:cubicBezTo>
                    <a:pt x="0" y="40443"/>
                    <a:pt x="40443" y="0"/>
                    <a:pt x="90332" y="0"/>
                  </a:cubicBezTo>
                  <a:lnTo>
                    <a:pt x="5161118" y="0"/>
                  </a:lnTo>
                  <a:cubicBezTo>
                    <a:pt x="5211007" y="0"/>
                    <a:pt x="5251450" y="40443"/>
                    <a:pt x="5251450" y="90332"/>
                  </a:cubicBezTo>
                  <a:lnTo>
                    <a:pt x="5251450" y="451650"/>
                  </a:lnTo>
                  <a:cubicBezTo>
                    <a:pt x="5251450" y="501539"/>
                    <a:pt x="5211007" y="541982"/>
                    <a:pt x="5161118" y="541982"/>
                  </a:cubicBezTo>
                  <a:lnTo>
                    <a:pt x="90332" y="541982"/>
                  </a:lnTo>
                  <a:cubicBezTo>
                    <a:pt x="40443" y="541982"/>
                    <a:pt x="0" y="501539"/>
                    <a:pt x="0" y="451650"/>
                  </a:cubicBezTo>
                  <a:lnTo>
                    <a:pt x="0" y="90332"/>
                  </a:lnTo>
                  <a:close/>
                </a:path>
              </a:pathLst>
            </a:custGeom>
            <a:gradFill rotWithShape="0">
              <a:gsLst>
                <a:gs pos="0">
                  <a:srgbClr val="81b861"/>
                </a:gs>
                <a:gs pos="100000">
                  <a:srgbClr val="6fb242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17720" rIns="117720" tIns="117720" bIns="117720" anchor="ctr">
              <a:noAutofit/>
            </a:bodyPr>
            <a:p>
              <a:pPr>
                <a:lnSpc>
                  <a:spcPct val="90000"/>
                </a:lnSpc>
                <a:spcAft>
                  <a:spcPts val="1001"/>
                </a:spcAft>
                <a:tabLst>
                  <a:tab algn="l" pos="0"/>
                </a:tabLst>
              </a:pPr>
              <a:r>
                <a:rPr b="0" lang="fr-FR" sz="2400" spc="-1" strike="noStrike">
                  <a:solidFill>
                    <a:srgbClr val="ffffff"/>
                  </a:solidFill>
                  <a:latin typeface="Calibri"/>
                </a:rPr>
                <a:t>booléen</a:t>
              </a:r>
              <a:endParaRPr b="0" lang="fr-FR" sz="2400" spc="-1" strike="noStrike">
                <a:latin typeface="Arial"/>
              </a:endParaRPr>
            </a:p>
          </p:txBody>
        </p:sp>
        <p:sp>
          <p:nvSpPr>
            <p:cNvPr id="283" name="CustomShape 14"/>
            <p:cNvSpPr/>
            <p:nvPr/>
          </p:nvSpPr>
          <p:spPr>
            <a:xfrm>
              <a:off x="1025640" y="5850360"/>
              <a:ext cx="5250960" cy="501120"/>
            </a:xfrm>
            <a:custGeom>
              <a:avLst/>
              <a:gdLst/>
              <a:ahLst/>
              <a:rect l="l" t="t" r="r" b="b"/>
              <a:pathLst>
                <a:path w="5251450" h="501444">
                  <a:moveTo>
                    <a:pt x="0" y="0"/>
                  </a:moveTo>
                  <a:lnTo>
                    <a:pt x="5251450" y="0"/>
                  </a:lnTo>
                  <a:lnTo>
                    <a:pt x="5251450" y="501444"/>
                  </a:lnTo>
                  <a:lnTo>
                    <a:pt x="0" y="50144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66680" rIns="78120" tIns="14040" bIns="14040">
              <a:noAutofit/>
            </a:bodyPr>
            <a:p>
              <a:pPr lvl="1" marL="57240" indent="-56880">
                <a:lnSpc>
                  <a:spcPct val="90000"/>
                </a:lnSpc>
                <a:spcAft>
                  <a:spcPts val="3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050" spc="-1" strike="noStrike">
                  <a:solidFill>
                    <a:srgbClr val="000000"/>
                  </a:solidFill>
                  <a:latin typeface="Calibri"/>
                </a:rPr>
                <a:t>vrai/faux</a:t>
              </a:r>
              <a:endParaRPr b="0" lang="fr-FR" sz="1050" spc="-1" strike="noStrike">
                <a:latin typeface="Arial"/>
              </a:endParaRPr>
            </a:p>
            <a:p>
              <a:pPr lvl="1" marL="57240" indent="-56880">
                <a:lnSpc>
                  <a:spcPct val="90000"/>
                </a:lnSpc>
                <a:spcAft>
                  <a:spcPts val="3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050" spc="-1" strike="noStrike">
                  <a:solidFill>
                    <a:srgbClr val="000000"/>
                  </a:solidFill>
                  <a:latin typeface="Calibri"/>
                </a:rPr>
                <a:t>oui/non</a:t>
              </a:r>
              <a:endParaRPr b="0" lang="fr-FR" sz="1050" spc="-1" strike="noStrike">
                <a:latin typeface="Arial"/>
              </a:endParaRPr>
            </a:p>
            <a:p>
              <a:pPr lvl="1" marL="57240" indent="-56880">
                <a:lnSpc>
                  <a:spcPct val="90000"/>
                </a:lnSpc>
                <a:spcAft>
                  <a:spcPts val="3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050" spc="-1" strike="noStrike">
                  <a:solidFill>
                    <a:srgbClr val="000000"/>
                  </a:solidFill>
                  <a:latin typeface="Calibri"/>
                </a:rPr>
                <a:t>0/1</a:t>
              </a:r>
              <a:endParaRPr b="0" lang="fr-FR" sz="1050" spc="-1" strike="noStrike">
                <a:latin typeface="Arial"/>
              </a:endParaRPr>
            </a:p>
          </p:txBody>
        </p:sp>
      </p:grpSp>
      <p:sp>
        <p:nvSpPr>
          <p:cNvPr id="284" name="TextShape 15"/>
          <p:cNvSpPr txBox="1"/>
          <p:nvPr/>
        </p:nvSpPr>
        <p:spPr>
          <a:xfrm>
            <a:off x="6358320" y="91440"/>
            <a:ext cx="5276160" cy="463320"/>
          </a:xfrm>
          <a:prstGeom prst="rect">
            <a:avLst/>
          </a:prstGeom>
          <a:noFill/>
          <a:ln>
            <a:noFill/>
          </a:ln>
        </p:spPr>
        <p:txBody>
          <a:bodyPr anchor="b" anchorCtr="1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2f5597"/>
                </a:solidFill>
                <a:latin typeface="Calibri"/>
              </a:rPr>
              <a:t>exemples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TextShape 16"/>
          <p:cNvSpPr txBox="1"/>
          <p:nvPr/>
        </p:nvSpPr>
        <p:spPr>
          <a:xfrm>
            <a:off x="6358320" y="555120"/>
            <a:ext cx="5276160" cy="5800680"/>
          </a:xfrm>
          <a:prstGeom prst="rect">
            <a:avLst/>
          </a:prstGeom>
          <a:noFill/>
          <a:ln w="9360">
            <a:solidFill>
              <a:srgbClr val="5b9bd5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8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Var A :byte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Var coefA: réel double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Var prixHT: monétaire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Var dateEffet: date (jj/mm/yyyy)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Var indiceBruit: caractères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Var nomFamille: string, 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          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calculAutorise: bool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 rot="16200000">
            <a:off x="-2592720" y="3292200"/>
            <a:ext cx="6166080" cy="69264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9dc3e6"/>
              </a:gs>
            </a:gsLst>
            <a:lin ang="0"/>
          </a:gradFill>
          <a:ln w="9360">
            <a:solidFill>
              <a:srgbClr val="deebf7"/>
            </a:solidFill>
            <a:round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fr-FR" sz="4000" spc="-1" strike="noStrike">
                <a:solidFill>
                  <a:srgbClr val="4472c4"/>
                </a:solidFill>
                <a:latin typeface="Calibri Light"/>
              </a:rPr>
              <a:t>Les Variables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1026000" y="91440"/>
            <a:ext cx="5250240" cy="463320"/>
          </a:xfrm>
          <a:prstGeom prst="rect">
            <a:avLst/>
          </a:prstGeom>
          <a:noFill/>
          <a:ln>
            <a:noFill/>
          </a:ln>
        </p:spPr>
        <p:txBody>
          <a:bodyPr anchor="b" anchorCtr="1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2f5597"/>
                </a:solidFill>
                <a:latin typeface="Calibri"/>
              </a:rPr>
              <a:t>Descriptions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88" name="Group 3"/>
          <p:cNvGrpSpPr/>
          <p:nvPr/>
        </p:nvGrpSpPr>
        <p:grpSpPr>
          <a:xfrm>
            <a:off x="928440" y="654840"/>
            <a:ext cx="5157360" cy="5601240"/>
            <a:chOff x="928440" y="654840"/>
            <a:chExt cx="5157360" cy="5601240"/>
          </a:xfrm>
        </p:grpSpPr>
        <p:sp>
          <p:nvSpPr>
            <p:cNvPr id="289" name="CustomShape 4"/>
            <p:cNvSpPr/>
            <p:nvPr/>
          </p:nvSpPr>
          <p:spPr>
            <a:xfrm>
              <a:off x="928440" y="654840"/>
              <a:ext cx="5157360" cy="959040"/>
            </a:xfrm>
            <a:custGeom>
              <a:avLst/>
              <a:gdLst/>
              <a:ahLst/>
              <a:rect l="l" t="t" r="r" b="b"/>
              <a:pathLst>
                <a:path w="5157787" h="959400">
                  <a:moveTo>
                    <a:pt x="0" y="159903"/>
                  </a:moveTo>
                  <a:cubicBezTo>
                    <a:pt x="0" y="71591"/>
                    <a:pt x="71591" y="0"/>
                    <a:pt x="159903" y="0"/>
                  </a:cubicBezTo>
                  <a:lnTo>
                    <a:pt x="4997884" y="0"/>
                  </a:lnTo>
                  <a:cubicBezTo>
                    <a:pt x="5086196" y="0"/>
                    <a:pt x="5157787" y="71591"/>
                    <a:pt x="5157787" y="159903"/>
                  </a:cubicBezTo>
                  <a:lnTo>
                    <a:pt x="5157787" y="799497"/>
                  </a:lnTo>
                  <a:cubicBezTo>
                    <a:pt x="5157787" y="887809"/>
                    <a:pt x="5086196" y="959400"/>
                    <a:pt x="4997884" y="959400"/>
                  </a:cubicBezTo>
                  <a:lnTo>
                    <a:pt x="159903" y="959400"/>
                  </a:lnTo>
                  <a:cubicBezTo>
                    <a:pt x="71591" y="959400"/>
                    <a:pt x="0" y="887809"/>
                    <a:pt x="0" y="799497"/>
                  </a:cubicBezTo>
                  <a:lnTo>
                    <a:pt x="0" y="159903"/>
                  </a:lnTo>
                  <a:close/>
                </a:path>
              </a:pathLst>
            </a:custGeom>
            <a:gradFill rotWithShape="0">
              <a:gsLst>
                <a:gs pos="0">
                  <a:srgbClr val="6083cb"/>
                </a:gs>
                <a:gs pos="100000">
                  <a:srgbClr val="3e70ca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99080" rIns="199080" tIns="199080" bIns="199080" anchor="ctr" anchorCtr="1">
              <a:noAutofit/>
            </a:bodyPr>
            <a:p>
              <a:pPr algn="ctr">
                <a:lnSpc>
                  <a:spcPct val="90000"/>
                </a:lnSpc>
                <a:spcAft>
                  <a:spcPts val="1701"/>
                </a:spcAft>
                <a:tabLst>
                  <a:tab algn="l" pos="0"/>
                </a:tabLst>
              </a:pPr>
              <a:r>
                <a:rPr b="0" lang="fr-FR" sz="4000" spc="-1" strike="noStrike">
                  <a:solidFill>
                    <a:srgbClr val="ffffff"/>
                  </a:solidFill>
                  <a:latin typeface="Calibri"/>
                </a:rPr>
                <a:t>Portée-Durée</a:t>
              </a:r>
              <a:endParaRPr b="0" lang="fr-FR" sz="4000" spc="-1" strike="noStrike">
                <a:latin typeface="Arial"/>
              </a:endParaRPr>
            </a:p>
          </p:txBody>
        </p:sp>
        <p:sp>
          <p:nvSpPr>
            <p:cNvPr id="290" name="CustomShape 5"/>
            <p:cNvSpPr/>
            <p:nvPr/>
          </p:nvSpPr>
          <p:spPr>
            <a:xfrm>
              <a:off x="928440" y="1729440"/>
              <a:ext cx="5157360" cy="959040"/>
            </a:xfrm>
            <a:custGeom>
              <a:avLst/>
              <a:gdLst/>
              <a:ahLst/>
              <a:rect l="l" t="t" r="r" b="b"/>
              <a:pathLst>
                <a:path w="5157787" h="959400">
                  <a:moveTo>
                    <a:pt x="0" y="159903"/>
                  </a:moveTo>
                  <a:cubicBezTo>
                    <a:pt x="0" y="71591"/>
                    <a:pt x="71591" y="0"/>
                    <a:pt x="159903" y="0"/>
                  </a:cubicBezTo>
                  <a:lnTo>
                    <a:pt x="4997884" y="0"/>
                  </a:lnTo>
                  <a:cubicBezTo>
                    <a:pt x="5086196" y="0"/>
                    <a:pt x="5157787" y="71591"/>
                    <a:pt x="5157787" y="159903"/>
                  </a:cubicBezTo>
                  <a:lnTo>
                    <a:pt x="5157787" y="799497"/>
                  </a:lnTo>
                  <a:cubicBezTo>
                    <a:pt x="5157787" y="887809"/>
                    <a:pt x="5086196" y="959400"/>
                    <a:pt x="4997884" y="959400"/>
                  </a:cubicBezTo>
                  <a:lnTo>
                    <a:pt x="159903" y="959400"/>
                  </a:lnTo>
                  <a:cubicBezTo>
                    <a:pt x="71591" y="959400"/>
                    <a:pt x="0" y="887809"/>
                    <a:pt x="0" y="799497"/>
                  </a:cubicBezTo>
                  <a:lnTo>
                    <a:pt x="0" y="159903"/>
                  </a:lnTo>
                  <a:close/>
                </a:path>
              </a:pathLst>
            </a:custGeom>
            <a:gradFill rotWithShape="0">
              <a:gsLst>
                <a:gs pos="0">
                  <a:srgbClr val="60c39a"/>
                </a:gs>
                <a:gs pos="100000">
                  <a:srgbClr val="3dc18f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99080" rIns="199080" tIns="199080" bIns="199080" anchor="ctr">
              <a:noAutofit/>
            </a:bodyPr>
            <a:p>
              <a:pPr>
                <a:lnSpc>
                  <a:spcPct val="90000"/>
                </a:lnSpc>
                <a:spcAft>
                  <a:spcPts val="1701"/>
                </a:spcAft>
                <a:tabLst>
                  <a:tab algn="l" pos="0"/>
                </a:tabLst>
              </a:pPr>
              <a:r>
                <a:rPr b="0" lang="fr-FR" sz="4000" spc="-1" strike="noStrike">
                  <a:solidFill>
                    <a:srgbClr val="ffffff"/>
                  </a:solidFill>
                  <a:latin typeface="Calibri"/>
                </a:rPr>
                <a:t>accessibilité</a:t>
              </a:r>
              <a:endParaRPr b="0" lang="fr-FR" sz="4000" spc="-1" strike="noStrike">
                <a:latin typeface="Arial"/>
              </a:endParaRPr>
            </a:p>
          </p:txBody>
        </p:sp>
        <p:sp>
          <p:nvSpPr>
            <p:cNvPr id="291" name="CustomShape 6"/>
            <p:cNvSpPr/>
            <p:nvPr/>
          </p:nvSpPr>
          <p:spPr>
            <a:xfrm>
              <a:off x="928440" y="2688840"/>
              <a:ext cx="5157360" cy="1076040"/>
            </a:xfrm>
            <a:custGeom>
              <a:avLst/>
              <a:gdLst/>
              <a:ahLst/>
              <a:rect l="l" t="t" r="r" b="b"/>
              <a:pathLst>
                <a:path w="5157787" h="1076400">
                  <a:moveTo>
                    <a:pt x="0" y="0"/>
                  </a:moveTo>
                  <a:lnTo>
                    <a:pt x="5157787" y="0"/>
                  </a:lnTo>
                  <a:lnTo>
                    <a:pt x="5157787" y="1076400"/>
                  </a:lnTo>
                  <a:lnTo>
                    <a:pt x="0" y="10764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63800" rIns="284400" tIns="50760" bIns="50760">
              <a:noAutofit/>
            </a:bodyPr>
            <a:p>
              <a:pPr lvl="1" marL="285840" indent="-285480">
                <a:lnSpc>
                  <a:spcPct val="90000"/>
                </a:lnSpc>
                <a:spcAft>
                  <a:spcPts val="7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3100" spc="-1" strike="noStrike">
                  <a:solidFill>
                    <a:srgbClr val="000000"/>
                  </a:solidFill>
                  <a:latin typeface="Calibri"/>
                </a:rPr>
                <a:t>publique: Projet</a:t>
              </a:r>
              <a:endParaRPr b="0" lang="fr-FR" sz="3100" spc="-1" strike="noStrike">
                <a:latin typeface="Arial"/>
              </a:endParaRPr>
            </a:p>
            <a:p>
              <a:pPr lvl="1" marL="285840" indent="-285480">
                <a:lnSpc>
                  <a:spcPct val="90000"/>
                </a:lnSpc>
                <a:spcAft>
                  <a:spcPts val="7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3100" spc="-1" strike="noStrike">
                  <a:solidFill>
                    <a:srgbClr val="000000"/>
                  </a:solidFill>
                  <a:latin typeface="Calibri"/>
                </a:rPr>
                <a:t>privée: Zone de déclaration</a:t>
              </a:r>
              <a:endParaRPr b="0" lang="fr-FR" sz="3100" spc="-1" strike="noStrike">
                <a:latin typeface="Arial"/>
              </a:endParaRPr>
            </a:p>
          </p:txBody>
        </p:sp>
        <p:sp>
          <p:nvSpPr>
            <p:cNvPr id="292" name="CustomShape 7"/>
            <p:cNvSpPr/>
            <p:nvPr/>
          </p:nvSpPr>
          <p:spPr>
            <a:xfrm>
              <a:off x="928440" y="3765240"/>
              <a:ext cx="5157360" cy="959040"/>
            </a:xfrm>
            <a:custGeom>
              <a:avLst/>
              <a:gdLst/>
              <a:ahLst/>
              <a:rect l="l" t="t" r="r" b="b"/>
              <a:pathLst>
                <a:path w="5157787" h="959400">
                  <a:moveTo>
                    <a:pt x="0" y="159903"/>
                  </a:moveTo>
                  <a:cubicBezTo>
                    <a:pt x="0" y="71591"/>
                    <a:pt x="71591" y="0"/>
                    <a:pt x="159903" y="0"/>
                  </a:cubicBezTo>
                  <a:lnTo>
                    <a:pt x="4997884" y="0"/>
                  </a:lnTo>
                  <a:cubicBezTo>
                    <a:pt x="5086196" y="0"/>
                    <a:pt x="5157787" y="71591"/>
                    <a:pt x="5157787" y="159903"/>
                  </a:cubicBezTo>
                  <a:lnTo>
                    <a:pt x="5157787" y="799497"/>
                  </a:lnTo>
                  <a:cubicBezTo>
                    <a:pt x="5157787" y="887809"/>
                    <a:pt x="5086196" y="959400"/>
                    <a:pt x="4997884" y="959400"/>
                  </a:cubicBezTo>
                  <a:lnTo>
                    <a:pt x="159903" y="959400"/>
                  </a:lnTo>
                  <a:cubicBezTo>
                    <a:pt x="71591" y="959400"/>
                    <a:pt x="0" y="887809"/>
                    <a:pt x="0" y="799497"/>
                  </a:cubicBezTo>
                  <a:lnTo>
                    <a:pt x="0" y="159903"/>
                  </a:lnTo>
                  <a:close/>
                </a:path>
              </a:pathLst>
            </a:custGeom>
            <a:gradFill rotWithShape="0">
              <a:gsLst>
                <a:gs pos="0">
                  <a:srgbClr val="81b861"/>
                </a:gs>
                <a:gs pos="100000">
                  <a:srgbClr val="6fb242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99080" rIns="199080" tIns="199080" bIns="199080" anchor="ctr">
              <a:noAutofit/>
            </a:bodyPr>
            <a:p>
              <a:pPr>
                <a:lnSpc>
                  <a:spcPct val="90000"/>
                </a:lnSpc>
                <a:spcAft>
                  <a:spcPts val="1701"/>
                </a:spcAft>
                <a:tabLst>
                  <a:tab algn="l" pos="0"/>
                </a:tabLst>
              </a:pPr>
              <a:r>
                <a:rPr b="0" lang="fr-FR" sz="4000" spc="-1" strike="noStrike">
                  <a:solidFill>
                    <a:srgbClr val="ffffff"/>
                  </a:solidFill>
                  <a:latin typeface="Calibri"/>
                </a:rPr>
                <a:t>conservation</a:t>
              </a:r>
              <a:endParaRPr b="0" lang="fr-FR" sz="4000" spc="-1" strike="noStrike">
                <a:latin typeface="Arial"/>
              </a:endParaRPr>
            </a:p>
          </p:txBody>
        </p:sp>
        <p:sp>
          <p:nvSpPr>
            <p:cNvPr id="293" name="CustomShape 8"/>
            <p:cNvSpPr/>
            <p:nvPr/>
          </p:nvSpPr>
          <p:spPr>
            <a:xfrm>
              <a:off x="928440" y="4724640"/>
              <a:ext cx="5157360" cy="1531440"/>
            </a:xfrm>
            <a:custGeom>
              <a:avLst/>
              <a:gdLst/>
              <a:ahLst/>
              <a:rect l="l" t="t" r="r" b="b"/>
              <a:pathLst>
                <a:path w="5157787" h="1531799">
                  <a:moveTo>
                    <a:pt x="0" y="0"/>
                  </a:moveTo>
                  <a:lnTo>
                    <a:pt x="5157787" y="0"/>
                  </a:lnTo>
                  <a:lnTo>
                    <a:pt x="5157787" y="1531799"/>
                  </a:lnTo>
                  <a:lnTo>
                    <a:pt x="0" y="15317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63800" rIns="284400" tIns="50760" bIns="50760">
              <a:noAutofit/>
            </a:bodyPr>
            <a:p>
              <a:pPr lvl="1" marL="285840" indent="-285480">
                <a:lnSpc>
                  <a:spcPct val="90000"/>
                </a:lnSpc>
                <a:spcAft>
                  <a:spcPts val="7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3100" spc="-1" strike="noStrike">
                  <a:solidFill>
                    <a:srgbClr val="000000"/>
                  </a:solidFill>
                  <a:latin typeface="Calibri"/>
                </a:rPr>
                <a:t>constante: initialisée 1 fois</a:t>
              </a:r>
              <a:endParaRPr b="0" lang="fr-FR" sz="3100" spc="-1" strike="noStrike">
                <a:latin typeface="Arial"/>
              </a:endParaRPr>
            </a:p>
            <a:p>
              <a:pPr lvl="1" marL="285840" indent="-285480">
                <a:lnSpc>
                  <a:spcPct val="90000"/>
                </a:lnSpc>
                <a:spcAft>
                  <a:spcPts val="7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3100" spc="-1" strike="noStrike">
                  <a:solidFill>
                    <a:srgbClr val="000000"/>
                  </a:solidFill>
                  <a:latin typeface="Calibri"/>
                </a:rPr>
                <a:t>static: conserve la valeur précédente</a:t>
              </a:r>
              <a:endParaRPr b="0" lang="fr-FR" sz="3100" spc="-1" strike="noStrike">
                <a:latin typeface="Arial"/>
              </a:endParaRPr>
            </a:p>
          </p:txBody>
        </p:sp>
      </p:grpSp>
      <p:sp>
        <p:nvSpPr>
          <p:cNvPr id="294" name="TextShape 9"/>
          <p:cNvSpPr txBox="1"/>
          <p:nvPr/>
        </p:nvSpPr>
        <p:spPr>
          <a:xfrm>
            <a:off x="6358320" y="91440"/>
            <a:ext cx="5276160" cy="463320"/>
          </a:xfrm>
          <a:prstGeom prst="rect">
            <a:avLst/>
          </a:prstGeom>
          <a:noFill/>
          <a:ln>
            <a:noFill/>
          </a:ln>
        </p:spPr>
        <p:txBody>
          <a:bodyPr anchor="b" anchorCtr="1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2f5597"/>
                </a:solidFill>
                <a:latin typeface="Calibri"/>
              </a:rPr>
              <a:t>Exemples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TextShape 10"/>
          <p:cNvSpPr txBox="1"/>
          <p:nvPr/>
        </p:nvSpPr>
        <p:spPr>
          <a:xfrm>
            <a:off x="6358320" y="555120"/>
            <a:ext cx="5276160" cy="5800680"/>
          </a:xfrm>
          <a:prstGeom prst="rect">
            <a:avLst/>
          </a:prstGeom>
          <a:noFill/>
          <a:ln w="9360">
            <a:solidFill>
              <a:srgbClr val="5b9bd5"/>
            </a:solidFill>
            <a:round/>
          </a:ln>
        </p:spPr>
        <p:txBody>
          <a:bodyPr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publique si déclarée avant la procédure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  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Const Entier nbMachines</a:t>
            </a:r>
            <a:r>
              <a:rPr b="0" lang="fr-FR" sz="28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10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Static Entier tentativesMDP</a:t>
            </a:r>
            <a:r>
              <a:rPr b="0" lang="fr-FR" sz="28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5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 rot="16200000">
            <a:off x="-2592720" y="3292200"/>
            <a:ext cx="6166080" cy="69264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9dc3e6"/>
              </a:gs>
            </a:gsLst>
            <a:lin ang="0"/>
          </a:gradFill>
          <a:ln w="9360">
            <a:solidFill>
              <a:srgbClr val="deebf7"/>
            </a:solidFill>
            <a:round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fr-FR" sz="4000" spc="-1" strike="noStrike">
                <a:solidFill>
                  <a:srgbClr val="4472c4"/>
                </a:solidFill>
                <a:latin typeface="Calibri Light"/>
              </a:rPr>
              <a:t>Les Variables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1026000" y="91440"/>
            <a:ext cx="5250240" cy="463320"/>
          </a:xfrm>
          <a:prstGeom prst="rect">
            <a:avLst/>
          </a:prstGeom>
          <a:noFill/>
          <a:ln>
            <a:noFill/>
          </a:ln>
        </p:spPr>
        <p:txBody>
          <a:bodyPr anchor="b" anchorCtr="1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2f5597"/>
                </a:solidFill>
                <a:latin typeface="Calibri"/>
              </a:rPr>
              <a:t>Descriptions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98" name="Group 3"/>
          <p:cNvGrpSpPr/>
          <p:nvPr/>
        </p:nvGrpSpPr>
        <p:grpSpPr>
          <a:xfrm>
            <a:off x="1025640" y="626760"/>
            <a:ext cx="5250960" cy="5658120"/>
            <a:chOff x="1025640" y="626760"/>
            <a:chExt cx="5250960" cy="5658120"/>
          </a:xfrm>
        </p:grpSpPr>
        <p:sp>
          <p:nvSpPr>
            <p:cNvPr id="299" name="CustomShape 4"/>
            <p:cNvSpPr/>
            <p:nvPr/>
          </p:nvSpPr>
          <p:spPr>
            <a:xfrm>
              <a:off x="1025640" y="626760"/>
              <a:ext cx="5250960" cy="503280"/>
            </a:xfrm>
            <a:custGeom>
              <a:avLst/>
              <a:gdLst/>
              <a:ahLst/>
              <a:rect l="l" t="t" r="r" b="b"/>
              <a:pathLst>
                <a:path w="5251450" h="503685">
                  <a:moveTo>
                    <a:pt x="0" y="83949"/>
                  </a:moveTo>
                  <a:cubicBezTo>
                    <a:pt x="0" y="37585"/>
                    <a:pt x="37585" y="0"/>
                    <a:pt x="83949" y="0"/>
                  </a:cubicBezTo>
                  <a:lnTo>
                    <a:pt x="5167501" y="0"/>
                  </a:lnTo>
                  <a:cubicBezTo>
                    <a:pt x="5213865" y="0"/>
                    <a:pt x="5251450" y="37585"/>
                    <a:pt x="5251450" y="83949"/>
                  </a:cubicBezTo>
                  <a:lnTo>
                    <a:pt x="5251450" y="419736"/>
                  </a:lnTo>
                  <a:cubicBezTo>
                    <a:pt x="5251450" y="466100"/>
                    <a:pt x="5213865" y="503685"/>
                    <a:pt x="5167501" y="503685"/>
                  </a:cubicBezTo>
                  <a:lnTo>
                    <a:pt x="83949" y="503685"/>
                  </a:lnTo>
                  <a:cubicBezTo>
                    <a:pt x="37585" y="503685"/>
                    <a:pt x="0" y="466100"/>
                    <a:pt x="0" y="419736"/>
                  </a:cubicBezTo>
                  <a:lnTo>
                    <a:pt x="0" y="83949"/>
                  </a:lnTo>
                  <a:close/>
                </a:path>
              </a:pathLst>
            </a:custGeom>
            <a:gradFill rotWithShape="0">
              <a:gsLst>
                <a:gs pos="0">
                  <a:srgbClr val="6083cb"/>
                </a:gs>
                <a:gs pos="100000">
                  <a:srgbClr val="3e70ca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04760" rIns="104760" tIns="104760" bIns="104760" anchor="ctr" anchorCtr="1">
              <a:noAutofit/>
            </a:bodyPr>
            <a:p>
              <a:pPr algn="ctr">
                <a:lnSpc>
                  <a:spcPct val="90000"/>
                </a:lnSpc>
                <a:spcAft>
                  <a:spcPts val="901"/>
                </a:spcAft>
                <a:tabLst>
                  <a:tab algn="l" pos="0"/>
                </a:tabLst>
              </a:pPr>
              <a:r>
                <a:rPr b="0" lang="fr-FR" sz="2100" spc="-1" strike="noStrike">
                  <a:solidFill>
                    <a:srgbClr val="ffffff"/>
                  </a:solidFill>
                  <a:latin typeface="Calibri"/>
                </a:rPr>
                <a:t>Spéciales</a:t>
              </a:r>
              <a:endParaRPr b="0" lang="fr-FR" sz="2100" spc="-1" strike="noStrike">
                <a:latin typeface="Arial"/>
              </a:endParaRPr>
            </a:p>
          </p:txBody>
        </p:sp>
        <p:sp>
          <p:nvSpPr>
            <p:cNvPr id="300" name="CustomShape 5"/>
            <p:cNvSpPr/>
            <p:nvPr/>
          </p:nvSpPr>
          <p:spPr>
            <a:xfrm>
              <a:off x="1025640" y="1191240"/>
              <a:ext cx="5250960" cy="503280"/>
            </a:xfrm>
            <a:custGeom>
              <a:avLst/>
              <a:gdLst/>
              <a:ahLst/>
              <a:rect l="l" t="t" r="r" b="b"/>
              <a:pathLst>
                <a:path w="5251450" h="503685">
                  <a:moveTo>
                    <a:pt x="0" y="83949"/>
                  </a:moveTo>
                  <a:cubicBezTo>
                    <a:pt x="0" y="37585"/>
                    <a:pt x="37585" y="0"/>
                    <a:pt x="83949" y="0"/>
                  </a:cubicBezTo>
                  <a:lnTo>
                    <a:pt x="5167501" y="0"/>
                  </a:lnTo>
                  <a:cubicBezTo>
                    <a:pt x="5213865" y="0"/>
                    <a:pt x="5251450" y="37585"/>
                    <a:pt x="5251450" y="83949"/>
                  </a:cubicBezTo>
                  <a:lnTo>
                    <a:pt x="5251450" y="419736"/>
                  </a:lnTo>
                  <a:cubicBezTo>
                    <a:pt x="5251450" y="466100"/>
                    <a:pt x="5213865" y="503685"/>
                    <a:pt x="5167501" y="503685"/>
                  </a:cubicBezTo>
                  <a:lnTo>
                    <a:pt x="83949" y="503685"/>
                  </a:lnTo>
                  <a:cubicBezTo>
                    <a:pt x="37585" y="503685"/>
                    <a:pt x="0" y="466100"/>
                    <a:pt x="0" y="419736"/>
                  </a:cubicBezTo>
                  <a:lnTo>
                    <a:pt x="0" y="83949"/>
                  </a:lnTo>
                  <a:close/>
                </a:path>
              </a:pathLst>
            </a:custGeom>
            <a:gradFill rotWithShape="0">
              <a:gsLst>
                <a:gs pos="0">
                  <a:srgbClr val="60adc8"/>
                </a:gs>
                <a:gs pos="100000">
                  <a:srgbClr val="3da7c7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04760" rIns="104760" tIns="104760" bIns="104760" anchor="ctr">
              <a:noAutofit/>
            </a:bodyPr>
            <a:p>
              <a:pPr>
                <a:lnSpc>
                  <a:spcPct val="90000"/>
                </a:lnSpc>
                <a:spcAft>
                  <a:spcPts val="901"/>
                </a:spcAft>
                <a:tabLst>
                  <a:tab algn="l" pos="0"/>
                </a:tabLst>
              </a:pPr>
              <a:r>
                <a:rPr b="0" lang="fr-FR" sz="2100" spc="-1" strike="noStrike">
                  <a:solidFill>
                    <a:srgbClr val="ffffff"/>
                  </a:solidFill>
                  <a:latin typeface="Calibri"/>
                </a:rPr>
                <a:t>tableaux</a:t>
              </a:r>
              <a:endParaRPr b="0" lang="fr-FR" sz="2100" spc="-1" strike="noStrike">
                <a:latin typeface="Arial"/>
              </a:endParaRPr>
            </a:p>
          </p:txBody>
        </p:sp>
        <p:sp>
          <p:nvSpPr>
            <p:cNvPr id="301" name="CustomShape 6"/>
            <p:cNvSpPr/>
            <p:nvPr/>
          </p:nvSpPr>
          <p:spPr>
            <a:xfrm>
              <a:off x="1025640" y="1694880"/>
              <a:ext cx="5250960" cy="554040"/>
            </a:xfrm>
            <a:custGeom>
              <a:avLst/>
              <a:gdLst/>
              <a:ahLst/>
              <a:rect l="l" t="t" r="r" b="b"/>
              <a:pathLst>
                <a:path w="5251450" h="554242">
                  <a:moveTo>
                    <a:pt x="0" y="0"/>
                  </a:moveTo>
                  <a:lnTo>
                    <a:pt x="5251450" y="0"/>
                  </a:lnTo>
                  <a:lnTo>
                    <a:pt x="5251450" y="554242"/>
                  </a:lnTo>
                  <a:lnTo>
                    <a:pt x="0" y="55424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66680" rIns="149400" tIns="26640" bIns="26640">
              <a:noAutofit/>
            </a:bodyPr>
            <a:p>
              <a:pPr lvl="1" marL="171360" indent="-171000">
                <a:lnSpc>
                  <a:spcPct val="90000"/>
                </a:lnSpc>
                <a:spcAft>
                  <a:spcPts val="4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spécialisés</a:t>
              </a:r>
              <a:endParaRPr b="0" lang="fr-FR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4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variant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302" name="CustomShape 7"/>
            <p:cNvSpPr/>
            <p:nvPr/>
          </p:nvSpPr>
          <p:spPr>
            <a:xfrm>
              <a:off x="1025640" y="2248920"/>
              <a:ext cx="5250960" cy="503280"/>
            </a:xfrm>
            <a:custGeom>
              <a:avLst/>
              <a:gdLst/>
              <a:ahLst/>
              <a:rect l="l" t="t" r="r" b="b"/>
              <a:pathLst>
                <a:path w="5251450" h="503685">
                  <a:moveTo>
                    <a:pt x="0" y="83949"/>
                  </a:moveTo>
                  <a:cubicBezTo>
                    <a:pt x="0" y="37585"/>
                    <a:pt x="37585" y="0"/>
                    <a:pt x="83949" y="0"/>
                  </a:cubicBezTo>
                  <a:lnTo>
                    <a:pt x="5167501" y="0"/>
                  </a:lnTo>
                  <a:cubicBezTo>
                    <a:pt x="5213865" y="0"/>
                    <a:pt x="5251450" y="37585"/>
                    <a:pt x="5251450" y="83949"/>
                  </a:cubicBezTo>
                  <a:lnTo>
                    <a:pt x="5251450" y="419736"/>
                  </a:lnTo>
                  <a:cubicBezTo>
                    <a:pt x="5251450" y="466100"/>
                    <a:pt x="5213865" y="503685"/>
                    <a:pt x="5167501" y="503685"/>
                  </a:cubicBezTo>
                  <a:lnTo>
                    <a:pt x="83949" y="503685"/>
                  </a:lnTo>
                  <a:cubicBezTo>
                    <a:pt x="37585" y="503685"/>
                    <a:pt x="0" y="466100"/>
                    <a:pt x="0" y="419736"/>
                  </a:cubicBezTo>
                  <a:lnTo>
                    <a:pt x="0" y="83949"/>
                  </a:lnTo>
                  <a:close/>
                </a:path>
              </a:pathLst>
            </a:custGeom>
            <a:gradFill rotWithShape="0">
              <a:gsLst>
                <a:gs pos="0">
                  <a:srgbClr val="60c5b1"/>
                </a:gs>
                <a:gs pos="100000">
                  <a:srgbClr val="3dc3ab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04760" rIns="104760" tIns="104760" bIns="104760" anchor="ctr">
              <a:noAutofit/>
            </a:bodyPr>
            <a:p>
              <a:pPr>
                <a:lnSpc>
                  <a:spcPct val="90000"/>
                </a:lnSpc>
                <a:spcAft>
                  <a:spcPts val="901"/>
                </a:spcAft>
                <a:tabLst>
                  <a:tab algn="l" pos="0"/>
                </a:tabLst>
              </a:pPr>
              <a:r>
                <a:rPr b="0" lang="fr-FR" sz="2100" spc="-1" strike="noStrike">
                  <a:solidFill>
                    <a:srgbClr val="ffffff"/>
                  </a:solidFill>
                  <a:latin typeface="Calibri"/>
                </a:rPr>
                <a:t>objets</a:t>
              </a:r>
              <a:endParaRPr b="0" lang="fr-FR" sz="2100" spc="-1" strike="noStrike">
                <a:latin typeface="Arial"/>
              </a:endParaRPr>
            </a:p>
          </p:txBody>
        </p:sp>
        <p:sp>
          <p:nvSpPr>
            <p:cNvPr id="303" name="CustomShape 8"/>
            <p:cNvSpPr/>
            <p:nvPr/>
          </p:nvSpPr>
          <p:spPr>
            <a:xfrm>
              <a:off x="1025640" y="2752560"/>
              <a:ext cx="5250960" cy="825480"/>
            </a:xfrm>
            <a:custGeom>
              <a:avLst/>
              <a:gdLst/>
              <a:ahLst/>
              <a:rect l="l" t="t" r="r" b="b"/>
              <a:pathLst>
                <a:path w="5251450" h="825930">
                  <a:moveTo>
                    <a:pt x="0" y="0"/>
                  </a:moveTo>
                  <a:lnTo>
                    <a:pt x="5251450" y="0"/>
                  </a:lnTo>
                  <a:lnTo>
                    <a:pt x="5251450" y="825930"/>
                  </a:lnTo>
                  <a:lnTo>
                    <a:pt x="0" y="8259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66680" rIns="149400" tIns="26640" bIns="26640">
              <a:noAutofit/>
            </a:bodyPr>
            <a:p>
              <a:pPr lvl="1" marL="171360" indent="-171000">
                <a:lnSpc>
                  <a:spcPct val="90000"/>
                </a:lnSpc>
                <a:spcAft>
                  <a:spcPts val="4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sélections</a:t>
              </a:r>
              <a:endParaRPr b="0" lang="fr-FR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4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plage</a:t>
              </a:r>
              <a:endParaRPr b="0" lang="fr-FR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4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feuille Excel, classeur, …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304" name="CustomShape 9"/>
            <p:cNvSpPr/>
            <p:nvPr/>
          </p:nvSpPr>
          <p:spPr>
            <a:xfrm>
              <a:off x="1025640" y="3578760"/>
              <a:ext cx="5250960" cy="503280"/>
            </a:xfrm>
            <a:custGeom>
              <a:avLst/>
              <a:gdLst/>
              <a:ahLst/>
              <a:rect l="l" t="t" r="r" b="b"/>
              <a:pathLst>
                <a:path w="5251450" h="503685">
                  <a:moveTo>
                    <a:pt x="0" y="83949"/>
                  </a:moveTo>
                  <a:cubicBezTo>
                    <a:pt x="0" y="37585"/>
                    <a:pt x="37585" y="0"/>
                    <a:pt x="83949" y="0"/>
                  </a:cubicBezTo>
                  <a:lnTo>
                    <a:pt x="5167501" y="0"/>
                  </a:lnTo>
                  <a:cubicBezTo>
                    <a:pt x="5213865" y="0"/>
                    <a:pt x="5251450" y="37585"/>
                    <a:pt x="5251450" y="83949"/>
                  </a:cubicBezTo>
                  <a:lnTo>
                    <a:pt x="5251450" y="419736"/>
                  </a:lnTo>
                  <a:cubicBezTo>
                    <a:pt x="5251450" y="466100"/>
                    <a:pt x="5213865" y="503685"/>
                    <a:pt x="5167501" y="503685"/>
                  </a:cubicBezTo>
                  <a:lnTo>
                    <a:pt x="83949" y="503685"/>
                  </a:lnTo>
                  <a:cubicBezTo>
                    <a:pt x="37585" y="503685"/>
                    <a:pt x="0" y="466100"/>
                    <a:pt x="0" y="419736"/>
                  </a:cubicBezTo>
                  <a:lnTo>
                    <a:pt x="0" y="83949"/>
                  </a:lnTo>
                  <a:close/>
                </a:path>
              </a:pathLst>
            </a:custGeom>
            <a:gradFill rotWithShape="0">
              <a:gsLst>
                <a:gs pos="0">
                  <a:srgbClr val="5fc184"/>
                </a:gs>
                <a:gs pos="100000">
                  <a:srgbClr val="3ebe73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04760" rIns="104760" tIns="104760" bIns="104760" anchor="ctr">
              <a:noAutofit/>
            </a:bodyPr>
            <a:p>
              <a:pPr>
                <a:lnSpc>
                  <a:spcPct val="90000"/>
                </a:lnSpc>
                <a:spcAft>
                  <a:spcPts val="901"/>
                </a:spcAft>
                <a:tabLst>
                  <a:tab algn="l" pos="0"/>
                </a:tabLst>
              </a:pPr>
              <a:r>
                <a:rPr b="0" lang="fr-FR" sz="2100" spc="-1" strike="noStrike">
                  <a:solidFill>
                    <a:srgbClr val="ffffff"/>
                  </a:solidFill>
                  <a:latin typeface="Calibri"/>
                </a:rPr>
                <a:t>énumératives</a:t>
              </a:r>
              <a:endParaRPr b="0" lang="fr-FR" sz="2100" spc="-1" strike="noStrike">
                <a:latin typeface="Arial"/>
              </a:endParaRPr>
            </a:p>
          </p:txBody>
        </p:sp>
        <p:sp>
          <p:nvSpPr>
            <p:cNvPr id="305" name="CustomShape 10"/>
            <p:cNvSpPr/>
            <p:nvPr/>
          </p:nvSpPr>
          <p:spPr>
            <a:xfrm>
              <a:off x="1025640" y="4082400"/>
              <a:ext cx="5250960" cy="347400"/>
            </a:xfrm>
            <a:custGeom>
              <a:avLst/>
              <a:gdLst/>
              <a:ahLst/>
              <a:rect l="l" t="t" r="r" b="b"/>
              <a:pathLst>
                <a:path w="5251450" h="347760">
                  <a:moveTo>
                    <a:pt x="0" y="0"/>
                  </a:moveTo>
                  <a:lnTo>
                    <a:pt x="5251450" y="0"/>
                  </a:lnTo>
                  <a:lnTo>
                    <a:pt x="5251450" y="347760"/>
                  </a:lnTo>
                  <a:lnTo>
                    <a:pt x="0" y="34776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66680" rIns="149400" tIns="26640" bIns="26640">
              <a:noAutofit/>
            </a:bodyPr>
            <a:p>
              <a:pPr lvl="1" marL="171360" indent="-171000">
                <a:lnSpc>
                  <a:spcPct val="90000"/>
                </a:lnSpc>
                <a:spcAft>
                  <a:spcPts val="4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regroupement de plusieurs constantes ordonnées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306" name="CustomShape 11"/>
            <p:cNvSpPr/>
            <p:nvPr/>
          </p:nvSpPr>
          <p:spPr>
            <a:xfrm>
              <a:off x="1025640" y="4430160"/>
              <a:ext cx="5250960" cy="503280"/>
            </a:xfrm>
            <a:custGeom>
              <a:avLst/>
              <a:gdLst/>
              <a:ahLst/>
              <a:rect l="l" t="t" r="r" b="b"/>
              <a:pathLst>
                <a:path w="5251450" h="503685">
                  <a:moveTo>
                    <a:pt x="0" y="83949"/>
                  </a:moveTo>
                  <a:cubicBezTo>
                    <a:pt x="0" y="37585"/>
                    <a:pt x="37585" y="0"/>
                    <a:pt x="83949" y="0"/>
                  </a:cubicBezTo>
                  <a:lnTo>
                    <a:pt x="5167501" y="0"/>
                  </a:lnTo>
                  <a:cubicBezTo>
                    <a:pt x="5213865" y="0"/>
                    <a:pt x="5251450" y="37585"/>
                    <a:pt x="5251450" y="83949"/>
                  </a:cubicBezTo>
                  <a:lnTo>
                    <a:pt x="5251450" y="419736"/>
                  </a:lnTo>
                  <a:cubicBezTo>
                    <a:pt x="5251450" y="466100"/>
                    <a:pt x="5213865" y="503685"/>
                    <a:pt x="5167501" y="503685"/>
                  </a:cubicBezTo>
                  <a:lnTo>
                    <a:pt x="83949" y="503685"/>
                  </a:lnTo>
                  <a:cubicBezTo>
                    <a:pt x="37585" y="503685"/>
                    <a:pt x="0" y="466100"/>
                    <a:pt x="0" y="419736"/>
                  </a:cubicBezTo>
                  <a:lnTo>
                    <a:pt x="0" y="83949"/>
                  </a:lnTo>
                  <a:close/>
                </a:path>
              </a:pathLst>
            </a:custGeom>
            <a:gradFill rotWithShape="0">
              <a:gsLst>
                <a:gs pos="0">
                  <a:srgbClr val="60bd60"/>
                </a:gs>
                <a:gs pos="100000">
                  <a:srgbClr val="40b841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04760" rIns="104760" tIns="104760" bIns="104760" anchor="ctr">
              <a:noAutofit/>
            </a:bodyPr>
            <a:p>
              <a:pPr>
                <a:lnSpc>
                  <a:spcPct val="90000"/>
                </a:lnSpc>
                <a:spcAft>
                  <a:spcPts val="901"/>
                </a:spcAft>
                <a:tabLst>
                  <a:tab algn="l" pos="0"/>
                </a:tabLst>
              </a:pPr>
              <a:r>
                <a:rPr b="0" lang="fr-FR" sz="2100" spc="-1" strike="noStrike">
                  <a:solidFill>
                    <a:srgbClr val="ffffff"/>
                  </a:solidFill>
                  <a:latin typeface="Calibri"/>
                </a:rPr>
                <a:t>structurées</a:t>
              </a:r>
              <a:endParaRPr b="0" lang="fr-FR" sz="2100" spc="-1" strike="noStrike">
                <a:latin typeface="Arial"/>
              </a:endParaRPr>
            </a:p>
          </p:txBody>
        </p:sp>
        <p:sp>
          <p:nvSpPr>
            <p:cNvPr id="307" name="CustomShape 12"/>
            <p:cNvSpPr/>
            <p:nvPr/>
          </p:nvSpPr>
          <p:spPr>
            <a:xfrm>
              <a:off x="1025640" y="4933800"/>
              <a:ext cx="5250960" cy="347400"/>
            </a:xfrm>
            <a:custGeom>
              <a:avLst/>
              <a:gdLst/>
              <a:ahLst/>
              <a:rect l="l" t="t" r="r" b="b"/>
              <a:pathLst>
                <a:path w="5251450" h="347760">
                  <a:moveTo>
                    <a:pt x="0" y="0"/>
                  </a:moveTo>
                  <a:lnTo>
                    <a:pt x="5251450" y="0"/>
                  </a:lnTo>
                  <a:lnTo>
                    <a:pt x="5251450" y="347760"/>
                  </a:lnTo>
                  <a:lnTo>
                    <a:pt x="0" y="34776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66680" rIns="149400" tIns="26640" bIns="26640">
              <a:noAutofit/>
            </a:bodyPr>
            <a:p>
              <a:pPr lvl="1" marL="171360" indent="-171000">
                <a:lnSpc>
                  <a:spcPct val="90000"/>
                </a:lnSpc>
                <a:spcAft>
                  <a:spcPts val="4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regroupement de types différents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308" name="CustomShape 13"/>
            <p:cNvSpPr/>
            <p:nvPr/>
          </p:nvSpPr>
          <p:spPr>
            <a:xfrm>
              <a:off x="1025640" y="5281560"/>
              <a:ext cx="5250960" cy="503280"/>
            </a:xfrm>
            <a:custGeom>
              <a:avLst/>
              <a:gdLst/>
              <a:ahLst/>
              <a:rect l="l" t="t" r="r" b="b"/>
              <a:pathLst>
                <a:path w="5251450" h="503685">
                  <a:moveTo>
                    <a:pt x="0" y="83949"/>
                  </a:moveTo>
                  <a:cubicBezTo>
                    <a:pt x="0" y="37585"/>
                    <a:pt x="37585" y="0"/>
                    <a:pt x="83949" y="0"/>
                  </a:cubicBezTo>
                  <a:lnTo>
                    <a:pt x="5167501" y="0"/>
                  </a:lnTo>
                  <a:cubicBezTo>
                    <a:pt x="5213865" y="0"/>
                    <a:pt x="5251450" y="37585"/>
                    <a:pt x="5251450" y="83949"/>
                  </a:cubicBezTo>
                  <a:lnTo>
                    <a:pt x="5251450" y="419736"/>
                  </a:lnTo>
                  <a:cubicBezTo>
                    <a:pt x="5251450" y="466100"/>
                    <a:pt x="5213865" y="503685"/>
                    <a:pt x="5167501" y="503685"/>
                  </a:cubicBezTo>
                  <a:lnTo>
                    <a:pt x="83949" y="503685"/>
                  </a:lnTo>
                  <a:cubicBezTo>
                    <a:pt x="37585" y="503685"/>
                    <a:pt x="0" y="466100"/>
                    <a:pt x="0" y="419736"/>
                  </a:cubicBezTo>
                  <a:lnTo>
                    <a:pt x="0" y="83949"/>
                  </a:lnTo>
                  <a:close/>
                </a:path>
              </a:pathLst>
            </a:custGeom>
            <a:gradFill rotWithShape="0">
              <a:gsLst>
                <a:gs pos="0">
                  <a:srgbClr val="81b861"/>
                </a:gs>
                <a:gs pos="100000">
                  <a:srgbClr val="6fb242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04760" rIns="104760" tIns="104760" bIns="104760" anchor="ctr">
              <a:noAutofit/>
            </a:bodyPr>
            <a:p>
              <a:pPr>
                <a:lnSpc>
                  <a:spcPct val="90000"/>
                </a:lnSpc>
                <a:spcAft>
                  <a:spcPts val="901"/>
                </a:spcAft>
                <a:tabLst>
                  <a:tab algn="l" pos="0"/>
                </a:tabLst>
              </a:pPr>
              <a:r>
                <a:rPr b="0" lang="fr-FR" sz="2100" spc="-1" strike="noStrike">
                  <a:solidFill>
                    <a:srgbClr val="ffffff"/>
                  </a:solidFill>
                  <a:latin typeface="Calibri"/>
                </a:rPr>
                <a:t>intervalles</a:t>
              </a:r>
              <a:endParaRPr b="0" lang="fr-FR" sz="2100" spc="-1" strike="noStrike">
                <a:latin typeface="Arial"/>
              </a:endParaRPr>
            </a:p>
          </p:txBody>
        </p:sp>
        <p:sp>
          <p:nvSpPr>
            <p:cNvPr id="309" name="CustomShape 14"/>
            <p:cNvSpPr/>
            <p:nvPr/>
          </p:nvSpPr>
          <p:spPr>
            <a:xfrm>
              <a:off x="1025640" y="5785200"/>
              <a:ext cx="5250960" cy="499680"/>
            </a:xfrm>
            <a:custGeom>
              <a:avLst/>
              <a:gdLst/>
              <a:ahLst/>
              <a:rect l="l" t="t" r="r" b="b"/>
              <a:pathLst>
                <a:path w="5251450" h="499904">
                  <a:moveTo>
                    <a:pt x="0" y="0"/>
                  </a:moveTo>
                  <a:lnTo>
                    <a:pt x="5251450" y="0"/>
                  </a:lnTo>
                  <a:lnTo>
                    <a:pt x="5251450" y="499904"/>
                  </a:lnTo>
                  <a:lnTo>
                    <a:pt x="0" y="4999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66680" rIns="149400" tIns="26640" bIns="26640">
              <a:noAutofit/>
            </a:bodyPr>
            <a:p>
              <a:pPr lvl="1" marL="171360" indent="-171000">
                <a:lnSpc>
                  <a:spcPct val="90000"/>
                </a:lnSpc>
                <a:spcAft>
                  <a:spcPts val="4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définition de valeurs ordonnées et bornées au mini et maxi</a:t>
              </a:r>
              <a:endParaRPr b="0" lang="fr-FR" sz="1600" spc="-1" strike="noStrike">
                <a:latin typeface="Arial"/>
              </a:endParaRPr>
            </a:p>
          </p:txBody>
        </p:sp>
      </p:grpSp>
      <p:sp>
        <p:nvSpPr>
          <p:cNvPr id="310" name="TextShape 15"/>
          <p:cNvSpPr txBox="1"/>
          <p:nvPr/>
        </p:nvSpPr>
        <p:spPr>
          <a:xfrm>
            <a:off x="6358320" y="91440"/>
            <a:ext cx="5276160" cy="463320"/>
          </a:xfrm>
          <a:prstGeom prst="rect">
            <a:avLst/>
          </a:prstGeom>
          <a:noFill/>
          <a:ln>
            <a:noFill/>
          </a:ln>
        </p:spPr>
        <p:txBody>
          <a:bodyPr anchor="b" anchorCtr="1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2f5597"/>
                </a:solidFill>
                <a:latin typeface="Calibri"/>
              </a:rPr>
              <a:t>Exemples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TextShape 16"/>
          <p:cNvSpPr txBox="1"/>
          <p:nvPr/>
        </p:nvSpPr>
        <p:spPr>
          <a:xfrm>
            <a:off x="6358320" y="555120"/>
            <a:ext cx="5276160" cy="5800680"/>
          </a:xfrm>
          <a:prstGeom prst="rect">
            <a:avLst/>
          </a:prstGeom>
          <a:noFill/>
          <a:ln w="9360">
            <a:solidFill>
              <a:srgbClr val="5b9bd5"/>
            </a:solidFill>
            <a:round/>
          </a:ln>
        </p:spPr>
        <p:txBody>
          <a:bodyPr anchor="ctr">
            <a:noAutofit/>
          </a:bodyPr>
          <a:p>
            <a:pPr marL="228600" indent="-139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Tableau Entier: t(10)            \\10 cases d’entiers</a:t>
            </a:r>
            <a:endParaRPr b="0" lang="fr-FR" sz="1300" spc="-1" strike="noStrike">
              <a:solidFill>
                <a:srgbClr val="000000"/>
              </a:solidFill>
              <a:latin typeface="Calibri"/>
            </a:endParaRPr>
          </a:p>
          <a:p>
            <a:pPr marL="889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Tableau String: tab(3)            \\3 cases de textes</a:t>
            </a:r>
            <a:endParaRPr b="0" lang="fr-FR" sz="1300" spc="-1" strike="noStrike">
              <a:solidFill>
                <a:srgbClr val="000000"/>
              </a:solidFill>
              <a:latin typeface="Calibri"/>
            </a:endParaRPr>
          </a:p>
          <a:p>
            <a:pPr marL="889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Tableau Entier tab(5,6)             \\(5 lignes, 6 colonnes) d’entiers</a:t>
            </a:r>
            <a:endParaRPr b="0" lang="fr-FR" sz="1300" spc="-1" strike="noStrike">
              <a:solidFill>
                <a:srgbClr val="000000"/>
              </a:solidFill>
              <a:latin typeface="Calibri"/>
            </a:endParaRPr>
          </a:p>
          <a:p>
            <a:pPr marL="889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Tableau tab                             \\variant, taille non définie</a:t>
            </a:r>
            <a:endParaRPr b="0" lang="fr-FR" sz="1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300" spc="-1" strike="noStrike">
              <a:solidFill>
                <a:srgbClr val="000000"/>
              </a:solidFill>
              <a:latin typeface="Calibri"/>
            </a:endParaRPr>
          </a:p>
          <a:p>
            <a:pPr marL="228600" indent="-139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monClasseur: objet classeur Excel</a:t>
            </a:r>
            <a:endParaRPr b="0" lang="fr-FR" sz="1300" spc="-1" strike="noStrike">
              <a:solidFill>
                <a:srgbClr val="000000"/>
              </a:solidFill>
              <a:latin typeface="Calibri"/>
            </a:endParaRPr>
          </a:p>
          <a:p>
            <a:pPr marL="228600" indent="-139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Enum droits</a:t>
            </a:r>
            <a:endParaRPr b="0" lang="fr-FR" sz="13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lecture=-1</a:t>
            </a:r>
            <a:endParaRPr b="0" lang="fr-FR" sz="13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ecriture=0</a:t>
            </a:r>
            <a:endParaRPr b="0" lang="fr-FR" sz="13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lecture_ecriture=1</a:t>
            </a:r>
            <a:endParaRPr b="0" lang="fr-FR" sz="1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FinEnum                         \\ lecture &lt; ecriture &lt; lecture_ecriture</a:t>
            </a:r>
            <a:endParaRPr b="0" lang="fr-FR" sz="1300" spc="-1" strike="noStrike">
              <a:solidFill>
                <a:srgbClr val="000000"/>
              </a:solidFill>
              <a:latin typeface="Calibri"/>
            </a:endParaRPr>
          </a:p>
          <a:p>
            <a:pPr marL="228600" indent="-139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Struct Famille</a:t>
            </a:r>
            <a:endParaRPr b="0" lang="fr-FR" sz="13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Var Nom: string</a:t>
            </a:r>
            <a:endParaRPr b="0" lang="fr-FR" sz="13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Var Code: string</a:t>
            </a:r>
            <a:endParaRPr b="0" lang="fr-FR" sz="13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Var nbSousEnsembles: byte</a:t>
            </a:r>
            <a:endParaRPr b="0" lang="fr-FR" sz="13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Var nbArticles: entier</a:t>
            </a:r>
            <a:endParaRPr b="0" lang="fr-FR" sz="13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Var statutActif: bool</a:t>
            </a:r>
            <a:endParaRPr b="0" lang="fr-FR" sz="1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FinStruct</a:t>
            </a:r>
            <a:endParaRPr b="0" lang="fr-FR" sz="1300" spc="-1" strike="noStrike">
              <a:solidFill>
                <a:srgbClr val="000000"/>
              </a:solidFill>
              <a:latin typeface="Calibri"/>
            </a:endParaRPr>
          </a:p>
          <a:p>
            <a:pPr marL="228600" indent="-139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JourOuvrés: Lundi..Vendredi</a:t>
            </a:r>
            <a:endParaRPr b="0" lang="fr-FR" sz="1300" spc="-1" strike="noStrike">
              <a:solidFill>
                <a:srgbClr val="000000"/>
              </a:solidFill>
              <a:latin typeface="Calibri"/>
            </a:endParaRPr>
          </a:p>
          <a:p>
            <a:pPr marL="889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Pourcentage: 0..100</a:t>
            </a:r>
            <a:endParaRPr b="0" lang="fr-FR" sz="1300" spc="-1" strike="noStrike">
              <a:solidFill>
                <a:srgbClr val="000000"/>
              </a:solidFill>
              <a:latin typeface="Calibri"/>
            </a:endParaRPr>
          </a:p>
          <a:p>
            <a:pPr marL="889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IndiceBruit: A..E</a:t>
            </a:r>
            <a:r>
              <a:rPr b="0" lang="fr-FR" sz="13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</a:rPr>
              <a:t>\\descriptif, inconnu en vba hormis range(selection), ou tableau</a:t>
            </a:r>
            <a:endParaRPr b="0" lang="fr-FR" sz="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i="1" lang="fr-FR" sz="6000" spc="-1" strike="noStrike">
                <a:solidFill>
                  <a:srgbClr val="2f5597"/>
                </a:solidFill>
                <a:latin typeface="Calibri Light"/>
              </a:rPr>
              <a:t>FONCTIONS 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 rot="16200000">
            <a:off x="-2592720" y="3292200"/>
            <a:ext cx="6166080" cy="69264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9dc3e6"/>
              </a:gs>
            </a:gsLst>
            <a:lin ang="0"/>
          </a:gradFill>
          <a:ln w="9360">
            <a:solidFill>
              <a:srgbClr val="deebf7"/>
            </a:solidFill>
            <a:round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fr-FR" sz="4000" spc="-1" strike="noStrike">
                <a:solidFill>
                  <a:srgbClr val="4472c4"/>
                </a:solidFill>
                <a:latin typeface="Calibri Light"/>
              </a:rPr>
              <a:t>Exemples fonctions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1026000" y="91440"/>
            <a:ext cx="5250240" cy="463320"/>
          </a:xfrm>
          <a:prstGeom prst="rect">
            <a:avLst/>
          </a:prstGeom>
          <a:noFill/>
          <a:ln>
            <a:noFill/>
          </a:ln>
        </p:spPr>
        <p:txBody>
          <a:bodyPr anchor="b" anchorCtr="1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2f5597"/>
                </a:solidFill>
                <a:latin typeface="Calibri"/>
              </a:rPr>
              <a:t>Principales fonctions textes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16" name="Group 3"/>
          <p:cNvGrpSpPr/>
          <p:nvPr/>
        </p:nvGrpSpPr>
        <p:grpSpPr>
          <a:xfrm>
            <a:off x="1026000" y="1054800"/>
            <a:ext cx="6366960" cy="4802040"/>
            <a:chOff x="1026000" y="1054800"/>
            <a:chExt cx="6366960" cy="4802040"/>
          </a:xfrm>
        </p:grpSpPr>
        <p:sp>
          <p:nvSpPr>
            <p:cNvPr id="317" name="CustomShape 4"/>
            <p:cNvSpPr/>
            <p:nvPr/>
          </p:nvSpPr>
          <p:spPr>
            <a:xfrm>
              <a:off x="1026000" y="1054800"/>
              <a:ext cx="6366960" cy="754560"/>
            </a:xfrm>
            <a:custGeom>
              <a:avLst/>
              <a:gdLst/>
              <a:ahLst/>
              <a:rect l="l" t="t" r="r" b="b"/>
              <a:pathLst>
                <a:path w="6367152" h="754777">
                  <a:moveTo>
                    <a:pt x="0" y="125799"/>
                  </a:moveTo>
                  <a:cubicBezTo>
                    <a:pt x="0" y="56322"/>
                    <a:pt x="56322" y="0"/>
                    <a:pt x="125799" y="0"/>
                  </a:cubicBezTo>
                  <a:lnTo>
                    <a:pt x="6241353" y="0"/>
                  </a:lnTo>
                  <a:cubicBezTo>
                    <a:pt x="6310830" y="0"/>
                    <a:pt x="6367152" y="56322"/>
                    <a:pt x="6367152" y="125799"/>
                  </a:cubicBezTo>
                  <a:lnTo>
                    <a:pt x="6367152" y="628978"/>
                  </a:lnTo>
                  <a:cubicBezTo>
                    <a:pt x="6367152" y="698455"/>
                    <a:pt x="6310830" y="754777"/>
                    <a:pt x="6241353" y="754777"/>
                  </a:cubicBezTo>
                  <a:lnTo>
                    <a:pt x="125799" y="754777"/>
                  </a:lnTo>
                  <a:cubicBezTo>
                    <a:pt x="56322" y="754777"/>
                    <a:pt x="0" y="698455"/>
                    <a:pt x="0" y="628978"/>
                  </a:cubicBezTo>
                  <a:lnTo>
                    <a:pt x="0" y="125799"/>
                  </a:lnTo>
                  <a:close/>
                </a:path>
              </a:pathLst>
            </a:custGeom>
            <a:gradFill rotWithShape="0">
              <a:gsLst>
                <a:gs pos="0">
                  <a:srgbClr val="6083cb"/>
                </a:gs>
                <a:gs pos="100000">
                  <a:srgbClr val="3e70ca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09080" rIns="109080" tIns="109080" bIns="109080" anchor="ctr">
              <a:noAutofit/>
            </a:bodyPr>
            <a:p>
              <a:pPr>
                <a:lnSpc>
                  <a:spcPct val="90000"/>
                </a:lnSpc>
                <a:spcAft>
                  <a:spcPts val="799"/>
                </a:spcAft>
                <a:tabLst>
                  <a:tab algn="l" pos="0"/>
                </a:tabLst>
              </a:pPr>
              <a:r>
                <a:rPr b="0" lang="fr-FR" sz="1900" spc="-1" strike="noStrike">
                  <a:solidFill>
                    <a:srgbClr val="ffffff"/>
                  </a:solidFill>
                  <a:latin typeface="Calibri"/>
                </a:rPr>
                <a:t>taille(chaine): nb caractères</a:t>
              </a:r>
              <a:endParaRPr b="0" lang="fr-FR" sz="1900" spc="-1" strike="noStrike">
                <a:latin typeface="Arial"/>
              </a:endParaRPr>
            </a:p>
          </p:txBody>
        </p:sp>
        <p:sp>
          <p:nvSpPr>
            <p:cNvPr id="318" name="CustomShape 5"/>
            <p:cNvSpPr/>
            <p:nvPr/>
          </p:nvSpPr>
          <p:spPr>
            <a:xfrm>
              <a:off x="1026000" y="1864080"/>
              <a:ext cx="6366960" cy="754560"/>
            </a:xfrm>
            <a:custGeom>
              <a:avLst/>
              <a:gdLst/>
              <a:ahLst/>
              <a:rect l="l" t="t" r="r" b="b"/>
              <a:pathLst>
                <a:path w="6367152" h="754777">
                  <a:moveTo>
                    <a:pt x="0" y="125799"/>
                  </a:moveTo>
                  <a:cubicBezTo>
                    <a:pt x="0" y="56322"/>
                    <a:pt x="56322" y="0"/>
                    <a:pt x="125799" y="0"/>
                  </a:cubicBezTo>
                  <a:lnTo>
                    <a:pt x="6241353" y="0"/>
                  </a:lnTo>
                  <a:cubicBezTo>
                    <a:pt x="6310830" y="0"/>
                    <a:pt x="6367152" y="56322"/>
                    <a:pt x="6367152" y="125799"/>
                  </a:cubicBezTo>
                  <a:lnTo>
                    <a:pt x="6367152" y="628978"/>
                  </a:lnTo>
                  <a:cubicBezTo>
                    <a:pt x="6367152" y="698455"/>
                    <a:pt x="6310830" y="754777"/>
                    <a:pt x="6241353" y="754777"/>
                  </a:cubicBezTo>
                  <a:lnTo>
                    <a:pt x="125799" y="754777"/>
                  </a:lnTo>
                  <a:cubicBezTo>
                    <a:pt x="56322" y="754777"/>
                    <a:pt x="0" y="698455"/>
                    <a:pt x="0" y="628978"/>
                  </a:cubicBezTo>
                  <a:lnTo>
                    <a:pt x="0" y="125799"/>
                  </a:lnTo>
                  <a:close/>
                </a:path>
              </a:pathLst>
            </a:custGeom>
            <a:gradFill rotWithShape="0">
              <a:gsLst>
                <a:gs pos="0">
                  <a:srgbClr val="60adc8"/>
                </a:gs>
                <a:gs pos="100000">
                  <a:srgbClr val="3da7c7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09080" rIns="109080" tIns="109080" bIns="109080" anchor="ctr">
              <a:noAutofit/>
            </a:bodyPr>
            <a:p>
              <a:pPr>
                <a:lnSpc>
                  <a:spcPct val="90000"/>
                </a:lnSpc>
                <a:spcAft>
                  <a:spcPts val="799"/>
                </a:spcAft>
                <a:tabLst>
                  <a:tab algn="l" pos="0"/>
                </a:tabLst>
              </a:pPr>
              <a:r>
                <a:rPr b="0" lang="fr-FR" sz="1900" spc="-1" strike="noStrike">
                  <a:solidFill>
                    <a:srgbClr val="ffffff"/>
                  </a:solidFill>
                  <a:latin typeface="Calibri"/>
                </a:rPr>
                <a:t>gauche(chaine, n): n car depuis gauche</a:t>
              </a:r>
              <a:endParaRPr b="0" lang="fr-FR" sz="1900" spc="-1" strike="noStrike">
                <a:latin typeface="Arial"/>
              </a:endParaRPr>
            </a:p>
          </p:txBody>
        </p:sp>
        <p:sp>
          <p:nvSpPr>
            <p:cNvPr id="319" name="CustomShape 6"/>
            <p:cNvSpPr/>
            <p:nvPr/>
          </p:nvSpPr>
          <p:spPr>
            <a:xfrm>
              <a:off x="1026000" y="2673720"/>
              <a:ext cx="6366960" cy="754560"/>
            </a:xfrm>
            <a:custGeom>
              <a:avLst/>
              <a:gdLst/>
              <a:ahLst/>
              <a:rect l="l" t="t" r="r" b="b"/>
              <a:pathLst>
                <a:path w="6367152" h="754777">
                  <a:moveTo>
                    <a:pt x="0" y="125799"/>
                  </a:moveTo>
                  <a:cubicBezTo>
                    <a:pt x="0" y="56322"/>
                    <a:pt x="56322" y="0"/>
                    <a:pt x="125799" y="0"/>
                  </a:cubicBezTo>
                  <a:lnTo>
                    <a:pt x="6241353" y="0"/>
                  </a:lnTo>
                  <a:cubicBezTo>
                    <a:pt x="6310830" y="0"/>
                    <a:pt x="6367152" y="56322"/>
                    <a:pt x="6367152" y="125799"/>
                  </a:cubicBezTo>
                  <a:lnTo>
                    <a:pt x="6367152" y="628978"/>
                  </a:lnTo>
                  <a:cubicBezTo>
                    <a:pt x="6367152" y="698455"/>
                    <a:pt x="6310830" y="754777"/>
                    <a:pt x="6241353" y="754777"/>
                  </a:cubicBezTo>
                  <a:lnTo>
                    <a:pt x="125799" y="754777"/>
                  </a:lnTo>
                  <a:cubicBezTo>
                    <a:pt x="56322" y="754777"/>
                    <a:pt x="0" y="698455"/>
                    <a:pt x="0" y="628978"/>
                  </a:cubicBezTo>
                  <a:lnTo>
                    <a:pt x="0" y="125799"/>
                  </a:lnTo>
                  <a:close/>
                </a:path>
              </a:pathLst>
            </a:custGeom>
            <a:gradFill rotWithShape="0">
              <a:gsLst>
                <a:gs pos="0">
                  <a:srgbClr val="60c5b1"/>
                </a:gs>
                <a:gs pos="100000">
                  <a:srgbClr val="3dc3ab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09080" rIns="109080" tIns="109080" bIns="109080" anchor="ctr">
              <a:noAutofit/>
            </a:bodyPr>
            <a:p>
              <a:pPr>
                <a:lnSpc>
                  <a:spcPct val="90000"/>
                </a:lnSpc>
                <a:spcAft>
                  <a:spcPts val="799"/>
                </a:spcAft>
                <a:tabLst>
                  <a:tab algn="l" pos="0"/>
                </a:tabLst>
              </a:pPr>
              <a:r>
                <a:rPr b="0" lang="fr-FR" sz="1900" spc="-1" strike="noStrike">
                  <a:solidFill>
                    <a:srgbClr val="ffffff"/>
                  </a:solidFill>
                  <a:latin typeface="Calibri"/>
                </a:rPr>
                <a:t>droite(chaine, n): idem depuis droite</a:t>
              </a:r>
              <a:endParaRPr b="0" lang="fr-FR" sz="1900" spc="-1" strike="noStrike">
                <a:latin typeface="Arial"/>
              </a:endParaRPr>
            </a:p>
          </p:txBody>
        </p:sp>
        <p:sp>
          <p:nvSpPr>
            <p:cNvPr id="320" name="CustomShape 7"/>
            <p:cNvSpPr/>
            <p:nvPr/>
          </p:nvSpPr>
          <p:spPr>
            <a:xfrm>
              <a:off x="1026000" y="3483000"/>
              <a:ext cx="6366960" cy="754560"/>
            </a:xfrm>
            <a:custGeom>
              <a:avLst/>
              <a:gdLst/>
              <a:ahLst/>
              <a:rect l="l" t="t" r="r" b="b"/>
              <a:pathLst>
                <a:path w="6367152" h="754777">
                  <a:moveTo>
                    <a:pt x="0" y="125799"/>
                  </a:moveTo>
                  <a:cubicBezTo>
                    <a:pt x="0" y="56322"/>
                    <a:pt x="56322" y="0"/>
                    <a:pt x="125799" y="0"/>
                  </a:cubicBezTo>
                  <a:lnTo>
                    <a:pt x="6241353" y="0"/>
                  </a:lnTo>
                  <a:cubicBezTo>
                    <a:pt x="6310830" y="0"/>
                    <a:pt x="6367152" y="56322"/>
                    <a:pt x="6367152" y="125799"/>
                  </a:cubicBezTo>
                  <a:lnTo>
                    <a:pt x="6367152" y="628978"/>
                  </a:lnTo>
                  <a:cubicBezTo>
                    <a:pt x="6367152" y="698455"/>
                    <a:pt x="6310830" y="754777"/>
                    <a:pt x="6241353" y="754777"/>
                  </a:cubicBezTo>
                  <a:lnTo>
                    <a:pt x="125799" y="754777"/>
                  </a:lnTo>
                  <a:cubicBezTo>
                    <a:pt x="56322" y="754777"/>
                    <a:pt x="0" y="698455"/>
                    <a:pt x="0" y="628978"/>
                  </a:cubicBezTo>
                  <a:lnTo>
                    <a:pt x="0" y="125799"/>
                  </a:lnTo>
                  <a:close/>
                </a:path>
              </a:pathLst>
            </a:custGeom>
            <a:gradFill rotWithShape="0">
              <a:gsLst>
                <a:gs pos="0">
                  <a:srgbClr val="5fc184"/>
                </a:gs>
                <a:gs pos="100000">
                  <a:srgbClr val="3ebe73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09080" rIns="109080" tIns="109080" bIns="109080" anchor="ctr">
              <a:noAutofit/>
            </a:bodyPr>
            <a:p>
              <a:pPr>
                <a:lnSpc>
                  <a:spcPct val="90000"/>
                </a:lnSpc>
                <a:spcAft>
                  <a:spcPts val="799"/>
                </a:spcAft>
                <a:tabLst>
                  <a:tab algn="l" pos="0"/>
                </a:tabLst>
              </a:pPr>
              <a:r>
                <a:rPr b="0" lang="fr-FR" sz="1900" spc="-1" strike="noStrike">
                  <a:solidFill>
                    <a:srgbClr val="ffffff"/>
                  </a:solidFill>
                  <a:latin typeface="Calibri"/>
                </a:rPr>
                <a:t>extraire(chaine, depart, n): extrait une partie de la chaine commençant au caractère de départ et long de n caractères</a:t>
              </a:r>
              <a:endParaRPr b="0" lang="fr-FR" sz="1900" spc="-1" strike="noStrike">
                <a:latin typeface="Arial"/>
              </a:endParaRPr>
            </a:p>
          </p:txBody>
        </p:sp>
        <p:sp>
          <p:nvSpPr>
            <p:cNvPr id="321" name="CustomShape 8"/>
            <p:cNvSpPr/>
            <p:nvPr/>
          </p:nvSpPr>
          <p:spPr>
            <a:xfrm>
              <a:off x="1026000" y="4292640"/>
              <a:ext cx="6366960" cy="754560"/>
            </a:xfrm>
            <a:custGeom>
              <a:avLst/>
              <a:gdLst/>
              <a:ahLst/>
              <a:rect l="l" t="t" r="r" b="b"/>
              <a:pathLst>
                <a:path w="6367152" h="754777">
                  <a:moveTo>
                    <a:pt x="0" y="125799"/>
                  </a:moveTo>
                  <a:cubicBezTo>
                    <a:pt x="0" y="56322"/>
                    <a:pt x="56322" y="0"/>
                    <a:pt x="125799" y="0"/>
                  </a:cubicBezTo>
                  <a:lnTo>
                    <a:pt x="6241353" y="0"/>
                  </a:lnTo>
                  <a:cubicBezTo>
                    <a:pt x="6310830" y="0"/>
                    <a:pt x="6367152" y="56322"/>
                    <a:pt x="6367152" y="125799"/>
                  </a:cubicBezTo>
                  <a:lnTo>
                    <a:pt x="6367152" y="628978"/>
                  </a:lnTo>
                  <a:cubicBezTo>
                    <a:pt x="6367152" y="698455"/>
                    <a:pt x="6310830" y="754777"/>
                    <a:pt x="6241353" y="754777"/>
                  </a:cubicBezTo>
                  <a:lnTo>
                    <a:pt x="125799" y="754777"/>
                  </a:lnTo>
                  <a:cubicBezTo>
                    <a:pt x="56322" y="754777"/>
                    <a:pt x="0" y="698455"/>
                    <a:pt x="0" y="628978"/>
                  </a:cubicBezTo>
                  <a:lnTo>
                    <a:pt x="0" y="125799"/>
                  </a:lnTo>
                  <a:close/>
                </a:path>
              </a:pathLst>
            </a:custGeom>
            <a:gradFill rotWithShape="0">
              <a:gsLst>
                <a:gs pos="0">
                  <a:srgbClr val="60bd60"/>
                </a:gs>
                <a:gs pos="100000">
                  <a:srgbClr val="40b841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09080" rIns="109080" tIns="109080" bIns="109080" anchor="ctr">
              <a:noAutofit/>
            </a:bodyPr>
            <a:p>
              <a:pPr>
                <a:lnSpc>
                  <a:spcPct val="90000"/>
                </a:lnSpc>
                <a:spcAft>
                  <a:spcPts val="799"/>
                </a:spcAft>
                <a:tabLst>
                  <a:tab algn="l" pos="0"/>
                </a:tabLst>
              </a:pPr>
              <a:r>
                <a:rPr b="0" lang="fr-FR" sz="1900" spc="-1" strike="noStrike">
                  <a:solidFill>
                    <a:srgbClr val="ffffff"/>
                  </a:solidFill>
                  <a:latin typeface="Calibri"/>
                </a:rPr>
                <a:t>remplacer(chaine,texte1,texte2): remplace  dans une chaine la chaine trouvée  texte1 par la texte2</a:t>
              </a:r>
              <a:endParaRPr b="0" lang="fr-FR" sz="1900" spc="-1" strike="noStrike">
                <a:latin typeface="Arial"/>
              </a:endParaRPr>
            </a:p>
          </p:txBody>
        </p:sp>
        <p:sp>
          <p:nvSpPr>
            <p:cNvPr id="322" name="CustomShape 9"/>
            <p:cNvSpPr/>
            <p:nvPr/>
          </p:nvSpPr>
          <p:spPr>
            <a:xfrm>
              <a:off x="1026000" y="5102280"/>
              <a:ext cx="6366960" cy="754560"/>
            </a:xfrm>
            <a:custGeom>
              <a:avLst/>
              <a:gdLst/>
              <a:ahLst/>
              <a:rect l="l" t="t" r="r" b="b"/>
              <a:pathLst>
                <a:path w="6367152" h="754777">
                  <a:moveTo>
                    <a:pt x="0" y="125799"/>
                  </a:moveTo>
                  <a:cubicBezTo>
                    <a:pt x="0" y="56322"/>
                    <a:pt x="56322" y="0"/>
                    <a:pt x="125799" y="0"/>
                  </a:cubicBezTo>
                  <a:lnTo>
                    <a:pt x="6241353" y="0"/>
                  </a:lnTo>
                  <a:cubicBezTo>
                    <a:pt x="6310830" y="0"/>
                    <a:pt x="6367152" y="56322"/>
                    <a:pt x="6367152" y="125799"/>
                  </a:cubicBezTo>
                  <a:lnTo>
                    <a:pt x="6367152" y="628978"/>
                  </a:lnTo>
                  <a:cubicBezTo>
                    <a:pt x="6367152" y="698455"/>
                    <a:pt x="6310830" y="754777"/>
                    <a:pt x="6241353" y="754777"/>
                  </a:cubicBezTo>
                  <a:lnTo>
                    <a:pt x="125799" y="754777"/>
                  </a:lnTo>
                  <a:cubicBezTo>
                    <a:pt x="56322" y="754777"/>
                    <a:pt x="0" y="698455"/>
                    <a:pt x="0" y="628978"/>
                  </a:cubicBezTo>
                  <a:lnTo>
                    <a:pt x="0" y="125799"/>
                  </a:lnTo>
                  <a:close/>
                </a:path>
              </a:pathLst>
            </a:custGeom>
            <a:gradFill rotWithShape="0">
              <a:gsLst>
                <a:gs pos="0">
                  <a:srgbClr val="81b861"/>
                </a:gs>
                <a:gs pos="100000">
                  <a:srgbClr val="6fb242"/>
                </a:gs>
              </a:gsLst>
              <a:lin ang="5400000"/>
            </a:gradFill>
            <a:ln>
              <a:noFill/>
            </a:ln>
            <a:effectLst>
              <a:outerShdw algn="tl" dir="5400000" dist="1908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09080" rIns="109080" tIns="109080" bIns="109080" anchor="ctr">
              <a:noAutofit/>
            </a:bodyPr>
            <a:p>
              <a:pPr>
                <a:lnSpc>
                  <a:spcPct val="90000"/>
                </a:lnSpc>
                <a:spcAft>
                  <a:spcPts val="799"/>
                </a:spcAft>
                <a:tabLst>
                  <a:tab algn="l" pos="0"/>
                </a:tabLst>
              </a:pPr>
              <a:r>
                <a:rPr b="0" lang="fr-FR" sz="1900" spc="-1" strike="noStrike">
                  <a:solidFill>
                    <a:srgbClr val="ffffff"/>
                  </a:solidFill>
                  <a:latin typeface="Calibri"/>
                </a:rPr>
                <a:t>trouve(chaine1,chaine2): renvoie la position du caractère qui commence la chaine dans la chaine1 ou erreur si pas trouvé</a:t>
              </a:r>
              <a:endParaRPr b="0" lang="fr-FR" sz="1900" spc="-1" strike="noStrike">
                <a:latin typeface="Arial"/>
              </a:endParaRPr>
            </a:p>
          </p:txBody>
        </p:sp>
      </p:grpSp>
      <p:sp>
        <p:nvSpPr>
          <p:cNvPr id="323" name="TextShape 10"/>
          <p:cNvSpPr txBox="1"/>
          <p:nvPr/>
        </p:nvSpPr>
        <p:spPr>
          <a:xfrm>
            <a:off x="7485480" y="91440"/>
            <a:ext cx="4149360" cy="463320"/>
          </a:xfrm>
          <a:prstGeom prst="rect">
            <a:avLst/>
          </a:prstGeom>
          <a:noFill/>
          <a:ln>
            <a:noFill/>
          </a:ln>
        </p:spPr>
        <p:txBody>
          <a:bodyPr anchor="b" anchorCtr="1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2f5597"/>
                </a:solidFill>
                <a:latin typeface="Calibri"/>
              </a:rPr>
              <a:t>Equivalent VBA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TextShape 11"/>
          <p:cNvSpPr txBox="1"/>
          <p:nvPr/>
        </p:nvSpPr>
        <p:spPr>
          <a:xfrm>
            <a:off x="7485480" y="555120"/>
            <a:ext cx="4149360" cy="5800680"/>
          </a:xfrm>
          <a:prstGeom prst="rect">
            <a:avLst/>
          </a:prstGeom>
          <a:noFill/>
          <a:ln w="9360">
            <a:solidFill>
              <a:srgbClr val="5b9bd5"/>
            </a:solidFill>
            <a:round/>
          </a:ln>
        </p:spPr>
        <p:txBody>
          <a:bodyPr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len(string)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left(string, n)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right(string,n)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mid(string,n1,n2)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replace(string, t1,t2)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Instr(string1,string2)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13894</TotalTime>
  <Application>LibreOffice/6.4.7.2$Linux_X86_64 LibreOffice_project/40$Build-2</Application>
  <Words>3625</Words>
  <Paragraphs>1009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2019-07-31T08:05:35Z</dcterms:created>
  <dc:creator>o OJ</dc:creator>
  <dc:description/>
  <dc:language>fr-FR</dc:language>
  <cp:lastModifiedBy/>
  <dcterms:modified xsi:type="dcterms:W3CDTF">2022-09-27T11:46:22Z</dcterms:modified>
  <cp:revision>348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22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71</vt:i4>
  </property>
</Properties>
</file>