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39" r:id="rId3"/>
    <p:sldId id="333" r:id="rId4"/>
    <p:sldId id="366" r:id="rId5"/>
    <p:sldId id="367" r:id="rId6"/>
    <p:sldId id="332" r:id="rId7"/>
    <p:sldId id="334" r:id="rId8"/>
    <p:sldId id="349" r:id="rId9"/>
    <p:sldId id="350" r:id="rId10"/>
    <p:sldId id="338" r:id="rId11"/>
    <p:sldId id="345" r:id="rId12"/>
    <p:sldId id="346" r:id="rId13"/>
    <p:sldId id="347" r:id="rId14"/>
    <p:sldId id="348" r:id="rId15"/>
    <p:sldId id="285" r:id="rId16"/>
    <p:sldId id="286" r:id="rId17"/>
    <p:sldId id="351" r:id="rId18"/>
    <p:sldId id="352" r:id="rId19"/>
    <p:sldId id="353" r:id="rId20"/>
    <p:sldId id="271" r:id="rId21"/>
    <p:sldId id="266" r:id="rId22"/>
    <p:sldId id="302" r:id="rId23"/>
    <p:sldId id="311" r:id="rId24"/>
    <p:sldId id="355" r:id="rId25"/>
    <p:sldId id="356" r:id="rId26"/>
    <p:sldId id="357" r:id="rId27"/>
    <p:sldId id="358" r:id="rId28"/>
    <p:sldId id="317" r:id="rId29"/>
    <p:sldId id="364" r:id="rId30"/>
    <p:sldId id="365" r:id="rId31"/>
    <p:sldId id="359" r:id="rId32"/>
    <p:sldId id="360" r:id="rId33"/>
    <p:sldId id="361" r:id="rId34"/>
    <p:sldId id="362" r:id="rId35"/>
    <p:sldId id="363"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 styleId="{0E3FDE45-AF77-4B5C-9715-49D594BDF05E}" styleName="">
    <a:wholeTbl>
      <a:tcTxStyle>
        <a:font>
          <a:latin typeface="+mn-lt"/>
          <a:ea typeface="+mn-ea"/>
          <a:cs typeface="+mn-cs"/>
        </a:font>
        <a:srgbClr val="000000"/>
      </a:tcTxStyle>
      <a:tcStyle>
        <a:tcBdr>
          <a:top>
            <a:ln w="12701" cap="flat" cmpd="sng" algn="ctr">
              <a:solidFill>
                <a:srgbClr val="ED7D31"/>
              </a:solidFill>
              <a:prstDash val="solid"/>
              <a:round/>
              <a:headEnd type="none" w="med" len="med"/>
              <a:tailEnd type="none" w="med" len="med"/>
            </a:ln>
          </a:top>
          <a:bottom>
            <a:ln w="12701" cap="flat" cmpd="sng" algn="ctr">
              <a:solidFill>
                <a:srgbClr val="ED7D31"/>
              </a:solidFill>
              <a:prstDash val="solid"/>
              <a:round/>
              <a:headEnd type="none" w="med" len="med"/>
              <a:tailEnd type="none" w="med" len="med"/>
            </a:ln>
          </a:bottom>
        </a:tcBdr>
      </a:tcStyle>
    </a:wholeTbl>
    <a:band1H>
      <a:tcStyle>
        <a:tcBdr/>
        <a:fill>
          <a:solidFill>
            <a:srgbClr val="ED7D31"/>
          </a:solidFill>
        </a:fill>
      </a:tcStyle>
    </a:band1H>
    <a:band2H>
      <a:tcStyle>
        <a:tcBdr/>
      </a:tcStyle>
    </a:band2H>
    <a:band1V>
      <a:tcStyle>
        <a:tcBdr/>
        <a:fill>
          <a:solidFill>
            <a:srgbClr val="ED7D31"/>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ED7D31"/>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ED7D31"/>
              </a:solidFill>
              <a:prstDash val="solid"/>
              <a:round/>
              <a:headEnd type="none" w="med" len="med"/>
              <a:tailEnd type="none" w="med" len="med"/>
            </a:ln>
          </a:bottom>
        </a:tcBdr>
      </a:tcStyle>
    </a:firstRow>
  </a:tblStyle>
  <a:tblStyle styleId="{5FD0F851-EC5A-4D38-B0AD-8093EC10F338}" styleName="">
    <a:wholeTbl>
      <a:tcTxStyle>
        <a:font>
          <a:latin typeface="+mn-lt"/>
          <a:ea typeface="+mn-ea"/>
          <a:cs typeface="+mn-cs"/>
        </a:font>
        <a:srgbClr val="000000"/>
      </a:tcTxStyle>
      <a:tcStyle>
        <a:tcBdr>
          <a:top>
            <a:ln w="12701" cap="flat" cmpd="sng" algn="ctr">
              <a:solidFill>
                <a:srgbClr val="4472C4"/>
              </a:solidFill>
              <a:prstDash val="solid"/>
              <a:round/>
              <a:headEnd type="none" w="med" len="med"/>
              <a:tailEnd type="none" w="med" len="med"/>
            </a:ln>
          </a:top>
          <a:bottom>
            <a:ln w="12701" cap="flat" cmpd="sng" algn="ctr">
              <a:solidFill>
                <a:srgbClr val="4472C4"/>
              </a:solidFill>
              <a:prstDash val="solid"/>
              <a:round/>
              <a:headEnd type="none" w="med" len="med"/>
              <a:tailEnd type="none" w="med" len="med"/>
            </a:ln>
          </a:bottom>
        </a:tcBdr>
      </a:tcStyle>
    </a:wholeTbl>
    <a:band1H>
      <a:tcStyle>
        <a:tcBdr/>
        <a:fill>
          <a:solidFill>
            <a:srgbClr val="4472C4"/>
          </a:solidFill>
        </a:fill>
      </a:tcStyle>
    </a:band1H>
    <a:band2H>
      <a:tcStyle>
        <a:tcBdr/>
      </a:tcStyle>
    </a:band2H>
    <a:band1V>
      <a:tcStyle>
        <a:tcBdr/>
        <a:fill>
          <a:solidFill>
            <a:srgbClr val="4472C4"/>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4472C4"/>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4472C4"/>
              </a:solidFill>
              <a:prstDash val="solid"/>
              <a:round/>
              <a:headEnd type="none" w="med" len="med"/>
              <a:tailEnd type="none" w="med" len="med"/>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94660"/>
  </p:normalViewPr>
  <p:slideViewPr>
    <p:cSldViewPr snapToGrid="0">
      <p:cViewPr varScale="1">
        <p:scale>
          <a:sx n="108" d="100"/>
          <a:sy n="108" d="100"/>
        </p:scale>
        <p:origin x="104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3" name="Espace réservé de la date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3D06C20D-7CA1-4F4F-B288-B0B1D36012BE}" type="datetime1">
              <a:rPr lang="fr-FR"/>
              <a:pPr lvl="0"/>
              <a:t>13/09/2022</a:t>
            </a:fld>
            <a:endParaRPr lang="fr-FR"/>
          </a:p>
        </p:txBody>
      </p:sp>
      <p:sp>
        <p:nvSpPr>
          <p:cNvPr id="4" name="Espace réservé de l'image des diapositives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Espace réservé des commentaires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7" name="Espace réservé du numéro de diapositive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C47A5CD1-4C5D-4B8E-9598-D887529D06B8}" type="slidenum">
              <a:rPr/>
              <a:pPr lvl="0"/>
              <a:t>‹N°›</a:t>
            </a:fld>
            <a:endParaRPr lang="fr-FR"/>
          </a:p>
        </p:txBody>
      </p:sp>
    </p:spTree>
    <p:extLst>
      <p:ext uri="{BB962C8B-B14F-4D97-AF65-F5344CB8AC3E}">
        <p14:creationId xmlns:p14="http://schemas.microsoft.com/office/powerpoint/2010/main" val="1225004845"/>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13</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6860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14</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76930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a:t>une opération? si je mesure le temps que met un opérateur à prendre un carton (non déplié) sur une palette, qu’il plie le carton, qu’il y glisse dedans des produits, qu’il ferme le carton, qu’il appose l’étiquette de contrôle, dépose le carton sur une bande de roulement avant de reprendre un autre carton non déplié, j’ai compté 6 opérations: l’opérateur mettra-t-il le même temps à chaque nouvel enchaînement? (palette carton vide, produits défectueux, plus d’étiquettes, fatigue opérateur)</a:t>
            </a:r>
          </a:p>
          <a:p>
            <a:pPr lvl="0"/>
            <a:r>
              <a:rPr lang="fr-FR"/>
              <a:t>Progresser: la notation O (notation de Landeau)</a:t>
            </a:r>
          </a:p>
          <a:p>
            <a:pPr lvl="0"/>
            <a:r>
              <a:rPr lang="fr-FR"/>
              <a:t>comparaison des méthodes de tri d’un tableau de taille N: tris à bulles, par sélection, rapide, dichotomique…: temps nécessaire?</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333E84-DBC0-4CF7-AF8F-CF2C2AA071F1}"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19</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96084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23</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24</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27592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8090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4164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444708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32987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30</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96091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31</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18632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32</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66840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33</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2973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34</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021959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9586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4</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97180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80923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a:t>une opération? si je mesure le temps que met un opérateur à prendre un carton (non déplié) sur une palette, qu’il plie le carton, qu’il y glisse dedans des produits, qu’il ferme le carton, qu’il appose l’étiquette de contrôle, dépose le carton sur une bande de roulement avant de reprendre un autre carton non déplié, j’ai compté 6 opérations: l’opérateur mettra-t-il le même temps à chaque nouvel enchaînement? (palette carton vide, produits défectueux, plus d’étiquettes, fatigue opérateur)</a:t>
            </a:r>
          </a:p>
          <a:p>
            <a:pPr lvl="0"/>
            <a:r>
              <a:rPr lang="fr-FR"/>
              <a:t>Progresser: la notation O (notation de Landeau)</a:t>
            </a:r>
          </a:p>
          <a:p>
            <a:pPr lvl="0"/>
            <a:r>
              <a:rPr lang="fr-FR"/>
              <a:t>comparaison des méthodes de tri d’un tableau de taille N: tris à bulles, par sélection, rapide, dichotomique…: temps nécessaire?</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333E84-DBC0-4CF7-AF8F-CF2C2AA071F1}"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7</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a:t>une opération? si je mesure le temps que met un opérateur à prendre un carton (non déplié) sur une palette, qu’il plie le carton, qu’il y glisse dedans des produits, qu’il ferme le carton, qu’il appose l’étiquette de contrôle, dépose le carton sur une bande de roulement avant de reprendre un autre carton non déplié, j’ai compté 6 opérations: l’opérateur mettra-t-il le même temps à chaque nouvel enchaînement? (palette carton vide, produits défectueux, plus d’étiquettes, fatigue opérateur)</a:t>
            </a:r>
          </a:p>
          <a:p>
            <a:pPr lvl="0"/>
            <a:r>
              <a:rPr lang="fr-FR"/>
              <a:t>Progresser: la notation O (notation de Landeau)</a:t>
            </a:r>
          </a:p>
          <a:p>
            <a:pPr lvl="0"/>
            <a:r>
              <a:rPr lang="fr-FR"/>
              <a:t>comparaison des méthodes de tri d’un tableau de taille N: tris à bulles, par sélection, rapide, dichotomique…: temps nécessaire?</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333E84-DBC0-4CF7-AF8F-CF2C2AA071F1}"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8</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5751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10</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11</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48894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52532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txBox="1">
            <a:spLocks noGrp="1"/>
          </p:cNvSpPr>
          <p:nvPr>
            <p:ph type="ctrTitle"/>
          </p:nvPr>
        </p:nvSpPr>
        <p:spPr>
          <a:xfrm>
            <a:off x="1524003" y="1122361"/>
            <a:ext cx="9144000" cy="2387598"/>
          </a:xfrm>
        </p:spPr>
        <p:txBody>
          <a:bodyPr anchor="b" anchorCtr="1"/>
          <a:lstStyle>
            <a:lvl1pPr algn="ctr">
              <a:defRPr sz="6000"/>
            </a:lvl1pPr>
          </a:lstStyle>
          <a:p>
            <a:pPr lvl="0"/>
            <a:r>
              <a:rPr lang="fr-FR"/>
              <a:t>Modifiez le style du titre</a:t>
            </a:r>
          </a:p>
        </p:txBody>
      </p:sp>
      <p:sp>
        <p:nvSpPr>
          <p:cNvPr id="3" name="Sous-titre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fr-FR"/>
              <a:t>Modifiez le style des sous-titres du masque</a:t>
            </a:r>
          </a:p>
        </p:txBody>
      </p:sp>
      <p:sp>
        <p:nvSpPr>
          <p:cNvPr id="4" name="Espace réservé de la date 3"/>
          <p:cNvSpPr txBox="1">
            <a:spLocks noGrp="1"/>
          </p:cNvSpPr>
          <p:nvPr>
            <p:ph type="dt" sz="half" idx="7"/>
          </p:nvPr>
        </p:nvSpPr>
        <p:spPr/>
        <p:txBody>
          <a:bodyPr/>
          <a:lstStyle>
            <a:lvl1pPr>
              <a:defRPr/>
            </a:lvl1pPr>
          </a:lstStyle>
          <a:p>
            <a:pPr lvl="0"/>
            <a:fld id="{66125DB5-D82D-49AD-BD9E-42ECD2CCA9A5}" type="datetime1">
              <a:rPr lang="fr-FR"/>
              <a:pPr lvl="0"/>
              <a:t>13/09/2022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BA74A24A-5E54-4CA7-B207-718EB1142F76}" type="slidenum">
              <a:rPr/>
              <a:pPr lvl="0"/>
              <a:t>‹N°›</a:t>
            </a:fld>
            <a:endParaRPr lang="fr-FR"/>
          </a:p>
        </p:txBody>
      </p:sp>
    </p:spTree>
    <p:extLst>
      <p:ext uri="{BB962C8B-B14F-4D97-AF65-F5344CB8AC3E}">
        <p14:creationId xmlns:p14="http://schemas.microsoft.com/office/powerpoint/2010/main" val="23308624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txBox="1">
            <a:spLocks noGrp="1"/>
          </p:cNvSpPr>
          <p:nvPr>
            <p:ph type="dt" sz="half" idx="7"/>
          </p:nvPr>
        </p:nvSpPr>
        <p:spPr/>
        <p:txBody>
          <a:bodyPr/>
          <a:lstStyle>
            <a:lvl1pPr>
              <a:defRPr/>
            </a:lvl1pPr>
          </a:lstStyle>
          <a:p>
            <a:pPr lvl="0"/>
            <a:fld id="{F6E080A1-6E85-4F0B-B676-C396B9644E28}" type="datetime1">
              <a:rPr lang="fr-FR"/>
              <a:pPr lvl="0"/>
              <a:t>13/09/2022</a:t>
            </a:fld>
            <a:endParaRPr lang="fr-FR"/>
          </a:p>
        </p:txBody>
      </p:sp>
      <p:sp>
        <p:nvSpPr>
          <p:cNvPr id="3" name="Espace réservé du pied de page 2"/>
          <p:cNvSpPr txBox="1">
            <a:spLocks noGrp="1"/>
          </p:cNvSpPr>
          <p:nvPr>
            <p:ph type="ftr" sz="quarter" idx="9"/>
          </p:nvPr>
        </p:nvSpPr>
        <p:spPr/>
        <p:txBody>
          <a:bodyPr/>
          <a:lstStyle>
            <a:lvl1pPr>
              <a:defRPr/>
            </a:lvl1pPr>
          </a:lstStyle>
          <a:p>
            <a:pPr lvl="0"/>
            <a:endParaRPr lang="fr-FR"/>
          </a:p>
        </p:txBody>
      </p:sp>
      <p:sp>
        <p:nvSpPr>
          <p:cNvPr id="4" name="Espace réservé du numéro de diapositive 3"/>
          <p:cNvSpPr txBox="1">
            <a:spLocks noGrp="1"/>
          </p:cNvSpPr>
          <p:nvPr>
            <p:ph type="sldNum" sz="quarter" idx="8"/>
          </p:nvPr>
        </p:nvSpPr>
        <p:spPr/>
        <p:txBody>
          <a:bodyPr/>
          <a:lstStyle>
            <a:lvl1pPr>
              <a:defRPr/>
            </a:lvl1pPr>
          </a:lstStyle>
          <a:p>
            <a:pPr lvl="0"/>
            <a:fld id="{F235393A-7560-4338-B925-03AF07955217}" type="slidenum">
              <a:rPr/>
              <a:pPr lvl="0"/>
              <a:t>‹N°›</a:t>
            </a:fld>
            <a:endParaRPr lang="fr-FR"/>
          </a:p>
        </p:txBody>
      </p:sp>
    </p:spTree>
    <p:extLst>
      <p:ext uri="{BB962C8B-B14F-4D97-AF65-F5344CB8AC3E}">
        <p14:creationId xmlns:p14="http://schemas.microsoft.com/office/powerpoint/2010/main" val="264334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du contenu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txBox="1">
            <a:spLocks noGrp="1"/>
          </p:cNvSpPr>
          <p:nvPr>
            <p:ph type="body" idx="2"/>
          </p:nvPr>
        </p:nvSpPr>
        <p:spPr>
          <a:xfrm>
            <a:off x="839784" y="2057400"/>
            <a:ext cx="3932240" cy="3811584"/>
          </a:xfrm>
        </p:spPr>
        <p:txBody>
          <a:bodyPr/>
          <a:lstStyle>
            <a:lvl1pPr marL="0" indent="0">
              <a:buNone/>
              <a:defRPr sz="1600"/>
            </a:lvl1pPr>
          </a:lstStyle>
          <a:p>
            <a:pPr lvl="0"/>
            <a:r>
              <a:rPr lang="fr-FR"/>
              <a:t>Modifiez les styles du texte du masque</a:t>
            </a:r>
          </a:p>
        </p:txBody>
      </p:sp>
      <p:sp>
        <p:nvSpPr>
          <p:cNvPr id="5" name="Espace réservé de la date 4"/>
          <p:cNvSpPr txBox="1">
            <a:spLocks noGrp="1"/>
          </p:cNvSpPr>
          <p:nvPr>
            <p:ph type="dt" sz="half" idx="7"/>
          </p:nvPr>
        </p:nvSpPr>
        <p:spPr/>
        <p:txBody>
          <a:bodyPr/>
          <a:lstStyle>
            <a:lvl1pPr>
              <a:defRPr/>
            </a:lvl1pPr>
          </a:lstStyle>
          <a:p>
            <a:pPr lvl="0"/>
            <a:fld id="{B1C30C7D-85C9-4028-88BA-44F4E1A6B052}" type="datetime1">
              <a:rPr lang="fr-FR"/>
              <a:pPr lvl="0"/>
              <a:t>13/09/2022</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FA9464B5-5DFC-4588-A1BD-020FA3EF675F}" type="slidenum">
              <a:rPr/>
              <a:pPr lvl="0"/>
              <a:t>‹N°›</a:t>
            </a:fld>
            <a:endParaRPr lang="fr-FR"/>
          </a:p>
        </p:txBody>
      </p:sp>
    </p:spTree>
    <p:extLst>
      <p:ext uri="{BB962C8B-B14F-4D97-AF65-F5344CB8AC3E}">
        <p14:creationId xmlns:p14="http://schemas.microsoft.com/office/powerpoint/2010/main" val="2812784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pour une image  2"/>
          <p:cNvSpPr txBox="1">
            <a:spLocks noGrp="1"/>
          </p:cNvSpPr>
          <p:nvPr>
            <p:ph type="pic" idx="1"/>
          </p:nvPr>
        </p:nvSpPr>
        <p:spPr>
          <a:xfrm>
            <a:off x="5183184" y="987423"/>
            <a:ext cx="6172200" cy="4873623"/>
          </a:xfrm>
        </p:spPr>
        <p:txBody>
          <a:bodyPr/>
          <a:lstStyle>
            <a:lvl1pPr marL="0" indent="0">
              <a:buNone/>
              <a:defRPr sz="3200"/>
            </a:lvl1pPr>
          </a:lstStyle>
          <a:p>
            <a:pPr lvl="0"/>
            <a:endParaRPr lang="fr-FR"/>
          </a:p>
        </p:txBody>
      </p:sp>
      <p:sp>
        <p:nvSpPr>
          <p:cNvPr id="4" name="Espace réservé du texte 3"/>
          <p:cNvSpPr txBox="1">
            <a:spLocks noGrp="1"/>
          </p:cNvSpPr>
          <p:nvPr>
            <p:ph type="body" idx="2"/>
          </p:nvPr>
        </p:nvSpPr>
        <p:spPr>
          <a:xfrm>
            <a:off x="839784" y="2057400"/>
            <a:ext cx="3932240" cy="3811584"/>
          </a:xfrm>
        </p:spPr>
        <p:txBody>
          <a:bodyPr/>
          <a:lstStyle>
            <a:lvl1pPr marL="0" indent="0">
              <a:buNone/>
              <a:defRPr sz="1600"/>
            </a:lvl1pPr>
          </a:lstStyle>
          <a:p>
            <a:pPr lvl="0"/>
            <a:r>
              <a:rPr lang="fr-FR"/>
              <a:t>Modifiez les styles du texte du masque</a:t>
            </a:r>
          </a:p>
        </p:txBody>
      </p:sp>
      <p:sp>
        <p:nvSpPr>
          <p:cNvPr id="5" name="Espace réservé de la date 4"/>
          <p:cNvSpPr txBox="1">
            <a:spLocks noGrp="1"/>
          </p:cNvSpPr>
          <p:nvPr>
            <p:ph type="dt" sz="half" idx="7"/>
          </p:nvPr>
        </p:nvSpPr>
        <p:spPr/>
        <p:txBody>
          <a:bodyPr/>
          <a:lstStyle>
            <a:lvl1pPr>
              <a:defRPr/>
            </a:lvl1pPr>
          </a:lstStyle>
          <a:p>
            <a:pPr lvl="0"/>
            <a:fld id="{DEA4BE38-ECCD-4A89-8A7D-F346C44A348B}" type="datetime1">
              <a:rPr lang="fr-FR"/>
              <a:pPr lvl="0"/>
              <a:t>13/09/2022</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89AB2D74-0938-44C2-B712-5E62FE9B4A99}" type="slidenum">
              <a:rPr/>
              <a:pPr lvl="0"/>
              <a:t>‹N°›</a:t>
            </a:fld>
            <a:endParaRPr lang="fr-FR"/>
          </a:p>
        </p:txBody>
      </p:sp>
    </p:spTree>
    <p:extLst>
      <p:ext uri="{BB962C8B-B14F-4D97-AF65-F5344CB8AC3E}">
        <p14:creationId xmlns:p14="http://schemas.microsoft.com/office/powerpoint/2010/main" val="274752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texte vertical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69422955-991F-4DAF-BBE1-2192928B35D9}" type="datetime1">
              <a:rPr lang="fr-FR"/>
              <a:pPr lvl="0"/>
              <a:t>13/09/2022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63F9F341-6CAF-4F70-B9B9-A473C6C6B3E7}" type="slidenum">
              <a:rPr/>
              <a:pPr lvl="0"/>
              <a:t>‹N°›</a:t>
            </a:fld>
            <a:endParaRPr lang="fr-FR"/>
          </a:p>
        </p:txBody>
      </p:sp>
    </p:spTree>
    <p:extLst>
      <p:ext uri="{BB962C8B-B14F-4D97-AF65-F5344CB8AC3E}">
        <p14:creationId xmlns:p14="http://schemas.microsoft.com/office/powerpoint/2010/main" val="2311822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txBox="1">
            <a:spLocks noGrp="1"/>
          </p:cNvSpPr>
          <p:nvPr>
            <p:ph type="title" orient="vert"/>
          </p:nvPr>
        </p:nvSpPr>
        <p:spPr>
          <a:xfrm>
            <a:off x="8724903" y="365129"/>
            <a:ext cx="2628899" cy="5811834"/>
          </a:xfrm>
        </p:spPr>
        <p:txBody>
          <a:bodyPr vert="eaVert"/>
          <a:lstStyle>
            <a:lvl1pPr>
              <a:defRPr/>
            </a:lvl1pPr>
          </a:lstStyle>
          <a:p>
            <a:pPr lvl="0"/>
            <a:r>
              <a:rPr lang="fr-FR"/>
              <a:t>Modifiez le style du titre</a:t>
            </a:r>
          </a:p>
        </p:txBody>
      </p:sp>
      <p:sp>
        <p:nvSpPr>
          <p:cNvPr id="3" name="Espace réservé du texte vertical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3A1597CD-030F-4819-884A-7590BF926EE4}" type="datetime1">
              <a:rPr lang="fr-FR"/>
              <a:pPr lvl="0"/>
              <a:t>13/09/2022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658E206D-B62D-4137-8D6F-E5D4BDFDFF5E}" type="slidenum">
              <a:rPr/>
              <a:pPr lvl="0"/>
              <a:t>‹N°›</a:t>
            </a:fld>
            <a:endParaRPr lang="fr-FR"/>
          </a:p>
        </p:txBody>
      </p:sp>
    </p:spTree>
    <p:extLst>
      <p:ext uri="{BB962C8B-B14F-4D97-AF65-F5344CB8AC3E}">
        <p14:creationId xmlns:p14="http://schemas.microsoft.com/office/powerpoint/2010/main" val="1121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Espace réservé du contenu 2"/>
          <p:cNvSpPr txBox="1">
            <a:spLocks noGrp="1"/>
          </p:cNvSpPr>
          <p:nvPr>
            <p:ph idx="4294967295"/>
          </p:nvPr>
        </p:nvSpPr>
        <p:spPr>
          <a:xfrm>
            <a:off x="947053" y="138796"/>
            <a:ext cx="11070768" cy="6217554"/>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Espace réservé de la date 3"/>
          <p:cNvSpPr txBox="1">
            <a:spLocks noGrp="1"/>
          </p:cNvSpPr>
          <p:nvPr>
            <p:ph type="dt" sz="half" idx="7"/>
          </p:nvPr>
        </p:nvSpPr>
        <p:spPr>
          <a:xfrm>
            <a:off x="947053" y="6356351"/>
            <a:ext cx="2743200" cy="365129"/>
          </a:xfrm>
        </p:spPr>
        <p:txBody>
          <a:bodyPr/>
          <a:lstStyle>
            <a:lvl1pPr>
              <a:defRPr/>
            </a:lvl1pPr>
          </a:lstStyle>
          <a:p>
            <a:pPr lvl="0"/>
            <a:fld id="{79285D55-D26A-43C8-A352-2E3820C0F11C}" type="datetime1">
              <a:rPr lang="fr-FR"/>
              <a:pPr lvl="0"/>
              <a:t>13/09/2022</a:t>
            </a:fld>
            <a:endParaRPr lang="fr-FR"/>
          </a:p>
        </p:txBody>
      </p:sp>
      <p:sp>
        <p:nvSpPr>
          <p:cNvPr id="4" name="Espace réservé du pied de page 4"/>
          <p:cNvSpPr txBox="1">
            <a:spLocks noGrp="1"/>
          </p:cNvSpPr>
          <p:nvPr>
            <p:ph type="ftr" sz="quarter" idx="9"/>
          </p:nvPr>
        </p:nvSpPr>
        <p:spPr>
          <a:xfrm>
            <a:off x="4425037" y="6356351"/>
            <a:ext cx="4114800" cy="365129"/>
          </a:xfrm>
        </p:spPr>
        <p:txBody>
          <a:bodyPr/>
          <a:lstStyle>
            <a:lvl1pPr>
              <a:defRPr/>
            </a:lvl1pPr>
          </a:lstStyle>
          <a:p>
            <a:pPr lvl="0"/>
            <a:endParaRPr lang="fr-FR"/>
          </a:p>
        </p:txBody>
      </p:sp>
      <p:sp>
        <p:nvSpPr>
          <p:cNvPr id="5" name="Espace réservé du numéro de diapositive 5"/>
          <p:cNvSpPr txBox="1">
            <a:spLocks noGrp="1"/>
          </p:cNvSpPr>
          <p:nvPr>
            <p:ph type="sldNum" sz="quarter" idx="8"/>
          </p:nvPr>
        </p:nvSpPr>
        <p:spPr>
          <a:xfrm>
            <a:off x="9274631" y="6356351"/>
            <a:ext cx="2743200" cy="365129"/>
          </a:xfrm>
        </p:spPr>
        <p:txBody>
          <a:bodyPr/>
          <a:lstStyle>
            <a:lvl1pPr>
              <a:defRPr/>
            </a:lvl1pPr>
          </a:lstStyle>
          <a:p>
            <a:pPr lvl="0"/>
            <a:fld id="{E55D19FD-8822-4A72-A416-7CA11688BFE2}" type="slidenum">
              <a:rPr/>
              <a:pPr lvl="0"/>
              <a:t>‹N°›</a:t>
            </a:fld>
            <a:endParaRPr lang="fr-FR"/>
          </a:p>
        </p:txBody>
      </p:sp>
      <p:sp>
        <p:nvSpPr>
          <p:cNvPr id="6" name="Titre 1"/>
          <p:cNvSpPr txBox="1">
            <a:spLocks noGrp="1"/>
          </p:cNvSpPr>
          <p:nvPr>
            <p:ph type="title"/>
          </p:nvPr>
        </p:nvSpPr>
        <p:spPr>
          <a:xfrm rot="16200004">
            <a:off x="-2591999" y="3290683"/>
            <a:ext cx="6166795" cy="694797"/>
          </a:xfrm>
          <a:gradFill>
            <a:gsLst>
              <a:gs pos="0">
                <a:srgbClr val="F7FAFD"/>
              </a:gs>
              <a:gs pos="100000">
                <a:srgbClr val="9DC3E6"/>
              </a:gs>
            </a:gsLst>
            <a:lin ang="5400000"/>
          </a:gradFill>
          <a:ln w="9528">
            <a:solidFill>
              <a:srgbClr val="DEEBF7"/>
            </a:solidFill>
            <a:prstDash val="solid"/>
          </a:ln>
          <a:effectLst>
            <a:outerShdw dist="38096" dir="2700000" algn="tl">
              <a:srgbClr val="000000">
                <a:alpha val="40000"/>
              </a:srgbClr>
            </a:outerShdw>
          </a:effectLst>
        </p:spPr>
        <p:txBody>
          <a:bodyPr/>
          <a:lstStyle>
            <a:lvl1pPr>
              <a:defRPr b="1">
                <a:solidFill>
                  <a:srgbClr val="4472C4"/>
                </a:solidFill>
              </a:defRPr>
            </a:lvl1pPr>
          </a:lstStyle>
          <a:p>
            <a:pPr lvl="0"/>
            <a:r>
              <a:rPr lang="fr-FR"/>
              <a:t>Modifiez le style du titre</a:t>
            </a:r>
          </a:p>
        </p:txBody>
      </p:sp>
    </p:spTree>
    <p:extLst>
      <p:ext uri="{BB962C8B-B14F-4D97-AF65-F5344CB8AC3E}">
        <p14:creationId xmlns:p14="http://schemas.microsoft.com/office/powerpoint/2010/main" val="21553187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Espace réservé de la date 2"/>
          <p:cNvSpPr txBox="1">
            <a:spLocks noGrp="1"/>
          </p:cNvSpPr>
          <p:nvPr>
            <p:ph type="dt" sz="half" idx="7"/>
          </p:nvPr>
        </p:nvSpPr>
        <p:spPr/>
        <p:txBody>
          <a:bodyPr/>
          <a:lstStyle>
            <a:lvl1pPr>
              <a:defRPr/>
            </a:lvl1pPr>
          </a:lstStyle>
          <a:p>
            <a:pPr lvl="0"/>
            <a:fld id="{E2298240-6423-413A-8192-DEA2CB14DE81}" type="datetime1">
              <a:rPr lang="fr-FR"/>
              <a:pPr lvl="0"/>
              <a:t>13/09/2022</a:t>
            </a:fld>
            <a:endParaRPr lang="fr-FR"/>
          </a:p>
        </p:txBody>
      </p:sp>
      <p:sp>
        <p:nvSpPr>
          <p:cNvPr id="3" name="Espace réservé du pied de page 3"/>
          <p:cNvSpPr txBox="1">
            <a:spLocks noGrp="1"/>
          </p:cNvSpPr>
          <p:nvPr>
            <p:ph type="ftr" sz="quarter" idx="9"/>
          </p:nvPr>
        </p:nvSpPr>
        <p:spPr/>
        <p:txBody>
          <a:bodyPr/>
          <a:lstStyle>
            <a:lvl1pPr>
              <a:defRPr/>
            </a:lvl1pPr>
          </a:lstStyle>
          <a:p>
            <a:pPr lvl="0"/>
            <a:endParaRPr lang="fr-FR"/>
          </a:p>
        </p:txBody>
      </p:sp>
      <p:sp>
        <p:nvSpPr>
          <p:cNvPr id="4" name="Espace réservé du numéro de diapositive 4"/>
          <p:cNvSpPr txBox="1">
            <a:spLocks noGrp="1"/>
          </p:cNvSpPr>
          <p:nvPr>
            <p:ph type="sldNum" sz="quarter" idx="8"/>
          </p:nvPr>
        </p:nvSpPr>
        <p:spPr/>
        <p:txBody>
          <a:bodyPr/>
          <a:lstStyle>
            <a:lvl1pPr>
              <a:defRPr/>
            </a:lvl1pPr>
          </a:lstStyle>
          <a:p>
            <a:pPr lvl="0"/>
            <a:fld id="{3F994120-8500-4BA5-85A0-2FC26D5B5833}" type="slidenum">
              <a:rPr/>
              <a:pPr lvl="0"/>
              <a:t>‹N°›</a:t>
            </a:fld>
            <a:endParaRPr lang="fr-FR"/>
          </a:p>
        </p:txBody>
      </p:sp>
    </p:spTree>
    <p:extLst>
      <p:ext uri="{BB962C8B-B14F-4D97-AF65-F5344CB8AC3E}">
        <p14:creationId xmlns:p14="http://schemas.microsoft.com/office/powerpoint/2010/main" val="364461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txBox="1">
            <a:spLocks noGrp="1"/>
          </p:cNvSpPr>
          <p:nvPr>
            <p:ph type="title"/>
          </p:nvPr>
        </p:nvSpPr>
        <p:spPr>
          <a:xfrm>
            <a:off x="831847" y="1709735"/>
            <a:ext cx="10515600" cy="2852735"/>
          </a:xfrm>
        </p:spPr>
        <p:txBody>
          <a:bodyPr anchor="b"/>
          <a:lstStyle>
            <a:lvl1pPr>
              <a:defRPr sz="6000" i="1">
                <a:solidFill>
                  <a:srgbClr val="2F5597"/>
                </a:solidFill>
              </a:defRPr>
            </a:lvl1pPr>
          </a:lstStyle>
          <a:p>
            <a:pPr lvl="0"/>
            <a:r>
              <a:rPr lang="fr-FR"/>
              <a:t>Modifiez le style du titre</a:t>
            </a:r>
          </a:p>
        </p:txBody>
      </p:sp>
      <p:sp>
        <p:nvSpPr>
          <p:cNvPr id="3" name="Espace réservé du texte 2"/>
          <p:cNvSpPr txBox="1">
            <a:spLocks noGrp="1"/>
          </p:cNvSpPr>
          <p:nvPr>
            <p:ph type="body" idx="1"/>
          </p:nvPr>
        </p:nvSpPr>
        <p:spPr>
          <a:xfrm>
            <a:off x="831847" y="4589465"/>
            <a:ext cx="10515600" cy="1500182"/>
          </a:xfrm>
        </p:spPr>
        <p:txBody>
          <a:bodyPr/>
          <a:lstStyle>
            <a:lvl1pPr marL="0" indent="0">
              <a:buNone/>
              <a:defRPr sz="4000">
                <a:solidFill>
                  <a:srgbClr val="7F7F7F"/>
                </a:solidFill>
              </a:defRPr>
            </a:lvl1pPr>
          </a:lstStyle>
          <a:p>
            <a:pPr lvl="0"/>
            <a:r>
              <a:rPr lang="fr-FR"/>
              <a:t>Modifiez les styles du texte du masque</a:t>
            </a:r>
          </a:p>
        </p:txBody>
      </p:sp>
      <p:sp>
        <p:nvSpPr>
          <p:cNvPr id="4" name="Espace réservé de la date 3"/>
          <p:cNvSpPr txBox="1">
            <a:spLocks noGrp="1"/>
          </p:cNvSpPr>
          <p:nvPr>
            <p:ph type="dt" sz="half" idx="7"/>
          </p:nvPr>
        </p:nvSpPr>
        <p:spPr/>
        <p:txBody>
          <a:bodyPr/>
          <a:lstStyle>
            <a:lvl1pPr>
              <a:defRPr/>
            </a:lvl1pPr>
          </a:lstStyle>
          <a:p>
            <a:pPr lvl="0"/>
            <a:fld id="{954561BF-BAA5-4656-9D13-96451C94670B}" type="datetime1">
              <a:rPr lang="fr-FR"/>
              <a:pPr lvl="0"/>
              <a:t>13/09/2022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784DC9EC-7338-4543-95D9-BB75BB76AFAD}" type="slidenum">
              <a:rPr/>
              <a:pPr lvl="0"/>
              <a:t>‹N°›</a:t>
            </a:fld>
            <a:endParaRPr lang="fr-FR"/>
          </a:p>
        </p:txBody>
      </p:sp>
    </p:spTree>
    <p:extLst>
      <p:ext uri="{BB962C8B-B14F-4D97-AF65-F5344CB8AC3E}">
        <p14:creationId xmlns:p14="http://schemas.microsoft.com/office/powerpoint/2010/main" val="19898917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txBox="1">
            <a:spLocks noGrp="1"/>
          </p:cNvSpPr>
          <p:nvPr>
            <p:ph type="dt" sz="half" idx="7"/>
          </p:nvPr>
        </p:nvSpPr>
        <p:spPr/>
        <p:txBody>
          <a:bodyPr/>
          <a:lstStyle>
            <a:lvl1pPr>
              <a:defRPr/>
            </a:lvl1pPr>
          </a:lstStyle>
          <a:p>
            <a:pPr lvl="0"/>
            <a:fld id="{AE5896C8-A95C-44A1-B363-F7B026479757}" type="datetime1">
              <a:rPr lang="fr-FR"/>
              <a:pPr lvl="0"/>
              <a:t>13/09/2022</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1F353366-ACD9-485A-8454-444C78A42A91}" type="slidenum">
              <a:rPr/>
              <a:pPr lvl="0"/>
              <a:t>‹N°›</a:t>
            </a:fld>
            <a:endParaRPr lang="fr-FR"/>
          </a:p>
        </p:txBody>
      </p:sp>
    </p:spTree>
    <p:extLst>
      <p:ext uri="{BB962C8B-B14F-4D97-AF65-F5344CB8AC3E}">
        <p14:creationId xmlns:p14="http://schemas.microsoft.com/office/powerpoint/2010/main" val="346487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txBox="1">
            <a:spLocks noGrp="1"/>
          </p:cNvSpPr>
          <p:nvPr>
            <p:ph type="title"/>
          </p:nvPr>
        </p:nvSpPr>
        <p:spPr>
          <a:xfrm rot="16200004">
            <a:off x="-2593024" y="3291844"/>
            <a:ext cx="6166302" cy="692968"/>
          </a:xfrm>
          <a:gradFill>
            <a:gsLst>
              <a:gs pos="0">
                <a:srgbClr val="F7FAFD"/>
              </a:gs>
              <a:gs pos="100000">
                <a:srgbClr val="9DC3E6"/>
              </a:gs>
            </a:gsLst>
            <a:lin ang="5400000"/>
          </a:gradFill>
          <a:ln w="9528">
            <a:solidFill>
              <a:srgbClr val="DEEBF7"/>
            </a:solidFill>
            <a:prstDash val="solid"/>
          </a:ln>
          <a:effectLst>
            <a:outerShdw dist="38096" dir="2700000" algn="tl">
              <a:srgbClr val="000000">
                <a:alpha val="40000"/>
              </a:srgbClr>
            </a:outerShdw>
          </a:effectLst>
        </p:spPr>
        <p:txBody>
          <a:bodyPr/>
          <a:lstStyle>
            <a:lvl1pPr>
              <a:defRPr b="1">
                <a:solidFill>
                  <a:srgbClr val="4472C4"/>
                </a:solidFill>
              </a:defRPr>
            </a:lvl1pPr>
          </a:lstStyle>
          <a:p>
            <a:pPr lvl="0"/>
            <a:r>
              <a:rPr lang="fr-FR"/>
              <a:t>Modifiez le style du titre</a:t>
            </a:r>
          </a:p>
        </p:txBody>
      </p:sp>
      <p:sp>
        <p:nvSpPr>
          <p:cNvPr id="3" name="Espace réservé du texte 2"/>
          <p:cNvSpPr txBox="1">
            <a:spLocks noGrp="1"/>
          </p:cNvSpPr>
          <p:nvPr>
            <p:ph type="body" idx="1"/>
          </p:nvPr>
        </p:nvSpPr>
        <p:spPr>
          <a:xfrm>
            <a:off x="1026020" y="91440"/>
            <a:ext cx="525068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4" name="Espace réservé du contenu 3"/>
          <p:cNvSpPr txBox="1">
            <a:spLocks noGrp="1"/>
          </p:cNvSpPr>
          <p:nvPr>
            <p:ph idx="2"/>
          </p:nvPr>
        </p:nvSpPr>
        <p:spPr>
          <a:xfrm>
            <a:off x="1026020" y="555168"/>
            <a:ext cx="5250685" cy="5801182"/>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txBox="1">
            <a:spLocks noGrp="1"/>
          </p:cNvSpPr>
          <p:nvPr>
            <p:ph type="body" idx="3"/>
          </p:nvPr>
        </p:nvSpPr>
        <p:spPr>
          <a:xfrm>
            <a:off x="6358426" y="91440"/>
            <a:ext cx="527654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6" name="Espace réservé du contenu 5"/>
          <p:cNvSpPr txBox="1">
            <a:spLocks noGrp="1"/>
          </p:cNvSpPr>
          <p:nvPr>
            <p:ph idx="4"/>
          </p:nvPr>
        </p:nvSpPr>
        <p:spPr>
          <a:xfrm>
            <a:off x="6358426" y="555168"/>
            <a:ext cx="5276545" cy="5801182"/>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txBox="1">
            <a:spLocks noGrp="1"/>
          </p:cNvSpPr>
          <p:nvPr>
            <p:ph type="dt" sz="half" idx="7"/>
          </p:nvPr>
        </p:nvSpPr>
        <p:spPr>
          <a:xfrm>
            <a:off x="1026020" y="6356351"/>
            <a:ext cx="2743200" cy="365129"/>
          </a:xfrm>
        </p:spPr>
        <p:txBody>
          <a:bodyPr/>
          <a:lstStyle>
            <a:lvl1pPr>
              <a:defRPr/>
            </a:lvl1pPr>
          </a:lstStyle>
          <a:p>
            <a:pPr lvl="0"/>
            <a:fld id="{875C3791-A721-4210-99B8-DF78366347D1}" type="datetime1">
              <a:rPr lang="fr-FR"/>
              <a:pPr lvl="0"/>
              <a:t>13/09/2022</a:t>
            </a:fld>
            <a:endParaRPr lang="fr-FR"/>
          </a:p>
        </p:txBody>
      </p:sp>
      <p:sp>
        <p:nvSpPr>
          <p:cNvPr id="8" name="Espace réservé du pied de page 7"/>
          <p:cNvSpPr txBox="1">
            <a:spLocks noGrp="1"/>
          </p:cNvSpPr>
          <p:nvPr>
            <p:ph type="ftr" sz="quarter" idx="9"/>
          </p:nvPr>
        </p:nvSpPr>
        <p:spPr>
          <a:xfrm>
            <a:off x="4280260" y="6356351"/>
            <a:ext cx="4114800" cy="365129"/>
          </a:xfrm>
        </p:spPr>
        <p:txBody>
          <a:bodyPr/>
          <a:lstStyle>
            <a:lvl1pPr>
              <a:defRPr/>
            </a:lvl1pPr>
          </a:lstStyle>
          <a:p>
            <a:pPr lvl="0"/>
            <a:endParaRPr lang="fr-FR"/>
          </a:p>
        </p:txBody>
      </p:sp>
      <p:sp>
        <p:nvSpPr>
          <p:cNvPr id="9" name="Espace réservé du numéro de diapositive 8"/>
          <p:cNvSpPr txBox="1">
            <a:spLocks noGrp="1"/>
          </p:cNvSpPr>
          <p:nvPr>
            <p:ph type="sldNum" sz="quarter" idx="8"/>
          </p:nvPr>
        </p:nvSpPr>
        <p:spPr>
          <a:xfrm>
            <a:off x="8891771" y="6356351"/>
            <a:ext cx="2743200" cy="365129"/>
          </a:xfrm>
        </p:spPr>
        <p:txBody>
          <a:bodyPr/>
          <a:lstStyle>
            <a:lvl1pPr>
              <a:defRPr/>
            </a:lvl1pPr>
          </a:lstStyle>
          <a:p>
            <a:pPr lvl="0"/>
            <a:fld id="{5316345E-558B-4BD9-80A1-AB47051F9DAD}" type="slidenum">
              <a:rPr/>
              <a:pPr lvl="0"/>
              <a:t>‹N°›</a:t>
            </a:fld>
            <a:endParaRPr lang="fr-FR"/>
          </a:p>
        </p:txBody>
      </p:sp>
    </p:spTree>
    <p:extLst>
      <p:ext uri="{BB962C8B-B14F-4D97-AF65-F5344CB8AC3E}">
        <p14:creationId xmlns:p14="http://schemas.microsoft.com/office/powerpoint/2010/main" val="20420026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Comparaison">
    <p:bg>
      <p:bgPr>
        <a:gradFill>
          <a:gsLst>
            <a:gs pos="0">
              <a:srgbClr val="FFFFFF"/>
            </a:gs>
            <a:gs pos="100000">
              <a:srgbClr val="B5D2EC"/>
            </a:gs>
          </a:gsLst>
          <a:lin ang="5400000"/>
        </a:gradFill>
        <a:effectLst/>
      </p:bgPr>
    </p:bg>
    <p:spTree>
      <p:nvGrpSpPr>
        <p:cNvPr id="1" name=""/>
        <p:cNvGrpSpPr/>
        <p:nvPr/>
      </p:nvGrpSpPr>
      <p:grpSpPr>
        <a:xfrm>
          <a:off x="0" y="0"/>
          <a:ext cx="0" cy="0"/>
          <a:chOff x="0" y="0"/>
          <a:chExt cx="0" cy="0"/>
        </a:xfrm>
      </p:grpSpPr>
      <p:sp>
        <p:nvSpPr>
          <p:cNvPr id="2" name="Titre 1"/>
          <p:cNvSpPr txBox="1">
            <a:spLocks noGrp="1"/>
          </p:cNvSpPr>
          <p:nvPr>
            <p:ph type="title"/>
          </p:nvPr>
        </p:nvSpPr>
        <p:spPr>
          <a:xfrm rot="16200004">
            <a:off x="-2593024" y="3291844"/>
            <a:ext cx="6166302" cy="692968"/>
          </a:xfrm>
          <a:gradFill>
            <a:gsLst>
              <a:gs pos="0">
                <a:srgbClr val="F7FAFD"/>
              </a:gs>
              <a:gs pos="100000">
                <a:srgbClr val="9DC3E6"/>
              </a:gs>
            </a:gsLst>
            <a:lin ang="5400000"/>
          </a:gradFill>
          <a:ln w="9528">
            <a:solidFill>
              <a:srgbClr val="DEEBF7"/>
            </a:solidFill>
            <a:prstDash val="solid"/>
          </a:ln>
          <a:effectLst>
            <a:outerShdw dist="38096" dir="2700000" algn="tl">
              <a:srgbClr val="000000">
                <a:alpha val="40000"/>
              </a:srgbClr>
            </a:outerShdw>
          </a:effectLst>
        </p:spPr>
        <p:txBody>
          <a:bodyPr/>
          <a:lstStyle>
            <a:lvl1pPr>
              <a:defRPr b="1">
                <a:solidFill>
                  <a:srgbClr val="4472C4"/>
                </a:solidFill>
              </a:defRPr>
            </a:lvl1pPr>
          </a:lstStyle>
          <a:p>
            <a:pPr lvl="0"/>
            <a:r>
              <a:rPr lang="fr-FR"/>
              <a:t>Modifiez le style du titre</a:t>
            </a:r>
          </a:p>
        </p:txBody>
      </p:sp>
      <p:sp>
        <p:nvSpPr>
          <p:cNvPr id="3" name="Espace réservé du texte 2"/>
          <p:cNvSpPr txBox="1">
            <a:spLocks noGrp="1"/>
          </p:cNvSpPr>
          <p:nvPr>
            <p:ph type="body" idx="1"/>
          </p:nvPr>
        </p:nvSpPr>
        <p:spPr>
          <a:xfrm>
            <a:off x="1026020" y="91440"/>
            <a:ext cx="525068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4" name="Espace réservé du contenu 3"/>
          <p:cNvSpPr txBox="1">
            <a:spLocks noGrp="1"/>
          </p:cNvSpPr>
          <p:nvPr>
            <p:ph idx="2"/>
          </p:nvPr>
        </p:nvSpPr>
        <p:spPr>
          <a:xfrm>
            <a:off x="1026020" y="555168"/>
            <a:ext cx="5250685" cy="5801182"/>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txBox="1">
            <a:spLocks noGrp="1"/>
          </p:cNvSpPr>
          <p:nvPr>
            <p:ph type="body" idx="3"/>
          </p:nvPr>
        </p:nvSpPr>
        <p:spPr>
          <a:xfrm>
            <a:off x="6358426" y="91440"/>
            <a:ext cx="527654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6" name="Espace réservé du contenu 5"/>
          <p:cNvSpPr txBox="1">
            <a:spLocks noGrp="1"/>
          </p:cNvSpPr>
          <p:nvPr>
            <p:ph idx="4"/>
          </p:nvPr>
        </p:nvSpPr>
        <p:spPr>
          <a:xfrm>
            <a:off x="6358426" y="555168"/>
            <a:ext cx="5276545" cy="5801182"/>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txBox="1">
            <a:spLocks noGrp="1"/>
          </p:cNvSpPr>
          <p:nvPr>
            <p:ph type="dt" sz="half" idx="7"/>
          </p:nvPr>
        </p:nvSpPr>
        <p:spPr>
          <a:xfrm>
            <a:off x="1026020" y="6356351"/>
            <a:ext cx="2743200" cy="365129"/>
          </a:xfrm>
        </p:spPr>
        <p:txBody>
          <a:bodyPr/>
          <a:lstStyle>
            <a:lvl1pPr>
              <a:defRPr/>
            </a:lvl1pPr>
          </a:lstStyle>
          <a:p>
            <a:pPr lvl="0"/>
            <a:fld id="{EF88325C-448B-4D89-9C95-C7FF2126F854}" type="datetime1">
              <a:rPr lang="fr-FR"/>
              <a:pPr lvl="0"/>
              <a:t>13/09/2022</a:t>
            </a:fld>
            <a:endParaRPr lang="fr-FR"/>
          </a:p>
        </p:txBody>
      </p:sp>
      <p:sp>
        <p:nvSpPr>
          <p:cNvPr id="8" name="Espace réservé du pied de page 7"/>
          <p:cNvSpPr txBox="1">
            <a:spLocks noGrp="1"/>
          </p:cNvSpPr>
          <p:nvPr>
            <p:ph type="ftr" sz="quarter" idx="9"/>
          </p:nvPr>
        </p:nvSpPr>
        <p:spPr>
          <a:xfrm>
            <a:off x="4280260" y="6356351"/>
            <a:ext cx="4114800" cy="365129"/>
          </a:xfrm>
        </p:spPr>
        <p:txBody>
          <a:bodyPr/>
          <a:lstStyle>
            <a:lvl1pPr>
              <a:defRPr/>
            </a:lvl1pPr>
          </a:lstStyle>
          <a:p>
            <a:pPr lvl="0"/>
            <a:endParaRPr lang="fr-FR"/>
          </a:p>
        </p:txBody>
      </p:sp>
      <p:sp>
        <p:nvSpPr>
          <p:cNvPr id="9" name="Espace réservé du numéro de diapositive 8"/>
          <p:cNvSpPr txBox="1">
            <a:spLocks noGrp="1"/>
          </p:cNvSpPr>
          <p:nvPr>
            <p:ph type="sldNum" sz="quarter" idx="8"/>
          </p:nvPr>
        </p:nvSpPr>
        <p:spPr>
          <a:xfrm>
            <a:off x="8891771" y="6356351"/>
            <a:ext cx="2743200" cy="365129"/>
          </a:xfrm>
        </p:spPr>
        <p:txBody>
          <a:bodyPr/>
          <a:lstStyle>
            <a:lvl1pPr>
              <a:defRPr/>
            </a:lvl1pPr>
          </a:lstStyle>
          <a:p>
            <a:pPr lvl="0"/>
            <a:fld id="{4EE6EC8F-F9F5-49ED-A816-EFEFC59E1E06}" type="slidenum">
              <a:rPr/>
              <a:pPr lvl="0"/>
              <a:t>‹N°›</a:t>
            </a:fld>
            <a:endParaRPr lang="fr-FR"/>
          </a:p>
        </p:txBody>
      </p:sp>
    </p:spTree>
    <p:extLst>
      <p:ext uri="{BB962C8B-B14F-4D97-AF65-F5344CB8AC3E}">
        <p14:creationId xmlns:p14="http://schemas.microsoft.com/office/powerpoint/2010/main" val="11901979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aison">
    <p:spTree>
      <p:nvGrpSpPr>
        <p:cNvPr id="1" name=""/>
        <p:cNvGrpSpPr/>
        <p:nvPr/>
      </p:nvGrpSpPr>
      <p:grpSpPr>
        <a:xfrm>
          <a:off x="0" y="0"/>
          <a:ext cx="0" cy="0"/>
          <a:chOff x="0" y="0"/>
          <a:chExt cx="0" cy="0"/>
        </a:xfrm>
      </p:grpSpPr>
      <p:sp>
        <p:nvSpPr>
          <p:cNvPr id="2" name="Titre 1"/>
          <p:cNvSpPr txBox="1">
            <a:spLocks noGrp="1"/>
          </p:cNvSpPr>
          <p:nvPr>
            <p:ph type="title"/>
          </p:nvPr>
        </p:nvSpPr>
        <p:spPr>
          <a:xfrm rot="16200004">
            <a:off x="-2593024" y="3291844"/>
            <a:ext cx="6166302" cy="692968"/>
          </a:xfrm>
          <a:gradFill>
            <a:gsLst>
              <a:gs pos="0">
                <a:srgbClr val="F7FAFD"/>
              </a:gs>
              <a:gs pos="100000">
                <a:srgbClr val="9DC3E6"/>
              </a:gs>
            </a:gsLst>
            <a:lin ang="5400000"/>
          </a:gradFill>
          <a:ln w="9528">
            <a:solidFill>
              <a:srgbClr val="DEEBF7"/>
            </a:solidFill>
            <a:prstDash val="solid"/>
          </a:ln>
          <a:effectLst>
            <a:outerShdw dist="38096" dir="2700000" algn="tl">
              <a:srgbClr val="000000">
                <a:alpha val="40000"/>
              </a:srgbClr>
            </a:outerShdw>
          </a:effectLst>
        </p:spPr>
        <p:txBody>
          <a:bodyPr/>
          <a:lstStyle>
            <a:lvl1pPr>
              <a:defRPr b="1">
                <a:solidFill>
                  <a:srgbClr val="4472C4"/>
                </a:solidFill>
              </a:defRPr>
            </a:lvl1pPr>
          </a:lstStyle>
          <a:p>
            <a:pPr lvl="0"/>
            <a:r>
              <a:rPr lang="fr-FR"/>
              <a:t>Modifiez le style du titre</a:t>
            </a:r>
          </a:p>
        </p:txBody>
      </p:sp>
      <p:sp>
        <p:nvSpPr>
          <p:cNvPr id="3" name="Espace réservé du texte 2"/>
          <p:cNvSpPr txBox="1">
            <a:spLocks noGrp="1"/>
          </p:cNvSpPr>
          <p:nvPr>
            <p:ph type="body" idx="1"/>
          </p:nvPr>
        </p:nvSpPr>
        <p:spPr>
          <a:xfrm>
            <a:off x="1026020" y="91440"/>
            <a:ext cx="525068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4" name="Espace réservé du contenu 3"/>
          <p:cNvSpPr txBox="1">
            <a:spLocks noGrp="1"/>
          </p:cNvSpPr>
          <p:nvPr>
            <p:ph idx="2"/>
          </p:nvPr>
        </p:nvSpPr>
        <p:spPr>
          <a:xfrm>
            <a:off x="1026020" y="555168"/>
            <a:ext cx="10608951" cy="2520004"/>
          </a:xfrm>
          <a:ln w="9528">
            <a:solidFill>
              <a:srgbClr val="5B9BD5"/>
            </a:solidFill>
            <a:prstDash val="solid"/>
          </a:ln>
        </p:spPr>
        <p:txBody>
          <a:bodyPr anchor="ctr"/>
          <a:lstStyle>
            <a:lvl1pPr>
              <a:defRPr/>
            </a:lvl1pPr>
            <a:lvl2pPr>
              <a:defRPr/>
            </a:lvl2pPr>
            <a:lvl3pPr>
              <a:defRPr/>
            </a:lvl3pPr>
            <a:lvl4pPr>
              <a:defRPr/>
            </a:lvl4pPr>
            <a:lvl5pPr>
              <a:defRPr/>
            </a:lvl5pPr>
            <a:lvl6pPr marL="2057400" marR="0" lvl="4" fontAlgn="auto">
              <a:spcAft>
                <a:spcPts val="0"/>
              </a:spcAft>
              <a:buSzPct val="100000"/>
              <a:buFont typeface="Arial" pitchFamily="34"/>
              <a:tabLst/>
              <a:defRPr lang="fr-FR" b="0" i="0" u="none" strike="noStrike" cap="none" spc="0" baseline="0">
                <a:solidFill>
                  <a:srgbClr val="000000"/>
                </a:solidFill>
                <a:uFillTx/>
                <a:latin typeface="Calibri"/>
              </a:defRPr>
            </a:lvl6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niveau7,5</a:t>
            </a:r>
          </a:p>
          <a:p>
            <a:pPr lvl="4"/>
            <a:endParaRPr lang="fr-FR"/>
          </a:p>
        </p:txBody>
      </p:sp>
      <p:sp>
        <p:nvSpPr>
          <p:cNvPr id="5" name="Espace réservé du texte 4"/>
          <p:cNvSpPr txBox="1">
            <a:spLocks noGrp="1"/>
          </p:cNvSpPr>
          <p:nvPr>
            <p:ph type="body" idx="3"/>
          </p:nvPr>
        </p:nvSpPr>
        <p:spPr>
          <a:xfrm>
            <a:off x="1026020" y="3162141"/>
            <a:ext cx="527654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6" name="Espace réservé du contenu 5"/>
          <p:cNvSpPr txBox="1">
            <a:spLocks noGrp="1"/>
          </p:cNvSpPr>
          <p:nvPr>
            <p:ph idx="4"/>
          </p:nvPr>
        </p:nvSpPr>
        <p:spPr>
          <a:xfrm>
            <a:off x="1026020" y="3636331"/>
            <a:ext cx="10608951" cy="2700003"/>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txBox="1">
            <a:spLocks noGrp="1"/>
          </p:cNvSpPr>
          <p:nvPr>
            <p:ph type="dt" sz="half" idx="7"/>
          </p:nvPr>
        </p:nvSpPr>
        <p:spPr>
          <a:xfrm>
            <a:off x="1026020" y="6356351"/>
            <a:ext cx="2743200" cy="365129"/>
          </a:xfrm>
        </p:spPr>
        <p:txBody>
          <a:bodyPr/>
          <a:lstStyle>
            <a:lvl1pPr>
              <a:defRPr/>
            </a:lvl1pPr>
          </a:lstStyle>
          <a:p>
            <a:pPr lvl="0"/>
            <a:fld id="{29CF8317-A6E1-4D9A-BBB2-F09C08C42E75}" type="datetime1">
              <a:rPr lang="fr-FR"/>
              <a:pPr lvl="0"/>
              <a:t>13/09/2022</a:t>
            </a:fld>
            <a:endParaRPr lang="fr-FR"/>
          </a:p>
        </p:txBody>
      </p:sp>
      <p:sp>
        <p:nvSpPr>
          <p:cNvPr id="8" name="Espace réservé du pied de page 7"/>
          <p:cNvSpPr txBox="1">
            <a:spLocks noGrp="1"/>
          </p:cNvSpPr>
          <p:nvPr>
            <p:ph type="ftr" sz="quarter" idx="9"/>
          </p:nvPr>
        </p:nvSpPr>
        <p:spPr>
          <a:xfrm>
            <a:off x="4280260" y="6356351"/>
            <a:ext cx="4114800" cy="365129"/>
          </a:xfrm>
        </p:spPr>
        <p:txBody>
          <a:bodyPr/>
          <a:lstStyle>
            <a:lvl1pPr>
              <a:defRPr/>
            </a:lvl1pPr>
          </a:lstStyle>
          <a:p>
            <a:pPr lvl="0"/>
            <a:endParaRPr lang="fr-FR"/>
          </a:p>
        </p:txBody>
      </p:sp>
      <p:sp>
        <p:nvSpPr>
          <p:cNvPr id="9" name="Espace réservé du numéro de diapositive 8"/>
          <p:cNvSpPr txBox="1">
            <a:spLocks noGrp="1"/>
          </p:cNvSpPr>
          <p:nvPr>
            <p:ph type="sldNum" sz="quarter" idx="8"/>
          </p:nvPr>
        </p:nvSpPr>
        <p:spPr>
          <a:xfrm>
            <a:off x="8891771" y="6356351"/>
            <a:ext cx="2743200" cy="365129"/>
          </a:xfrm>
        </p:spPr>
        <p:txBody>
          <a:bodyPr/>
          <a:lstStyle>
            <a:lvl1pPr>
              <a:defRPr/>
            </a:lvl1pPr>
          </a:lstStyle>
          <a:p>
            <a:pPr lvl="0"/>
            <a:fld id="{554E2E9E-EE54-401E-BAD7-7410AF6FBA17}" type="slidenum">
              <a:rPr/>
              <a:pPr lvl="0"/>
              <a:t>‹N°›</a:t>
            </a:fld>
            <a:endParaRPr lang="fr-FR"/>
          </a:p>
        </p:txBody>
      </p:sp>
    </p:spTree>
    <p:extLst>
      <p:ext uri="{BB962C8B-B14F-4D97-AF65-F5344CB8AC3E}">
        <p14:creationId xmlns:p14="http://schemas.microsoft.com/office/powerpoint/2010/main" val="27265683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e la date 2"/>
          <p:cNvSpPr txBox="1">
            <a:spLocks noGrp="1"/>
          </p:cNvSpPr>
          <p:nvPr>
            <p:ph type="dt" sz="half" idx="7"/>
          </p:nvPr>
        </p:nvSpPr>
        <p:spPr/>
        <p:txBody>
          <a:bodyPr/>
          <a:lstStyle>
            <a:lvl1pPr>
              <a:defRPr/>
            </a:lvl1pPr>
          </a:lstStyle>
          <a:p>
            <a:pPr lvl="0"/>
            <a:fld id="{182C03D7-4141-426B-A092-4233ADE3D787}" type="datetime1">
              <a:rPr lang="fr-FR"/>
              <a:pPr lvl="0"/>
              <a:t>13/09/2022</a:t>
            </a:fld>
            <a:endParaRPr lang="fr-FR"/>
          </a:p>
        </p:txBody>
      </p:sp>
      <p:sp>
        <p:nvSpPr>
          <p:cNvPr id="4" name="Espace réservé du pied de page 3"/>
          <p:cNvSpPr txBox="1">
            <a:spLocks noGrp="1"/>
          </p:cNvSpPr>
          <p:nvPr>
            <p:ph type="ftr" sz="quarter" idx="9"/>
          </p:nvPr>
        </p:nvSpPr>
        <p:spPr/>
        <p:txBody>
          <a:bodyPr/>
          <a:lstStyle>
            <a:lvl1pPr>
              <a:defRPr/>
            </a:lvl1pPr>
          </a:lstStyle>
          <a:p>
            <a:pPr lvl="0"/>
            <a:endParaRPr lang="fr-FR"/>
          </a:p>
        </p:txBody>
      </p:sp>
      <p:sp>
        <p:nvSpPr>
          <p:cNvPr id="5" name="Espace réservé du numéro de diapositive 4"/>
          <p:cNvSpPr txBox="1">
            <a:spLocks noGrp="1"/>
          </p:cNvSpPr>
          <p:nvPr>
            <p:ph type="sldNum" sz="quarter" idx="8"/>
          </p:nvPr>
        </p:nvSpPr>
        <p:spPr/>
        <p:txBody>
          <a:bodyPr/>
          <a:lstStyle>
            <a:lvl1pPr>
              <a:defRPr/>
            </a:lvl1pPr>
          </a:lstStyle>
          <a:p>
            <a:pPr lvl="0"/>
            <a:fld id="{CF02D476-2E10-467A-BD18-98D2C8591DA1}" type="slidenum">
              <a:rPr/>
              <a:pPr lvl="0"/>
              <a:t>‹N°›</a:t>
            </a:fld>
            <a:endParaRPr lang="fr-FR"/>
          </a:p>
        </p:txBody>
      </p:sp>
    </p:spTree>
    <p:extLst>
      <p:ext uri="{BB962C8B-B14F-4D97-AF65-F5344CB8AC3E}">
        <p14:creationId xmlns:p14="http://schemas.microsoft.com/office/powerpoint/2010/main" val="127532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mt="10000"/>
          </a:blip>
          <a:stretch>
            <a:fillRect/>
          </a:stretch>
        </a:blip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fr-FR"/>
              <a:t>Modifiez le style du titre</a:t>
            </a:r>
          </a:p>
        </p:txBody>
      </p:sp>
      <p:sp>
        <p:nvSpPr>
          <p:cNvPr id="3" name="Espace réservé du texte 2"/>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E166AC52-1CC6-4E79-A69F-CF04A1A3444F}" type="datetime1">
              <a:rPr lang="fr-FR"/>
              <a:pPr lvl="0"/>
              <a:t>13/09/2022</a:t>
            </a:fld>
            <a:endParaRPr lang="fr-FR"/>
          </a:p>
        </p:txBody>
      </p:sp>
      <p:sp>
        <p:nvSpPr>
          <p:cNvPr id="5" name="Espace réservé du pied de page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endParaRPr lang="fr-FR"/>
          </a:p>
        </p:txBody>
      </p:sp>
      <p:sp>
        <p:nvSpPr>
          <p:cNvPr id="6" name="Espace réservé du numéro de diapositive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1FF3A5E6-41A8-46F0-B2AE-56DFE01099B8}" type="slidenum">
              <a:rPr/>
              <a:pPr lvl="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0" marR="0" lvl="0" indent="0" algn="l" defTabSz="914400" rtl="0" fontAlgn="auto" hangingPunct="1">
        <a:lnSpc>
          <a:spcPct val="90000"/>
        </a:lnSpc>
        <a:spcBef>
          <a:spcPts val="0"/>
        </a:spcBef>
        <a:spcAft>
          <a:spcPts val="0"/>
        </a:spcAft>
        <a:buNone/>
        <a:tabLst/>
        <a:defRPr lang="fr-FR"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fr-FR"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9cW46ouj5slY4wYj_PNAhRgKPQCkpViE/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exo_affectation05.alg"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solutions/exo_boucle01.al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solutions/exo_boucle02.al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solutions/exo_fonctions01.al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solutions/exo_tableau01.alg"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re 1"/>
          <p:cNvSpPr txBox="1">
            <a:spLocks noGrp="1"/>
          </p:cNvSpPr>
          <p:nvPr>
            <p:ph type="ctrTitle"/>
          </p:nvPr>
        </p:nvSpPr>
        <p:spPr/>
        <p:txBody>
          <a:bodyPr/>
          <a:lstStyle/>
          <a:p>
            <a:pPr lvl="0"/>
            <a:r>
              <a:rPr lang="fr-FR" sz="8000" b="1" i="1" dirty="0">
                <a:solidFill>
                  <a:srgbClr val="2F5597"/>
                </a:solidFill>
              </a:rPr>
              <a:t>TP VBA</a:t>
            </a:r>
            <a:endParaRPr lang="fr-FR" b="1" i="1" dirty="0">
              <a:solidFill>
                <a:srgbClr val="2F5597"/>
              </a:solidFill>
            </a:endParaRPr>
          </a:p>
        </p:txBody>
      </p:sp>
      <p:sp>
        <p:nvSpPr>
          <p:cNvPr id="3" name="Sous-titre 2"/>
          <p:cNvSpPr txBox="1">
            <a:spLocks noGrp="1"/>
          </p:cNvSpPr>
          <p:nvPr>
            <p:ph type="subTitle" idx="1"/>
          </p:nvPr>
        </p:nvSpPr>
        <p:spPr/>
        <p:txBody>
          <a:bodyPr/>
          <a:lstStyle/>
          <a:p>
            <a:r>
              <a:rPr lang="fr-FR" dirty="0"/>
              <a:t>Ou réaliser son algorithme.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Découverte de l’environnement </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pic>
        <p:nvPicPr>
          <p:cNvPr id="3" name="Image 2">
            <a:extLst>
              <a:ext uri="{FF2B5EF4-FFF2-40B4-BE49-F238E27FC236}">
                <a16:creationId xmlns:a16="http://schemas.microsoft.com/office/drawing/2014/main" id="{7FA08C6B-4552-4584-8A00-93064AEC01BA}"/>
              </a:ext>
            </a:extLst>
          </p:cNvPr>
          <p:cNvPicPr>
            <a:picLocks noChangeAspect="1"/>
          </p:cNvPicPr>
          <p:nvPr/>
        </p:nvPicPr>
        <p:blipFill rotWithShape="1">
          <a:blip r:embed="rId3"/>
          <a:srcRect l="-12907" t="-30195" r="29511" b="-5270"/>
          <a:stretch/>
        </p:blipFill>
        <p:spPr>
          <a:xfrm>
            <a:off x="0" y="136520"/>
            <a:ext cx="7492753" cy="6596345"/>
          </a:xfrm>
          <a:prstGeom prst="rect">
            <a:avLst/>
          </a:prstGeom>
        </p:spPr>
      </p:pic>
      <p:sp>
        <p:nvSpPr>
          <p:cNvPr id="7" name="Flèche : gauche 6">
            <a:extLst>
              <a:ext uri="{FF2B5EF4-FFF2-40B4-BE49-F238E27FC236}">
                <a16:creationId xmlns:a16="http://schemas.microsoft.com/office/drawing/2014/main" id="{31DD3BB3-1CEC-4378-9824-99E78503F0C4}"/>
              </a:ext>
            </a:extLst>
          </p:cNvPr>
          <p:cNvSpPr/>
          <p:nvPr/>
        </p:nvSpPr>
        <p:spPr>
          <a:xfrm>
            <a:off x="2707689" y="5255580"/>
            <a:ext cx="1811045" cy="3817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Propriétés</a:t>
            </a:r>
          </a:p>
        </p:txBody>
      </p:sp>
      <p:sp>
        <p:nvSpPr>
          <p:cNvPr id="12" name="Flèche : droite 11">
            <a:extLst>
              <a:ext uri="{FF2B5EF4-FFF2-40B4-BE49-F238E27FC236}">
                <a16:creationId xmlns:a16="http://schemas.microsoft.com/office/drawing/2014/main" id="{70189DAD-9963-406C-A398-9EDB6480DA35}"/>
              </a:ext>
            </a:extLst>
          </p:cNvPr>
          <p:cNvSpPr/>
          <p:nvPr/>
        </p:nvSpPr>
        <p:spPr>
          <a:xfrm>
            <a:off x="363984" y="3089429"/>
            <a:ext cx="1784411"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Explorateur</a:t>
            </a:r>
          </a:p>
        </p:txBody>
      </p:sp>
      <p:sp>
        <p:nvSpPr>
          <p:cNvPr id="13" name="Rectangle 12">
            <a:extLst>
              <a:ext uri="{FF2B5EF4-FFF2-40B4-BE49-F238E27FC236}">
                <a16:creationId xmlns:a16="http://schemas.microsoft.com/office/drawing/2014/main" id="{2CBFD983-B78F-49C7-BA50-B5DC36BE5EA4}"/>
              </a:ext>
            </a:extLst>
          </p:cNvPr>
          <p:cNvSpPr/>
          <p:nvPr/>
        </p:nvSpPr>
        <p:spPr>
          <a:xfrm>
            <a:off x="5104660" y="4305670"/>
            <a:ext cx="1509204" cy="46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Fenêtre de travail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L’explorateur</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pic>
        <p:nvPicPr>
          <p:cNvPr id="4" name="Image 3">
            <a:extLst>
              <a:ext uri="{FF2B5EF4-FFF2-40B4-BE49-F238E27FC236}">
                <a16:creationId xmlns:a16="http://schemas.microsoft.com/office/drawing/2014/main" id="{F9B19AB4-899F-4AED-9ECF-A02595810F93}"/>
              </a:ext>
            </a:extLst>
          </p:cNvPr>
          <p:cNvPicPr>
            <a:picLocks noChangeAspect="1"/>
          </p:cNvPicPr>
          <p:nvPr/>
        </p:nvPicPr>
        <p:blipFill>
          <a:blip r:embed="rId3"/>
          <a:stretch>
            <a:fillRect/>
          </a:stretch>
        </p:blipFill>
        <p:spPr>
          <a:xfrm>
            <a:off x="3841161" y="1821791"/>
            <a:ext cx="4667250" cy="3914775"/>
          </a:xfrm>
          <a:prstGeom prst="rect">
            <a:avLst/>
          </a:prstGeom>
        </p:spPr>
      </p:pic>
      <p:sp>
        <p:nvSpPr>
          <p:cNvPr id="7" name="Flèche : gauche 6">
            <a:extLst>
              <a:ext uri="{FF2B5EF4-FFF2-40B4-BE49-F238E27FC236}">
                <a16:creationId xmlns:a16="http://schemas.microsoft.com/office/drawing/2014/main" id="{31DD3BB3-1CEC-4378-9824-99E78503F0C4}"/>
              </a:ext>
            </a:extLst>
          </p:cNvPr>
          <p:cNvSpPr/>
          <p:nvPr/>
        </p:nvSpPr>
        <p:spPr>
          <a:xfrm>
            <a:off x="5012923" y="3455004"/>
            <a:ext cx="1811045" cy="3817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formulaires</a:t>
            </a:r>
          </a:p>
        </p:txBody>
      </p:sp>
      <p:sp>
        <p:nvSpPr>
          <p:cNvPr id="15" name="Flèche : droite 14">
            <a:extLst>
              <a:ext uri="{FF2B5EF4-FFF2-40B4-BE49-F238E27FC236}">
                <a16:creationId xmlns:a16="http://schemas.microsoft.com/office/drawing/2014/main" id="{98535A6D-3388-4D31-8064-E9ABE11934A7}"/>
              </a:ext>
            </a:extLst>
          </p:cNvPr>
          <p:cNvSpPr/>
          <p:nvPr/>
        </p:nvSpPr>
        <p:spPr>
          <a:xfrm>
            <a:off x="2463812" y="3810732"/>
            <a:ext cx="1784411"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code</a:t>
            </a:r>
          </a:p>
        </p:txBody>
      </p:sp>
      <p:sp>
        <p:nvSpPr>
          <p:cNvPr id="12" name="Flèche : droite 11">
            <a:extLst>
              <a:ext uri="{FF2B5EF4-FFF2-40B4-BE49-F238E27FC236}">
                <a16:creationId xmlns:a16="http://schemas.microsoft.com/office/drawing/2014/main" id="{70189DAD-9963-406C-A398-9EDB6480DA35}"/>
              </a:ext>
            </a:extLst>
          </p:cNvPr>
          <p:cNvSpPr/>
          <p:nvPr/>
        </p:nvSpPr>
        <p:spPr>
          <a:xfrm>
            <a:off x="2628105" y="2856001"/>
            <a:ext cx="1784411"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classeurs</a:t>
            </a:r>
          </a:p>
        </p:txBody>
      </p:sp>
    </p:spTree>
    <p:extLst>
      <p:ext uri="{BB962C8B-B14F-4D97-AF65-F5344CB8AC3E}">
        <p14:creationId xmlns:p14="http://schemas.microsoft.com/office/powerpoint/2010/main" val="230308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Ecrire un premier programme</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
        <p:nvSpPr>
          <p:cNvPr id="15" name="Flèche : droite 14">
            <a:extLst>
              <a:ext uri="{FF2B5EF4-FFF2-40B4-BE49-F238E27FC236}">
                <a16:creationId xmlns:a16="http://schemas.microsoft.com/office/drawing/2014/main" id="{98535A6D-3388-4D31-8064-E9ABE11934A7}"/>
              </a:ext>
            </a:extLst>
          </p:cNvPr>
          <p:cNvSpPr/>
          <p:nvPr/>
        </p:nvSpPr>
        <p:spPr>
          <a:xfrm>
            <a:off x="1159651" y="3298510"/>
            <a:ext cx="2192087"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Insérer un module</a:t>
            </a:r>
          </a:p>
        </p:txBody>
      </p:sp>
      <p:pic>
        <p:nvPicPr>
          <p:cNvPr id="6" name="Image 5">
            <a:extLst>
              <a:ext uri="{FF2B5EF4-FFF2-40B4-BE49-F238E27FC236}">
                <a16:creationId xmlns:a16="http://schemas.microsoft.com/office/drawing/2014/main" id="{1E649137-686D-4250-BEE8-012BCFF3C186}"/>
              </a:ext>
            </a:extLst>
          </p:cNvPr>
          <p:cNvPicPr>
            <a:picLocks noChangeAspect="1"/>
          </p:cNvPicPr>
          <p:nvPr/>
        </p:nvPicPr>
        <p:blipFill rotWithShape="1">
          <a:blip r:embed="rId3"/>
          <a:srcRect r="73949" b="47055"/>
          <a:stretch/>
        </p:blipFill>
        <p:spPr>
          <a:xfrm>
            <a:off x="3494744" y="1613516"/>
            <a:ext cx="3154631" cy="3630967"/>
          </a:xfrm>
          <a:prstGeom prst="rect">
            <a:avLst/>
          </a:prstGeom>
        </p:spPr>
      </p:pic>
    </p:spTree>
    <p:extLst>
      <p:ext uri="{BB962C8B-B14F-4D97-AF65-F5344CB8AC3E}">
        <p14:creationId xmlns:p14="http://schemas.microsoft.com/office/powerpoint/2010/main" val="165147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Ecrire un premier programme</a:t>
            </a:r>
          </a:p>
          <a:p>
            <a:pPr>
              <a:lnSpc>
                <a:spcPct val="90000"/>
              </a:lnSpc>
              <a:defRPr/>
            </a:pPr>
            <a:r>
              <a:rPr lang="fr-FR" sz="2400" b="1" i="1" dirty="0">
                <a:ln cmpd="dbl">
                  <a:noFill/>
                </a:ln>
                <a:latin typeface="Calibri Light"/>
              </a:rPr>
              <a:t>Objectif: saisir une chaîne de charactères, la passer en majuscules et l’afficher</a:t>
            </a:r>
          </a:p>
          <a:p>
            <a:pPr>
              <a:lnSpc>
                <a:spcPct val="90000"/>
              </a:lnSpc>
              <a:defRPr/>
            </a:pPr>
            <a:r>
              <a:rPr lang="fr-FR" sz="2800" b="1" dirty="0">
                <a:ln cmpd="dbl">
                  <a:noFill/>
                </a:ln>
                <a:latin typeface="Calibri Light"/>
              </a:rPr>
              <a:t> </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
        <p:nvSpPr>
          <p:cNvPr id="15" name="Flèche : droite 14">
            <a:extLst>
              <a:ext uri="{FF2B5EF4-FFF2-40B4-BE49-F238E27FC236}">
                <a16:creationId xmlns:a16="http://schemas.microsoft.com/office/drawing/2014/main" id="{98535A6D-3388-4D31-8064-E9ABE11934A7}"/>
              </a:ext>
            </a:extLst>
          </p:cNvPr>
          <p:cNvSpPr/>
          <p:nvPr/>
        </p:nvSpPr>
        <p:spPr>
          <a:xfrm>
            <a:off x="2186136" y="2452231"/>
            <a:ext cx="2790912"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Dans la fenêtre de travail</a:t>
            </a:r>
          </a:p>
        </p:txBody>
      </p:sp>
      <p:pic>
        <p:nvPicPr>
          <p:cNvPr id="3" name="Image 2">
            <a:extLst>
              <a:ext uri="{FF2B5EF4-FFF2-40B4-BE49-F238E27FC236}">
                <a16:creationId xmlns:a16="http://schemas.microsoft.com/office/drawing/2014/main" id="{B803A303-3B7A-453F-9C9A-14B34D569687}"/>
              </a:ext>
            </a:extLst>
          </p:cNvPr>
          <p:cNvPicPr>
            <a:picLocks noChangeAspect="1"/>
          </p:cNvPicPr>
          <p:nvPr/>
        </p:nvPicPr>
        <p:blipFill rotWithShape="1">
          <a:blip r:embed="rId3"/>
          <a:srcRect l="24805" t="5825" r="36486" b="65178"/>
          <a:stretch/>
        </p:blipFill>
        <p:spPr>
          <a:xfrm>
            <a:off x="5297898" y="2369655"/>
            <a:ext cx="4687410" cy="1988599"/>
          </a:xfrm>
          <a:prstGeom prst="rect">
            <a:avLst/>
          </a:prstGeom>
        </p:spPr>
      </p:pic>
      <p:sp>
        <p:nvSpPr>
          <p:cNvPr id="4" name="Rectangle 3">
            <a:extLst>
              <a:ext uri="{FF2B5EF4-FFF2-40B4-BE49-F238E27FC236}">
                <a16:creationId xmlns:a16="http://schemas.microsoft.com/office/drawing/2014/main" id="{BF0774DF-8C84-4A95-A20A-FBD6F05C3E90}"/>
              </a:ext>
            </a:extLst>
          </p:cNvPr>
          <p:cNvSpPr/>
          <p:nvPr/>
        </p:nvSpPr>
        <p:spPr>
          <a:xfrm>
            <a:off x="4038235" y="4732882"/>
            <a:ext cx="4758431" cy="198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t>Equivalence en ALGOBOX</a:t>
            </a:r>
          </a:p>
          <a:p>
            <a:endParaRPr lang="fr-FR" i="1" dirty="0"/>
          </a:p>
          <a:p>
            <a:r>
              <a:rPr lang="fr-FR" dirty="0"/>
              <a:t>	</a:t>
            </a:r>
            <a:r>
              <a:rPr lang="fr-FR" dirty="0" err="1"/>
              <a:t>Sub</a:t>
            </a:r>
            <a:r>
              <a:rPr lang="fr-FR" dirty="0"/>
              <a:t> : Procédure</a:t>
            </a:r>
          </a:p>
          <a:p>
            <a:r>
              <a:rPr lang="fr-FR" dirty="0"/>
              <a:t>	Dim : Déclaration d’une variable</a:t>
            </a:r>
          </a:p>
          <a:p>
            <a:r>
              <a:rPr lang="fr-FR" dirty="0"/>
              <a:t>	</a:t>
            </a:r>
            <a:r>
              <a:rPr lang="fr-FR" dirty="0" err="1"/>
              <a:t>InputBox</a:t>
            </a:r>
            <a:r>
              <a:rPr lang="fr-FR" dirty="0"/>
              <a:t> = LIRE en </a:t>
            </a:r>
            <a:r>
              <a:rPr lang="fr-FR" dirty="0" err="1"/>
              <a:t>algobox</a:t>
            </a:r>
            <a:endParaRPr lang="fr-FR" dirty="0"/>
          </a:p>
          <a:p>
            <a:r>
              <a:rPr lang="fr-FR" dirty="0"/>
              <a:t>	UCASE = mettre en majuscule</a:t>
            </a:r>
          </a:p>
          <a:p>
            <a:r>
              <a:rPr lang="fr-FR" dirty="0"/>
              <a:t>	</a:t>
            </a:r>
            <a:r>
              <a:rPr lang="fr-FR" dirty="0" err="1"/>
              <a:t>MsgBox</a:t>
            </a:r>
            <a:r>
              <a:rPr lang="fr-FR" dirty="0"/>
              <a:t> = ECRIRE en </a:t>
            </a:r>
            <a:r>
              <a:rPr lang="fr-FR" dirty="0" err="1"/>
              <a:t>algobox</a:t>
            </a:r>
            <a:endParaRPr lang="fr-FR" dirty="0"/>
          </a:p>
        </p:txBody>
      </p:sp>
    </p:spTree>
    <p:extLst>
      <p:ext uri="{BB962C8B-B14F-4D97-AF65-F5344CB8AC3E}">
        <p14:creationId xmlns:p14="http://schemas.microsoft.com/office/powerpoint/2010/main" val="186525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Exécuter la procédure</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pic>
        <p:nvPicPr>
          <p:cNvPr id="5" name="Image 4">
            <a:extLst>
              <a:ext uri="{FF2B5EF4-FFF2-40B4-BE49-F238E27FC236}">
                <a16:creationId xmlns:a16="http://schemas.microsoft.com/office/drawing/2014/main" id="{92307492-875E-48F7-B7B4-9E880B6860BB}"/>
              </a:ext>
            </a:extLst>
          </p:cNvPr>
          <p:cNvPicPr>
            <a:picLocks noChangeAspect="1"/>
          </p:cNvPicPr>
          <p:nvPr/>
        </p:nvPicPr>
        <p:blipFill rotWithShape="1">
          <a:blip r:embed="rId3"/>
          <a:srcRect r="57820" b="88220"/>
          <a:stretch/>
        </p:blipFill>
        <p:spPr>
          <a:xfrm>
            <a:off x="4192839" y="1789679"/>
            <a:ext cx="5107719" cy="807868"/>
          </a:xfrm>
          <a:prstGeom prst="rect">
            <a:avLst/>
          </a:prstGeom>
        </p:spPr>
      </p:pic>
      <p:sp>
        <p:nvSpPr>
          <p:cNvPr id="15" name="Flèche : droite 14">
            <a:extLst>
              <a:ext uri="{FF2B5EF4-FFF2-40B4-BE49-F238E27FC236}">
                <a16:creationId xmlns:a16="http://schemas.microsoft.com/office/drawing/2014/main" id="{98535A6D-3388-4D31-8064-E9ABE11934A7}"/>
              </a:ext>
            </a:extLst>
          </p:cNvPr>
          <p:cNvSpPr/>
          <p:nvPr/>
        </p:nvSpPr>
        <p:spPr>
          <a:xfrm>
            <a:off x="3046214" y="1722092"/>
            <a:ext cx="2790912" cy="1089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Place son curseur dans la procédure et Exécuter</a:t>
            </a:r>
          </a:p>
        </p:txBody>
      </p:sp>
      <p:pic>
        <p:nvPicPr>
          <p:cNvPr id="10" name="Image 9">
            <a:extLst>
              <a:ext uri="{FF2B5EF4-FFF2-40B4-BE49-F238E27FC236}">
                <a16:creationId xmlns:a16="http://schemas.microsoft.com/office/drawing/2014/main" id="{C072FF5F-EFCB-4F48-8107-678B226096A0}"/>
              </a:ext>
            </a:extLst>
          </p:cNvPr>
          <p:cNvPicPr>
            <a:picLocks noChangeAspect="1"/>
          </p:cNvPicPr>
          <p:nvPr/>
        </p:nvPicPr>
        <p:blipFill rotWithShape="1">
          <a:blip r:embed="rId4"/>
          <a:srcRect l="21414" t="20462" r="23538" b="55380"/>
          <a:stretch/>
        </p:blipFill>
        <p:spPr>
          <a:xfrm>
            <a:off x="3413698" y="3169068"/>
            <a:ext cx="6666000" cy="1656785"/>
          </a:xfrm>
          <a:prstGeom prst="rect">
            <a:avLst/>
          </a:prstGeom>
        </p:spPr>
      </p:pic>
      <p:sp>
        <p:nvSpPr>
          <p:cNvPr id="13" name="Flèche : droite 12">
            <a:extLst>
              <a:ext uri="{FF2B5EF4-FFF2-40B4-BE49-F238E27FC236}">
                <a16:creationId xmlns:a16="http://schemas.microsoft.com/office/drawing/2014/main" id="{42F7F2C1-0DD8-40A4-A986-19187ED6FA32}"/>
              </a:ext>
            </a:extLst>
          </p:cNvPr>
          <p:cNvSpPr/>
          <p:nvPr/>
        </p:nvSpPr>
        <p:spPr>
          <a:xfrm>
            <a:off x="2869811" y="4196982"/>
            <a:ext cx="2790912" cy="62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Saisir</a:t>
            </a:r>
          </a:p>
        </p:txBody>
      </p:sp>
      <p:pic>
        <p:nvPicPr>
          <p:cNvPr id="14" name="Image 13">
            <a:extLst>
              <a:ext uri="{FF2B5EF4-FFF2-40B4-BE49-F238E27FC236}">
                <a16:creationId xmlns:a16="http://schemas.microsoft.com/office/drawing/2014/main" id="{AC7FA07D-3C8E-483D-86B8-7EE4ED190F8D}"/>
              </a:ext>
            </a:extLst>
          </p:cNvPr>
          <p:cNvPicPr>
            <a:picLocks noChangeAspect="1"/>
          </p:cNvPicPr>
          <p:nvPr/>
        </p:nvPicPr>
        <p:blipFill rotWithShape="1">
          <a:blip r:embed="rId5"/>
          <a:srcRect l="36343" t="38933" r="33549" b="33659"/>
          <a:stretch/>
        </p:blipFill>
        <p:spPr>
          <a:xfrm>
            <a:off x="5660723" y="4864300"/>
            <a:ext cx="3645923" cy="1879706"/>
          </a:xfrm>
          <a:prstGeom prst="rect">
            <a:avLst/>
          </a:prstGeom>
        </p:spPr>
      </p:pic>
      <p:sp>
        <p:nvSpPr>
          <p:cNvPr id="16" name="Flèche : droite 15">
            <a:extLst>
              <a:ext uri="{FF2B5EF4-FFF2-40B4-BE49-F238E27FC236}">
                <a16:creationId xmlns:a16="http://schemas.microsoft.com/office/drawing/2014/main" id="{23B7708D-D1C7-44DE-BC14-FD2CBE6E73A6}"/>
              </a:ext>
            </a:extLst>
          </p:cNvPr>
          <p:cNvSpPr/>
          <p:nvPr/>
        </p:nvSpPr>
        <p:spPr>
          <a:xfrm>
            <a:off x="3626539" y="5376850"/>
            <a:ext cx="2790912" cy="62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Affichage du résultat</a:t>
            </a:r>
          </a:p>
        </p:txBody>
      </p:sp>
    </p:spTree>
    <p:extLst>
      <p:ext uri="{BB962C8B-B14F-4D97-AF65-F5344CB8AC3E}">
        <p14:creationId xmlns:p14="http://schemas.microsoft.com/office/powerpoint/2010/main" val="3963996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re 3"/>
          <p:cNvSpPr txBox="1">
            <a:spLocks noGrp="1"/>
          </p:cNvSpPr>
          <p:nvPr>
            <p:ph type="title"/>
          </p:nvPr>
        </p:nvSpPr>
        <p:spPr/>
        <p:txBody>
          <a:bodyPr/>
          <a:lstStyle/>
          <a:p>
            <a:pPr lvl="0"/>
            <a:r>
              <a:rPr lang="fr-FR" dirty="0"/>
              <a:t>Equivalences</a:t>
            </a:r>
          </a:p>
        </p:txBody>
      </p:sp>
      <p:sp>
        <p:nvSpPr>
          <p:cNvPr id="3" name="Espace réservé du texte 4"/>
          <p:cNvSpPr txBox="1">
            <a:spLocks noGrp="1"/>
          </p:cNvSpPr>
          <p:nvPr>
            <p:ph type="body" idx="1"/>
          </p:nvPr>
        </p:nvSpPr>
        <p:spPr/>
        <p:txBody>
          <a:bodyPr/>
          <a:lstStyle/>
          <a:p>
            <a:r>
              <a:rPr lang="fr-FR" dirty="0"/>
              <a:t>Passer d’ALGOBOX vers VBA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8" name="Titre 2"/>
          <p:cNvSpPr txBox="1">
            <a:spLocks noGrp="1"/>
          </p:cNvSpPr>
          <p:nvPr>
            <p:ph type="title"/>
          </p:nvPr>
        </p:nvSpPr>
        <p:spPr>
          <a:ln w="9528">
            <a:solidFill>
              <a:srgbClr val="DEEBF7"/>
            </a:solidFill>
            <a:prstDash val="solid"/>
          </a:ln>
        </p:spPr>
        <p:txBody>
          <a:bodyPr>
            <a:normAutofit/>
          </a:bodyPr>
          <a:lstStyle/>
          <a:p>
            <a:pPr lvl="0"/>
            <a:r>
              <a:rPr lang="fr-FR" sz="4000" dirty="0"/>
              <a:t>Equivalences</a:t>
            </a:r>
          </a:p>
        </p:txBody>
      </p:sp>
      <p:graphicFrame>
        <p:nvGraphicFramePr>
          <p:cNvPr id="10" name="Tableau 10">
            <a:extLst>
              <a:ext uri="{FF2B5EF4-FFF2-40B4-BE49-F238E27FC236}">
                <a16:creationId xmlns:a16="http://schemas.microsoft.com/office/drawing/2014/main" id="{A3B7DF30-BFDC-4B7B-990E-F729822A27AC}"/>
              </a:ext>
            </a:extLst>
          </p:cNvPr>
          <p:cNvGraphicFramePr>
            <a:graphicFrameLocks noGrp="1"/>
          </p:cNvGraphicFramePr>
          <p:nvPr>
            <p:extLst>
              <p:ext uri="{D42A27DB-BD31-4B8C-83A1-F6EECF244321}">
                <p14:modId xmlns:p14="http://schemas.microsoft.com/office/powerpoint/2010/main" val="842077385"/>
              </p:ext>
            </p:extLst>
          </p:nvPr>
        </p:nvGraphicFramePr>
        <p:xfrm>
          <a:off x="2120777" y="1412124"/>
          <a:ext cx="8127999" cy="3606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91093882"/>
                    </a:ext>
                  </a:extLst>
                </a:gridCol>
                <a:gridCol w="2709333">
                  <a:extLst>
                    <a:ext uri="{9D8B030D-6E8A-4147-A177-3AD203B41FA5}">
                      <a16:colId xmlns:a16="http://schemas.microsoft.com/office/drawing/2014/main" val="3588472912"/>
                    </a:ext>
                  </a:extLst>
                </a:gridCol>
                <a:gridCol w="2709333">
                  <a:extLst>
                    <a:ext uri="{9D8B030D-6E8A-4147-A177-3AD203B41FA5}">
                      <a16:colId xmlns:a16="http://schemas.microsoft.com/office/drawing/2014/main" val="527189396"/>
                    </a:ext>
                  </a:extLst>
                </a:gridCol>
              </a:tblGrid>
              <a:tr h="370840">
                <a:tc>
                  <a:txBody>
                    <a:bodyPr/>
                    <a:lstStyle/>
                    <a:p>
                      <a:pPr algn="ctr"/>
                      <a:r>
                        <a:rPr lang="fr-FR" dirty="0"/>
                        <a:t>Objet</a:t>
                      </a:r>
                    </a:p>
                  </a:txBody>
                  <a:tcPr/>
                </a:tc>
                <a:tc>
                  <a:txBody>
                    <a:bodyPr/>
                    <a:lstStyle/>
                    <a:p>
                      <a:pPr algn="ctr"/>
                      <a:r>
                        <a:rPr lang="fr-FR" dirty="0"/>
                        <a:t>ALGOBOX</a:t>
                      </a:r>
                    </a:p>
                  </a:txBody>
                  <a:tcPr/>
                </a:tc>
                <a:tc>
                  <a:txBody>
                    <a:bodyPr/>
                    <a:lstStyle/>
                    <a:p>
                      <a:pPr algn="ctr"/>
                      <a:r>
                        <a:rPr lang="fr-FR" dirty="0" err="1"/>
                        <a:t>Vba</a:t>
                      </a:r>
                      <a:endParaRPr lang="fr-FR" dirty="0"/>
                    </a:p>
                  </a:txBody>
                  <a:tcPr/>
                </a:tc>
                <a:extLst>
                  <a:ext uri="{0D108BD9-81ED-4DB2-BD59-A6C34878D82A}">
                    <a16:rowId xmlns:a16="http://schemas.microsoft.com/office/drawing/2014/main" val="1259457663"/>
                  </a:ext>
                </a:extLst>
              </a:tr>
              <a:tr h="370840">
                <a:tc>
                  <a:txBody>
                    <a:bodyPr/>
                    <a:lstStyle/>
                    <a:p>
                      <a:pPr algn="ctr"/>
                      <a:r>
                        <a:rPr lang="fr-FR" i="0" dirty="0"/>
                        <a:t>Déclarer une variable</a:t>
                      </a:r>
                    </a:p>
                  </a:txBody>
                  <a:tcPr/>
                </a:tc>
                <a:tc>
                  <a:txBody>
                    <a:bodyPr/>
                    <a:lstStyle/>
                    <a:p>
                      <a:pPr algn="ctr"/>
                      <a:r>
                        <a:rPr lang="fr-FR" i="0" dirty="0" err="1"/>
                        <a:t>Ma_Variable</a:t>
                      </a:r>
                      <a:r>
                        <a:rPr lang="fr-FR" i="0" dirty="0"/>
                        <a:t> EST_DU_TYPE</a:t>
                      </a:r>
                    </a:p>
                  </a:txBody>
                  <a:tcPr/>
                </a:tc>
                <a:tc>
                  <a:txBody>
                    <a:bodyPr/>
                    <a:lstStyle/>
                    <a:p>
                      <a:pPr algn="ctr"/>
                      <a:r>
                        <a:rPr lang="fr-FR" i="0" dirty="0"/>
                        <a:t>Dim </a:t>
                      </a:r>
                      <a:r>
                        <a:rPr lang="fr-FR" i="0" dirty="0" err="1"/>
                        <a:t>Ma_Variable</a:t>
                      </a:r>
                      <a:endParaRPr lang="fr-FR" i="0" dirty="0"/>
                    </a:p>
                  </a:txBody>
                  <a:tcPr/>
                </a:tc>
                <a:extLst>
                  <a:ext uri="{0D108BD9-81ED-4DB2-BD59-A6C34878D82A}">
                    <a16:rowId xmlns:a16="http://schemas.microsoft.com/office/drawing/2014/main" val="3000187997"/>
                  </a:ext>
                </a:extLst>
              </a:tr>
              <a:tr h="370840">
                <a:tc>
                  <a:txBody>
                    <a:bodyPr/>
                    <a:lstStyle/>
                    <a:p>
                      <a:pPr algn="ctr"/>
                      <a:r>
                        <a:rPr lang="fr-FR" dirty="0"/>
                        <a:t>Type Nombre</a:t>
                      </a:r>
                    </a:p>
                  </a:txBody>
                  <a:tcPr/>
                </a:tc>
                <a:tc>
                  <a:txBody>
                    <a:bodyPr/>
                    <a:lstStyle/>
                    <a:p>
                      <a:pPr algn="ctr"/>
                      <a:r>
                        <a:rPr lang="fr-FR" dirty="0"/>
                        <a:t>Nombre</a:t>
                      </a:r>
                    </a:p>
                  </a:txBody>
                  <a:tcPr/>
                </a:tc>
                <a:tc>
                  <a:txBody>
                    <a:bodyPr/>
                    <a:lstStyle/>
                    <a:p>
                      <a:pPr algn="ctr"/>
                      <a:r>
                        <a:rPr lang="fr-FR" dirty="0"/>
                        <a:t>Integer, Long, Double</a:t>
                      </a:r>
                    </a:p>
                  </a:txBody>
                  <a:tcPr/>
                </a:tc>
                <a:extLst>
                  <a:ext uri="{0D108BD9-81ED-4DB2-BD59-A6C34878D82A}">
                    <a16:rowId xmlns:a16="http://schemas.microsoft.com/office/drawing/2014/main" val="765896899"/>
                  </a:ext>
                </a:extLst>
              </a:tr>
              <a:tr h="370840">
                <a:tc>
                  <a:txBody>
                    <a:bodyPr/>
                    <a:lstStyle/>
                    <a:p>
                      <a:r>
                        <a:rPr lang="fr-FR" dirty="0"/>
                        <a:t>Type Alphanumérique</a:t>
                      </a:r>
                    </a:p>
                  </a:txBody>
                  <a:tcPr/>
                </a:tc>
                <a:tc>
                  <a:txBody>
                    <a:bodyPr/>
                    <a:lstStyle/>
                    <a:p>
                      <a:r>
                        <a:rPr lang="fr-FR" dirty="0"/>
                        <a:t>                Chaine </a:t>
                      </a:r>
                    </a:p>
                  </a:txBody>
                  <a:tcPr/>
                </a:tc>
                <a:tc>
                  <a:txBody>
                    <a:bodyPr/>
                    <a:lstStyle/>
                    <a:p>
                      <a:r>
                        <a:rPr lang="fr-FR" dirty="0"/>
                        <a:t>                 String</a:t>
                      </a:r>
                    </a:p>
                  </a:txBody>
                  <a:tcPr/>
                </a:tc>
                <a:extLst>
                  <a:ext uri="{0D108BD9-81ED-4DB2-BD59-A6C34878D82A}">
                    <a16:rowId xmlns:a16="http://schemas.microsoft.com/office/drawing/2014/main" val="7798971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Type Tableau de nombres</a:t>
                      </a:r>
                    </a:p>
                    <a:p>
                      <a:pPr algn="ctr"/>
                      <a:endParaRPr lang="fr-FR" dirty="0"/>
                    </a:p>
                  </a:txBody>
                  <a:tcPr/>
                </a:tc>
                <a:tc>
                  <a:txBody>
                    <a:bodyPr/>
                    <a:lstStyle/>
                    <a:p>
                      <a:pPr algn="ctr"/>
                      <a:r>
                        <a:rPr lang="fr-FR" dirty="0"/>
                        <a:t>LISTE</a:t>
                      </a:r>
                    </a:p>
                  </a:txBody>
                  <a:tcPr/>
                </a:tc>
                <a:tc>
                  <a:txBody>
                    <a:bodyPr/>
                    <a:lstStyle/>
                    <a:p>
                      <a:pPr algn="ctr"/>
                      <a:r>
                        <a:rPr lang="fr-FR" dirty="0"/>
                        <a:t>Dim Tableau(10) As Integer</a:t>
                      </a:r>
                    </a:p>
                  </a:txBody>
                  <a:tcPr/>
                </a:tc>
                <a:extLst>
                  <a:ext uri="{0D108BD9-81ED-4DB2-BD59-A6C34878D82A}">
                    <a16:rowId xmlns:a16="http://schemas.microsoft.com/office/drawing/2014/main" val="24868945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Type Tableau de chaines</a:t>
                      </a:r>
                    </a:p>
                  </a:txBody>
                  <a:tcPr/>
                </a:tc>
                <a:tc>
                  <a:txBody>
                    <a:bodyPr/>
                    <a:lstStyle/>
                    <a:p>
                      <a:pPr algn="ctr"/>
                      <a:r>
                        <a:rPr lang="fr-FR" dirty="0"/>
                        <a:t>-</a:t>
                      </a:r>
                    </a:p>
                  </a:txBody>
                  <a:tcPr/>
                </a:tc>
                <a:tc>
                  <a:txBody>
                    <a:bodyPr/>
                    <a:lstStyle/>
                    <a:p>
                      <a:pPr algn="ctr"/>
                      <a:r>
                        <a:rPr lang="fr-FR" dirty="0"/>
                        <a:t>Dim Tableau(10) As String</a:t>
                      </a:r>
                    </a:p>
                  </a:txBody>
                  <a:tcPr/>
                </a:tc>
                <a:extLst>
                  <a:ext uri="{0D108BD9-81ED-4DB2-BD59-A6C34878D82A}">
                    <a16:rowId xmlns:a16="http://schemas.microsoft.com/office/drawing/2014/main" val="352223435"/>
                  </a:ext>
                </a:extLst>
              </a:tr>
              <a:tr h="370840">
                <a:tc>
                  <a:txBody>
                    <a:bodyPr/>
                    <a:lstStyle/>
                    <a:p>
                      <a:pPr algn="ctr"/>
                      <a:r>
                        <a:rPr lang="fr-FR" dirty="0"/>
                        <a:t>Plage Excel</a:t>
                      </a:r>
                    </a:p>
                  </a:txBody>
                  <a:tcPr/>
                </a:tc>
                <a:tc>
                  <a:txBody>
                    <a:bodyPr/>
                    <a:lstStyle/>
                    <a:p>
                      <a:pPr algn="ctr"/>
                      <a:r>
                        <a:rPr lang="fr-FR" dirty="0"/>
                        <a:t>-</a:t>
                      </a:r>
                    </a:p>
                  </a:txBody>
                  <a:tcPr/>
                </a:tc>
                <a:tc>
                  <a:txBody>
                    <a:bodyPr/>
                    <a:lstStyle/>
                    <a:p>
                      <a:r>
                        <a:rPr lang="fr-FR" dirty="0"/>
                        <a:t>    Dim Plage As Range</a:t>
                      </a:r>
                    </a:p>
                  </a:txBody>
                  <a:tcPr/>
                </a:tc>
                <a:extLst>
                  <a:ext uri="{0D108BD9-81ED-4DB2-BD59-A6C34878D82A}">
                    <a16:rowId xmlns:a16="http://schemas.microsoft.com/office/drawing/2014/main" val="1996989943"/>
                  </a:ext>
                </a:extLst>
              </a:tr>
              <a:tr h="370840">
                <a:tc>
                  <a:txBody>
                    <a:bodyPr/>
                    <a:lstStyle/>
                    <a:p>
                      <a:pPr algn="ctr"/>
                      <a:r>
                        <a:rPr lang="fr-FR" dirty="0" err="1"/>
                        <a:t>Intéragir</a:t>
                      </a:r>
                      <a:endParaRPr lang="fr-FR" dirty="0"/>
                    </a:p>
                  </a:txBody>
                  <a:tcPr/>
                </a:tc>
                <a:tc>
                  <a:txBody>
                    <a:bodyPr/>
                    <a:lstStyle/>
                    <a:p>
                      <a:pPr algn="ctr"/>
                      <a:r>
                        <a:rPr lang="fr-FR" dirty="0"/>
                        <a:t>LIRE</a:t>
                      </a:r>
                    </a:p>
                  </a:txBody>
                  <a:tcPr/>
                </a:tc>
                <a:tc>
                  <a:txBody>
                    <a:bodyPr/>
                    <a:lstStyle/>
                    <a:p>
                      <a:pPr algn="ctr"/>
                      <a:r>
                        <a:rPr lang="fr-FR" dirty="0" err="1"/>
                        <a:t>InputBox</a:t>
                      </a:r>
                      <a:r>
                        <a:rPr lang="fr-FR" dirty="0"/>
                        <a:t>()</a:t>
                      </a:r>
                    </a:p>
                  </a:txBody>
                  <a:tcPr/>
                </a:tc>
                <a:extLst>
                  <a:ext uri="{0D108BD9-81ED-4DB2-BD59-A6C34878D82A}">
                    <a16:rowId xmlns:a16="http://schemas.microsoft.com/office/drawing/2014/main" val="10533427"/>
                  </a:ext>
                </a:extLst>
              </a:tr>
              <a:tr h="370840">
                <a:tc>
                  <a:txBody>
                    <a:bodyPr/>
                    <a:lstStyle/>
                    <a:p>
                      <a:endParaRPr lang="fr-FR" dirty="0"/>
                    </a:p>
                  </a:txBody>
                  <a:tcPr/>
                </a:tc>
                <a:tc>
                  <a:txBody>
                    <a:bodyPr/>
                    <a:lstStyle/>
                    <a:p>
                      <a:pPr algn="ctr"/>
                      <a:r>
                        <a:rPr lang="fr-FR" dirty="0"/>
                        <a:t>ECRIRE</a:t>
                      </a:r>
                    </a:p>
                  </a:txBody>
                  <a:tcPr/>
                </a:tc>
                <a:tc>
                  <a:txBody>
                    <a:bodyPr/>
                    <a:lstStyle/>
                    <a:p>
                      <a:pPr algn="ctr"/>
                      <a:r>
                        <a:rPr lang="fr-FR" dirty="0" err="1"/>
                        <a:t>MsgBox</a:t>
                      </a:r>
                      <a:r>
                        <a:rPr lang="fr-FR" dirty="0"/>
                        <a:t>()</a:t>
                      </a:r>
                    </a:p>
                  </a:txBody>
                  <a:tcPr/>
                </a:tc>
                <a:extLst>
                  <a:ext uri="{0D108BD9-81ED-4DB2-BD59-A6C34878D82A}">
                    <a16:rowId xmlns:a16="http://schemas.microsoft.com/office/drawing/2014/main" val="269260938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txBox="1">
            <a:spLocks noGrp="1"/>
          </p:cNvSpPr>
          <p:nvPr>
            <p:ph type="title"/>
          </p:nvPr>
        </p:nvSpPr>
        <p:spPr>
          <a:ln w="9528">
            <a:solidFill>
              <a:srgbClr val="DEEBF7"/>
            </a:solidFill>
            <a:prstDash val="solid"/>
          </a:ln>
        </p:spPr>
        <p:txBody>
          <a:bodyPr>
            <a:normAutofit/>
          </a:bodyPr>
          <a:lstStyle/>
          <a:p>
            <a:pPr lvl="0"/>
            <a:r>
              <a:rPr lang="fr-FR" sz="4000" dirty="0"/>
              <a:t>Equivalences</a:t>
            </a:r>
          </a:p>
        </p:txBody>
      </p:sp>
      <p:graphicFrame>
        <p:nvGraphicFramePr>
          <p:cNvPr id="10" name="Tableau 10">
            <a:extLst>
              <a:ext uri="{FF2B5EF4-FFF2-40B4-BE49-F238E27FC236}">
                <a16:creationId xmlns:a16="http://schemas.microsoft.com/office/drawing/2014/main" id="{A3B7DF30-BFDC-4B7B-990E-F729822A27AC}"/>
              </a:ext>
            </a:extLst>
          </p:cNvPr>
          <p:cNvGraphicFramePr>
            <a:graphicFrameLocks noGrp="1"/>
          </p:cNvGraphicFramePr>
          <p:nvPr>
            <p:extLst>
              <p:ext uri="{D42A27DB-BD31-4B8C-83A1-F6EECF244321}">
                <p14:modId xmlns:p14="http://schemas.microsoft.com/office/powerpoint/2010/main" val="15148313"/>
              </p:ext>
            </p:extLst>
          </p:nvPr>
        </p:nvGraphicFramePr>
        <p:xfrm>
          <a:off x="2281561" y="1412124"/>
          <a:ext cx="7967215" cy="3235960"/>
        </p:xfrm>
        <a:graphic>
          <a:graphicData uri="http://schemas.openxmlformats.org/drawingml/2006/table">
            <a:tbl>
              <a:tblPr firstRow="1" bandRow="1">
                <a:tableStyleId>{5C22544A-7EE6-4342-B048-85BDC9FD1C3A}</a:tableStyleId>
              </a:tblPr>
              <a:tblGrid>
                <a:gridCol w="2548549">
                  <a:extLst>
                    <a:ext uri="{9D8B030D-6E8A-4147-A177-3AD203B41FA5}">
                      <a16:colId xmlns:a16="http://schemas.microsoft.com/office/drawing/2014/main" val="1191093882"/>
                    </a:ext>
                  </a:extLst>
                </a:gridCol>
                <a:gridCol w="2709333">
                  <a:extLst>
                    <a:ext uri="{9D8B030D-6E8A-4147-A177-3AD203B41FA5}">
                      <a16:colId xmlns:a16="http://schemas.microsoft.com/office/drawing/2014/main" val="3588472912"/>
                    </a:ext>
                  </a:extLst>
                </a:gridCol>
                <a:gridCol w="2709333">
                  <a:extLst>
                    <a:ext uri="{9D8B030D-6E8A-4147-A177-3AD203B41FA5}">
                      <a16:colId xmlns:a16="http://schemas.microsoft.com/office/drawing/2014/main" val="527189396"/>
                    </a:ext>
                  </a:extLst>
                </a:gridCol>
              </a:tblGrid>
              <a:tr h="370840">
                <a:tc>
                  <a:txBody>
                    <a:bodyPr/>
                    <a:lstStyle/>
                    <a:p>
                      <a:pPr algn="ctr"/>
                      <a:r>
                        <a:rPr lang="fr-FR" dirty="0"/>
                        <a:t>Objet</a:t>
                      </a:r>
                    </a:p>
                  </a:txBody>
                  <a:tcPr/>
                </a:tc>
                <a:tc>
                  <a:txBody>
                    <a:bodyPr/>
                    <a:lstStyle/>
                    <a:p>
                      <a:pPr algn="ctr"/>
                      <a:r>
                        <a:rPr lang="fr-FR" dirty="0"/>
                        <a:t>ALGOBOX</a:t>
                      </a:r>
                    </a:p>
                  </a:txBody>
                  <a:tcPr/>
                </a:tc>
                <a:tc>
                  <a:txBody>
                    <a:bodyPr/>
                    <a:lstStyle/>
                    <a:p>
                      <a:pPr algn="ctr"/>
                      <a:r>
                        <a:rPr lang="fr-FR" dirty="0" err="1"/>
                        <a:t>Vba</a:t>
                      </a:r>
                      <a:endParaRPr lang="fr-FR" dirty="0"/>
                    </a:p>
                  </a:txBody>
                  <a:tcPr/>
                </a:tc>
                <a:extLst>
                  <a:ext uri="{0D108BD9-81ED-4DB2-BD59-A6C34878D82A}">
                    <a16:rowId xmlns:a16="http://schemas.microsoft.com/office/drawing/2014/main" val="1259457663"/>
                  </a:ext>
                </a:extLst>
              </a:tr>
              <a:tr h="370840">
                <a:tc>
                  <a:txBody>
                    <a:bodyPr/>
                    <a:lstStyle/>
                    <a:p>
                      <a:pPr algn="ctr"/>
                      <a:r>
                        <a:rPr lang="fr-FR" i="0" dirty="0"/>
                        <a:t>Structure Conditionnelle</a:t>
                      </a:r>
                    </a:p>
                  </a:txBody>
                  <a:tcPr/>
                </a:tc>
                <a:tc>
                  <a:txBody>
                    <a:bodyPr/>
                    <a:lstStyle/>
                    <a:p>
                      <a:pPr algn="ctr"/>
                      <a:r>
                        <a:rPr lang="fr-FR" i="0" dirty="0"/>
                        <a:t>SI … ALORS… DEBUT_SI..FIN_SI….</a:t>
                      </a:r>
                    </a:p>
                  </a:txBody>
                  <a:tcPr/>
                </a:tc>
                <a:tc>
                  <a:txBody>
                    <a:bodyPr/>
                    <a:lstStyle/>
                    <a:p>
                      <a:pPr algn="ctr"/>
                      <a:r>
                        <a:rPr lang="fr-FR" i="0" dirty="0"/>
                        <a:t>If … </a:t>
                      </a:r>
                      <a:r>
                        <a:rPr lang="fr-FR" i="0" dirty="0" err="1"/>
                        <a:t>Then</a:t>
                      </a:r>
                      <a:r>
                        <a:rPr lang="fr-FR" i="0" dirty="0"/>
                        <a:t> … </a:t>
                      </a:r>
                      <a:r>
                        <a:rPr lang="fr-FR" i="0" dirty="0" err="1"/>
                        <a:t>Else</a:t>
                      </a:r>
                      <a:r>
                        <a:rPr lang="fr-FR" i="0" dirty="0"/>
                        <a:t> … End If…</a:t>
                      </a:r>
                    </a:p>
                  </a:txBody>
                  <a:tcPr/>
                </a:tc>
                <a:extLst>
                  <a:ext uri="{0D108BD9-81ED-4DB2-BD59-A6C34878D82A}">
                    <a16:rowId xmlns:a16="http://schemas.microsoft.com/office/drawing/2014/main" val="3000187997"/>
                  </a:ext>
                </a:extLst>
              </a:tr>
              <a:tr h="370840">
                <a:tc>
                  <a:txBody>
                    <a:bodyPr/>
                    <a:lstStyle/>
                    <a:p>
                      <a:pPr algn="ctr"/>
                      <a:r>
                        <a:rPr lang="fr-FR" dirty="0"/>
                        <a:t>Condition </a:t>
                      </a:r>
                    </a:p>
                  </a:txBody>
                  <a:tcPr/>
                </a:tc>
                <a:tc>
                  <a:txBody>
                    <a:bodyPr/>
                    <a:lstStyle/>
                    <a:p>
                      <a:pPr algn="ctr"/>
                      <a:r>
                        <a:rPr lang="fr-FR" dirty="0"/>
                        <a:t>ET, OU</a:t>
                      </a:r>
                    </a:p>
                  </a:txBody>
                  <a:tcPr/>
                </a:tc>
                <a:tc>
                  <a:txBody>
                    <a:bodyPr/>
                    <a:lstStyle/>
                    <a:p>
                      <a:pPr algn="ctr"/>
                      <a:r>
                        <a:rPr lang="fr-FR" dirty="0"/>
                        <a:t>AND, OR</a:t>
                      </a:r>
                    </a:p>
                  </a:txBody>
                  <a:tcPr/>
                </a:tc>
                <a:extLst>
                  <a:ext uri="{0D108BD9-81ED-4DB2-BD59-A6C34878D82A}">
                    <a16:rowId xmlns:a16="http://schemas.microsoft.com/office/drawing/2014/main" val="765896899"/>
                  </a:ext>
                </a:extLst>
              </a:tr>
              <a:tr h="370840">
                <a:tc>
                  <a:txBody>
                    <a:bodyPr/>
                    <a:lstStyle/>
                    <a:p>
                      <a:pPr algn="ctr"/>
                      <a:r>
                        <a:rPr lang="fr-FR" dirty="0"/>
                        <a:t>Structure itérative</a:t>
                      </a:r>
                    </a:p>
                  </a:txBody>
                  <a:tcPr/>
                </a:tc>
                <a:tc>
                  <a:txBody>
                    <a:bodyPr/>
                    <a:lstStyle/>
                    <a:p>
                      <a:pPr algn="ctr"/>
                      <a:r>
                        <a:rPr lang="fr-FR" dirty="0"/>
                        <a:t>TANT QUE </a:t>
                      </a:r>
                    </a:p>
                  </a:txBody>
                  <a:tcPr/>
                </a:tc>
                <a:tc>
                  <a:txBody>
                    <a:bodyPr/>
                    <a:lstStyle/>
                    <a:p>
                      <a:pPr algn="ctr"/>
                      <a:r>
                        <a:rPr lang="fr-FR" dirty="0"/>
                        <a:t>      Do </a:t>
                      </a:r>
                      <a:r>
                        <a:rPr lang="fr-FR" dirty="0" err="1"/>
                        <a:t>While</a:t>
                      </a:r>
                      <a:r>
                        <a:rPr lang="fr-FR" dirty="0"/>
                        <a:t> … Loop.</a:t>
                      </a:r>
                    </a:p>
                  </a:txBody>
                  <a:tcPr/>
                </a:tc>
                <a:extLst>
                  <a:ext uri="{0D108BD9-81ED-4DB2-BD59-A6C34878D82A}">
                    <a16:rowId xmlns:a16="http://schemas.microsoft.com/office/drawing/2014/main" val="779897124"/>
                  </a:ext>
                </a:extLst>
              </a:tr>
              <a:tr h="370840">
                <a:tc>
                  <a:txBody>
                    <a:bodyPr/>
                    <a:lstStyle/>
                    <a:p>
                      <a:pPr algn="ctr"/>
                      <a:endParaRPr lang="fr-FR" dirty="0"/>
                    </a:p>
                  </a:txBody>
                  <a:tcPr/>
                </a:tc>
                <a:tc>
                  <a:txBody>
                    <a:bodyPr/>
                    <a:lstStyle/>
                    <a:p>
                      <a:pPr algn="ctr"/>
                      <a:r>
                        <a:rPr lang="fr-FR" dirty="0"/>
                        <a:t>POUR</a:t>
                      </a:r>
                    </a:p>
                  </a:txBody>
                  <a:tcPr/>
                </a:tc>
                <a:tc>
                  <a:txBody>
                    <a:bodyPr/>
                    <a:lstStyle/>
                    <a:p>
                      <a:pPr algn="ctr"/>
                      <a:r>
                        <a:rPr lang="fr-FR" dirty="0"/>
                        <a:t>For … Next.</a:t>
                      </a:r>
                    </a:p>
                  </a:txBody>
                  <a:tcPr/>
                </a:tc>
                <a:extLst>
                  <a:ext uri="{0D108BD9-81ED-4DB2-BD59-A6C34878D82A}">
                    <a16:rowId xmlns:a16="http://schemas.microsoft.com/office/drawing/2014/main" val="24868945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algn="ctr"/>
                      <a:endParaRPr lang="fr-FR" dirty="0"/>
                    </a:p>
                  </a:txBody>
                  <a:tcPr/>
                </a:tc>
                <a:tc>
                  <a:txBody>
                    <a:bodyPr/>
                    <a:lstStyle/>
                    <a:p>
                      <a:pPr algn="ctr"/>
                      <a:endParaRPr lang="fr-FR" dirty="0"/>
                    </a:p>
                  </a:txBody>
                  <a:tcPr/>
                </a:tc>
                <a:extLst>
                  <a:ext uri="{0D108BD9-81ED-4DB2-BD59-A6C34878D82A}">
                    <a16:rowId xmlns:a16="http://schemas.microsoft.com/office/drawing/2014/main" val="352223435"/>
                  </a:ext>
                </a:extLst>
              </a:tr>
              <a:tr h="370840">
                <a:tc>
                  <a:txBody>
                    <a:bodyPr/>
                    <a:lstStyle/>
                    <a:p>
                      <a:pPr algn="ctr"/>
                      <a:endParaRPr lang="fr-FR" dirty="0"/>
                    </a:p>
                  </a:txBody>
                  <a:tcPr/>
                </a:tc>
                <a:tc>
                  <a:txBody>
                    <a:bodyPr/>
                    <a:lstStyle/>
                    <a:p>
                      <a:pPr algn="ctr"/>
                      <a:endParaRPr lang="fr-FR" dirty="0"/>
                    </a:p>
                  </a:txBody>
                  <a:tcPr/>
                </a:tc>
                <a:tc>
                  <a:txBody>
                    <a:bodyPr/>
                    <a:lstStyle/>
                    <a:p>
                      <a:endParaRPr lang="fr-FR" dirty="0"/>
                    </a:p>
                  </a:txBody>
                  <a:tcPr/>
                </a:tc>
                <a:extLst>
                  <a:ext uri="{0D108BD9-81ED-4DB2-BD59-A6C34878D82A}">
                    <a16:rowId xmlns:a16="http://schemas.microsoft.com/office/drawing/2014/main" val="1996989943"/>
                  </a:ext>
                </a:extLst>
              </a:tr>
              <a:tr h="370840">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0533427"/>
                  </a:ext>
                </a:extLst>
              </a:tr>
            </a:tbl>
          </a:graphicData>
        </a:graphic>
      </p:graphicFrame>
    </p:spTree>
    <p:extLst>
      <p:ext uri="{BB962C8B-B14F-4D97-AF65-F5344CB8AC3E}">
        <p14:creationId xmlns:p14="http://schemas.microsoft.com/office/powerpoint/2010/main" val="251826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txBox="1">
            <a:spLocks noGrp="1"/>
          </p:cNvSpPr>
          <p:nvPr>
            <p:ph type="title"/>
          </p:nvPr>
        </p:nvSpPr>
        <p:spPr>
          <a:ln w="9528">
            <a:solidFill>
              <a:srgbClr val="DEEBF7"/>
            </a:solidFill>
            <a:prstDash val="solid"/>
          </a:ln>
        </p:spPr>
        <p:txBody>
          <a:bodyPr>
            <a:normAutofit/>
          </a:bodyPr>
          <a:lstStyle/>
          <a:p>
            <a:pPr lvl="0"/>
            <a:r>
              <a:rPr lang="fr-FR" sz="4000" dirty="0"/>
              <a:t>Equivalences</a:t>
            </a:r>
          </a:p>
        </p:txBody>
      </p:sp>
      <p:graphicFrame>
        <p:nvGraphicFramePr>
          <p:cNvPr id="10" name="Tableau 10">
            <a:extLst>
              <a:ext uri="{FF2B5EF4-FFF2-40B4-BE49-F238E27FC236}">
                <a16:creationId xmlns:a16="http://schemas.microsoft.com/office/drawing/2014/main" id="{A3B7DF30-BFDC-4B7B-990E-F729822A27AC}"/>
              </a:ext>
            </a:extLst>
          </p:cNvPr>
          <p:cNvGraphicFramePr>
            <a:graphicFrameLocks noGrp="1"/>
          </p:cNvGraphicFramePr>
          <p:nvPr>
            <p:extLst>
              <p:ext uri="{D42A27DB-BD31-4B8C-83A1-F6EECF244321}">
                <p14:modId xmlns:p14="http://schemas.microsoft.com/office/powerpoint/2010/main" val="2519214031"/>
              </p:ext>
            </p:extLst>
          </p:nvPr>
        </p:nvGraphicFramePr>
        <p:xfrm>
          <a:off x="2281561" y="2539588"/>
          <a:ext cx="7967215" cy="3312160"/>
        </p:xfrm>
        <a:graphic>
          <a:graphicData uri="http://schemas.openxmlformats.org/drawingml/2006/table">
            <a:tbl>
              <a:tblPr firstRow="1" bandRow="1">
                <a:tableStyleId>{5C22544A-7EE6-4342-B048-85BDC9FD1C3A}</a:tableStyleId>
              </a:tblPr>
              <a:tblGrid>
                <a:gridCol w="2548549">
                  <a:extLst>
                    <a:ext uri="{9D8B030D-6E8A-4147-A177-3AD203B41FA5}">
                      <a16:colId xmlns:a16="http://schemas.microsoft.com/office/drawing/2014/main" val="1191093882"/>
                    </a:ext>
                  </a:extLst>
                </a:gridCol>
                <a:gridCol w="2709333">
                  <a:extLst>
                    <a:ext uri="{9D8B030D-6E8A-4147-A177-3AD203B41FA5}">
                      <a16:colId xmlns:a16="http://schemas.microsoft.com/office/drawing/2014/main" val="3588472912"/>
                    </a:ext>
                  </a:extLst>
                </a:gridCol>
                <a:gridCol w="2709333">
                  <a:extLst>
                    <a:ext uri="{9D8B030D-6E8A-4147-A177-3AD203B41FA5}">
                      <a16:colId xmlns:a16="http://schemas.microsoft.com/office/drawing/2014/main" val="527189396"/>
                    </a:ext>
                  </a:extLst>
                </a:gridCol>
              </a:tblGrid>
              <a:tr h="370840">
                <a:tc>
                  <a:txBody>
                    <a:bodyPr/>
                    <a:lstStyle/>
                    <a:p>
                      <a:pPr algn="ctr"/>
                      <a:r>
                        <a:rPr lang="fr-FR" dirty="0"/>
                        <a:t>Objet</a:t>
                      </a:r>
                    </a:p>
                  </a:txBody>
                  <a:tcPr/>
                </a:tc>
                <a:tc>
                  <a:txBody>
                    <a:bodyPr/>
                    <a:lstStyle/>
                    <a:p>
                      <a:pPr algn="ctr"/>
                      <a:r>
                        <a:rPr lang="fr-FR" dirty="0"/>
                        <a:t>ALGOBOX</a:t>
                      </a:r>
                    </a:p>
                  </a:txBody>
                  <a:tcPr/>
                </a:tc>
                <a:tc>
                  <a:txBody>
                    <a:bodyPr/>
                    <a:lstStyle/>
                    <a:p>
                      <a:pPr algn="ctr"/>
                      <a:r>
                        <a:rPr lang="fr-FR" dirty="0" err="1"/>
                        <a:t>Vba</a:t>
                      </a:r>
                      <a:endParaRPr lang="fr-FR" dirty="0"/>
                    </a:p>
                  </a:txBody>
                  <a:tcPr/>
                </a:tc>
                <a:extLst>
                  <a:ext uri="{0D108BD9-81ED-4DB2-BD59-A6C34878D82A}">
                    <a16:rowId xmlns:a16="http://schemas.microsoft.com/office/drawing/2014/main" val="1259457663"/>
                  </a:ext>
                </a:extLst>
              </a:tr>
              <a:tr h="370840">
                <a:tc>
                  <a:txBody>
                    <a:bodyPr/>
                    <a:lstStyle/>
                    <a:p>
                      <a:pPr algn="ctr"/>
                      <a:r>
                        <a:rPr lang="fr-FR" i="0" dirty="0"/>
                        <a:t>Longueur d’une chaine</a:t>
                      </a:r>
                    </a:p>
                  </a:txBody>
                  <a:tcPr/>
                </a:tc>
                <a:tc>
                  <a:txBody>
                    <a:bodyPr/>
                    <a:lstStyle/>
                    <a:p>
                      <a:pPr algn="ctr"/>
                      <a:r>
                        <a:rPr lang="fr-FR" sz="1800" b="0" i="0" kern="1200" dirty="0" err="1">
                          <a:solidFill>
                            <a:srgbClr val="000000"/>
                          </a:solidFill>
                          <a:effectLst/>
                          <a:latin typeface="+mn-lt"/>
                          <a:ea typeface="+mn-ea"/>
                          <a:cs typeface="+mn-cs"/>
                        </a:rPr>
                        <a:t>machaine.length</a:t>
                      </a:r>
                      <a:endParaRPr lang="fr-FR" i="0" dirty="0"/>
                    </a:p>
                  </a:txBody>
                  <a:tcPr/>
                </a:tc>
                <a:tc>
                  <a:txBody>
                    <a:bodyPr/>
                    <a:lstStyle/>
                    <a:p>
                      <a:pPr algn="ctr"/>
                      <a:r>
                        <a:rPr lang="fr-FR" i="0" dirty="0"/>
                        <a:t>Len(chaine).</a:t>
                      </a:r>
                    </a:p>
                  </a:txBody>
                  <a:tcPr/>
                </a:tc>
                <a:extLst>
                  <a:ext uri="{0D108BD9-81ED-4DB2-BD59-A6C34878D82A}">
                    <a16:rowId xmlns:a16="http://schemas.microsoft.com/office/drawing/2014/main" val="3000187997"/>
                  </a:ext>
                </a:extLst>
              </a:tr>
              <a:tr h="370840">
                <a:tc>
                  <a:txBody>
                    <a:bodyPr/>
                    <a:lstStyle/>
                    <a:p>
                      <a:pPr algn="ctr"/>
                      <a:r>
                        <a:rPr lang="fr-FR" dirty="0"/>
                        <a:t>Extraire des charactères</a:t>
                      </a:r>
                    </a:p>
                  </a:txBody>
                  <a:tcPr/>
                </a:tc>
                <a:tc>
                  <a:txBody>
                    <a:bodyPr/>
                    <a:lstStyle/>
                    <a:p>
                      <a:pPr algn="ctr"/>
                      <a:r>
                        <a:rPr lang="fr-FR" sz="1800" b="0" i="0" kern="1200" dirty="0" err="1">
                          <a:solidFill>
                            <a:srgbClr val="000000"/>
                          </a:solidFill>
                          <a:effectLst/>
                          <a:latin typeface="+mn-lt"/>
                          <a:ea typeface="+mn-ea"/>
                          <a:cs typeface="+mn-cs"/>
                        </a:rPr>
                        <a:t>chaîne.substr</a:t>
                      </a:r>
                      <a:r>
                        <a:rPr lang="fr-FR" sz="1800" b="0" i="0" kern="1200" dirty="0">
                          <a:solidFill>
                            <a:srgbClr val="000000"/>
                          </a:solidFill>
                          <a:effectLst/>
                          <a:latin typeface="+mn-lt"/>
                          <a:ea typeface="+mn-ea"/>
                          <a:cs typeface="+mn-cs"/>
                        </a:rPr>
                        <a:t>(position_premier_caractère_à_extraire,nombre_de_caractères_à_extraire)</a:t>
                      </a:r>
                      <a:endParaRPr lang="fr-FR" dirty="0"/>
                    </a:p>
                  </a:txBody>
                  <a:tcPr/>
                </a:tc>
                <a:tc>
                  <a:txBody>
                    <a:bodyPr/>
                    <a:lstStyle/>
                    <a:p>
                      <a:pPr algn="ctr"/>
                      <a:r>
                        <a:rPr lang="fr-FR" dirty="0" err="1"/>
                        <a:t>Mid</a:t>
                      </a:r>
                      <a:r>
                        <a:rPr lang="fr-FR" dirty="0"/>
                        <a:t>(chaine, début, nombre ).</a:t>
                      </a:r>
                    </a:p>
                  </a:txBody>
                  <a:tcPr/>
                </a:tc>
                <a:extLst>
                  <a:ext uri="{0D108BD9-81ED-4DB2-BD59-A6C34878D82A}">
                    <a16:rowId xmlns:a16="http://schemas.microsoft.com/office/drawing/2014/main" val="765896899"/>
                  </a:ext>
                </a:extLst>
              </a:tr>
              <a:tr h="370840">
                <a:tc>
                  <a:txBody>
                    <a:bodyPr/>
                    <a:lstStyle/>
                    <a:p>
                      <a:pPr algn="ctr"/>
                      <a:r>
                        <a:rPr lang="fr-FR" dirty="0"/>
                        <a:t>Récupérer le code ascii</a:t>
                      </a:r>
                    </a:p>
                  </a:txBody>
                  <a:tcPr/>
                </a:tc>
                <a:tc>
                  <a:txBody>
                    <a:bodyPr/>
                    <a:lstStyle/>
                    <a:p>
                      <a:pPr algn="ctr"/>
                      <a:r>
                        <a:rPr lang="fr-FR" sz="1800" b="0" i="0" kern="1200" dirty="0" err="1">
                          <a:solidFill>
                            <a:srgbClr val="000000"/>
                          </a:solidFill>
                          <a:effectLst/>
                          <a:latin typeface="+mn-lt"/>
                          <a:ea typeface="+mn-ea"/>
                          <a:cs typeface="+mn-cs"/>
                        </a:rPr>
                        <a:t>machaine.charCodeAt</a:t>
                      </a:r>
                      <a:r>
                        <a:rPr lang="fr-FR" sz="1800" b="0" i="0" kern="1200" dirty="0">
                          <a:solidFill>
                            <a:srgbClr val="000000"/>
                          </a:solidFill>
                          <a:effectLst/>
                          <a:latin typeface="+mn-lt"/>
                          <a:ea typeface="+mn-ea"/>
                          <a:cs typeface="+mn-cs"/>
                        </a:rPr>
                        <a:t>(pos)</a:t>
                      </a:r>
                      <a:endParaRPr lang="fr-FR" dirty="0"/>
                    </a:p>
                  </a:txBody>
                  <a:tcPr/>
                </a:tc>
                <a:tc>
                  <a:txBody>
                    <a:bodyPr/>
                    <a:lstStyle/>
                    <a:p>
                      <a:pPr algn="ctr"/>
                      <a:r>
                        <a:rPr lang="fr-FR" dirty="0"/>
                        <a:t>      ASC( charactère)</a:t>
                      </a:r>
                    </a:p>
                  </a:txBody>
                  <a:tcPr/>
                </a:tc>
                <a:extLst>
                  <a:ext uri="{0D108BD9-81ED-4DB2-BD59-A6C34878D82A}">
                    <a16:rowId xmlns:a16="http://schemas.microsoft.com/office/drawing/2014/main" val="352223435"/>
                  </a:ext>
                </a:extLst>
              </a:tr>
              <a:tr h="370840">
                <a:tc>
                  <a:txBody>
                    <a:bodyPr/>
                    <a:lstStyle/>
                    <a:p>
                      <a:pPr algn="ctr"/>
                      <a:r>
                        <a:rPr lang="fr-FR" dirty="0"/>
                        <a:t>Conversion nombre en chaine</a:t>
                      </a:r>
                    </a:p>
                  </a:txBody>
                  <a:tcPr/>
                </a:tc>
                <a:tc>
                  <a:txBody>
                    <a:bodyPr/>
                    <a:lstStyle/>
                    <a:p>
                      <a:pPr algn="ctr"/>
                      <a:endParaRPr lang="fr-FR" dirty="0"/>
                    </a:p>
                  </a:txBody>
                  <a:tcPr/>
                </a:tc>
                <a:tc>
                  <a:txBody>
                    <a:bodyPr/>
                    <a:lstStyle/>
                    <a:p>
                      <a:pPr algn="ctr"/>
                      <a:r>
                        <a:rPr lang="fr-FR" dirty="0" err="1"/>
                        <a:t>Cstr</a:t>
                      </a:r>
                      <a:r>
                        <a:rPr lang="fr-FR" dirty="0"/>
                        <a:t> ( </a:t>
                      </a:r>
                      <a:r>
                        <a:rPr lang="fr-FR" dirty="0" err="1"/>
                        <a:t>integer</a:t>
                      </a:r>
                      <a:r>
                        <a:rPr lang="fr-FR" dirty="0"/>
                        <a:t> )</a:t>
                      </a:r>
                    </a:p>
                  </a:txBody>
                  <a:tcPr/>
                </a:tc>
                <a:extLst>
                  <a:ext uri="{0D108BD9-81ED-4DB2-BD59-A6C34878D82A}">
                    <a16:rowId xmlns:a16="http://schemas.microsoft.com/office/drawing/2014/main" val="1996989943"/>
                  </a:ext>
                </a:extLst>
              </a:tr>
              <a:tr h="370840">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0533427"/>
                  </a:ext>
                </a:extLst>
              </a:tr>
            </a:tbl>
          </a:graphicData>
        </a:graphic>
      </p:graphicFrame>
      <p:sp>
        <p:nvSpPr>
          <p:cNvPr id="5" name="ZoneTexte 4">
            <a:extLst>
              <a:ext uri="{FF2B5EF4-FFF2-40B4-BE49-F238E27FC236}">
                <a16:creationId xmlns:a16="http://schemas.microsoft.com/office/drawing/2014/main" id="{FDD01B45-1260-406E-AE13-107B64852EA9}"/>
              </a:ext>
            </a:extLst>
          </p:cNvPr>
          <p:cNvSpPr txBox="1"/>
          <p:nvPr/>
        </p:nvSpPr>
        <p:spPr>
          <a:xfrm>
            <a:off x="2132861" y="1568455"/>
            <a:ext cx="6094520" cy="590931"/>
          </a:xfrm>
          <a:prstGeom prst="rect">
            <a:avLst/>
          </a:prstGeom>
          <a:noFill/>
        </p:spPr>
        <p:txBody>
          <a:bodyPr wrap="square">
            <a:spAutoFit/>
          </a:bodyPr>
          <a:lstStyle/>
          <a:p>
            <a:pPr>
              <a:lnSpc>
                <a:spcPct val="90000"/>
              </a:lnSpc>
              <a:defRPr/>
            </a:pPr>
            <a:endParaRPr lang="fr-FR" sz="1800" dirty="0">
              <a:ln cmpd="dbl">
                <a:noFill/>
              </a:ln>
              <a:latin typeface="Calibri Light"/>
            </a:endParaRPr>
          </a:p>
          <a:p>
            <a:pPr>
              <a:lnSpc>
                <a:spcPct val="90000"/>
              </a:lnSpc>
              <a:defRPr/>
            </a:pPr>
            <a:r>
              <a:rPr lang="fr-FR" sz="1800" b="1" dirty="0">
                <a:ln cmpd="dbl">
                  <a:noFill/>
                </a:ln>
                <a:latin typeface="Calibri Light"/>
              </a:rPr>
              <a:t>Exemples d’équivalences, non exhaustif</a:t>
            </a:r>
          </a:p>
        </p:txBody>
      </p:sp>
    </p:spTree>
    <p:extLst>
      <p:ext uri="{BB962C8B-B14F-4D97-AF65-F5344CB8AC3E}">
        <p14:creationId xmlns:p14="http://schemas.microsoft.com/office/powerpoint/2010/main" val="57325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Espace réservé du contenu 3"/>
          <p:cNvGrpSpPr/>
          <p:nvPr/>
        </p:nvGrpSpPr>
        <p:grpSpPr>
          <a:xfrm>
            <a:off x="977236" y="967666"/>
            <a:ext cx="11070768" cy="4474449"/>
            <a:chOff x="947053" y="-237605"/>
            <a:chExt cx="11070768" cy="4474449"/>
          </a:xfrm>
        </p:grpSpPr>
        <p:sp>
          <p:nvSpPr>
            <p:cNvPr id="3" name="Forme libre 2"/>
            <p:cNvSpPr/>
            <p:nvPr/>
          </p:nvSpPr>
          <p:spPr>
            <a:xfrm>
              <a:off x="947053" y="-237605"/>
              <a:ext cx="11070768" cy="1402933"/>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83CB"/>
                </a:gs>
                <a:gs pos="100000">
                  <a:srgbClr val="3E70CA"/>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Doc officielle : </a:t>
              </a:r>
            </a:p>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https://docs.microsoft.com/en-us/office/vba/api/overview/library-reference/reference-object-library-reference-for-office</a:t>
              </a:r>
            </a:p>
          </p:txBody>
        </p:sp>
        <p:sp>
          <p:nvSpPr>
            <p:cNvPr id="4" name="Forme libre 3"/>
            <p:cNvSpPr/>
            <p:nvPr/>
          </p:nvSpPr>
          <p:spPr>
            <a:xfrm>
              <a:off x="947053" y="123444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ADC8"/>
                </a:gs>
                <a:gs pos="100000">
                  <a:srgbClr val="3DA7C7"/>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Exemples de codes </a:t>
              </a:r>
            </a:p>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https://www.automateexcel.com/vba-code-examples/</a:t>
              </a:r>
            </a:p>
          </p:txBody>
        </p:sp>
        <p:sp>
          <p:nvSpPr>
            <p:cNvPr id="5" name="Forme libre 4"/>
            <p:cNvSpPr/>
            <p:nvPr/>
          </p:nvSpPr>
          <p:spPr>
            <a:xfrm>
              <a:off x="947053" y="2258293"/>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C5B1"/>
                </a:gs>
                <a:gs pos="100000">
                  <a:srgbClr val="3DC3AB"/>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err="1">
                  <a:solidFill>
                    <a:srgbClr val="FFFFFF"/>
                  </a:solidFill>
                  <a:uFillTx/>
                  <a:latin typeface="Calibri"/>
                </a:rPr>
                <a:t>Cheat</a:t>
              </a:r>
              <a:r>
                <a:rPr lang="fr-FR" sz="2400" b="0" i="0" u="none" strike="noStrike" kern="1200" cap="none" spc="0" baseline="0" dirty="0">
                  <a:solidFill>
                    <a:srgbClr val="FFFFFF"/>
                  </a:solidFill>
                  <a:uFillTx/>
                  <a:latin typeface="Calibri"/>
                </a:rPr>
                <a:t> </a:t>
              </a:r>
              <a:r>
                <a:rPr lang="fr-FR" sz="2400" b="0" i="0" u="none" strike="noStrike" kern="1200" cap="none" spc="0" baseline="0" dirty="0" err="1">
                  <a:solidFill>
                    <a:srgbClr val="FFFFFF"/>
                  </a:solidFill>
                  <a:uFillTx/>
                  <a:latin typeface="Calibri"/>
                </a:rPr>
                <a:t>Sheet</a:t>
              </a:r>
              <a:r>
                <a:rPr lang="fr-FR" sz="2400" b="0" i="0" u="none" strike="noStrike" kern="1200" cap="none" spc="0" baseline="0" dirty="0">
                  <a:solidFill>
                    <a:srgbClr val="FFFFFF"/>
                  </a:solidFill>
                  <a:uFillTx/>
                  <a:latin typeface="Calibri"/>
                </a:rPr>
                <a:t> VBA : https://www.automateexcel.com/vba/cheatsheets/</a:t>
              </a:r>
            </a:p>
          </p:txBody>
        </p:sp>
        <p:sp>
          <p:nvSpPr>
            <p:cNvPr id="6" name="Forme libre 5"/>
            <p:cNvSpPr/>
            <p:nvPr/>
          </p:nvSpPr>
          <p:spPr>
            <a:xfrm>
              <a:off x="947053" y="328212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5FC184"/>
                </a:gs>
                <a:gs pos="100000">
                  <a:srgbClr val="3EBE73"/>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Et … Les mots clés adéquats dans google !</a:t>
              </a:r>
            </a:p>
          </p:txBody>
        </p:sp>
      </p:grpSp>
      <p:sp>
        <p:nvSpPr>
          <p:cNvPr id="9" name="Titre 2"/>
          <p:cNvSpPr txBox="1">
            <a:spLocks noGrp="1"/>
          </p:cNvSpPr>
          <p:nvPr>
            <p:ph type="title"/>
          </p:nvPr>
        </p:nvSpPr>
        <p:spPr>
          <a:ln w="9528">
            <a:solidFill>
              <a:srgbClr val="DEEBF7"/>
            </a:solidFill>
            <a:prstDash val="solid"/>
          </a:ln>
        </p:spPr>
        <p:txBody>
          <a:bodyPr/>
          <a:lstStyle/>
          <a:p>
            <a:pPr lvl="0"/>
            <a:r>
              <a:rPr lang="fr-FR" sz="4000" dirty="0"/>
              <a:t>Repères pour apprendre</a:t>
            </a:r>
          </a:p>
        </p:txBody>
      </p:sp>
    </p:spTree>
    <p:extLst>
      <p:ext uri="{BB962C8B-B14F-4D97-AF65-F5344CB8AC3E}">
        <p14:creationId xmlns:p14="http://schemas.microsoft.com/office/powerpoint/2010/main" val="386909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sz="4000"/>
              <a:t>Objectif du cours</a:t>
            </a:r>
            <a:endParaRPr lang="fr-FR" sz="4000" dirty="0"/>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dirty="0">
                <a:ln cmpd="dbl">
                  <a:noFill/>
                </a:ln>
                <a:latin typeface="Calibri Light"/>
                <a:hlinkClick r:id="rId3"/>
              </a:rPr>
              <a:t>Démo application VBA</a:t>
            </a:r>
            <a:endParaRPr lang="fr-FR" sz="2800" dirty="0">
              <a:ln cmpd="dbl">
                <a:noFill/>
              </a:ln>
              <a:latin typeface="Calibri Light"/>
            </a:endParaRPr>
          </a:p>
          <a:p>
            <a:pPr>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p>
            <a:pPr lvl="0"/>
            <a:r>
              <a:rPr lang="fr-FR" dirty="0"/>
              <a:t>Transcrire un algorithme en </a:t>
            </a:r>
            <a:r>
              <a:rPr lang="fr-FR" dirty="0" err="1"/>
              <a:t>vba</a:t>
            </a:r>
            <a:endParaRPr lang="fr-FR" dirty="0"/>
          </a:p>
        </p:txBody>
      </p:sp>
      <p:sp>
        <p:nvSpPr>
          <p:cNvPr id="3" name="Espace réservé du texte 2"/>
          <p:cNvSpPr txBox="1">
            <a:spLocks noGrp="1"/>
          </p:cNvSpPr>
          <p:nvPr>
            <p:ph type="body" idx="1"/>
          </p:nvPr>
        </p:nvSpPr>
        <p:spPr/>
        <p:txBody>
          <a:bodyPr/>
          <a:lstStyle/>
          <a:p>
            <a:r>
              <a:rPr lang="fr-FR" dirty="0"/>
              <a:t>Ou prendre des algorithmes ALGOBOX et les formaliser en VBA.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a:t>Exercices Variables</a:t>
            </a:r>
          </a:p>
        </p:txBody>
      </p:sp>
      <p:sp>
        <p:nvSpPr>
          <p:cNvPr id="3" name="Espace réservé du texte 2"/>
          <p:cNvSpPr txBox="1">
            <a:spLocks noGrp="1"/>
          </p:cNvSpPr>
          <p:nvPr>
            <p:ph type="body" idx="1"/>
          </p:nvPr>
        </p:nvSpPr>
        <p:spPr/>
        <p:txBody>
          <a:bodyPr anchorCtr="0"/>
          <a:lstStyle/>
          <a:p>
            <a:pPr marL="228600" lvl="0" indent="-228600" algn="l">
              <a:buChar char="•"/>
            </a:pPr>
            <a:r>
              <a:rPr lang="fr-FR" dirty="0"/>
              <a:t>Echauffement et prise de repères  </a:t>
            </a:r>
          </a:p>
        </p:txBody>
      </p:sp>
      <p:sp>
        <p:nvSpPr>
          <p:cNvPr id="4" name="Espace réservé du contenu 18"/>
          <p:cNvSpPr txBox="1">
            <a:spLocks noGrp="1"/>
          </p:cNvSpPr>
          <p:nvPr>
            <p:ph type="body" idx="3"/>
          </p:nvPr>
        </p:nvSpPr>
        <p:spPr>
          <a:xfrm>
            <a:off x="1005406" y="555168"/>
            <a:ext cx="5250685" cy="5801182"/>
          </a:xfrm>
          <a:ln w="9528">
            <a:solidFill>
              <a:srgbClr val="5B9BD5"/>
            </a:solidFill>
            <a:prstDash val="solid"/>
          </a:ln>
        </p:spPr>
        <p:txBody>
          <a:bodyPr anchor="ctr" anchorCtr="0">
            <a:normAutofit/>
          </a:bodyPr>
          <a:lstStyle/>
          <a:p>
            <a:pPr lvl="0" algn="l">
              <a:lnSpc>
                <a:spcPct val="80000"/>
              </a:lnSpc>
            </a:pPr>
            <a:r>
              <a:rPr lang="fr-FR" sz="3600" dirty="0">
                <a:solidFill>
                  <a:srgbClr val="000000"/>
                </a:solidFill>
              </a:rPr>
              <a:t>Écrire l’algorithme qui permet d’échanger les valeurs de 2 entiers A et B</a:t>
            </a:r>
          </a:p>
          <a:p>
            <a:pPr lvl="0" algn="l">
              <a:lnSpc>
                <a:spcPct val="80000"/>
              </a:lnSpc>
            </a:pPr>
            <a:endParaRPr lang="fr-FR" sz="3600" dirty="0">
              <a:solidFill>
                <a:srgbClr val="000000"/>
              </a:solidFill>
            </a:endParaRPr>
          </a:p>
          <a:p>
            <a:pPr lvl="0" algn="l">
              <a:lnSpc>
                <a:spcPct val="80000"/>
              </a:lnSpc>
            </a:pPr>
            <a:r>
              <a:rPr lang="fr-FR" dirty="0" err="1">
                <a:solidFill>
                  <a:srgbClr val="FF0000"/>
                </a:solidFill>
                <a:hlinkClick r:id="rId2" action="ppaction://hlinkfile"/>
              </a:rPr>
              <a:t>Algobox</a:t>
            </a:r>
            <a:r>
              <a:rPr lang="fr-FR" dirty="0">
                <a:solidFill>
                  <a:srgbClr val="FF0000"/>
                </a:solidFill>
                <a:hlinkClick r:id="rId2" action="ppaction://hlinkfile"/>
              </a:rPr>
              <a:t> : exo_affectation05.alg</a:t>
            </a:r>
            <a:endParaRPr lang="fr-FR" dirty="0">
              <a:solidFill>
                <a:srgbClr val="FF0000"/>
              </a:solidFill>
            </a:endParaRPr>
          </a:p>
          <a:p>
            <a:pPr lvl="0" algn="l">
              <a:lnSpc>
                <a:spcPct val="80000"/>
              </a:lnSpc>
            </a:pPr>
            <a:endParaRPr lang="fr-FR" dirty="0">
              <a:solidFill>
                <a:srgbClr val="FF0000"/>
              </a:solidFill>
            </a:endParaRPr>
          </a:p>
        </p:txBody>
      </p:sp>
      <p:sp>
        <p:nvSpPr>
          <p:cNvPr id="5" name="Espace réservé du texte 4"/>
          <p:cNvSpPr txBox="1">
            <a:spLocks noGrp="1"/>
          </p:cNvSpPr>
          <p:nvPr>
            <p:ph idx="2"/>
          </p:nvPr>
        </p:nvSpPr>
        <p:spPr>
          <a:xfrm>
            <a:off x="6358426" y="91440"/>
            <a:ext cx="5276545" cy="463728"/>
          </a:xfrm>
          <a:ln>
            <a:noFill/>
          </a:ln>
        </p:spPr>
        <p:txBody>
          <a:bodyPr anchor="b" anchorCtr="1">
            <a:normAutofit fontScale="70000" lnSpcReduction="20000"/>
          </a:bodyPr>
          <a:lstStyle/>
          <a:p>
            <a:pPr marL="0" lvl="0" indent="0" algn="ctr">
              <a:buNone/>
            </a:pPr>
            <a:r>
              <a:rPr lang="fr-FR" sz="2400" b="1" dirty="0">
                <a:solidFill>
                  <a:srgbClr val="2F5597"/>
                </a:solidFill>
              </a:rPr>
              <a:t>Solution </a:t>
            </a:r>
            <a:r>
              <a:rPr lang="fr-FR" sz="2400" b="1" dirty="0" err="1">
                <a:solidFill>
                  <a:srgbClr val="2F5597"/>
                </a:solidFill>
              </a:rPr>
              <a:t>Vba</a:t>
            </a: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fontScale="70000" lnSpcReduction="20000"/>
          </a:bodyPr>
          <a:lstStyle/>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r>
              <a:rPr lang="fr-FR" sz="1900" b="1" dirty="0" err="1">
                <a:latin typeface="Courier New" panose="02070309020205020404" pitchFamily="49" charset="0"/>
                <a:cs typeface="Courier New" panose="02070309020205020404" pitchFamily="49" charset="0"/>
              </a:rPr>
              <a:t>Sub</a:t>
            </a:r>
            <a:r>
              <a:rPr lang="fr-FR" sz="1900" b="1" dirty="0">
                <a:latin typeface="Courier New" panose="02070309020205020404" pitchFamily="49" charset="0"/>
                <a:cs typeface="Courier New" panose="02070309020205020404" pitchFamily="49" charset="0"/>
              </a:rPr>
              <a:t> inverser()</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Dim A As Integer</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Dim B As Integer</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Dim temporaire As Integer</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A = </a:t>
            </a:r>
            <a:r>
              <a:rPr lang="fr-FR" sz="1900" b="1" dirty="0" err="1">
                <a:latin typeface="Courier New" panose="02070309020205020404" pitchFamily="49" charset="0"/>
                <a:cs typeface="Courier New" panose="02070309020205020404" pitchFamily="49" charset="0"/>
              </a:rPr>
              <a:t>InputBox</a:t>
            </a:r>
            <a:r>
              <a:rPr lang="fr-FR" sz="1900" b="1" dirty="0">
                <a:latin typeface="Courier New" panose="02070309020205020404" pitchFamily="49" charset="0"/>
                <a:cs typeface="Courier New" panose="02070309020205020404" pitchFamily="49" charset="0"/>
              </a:rPr>
              <a:t>("Entrer A")</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B = </a:t>
            </a:r>
            <a:r>
              <a:rPr lang="fr-FR" sz="1900" b="1" dirty="0" err="1">
                <a:latin typeface="Courier New" panose="02070309020205020404" pitchFamily="49" charset="0"/>
                <a:cs typeface="Courier New" panose="02070309020205020404" pitchFamily="49" charset="0"/>
              </a:rPr>
              <a:t>InputBox</a:t>
            </a:r>
            <a:r>
              <a:rPr lang="fr-FR" sz="1900" b="1" dirty="0">
                <a:latin typeface="Courier New" panose="02070309020205020404" pitchFamily="49" charset="0"/>
                <a:cs typeface="Courier New" panose="02070309020205020404" pitchFamily="49" charset="0"/>
              </a:rPr>
              <a:t>("Entrer B")</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temporaire = A</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A = B</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B = temporaire</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err="1">
                <a:latin typeface="Courier New" panose="02070309020205020404" pitchFamily="49" charset="0"/>
                <a:cs typeface="Courier New" panose="02070309020205020404" pitchFamily="49" charset="0"/>
              </a:rPr>
              <a:t>MsgBox</a:t>
            </a:r>
            <a:r>
              <a:rPr lang="fr-FR" sz="1900" b="1" dirty="0">
                <a:latin typeface="Courier New" panose="02070309020205020404" pitchFamily="49" charset="0"/>
                <a:cs typeface="Courier New" panose="02070309020205020404" pitchFamily="49" charset="0"/>
              </a:rPr>
              <a:t> (" A vaut : " + </a:t>
            </a:r>
            <a:r>
              <a:rPr lang="fr-FR" sz="1900" b="1" dirty="0" err="1">
                <a:latin typeface="Courier New" panose="02070309020205020404" pitchFamily="49" charset="0"/>
                <a:cs typeface="Courier New" panose="02070309020205020404" pitchFamily="49" charset="0"/>
              </a:rPr>
              <a:t>CStr</a:t>
            </a:r>
            <a:r>
              <a:rPr lang="fr-FR" sz="1900" b="1" dirty="0">
                <a:latin typeface="Courier New" panose="02070309020205020404" pitchFamily="49" charset="0"/>
                <a:cs typeface="Courier New" panose="02070309020205020404" pitchFamily="49" charset="0"/>
              </a:rPr>
              <a:t>(A))</a:t>
            </a:r>
          </a:p>
          <a:p>
            <a:pPr marL="0" lvl="0" indent="0">
              <a:lnSpc>
                <a:spcPct val="80000"/>
              </a:lnSpc>
              <a:buNone/>
              <a:tabLst>
                <a:tab pos="539752" algn="l"/>
                <a:tab pos="2962271" algn="l"/>
                <a:tab pos="3047996" algn="l"/>
              </a:tabLst>
            </a:pPr>
            <a:r>
              <a:rPr lang="fr-FR" sz="1900" b="1" dirty="0" err="1">
                <a:latin typeface="Courier New" panose="02070309020205020404" pitchFamily="49" charset="0"/>
                <a:cs typeface="Courier New" panose="02070309020205020404" pitchFamily="49" charset="0"/>
              </a:rPr>
              <a:t>MsgBox</a:t>
            </a:r>
            <a:r>
              <a:rPr lang="fr-FR" sz="1900" b="1" dirty="0">
                <a:latin typeface="Courier New" panose="02070309020205020404" pitchFamily="49" charset="0"/>
                <a:cs typeface="Courier New" panose="02070309020205020404" pitchFamily="49" charset="0"/>
              </a:rPr>
              <a:t> (" B vaut : " + </a:t>
            </a:r>
            <a:r>
              <a:rPr lang="fr-FR" sz="1900" b="1" dirty="0" err="1">
                <a:latin typeface="Courier New" panose="02070309020205020404" pitchFamily="49" charset="0"/>
                <a:cs typeface="Courier New" panose="02070309020205020404" pitchFamily="49" charset="0"/>
              </a:rPr>
              <a:t>CStr</a:t>
            </a:r>
            <a:r>
              <a:rPr lang="fr-FR" sz="1900" b="1" dirty="0">
                <a:latin typeface="Courier New" panose="02070309020205020404" pitchFamily="49" charset="0"/>
                <a:cs typeface="Courier New" panose="02070309020205020404" pitchFamily="49" charset="0"/>
              </a:rPr>
              <a:t>(B))</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End </a:t>
            </a:r>
            <a:r>
              <a:rPr lang="fr-FR" sz="1900" b="1" dirty="0" err="1">
                <a:latin typeface="Courier New" panose="02070309020205020404" pitchFamily="49" charset="0"/>
                <a:cs typeface="Courier New" panose="02070309020205020404" pitchFamily="49" charset="0"/>
              </a:rPr>
              <a:t>Sub</a:t>
            </a:r>
            <a:endParaRPr lang="fr-FR" sz="3200" b="1" dirty="0"/>
          </a:p>
          <a:p>
            <a:pPr marL="0" lvl="0" indent="0">
              <a:lnSpc>
                <a:spcPct val="80000"/>
              </a:lnSpc>
              <a:buNone/>
              <a:tabLst>
                <a:tab pos="539752" algn="l"/>
                <a:tab pos="2962271" algn="l"/>
                <a:tab pos="3047996" algn="l"/>
              </a:tabLst>
            </a:pPr>
            <a:endParaRPr lang="fr-FR" sz="3200" b="1" dirty="0"/>
          </a:p>
          <a:p>
            <a:pPr marL="0" lvl="0" indent="0">
              <a:lnSpc>
                <a:spcPct val="80000"/>
              </a:lnSpc>
              <a:buNone/>
              <a:tabLst>
                <a:tab pos="539752" algn="l"/>
                <a:tab pos="2962271" algn="l"/>
                <a:tab pos="3047996" algn="l"/>
              </a:tabLst>
            </a:pPr>
            <a:endParaRPr lang="fr-FR" sz="32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lstStyle/>
          <a:p>
            <a:pPr marL="228600" lvl="0" indent="-228600" algn="l">
              <a:buChar char="•"/>
            </a:pPr>
            <a:r>
              <a:rPr lang="fr-FR" dirty="0"/>
              <a:t>Exo 1: </a:t>
            </a:r>
          </a:p>
        </p:txBody>
      </p:sp>
      <p:sp>
        <p:nvSpPr>
          <p:cNvPr id="4" name="Espace réservé du contenu 5"/>
          <p:cNvSpPr txBox="1">
            <a:spLocks noGrp="1"/>
          </p:cNvSpPr>
          <p:nvPr>
            <p:ph type="body" idx="3"/>
          </p:nvPr>
        </p:nvSpPr>
        <p:spPr>
          <a:xfrm>
            <a:off x="1026020" y="555168"/>
            <a:ext cx="4749942" cy="5801182"/>
          </a:xfrm>
          <a:ln w="9528">
            <a:solidFill>
              <a:srgbClr val="5B9BD5"/>
            </a:solidFill>
            <a:prstDash val="solid"/>
          </a:ln>
        </p:spPr>
        <p:txBody>
          <a:bodyPr anchor="ctr" anchorCtr="0">
            <a:normAutofit/>
          </a:bodyPr>
          <a:lstStyle/>
          <a:p>
            <a:pPr lvl="0" algn="l"/>
            <a:r>
              <a:rPr lang="fr-FR" sz="2000" b="0" dirty="0">
                <a:solidFill>
                  <a:srgbClr val="000000"/>
                </a:solidFill>
              </a:rPr>
              <a:t>Lire les prénoms et les notes des élèves de la classe, tant que le prénom saisi est différent de: </a:t>
            </a:r>
          </a:p>
          <a:p>
            <a:pPr lvl="0" algn="l"/>
            <a:r>
              <a:rPr lang="fr-FR" sz="2000" b="0" dirty="0">
                <a:solidFill>
                  <a:srgbClr val="000000"/>
                </a:solidFill>
              </a:rPr>
              <a:t>« STOP ». Vérifier que la note saisie soit comprise entre 0 et 20.</a:t>
            </a:r>
          </a:p>
          <a:p>
            <a:pPr lvl="0" algn="l"/>
            <a:r>
              <a:rPr lang="fr-FR" sz="2000" b="0" dirty="0">
                <a:solidFill>
                  <a:srgbClr val="000000"/>
                </a:solidFill>
              </a:rPr>
              <a:t>Afficher ensuite: </a:t>
            </a:r>
          </a:p>
          <a:p>
            <a:pPr lvl="0" algn="l"/>
            <a:r>
              <a:rPr lang="fr-FR" sz="2000" b="0" dirty="0">
                <a:solidFill>
                  <a:srgbClr val="000000"/>
                </a:solidFill>
              </a:rPr>
              <a:t>1) la moyenne de la classe</a:t>
            </a:r>
          </a:p>
          <a:p>
            <a:pPr lvl="0" algn="l"/>
            <a:r>
              <a:rPr lang="fr-FR" sz="2000" b="0" dirty="0">
                <a:solidFill>
                  <a:srgbClr val="000000"/>
                </a:solidFill>
              </a:rPr>
              <a:t>2) la meilleure note de la classe et le prénom correspondant.</a:t>
            </a:r>
          </a:p>
          <a:p>
            <a:pPr lvl="0" algn="l"/>
            <a:r>
              <a:rPr lang="fr-FR" sz="2000" b="0" dirty="0">
                <a:solidFill>
                  <a:srgbClr val="000000"/>
                </a:solidFill>
              </a:rPr>
              <a:t>3) la moins bonne note de la classe et le prénom correspondant.</a:t>
            </a:r>
          </a:p>
          <a:p>
            <a:pPr lvl="0" algn="l"/>
            <a:r>
              <a:rPr lang="fr-FR" sz="2000" b="0" dirty="0">
                <a:solidFill>
                  <a:srgbClr val="000000"/>
                </a:solidFill>
                <a:hlinkClick r:id="rId2" action="ppaction://hlinkfile"/>
              </a:rPr>
              <a:t>solutions\exo_boucle01.alg</a:t>
            </a:r>
            <a:endParaRPr lang="fr-FR" sz="2000" b="0" dirty="0">
              <a:solidFill>
                <a:srgbClr val="000000"/>
              </a:solidFill>
            </a:endParaRPr>
          </a:p>
        </p:txBody>
      </p:sp>
      <p:sp>
        <p:nvSpPr>
          <p:cNvPr id="11" name="ZoneTexte 10">
            <a:extLst>
              <a:ext uri="{FF2B5EF4-FFF2-40B4-BE49-F238E27FC236}">
                <a16:creationId xmlns:a16="http://schemas.microsoft.com/office/drawing/2014/main" id="{2AE37B26-6A21-44B6-AC10-6D1E207DEBEC}"/>
              </a:ext>
            </a:extLst>
          </p:cNvPr>
          <p:cNvSpPr txBox="1"/>
          <p:nvPr/>
        </p:nvSpPr>
        <p:spPr>
          <a:xfrm>
            <a:off x="5953841" y="555168"/>
            <a:ext cx="6094520" cy="5539978"/>
          </a:xfrm>
          <a:prstGeom prst="rect">
            <a:avLst/>
          </a:prstGeom>
          <a:noFill/>
        </p:spPr>
        <p:txBody>
          <a:bodyPr wrap="square">
            <a:spAutoFit/>
          </a:bodyPr>
          <a:lstStyle/>
          <a:p>
            <a:r>
              <a:rPr lang="fr-FR" b="1" dirty="0"/>
              <a:t>Exemple de Si en </a:t>
            </a:r>
            <a:r>
              <a:rPr lang="fr-FR" b="1" dirty="0" err="1"/>
              <a:t>Vba</a:t>
            </a:r>
            <a:endParaRPr lang="fr-FR" b="1" dirty="0"/>
          </a:p>
          <a:p>
            <a:endParaRPr lang="fr-FR" dirty="0"/>
          </a:p>
          <a:p>
            <a:pPr algn="l"/>
            <a:r>
              <a:rPr lang="en-US" b="0" i="0" dirty="0">
                <a:solidFill>
                  <a:srgbClr val="000000"/>
                </a:solidFill>
                <a:effectLst/>
                <a:latin typeface="Consolas" panose="020B0609020204030204" pitchFamily="49" charset="0"/>
              </a:rPr>
              <a:t> </a:t>
            </a:r>
            <a:r>
              <a:rPr lang="en-US" b="1" i="0" dirty="0">
                <a:solidFill>
                  <a:srgbClr val="000080"/>
                </a:solidFill>
                <a:effectLst/>
                <a:latin typeface="Consolas" panose="020B0609020204030204" pitchFamily="49" charset="0"/>
              </a:rPr>
              <a:t>If</a:t>
            </a:r>
            <a:r>
              <a:rPr lang="en-US" b="0" i="0" dirty="0">
                <a:solidFill>
                  <a:srgbClr val="000000"/>
                </a:solidFill>
                <a:effectLst/>
                <a:latin typeface="Consolas" panose="020B0609020204030204" pitchFamily="49" charset="0"/>
              </a:rPr>
              <a:t> Range("a2").Value </a:t>
            </a:r>
            <a:r>
              <a:rPr lang="en-US" b="0" i="0" dirty="0">
                <a:solidFill>
                  <a:srgbClr val="424242"/>
                </a:solidFill>
                <a:effectLst/>
                <a:latin typeface="Consolas" panose="020B0609020204030204" pitchFamily="49" charset="0"/>
              </a:rPr>
              <a:t>=</a:t>
            </a:r>
            <a:r>
              <a:rPr lang="en-US" b="0" i="0" dirty="0">
                <a:solidFill>
                  <a:srgbClr val="000000"/>
                </a:solidFill>
                <a:effectLst/>
                <a:latin typeface="Consolas" panose="020B0609020204030204" pitchFamily="49" charset="0"/>
              </a:rPr>
              <a:t> "Cat" </a:t>
            </a:r>
            <a:r>
              <a:rPr lang="en-US" b="1" i="0" dirty="0">
                <a:solidFill>
                  <a:srgbClr val="000080"/>
                </a:solidFill>
                <a:effectLst/>
                <a:latin typeface="Consolas" panose="020B0609020204030204" pitchFamily="49" charset="0"/>
              </a:rPr>
              <a:t>Then</a:t>
            </a:r>
            <a:endParaRPr lang="en-US" b="0" i="0" dirty="0">
              <a:solidFill>
                <a:srgbClr val="424242"/>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Range("b2").Value </a:t>
            </a:r>
            <a:r>
              <a:rPr lang="en-US" b="0" i="0" dirty="0">
                <a:solidFill>
                  <a:srgbClr val="424242"/>
                </a:solidFill>
                <a:effectLst/>
                <a:latin typeface="Consolas" panose="020B0609020204030204" pitchFamily="49" charset="0"/>
              </a:rPr>
              <a:t>=</a:t>
            </a:r>
            <a:r>
              <a:rPr lang="en-US" b="0" i="0" dirty="0">
                <a:solidFill>
                  <a:srgbClr val="000000"/>
                </a:solidFill>
                <a:effectLst/>
                <a:latin typeface="Consolas" panose="020B0609020204030204" pitchFamily="49" charset="0"/>
              </a:rPr>
              <a:t> "Meow"</a:t>
            </a:r>
            <a:endParaRPr lang="en-US" b="0" i="0" dirty="0">
              <a:solidFill>
                <a:srgbClr val="424242"/>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err="1">
                <a:solidFill>
                  <a:srgbClr val="000080"/>
                </a:solidFill>
                <a:effectLst/>
                <a:latin typeface="Consolas" panose="020B0609020204030204" pitchFamily="49" charset="0"/>
              </a:rPr>
              <a:t>ElseIf</a:t>
            </a:r>
            <a:r>
              <a:rPr lang="en-US" b="0" i="0" dirty="0">
                <a:solidFill>
                  <a:srgbClr val="000000"/>
                </a:solidFill>
                <a:effectLst/>
                <a:latin typeface="Consolas" panose="020B0609020204030204" pitchFamily="49" charset="0"/>
              </a:rPr>
              <a:t> Range("a2").Value </a:t>
            </a:r>
            <a:r>
              <a:rPr lang="en-US" b="0" i="0" dirty="0">
                <a:solidFill>
                  <a:srgbClr val="424242"/>
                </a:solidFill>
                <a:effectLst/>
                <a:latin typeface="Consolas" panose="020B0609020204030204" pitchFamily="49" charset="0"/>
              </a:rPr>
              <a:t>=</a:t>
            </a:r>
            <a:r>
              <a:rPr lang="en-US" b="0" i="0" dirty="0">
                <a:solidFill>
                  <a:srgbClr val="000000"/>
                </a:solidFill>
                <a:effectLst/>
                <a:latin typeface="Consolas" panose="020B0609020204030204" pitchFamily="49" charset="0"/>
              </a:rPr>
              <a:t> "Dog" </a:t>
            </a:r>
            <a:r>
              <a:rPr lang="en-US" b="1" i="0" dirty="0">
                <a:solidFill>
                  <a:srgbClr val="000080"/>
                </a:solidFill>
                <a:effectLst/>
                <a:latin typeface="Consolas" panose="020B0609020204030204" pitchFamily="49" charset="0"/>
              </a:rPr>
              <a:t>Then</a:t>
            </a:r>
            <a:endParaRPr lang="en-US" b="0" i="0" dirty="0">
              <a:solidFill>
                <a:srgbClr val="424242"/>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Range("b2").Value </a:t>
            </a:r>
            <a:r>
              <a:rPr lang="en-US" b="0" i="0" dirty="0">
                <a:solidFill>
                  <a:srgbClr val="424242"/>
                </a:solidFill>
                <a:effectLst/>
                <a:latin typeface="Consolas" panose="020B0609020204030204" pitchFamily="49" charset="0"/>
              </a:rPr>
              <a:t>=</a:t>
            </a:r>
            <a:r>
              <a:rPr lang="en-US" b="0" i="0" dirty="0">
                <a:solidFill>
                  <a:srgbClr val="000000"/>
                </a:solidFill>
                <a:effectLst/>
                <a:latin typeface="Consolas" panose="020B0609020204030204" pitchFamily="49" charset="0"/>
              </a:rPr>
              <a:t> "Woof"</a:t>
            </a:r>
            <a:endParaRPr lang="en-US" b="0" i="0" dirty="0">
              <a:solidFill>
                <a:srgbClr val="424242"/>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err="1">
                <a:solidFill>
                  <a:srgbClr val="000080"/>
                </a:solidFill>
                <a:effectLst/>
                <a:latin typeface="Consolas" panose="020B0609020204030204" pitchFamily="49" charset="0"/>
              </a:rPr>
              <a:t>ElseIf</a:t>
            </a:r>
            <a:r>
              <a:rPr lang="en-US" b="0" i="0" dirty="0">
                <a:solidFill>
                  <a:srgbClr val="000000"/>
                </a:solidFill>
                <a:effectLst/>
                <a:latin typeface="Consolas" panose="020B0609020204030204" pitchFamily="49" charset="0"/>
              </a:rPr>
              <a:t> Range("a2").Value </a:t>
            </a:r>
            <a:r>
              <a:rPr lang="en-US" b="0" i="0" dirty="0">
                <a:solidFill>
                  <a:srgbClr val="424242"/>
                </a:solidFill>
                <a:effectLst/>
                <a:latin typeface="Consolas" panose="020B0609020204030204" pitchFamily="49" charset="0"/>
              </a:rPr>
              <a:t>=</a:t>
            </a:r>
            <a:r>
              <a:rPr lang="en-US" b="0" i="0" dirty="0">
                <a:solidFill>
                  <a:srgbClr val="000000"/>
                </a:solidFill>
                <a:effectLst/>
                <a:latin typeface="Consolas" panose="020B0609020204030204" pitchFamily="49" charset="0"/>
              </a:rPr>
              <a:t> "Duck" </a:t>
            </a:r>
            <a:r>
              <a:rPr lang="en-US" b="1" i="0" dirty="0">
                <a:solidFill>
                  <a:srgbClr val="000080"/>
                </a:solidFill>
                <a:effectLst/>
                <a:latin typeface="Consolas" panose="020B0609020204030204" pitchFamily="49" charset="0"/>
              </a:rPr>
              <a:t>Then</a:t>
            </a:r>
            <a:endParaRPr lang="en-US" b="0" i="0" dirty="0">
              <a:solidFill>
                <a:srgbClr val="424242"/>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Range("b2").Value </a:t>
            </a:r>
            <a:r>
              <a:rPr lang="en-US" b="0" i="0" dirty="0">
                <a:solidFill>
                  <a:srgbClr val="424242"/>
                </a:solidFill>
                <a:effectLst/>
                <a:latin typeface="Consolas" panose="020B0609020204030204" pitchFamily="49" charset="0"/>
              </a:rPr>
              <a:t>=</a:t>
            </a:r>
            <a:r>
              <a:rPr lang="en-US" b="0" i="0" dirty="0">
                <a:solidFill>
                  <a:srgbClr val="000000"/>
                </a:solidFill>
                <a:effectLst/>
                <a:latin typeface="Consolas" panose="020B0609020204030204" pitchFamily="49" charset="0"/>
              </a:rPr>
              <a:t> "Quack"</a:t>
            </a:r>
            <a:endParaRPr lang="en-US" b="0" i="0" dirty="0">
              <a:solidFill>
                <a:srgbClr val="424242"/>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0080"/>
                </a:solidFill>
                <a:effectLst/>
                <a:latin typeface="Consolas" panose="020B0609020204030204" pitchFamily="49" charset="0"/>
              </a:rPr>
              <a:t>End</a:t>
            </a:r>
            <a:r>
              <a:rPr lang="en-US" b="0" i="0" dirty="0">
                <a:solidFill>
                  <a:srgbClr val="000000"/>
                </a:solidFill>
                <a:effectLst/>
                <a:latin typeface="Consolas" panose="020B0609020204030204" pitchFamily="49" charset="0"/>
              </a:rPr>
              <a:t> </a:t>
            </a:r>
            <a:r>
              <a:rPr lang="en-US" b="1" i="0" dirty="0">
                <a:solidFill>
                  <a:srgbClr val="000080"/>
                </a:solidFill>
                <a:effectLst/>
                <a:latin typeface="Consolas" panose="020B0609020204030204" pitchFamily="49" charset="0"/>
              </a:rPr>
              <a:t>If</a:t>
            </a:r>
          </a:p>
          <a:p>
            <a:pPr algn="l"/>
            <a:endParaRPr lang="en-US" b="1" dirty="0">
              <a:solidFill>
                <a:srgbClr val="000080"/>
              </a:solidFill>
              <a:latin typeface="Consolas" panose="020B0609020204030204" pitchFamily="49" charset="0"/>
            </a:endParaRPr>
          </a:p>
          <a:p>
            <a:pPr marL="0" indent="0">
              <a:buNone/>
            </a:pPr>
            <a:r>
              <a:rPr lang="fr-FR" b="1" dirty="0"/>
              <a:t>Exemple de Tant QUE en </a:t>
            </a:r>
            <a:r>
              <a:rPr lang="fr-FR" b="1" dirty="0" err="1"/>
              <a:t>Vba</a:t>
            </a:r>
            <a:endParaRPr lang="fr-FR" b="1" dirty="0"/>
          </a:p>
          <a:p>
            <a:pPr marL="0" indent="0">
              <a:buNone/>
            </a:pPr>
            <a:endParaRPr lang="fr-FR" sz="2400" b="1" dirty="0"/>
          </a:p>
          <a:p>
            <a:pPr marL="0" indent="0" algn="l">
              <a:buNone/>
            </a:pPr>
            <a:r>
              <a:rPr lang="pt-BR" sz="1800" b="1" i="0" dirty="0">
                <a:solidFill>
                  <a:srgbClr val="000080"/>
                </a:solidFill>
                <a:effectLst/>
                <a:latin typeface="Consolas" panose="020B0609020204030204" pitchFamily="49" charset="0"/>
              </a:rPr>
              <a:t>Dim</a:t>
            </a:r>
            <a:r>
              <a:rPr lang="pt-BR" sz="1800" b="0" i="0" dirty="0">
                <a:solidFill>
                  <a:srgbClr val="000000"/>
                </a:solidFill>
                <a:effectLst/>
                <a:latin typeface="Consolas" panose="020B0609020204030204" pitchFamily="49" charset="0"/>
              </a:rPr>
              <a:t> n </a:t>
            </a:r>
            <a:r>
              <a:rPr lang="pt-BR" sz="1800" b="1" i="0" dirty="0">
                <a:solidFill>
                  <a:srgbClr val="000080"/>
                </a:solidFill>
                <a:effectLst/>
                <a:latin typeface="Consolas" panose="020B0609020204030204" pitchFamily="49" charset="0"/>
              </a:rPr>
              <a:t>As</a:t>
            </a:r>
            <a:r>
              <a:rPr lang="pt-BR" sz="1800" b="0" i="0" dirty="0">
                <a:solidFill>
                  <a:srgbClr val="000000"/>
                </a:solidFill>
                <a:effectLst/>
                <a:latin typeface="Consolas" panose="020B0609020204030204" pitchFamily="49" charset="0"/>
              </a:rPr>
              <a:t> </a:t>
            </a:r>
            <a:r>
              <a:rPr lang="pt-BR" sz="1800" b="1" i="0" dirty="0">
                <a:solidFill>
                  <a:srgbClr val="000080"/>
                </a:solidFill>
                <a:effectLst/>
                <a:latin typeface="Consolas" panose="020B0609020204030204" pitchFamily="49" charset="0"/>
              </a:rPr>
              <a:t>Integer</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n </a:t>
            </a:r>
            <a:r>
              <a:rPr lang="pt-BR" sz="1800" b="0" i="0" dirty="0">
                <a:solidFill>
                  <a:srgbClr val="424242"/>
                </a:solidFill>
                <a:effectLst/>
                <a:latin typeface="Consolas" panose="020B0609020204030204" pitchFamily="49" charset="0"/>
              </a:rPr>
              <a:t>=</a:t>
            </a:r>
            <a:r>
              <a:rPr lang="pt-BR" sz="1800" b="0" i="0" dirty="0">
                <a:solidFill>
                  <a:srgbClr val="000000"/>
                </a:solidFill>
                <a:effectLst/>
                <a:latin typeface="Consolas" panose="020B0609020204030204" pitchFamily="49" charset="0"/>
              </a:rPr>
              <a:t> 1</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a:t>
            </a:r>
            <a:r>
              <a:rPr lang="pt-BR" sz="1800" b="1" i="0" dirty="0">
                <a:solidFill>
                  <a:srgbClr val="000080"/>
                </a:solidFill>
                <a:effectLst/>
                <a:latin typeface="Consolas" panose="020B0609020204030204" pitchFamily="49" charset="0"/>
              </a:rPr>
              <a:t>Do</a:t>
            </a:r>
            <a:r>
              <a:rPr lang="pt-BR" sz="1800" b="0" i="0" dirty="0">
                <a:solidFill>
                  <a:srgbClr val="000000"/>
                </a:solidFill>
                <a:effectLst/>
                <a:latin typeface="Consolas" panose="020B0609020204030204" pitchFamily="49" charset="0"/>
              </a:rPr>
              <a:t> </a:t>
            </a:r>
            <a:r>
              <a:rPr lang="pt-BR" sz="1800" b="1" i="0" dirty="0">
                <a:solidFill>
                  <a:srgbClr val="000080"/>
                </a:solidFill>
                <a:effectLst/>
                <a:latin typeface="Consolas" panose="020B0609020204030204" pitchFamily="49" charset="0"/>
              </a:rPr>
              <a:t>While</a:t>
            </a:r>
            <a:r>
              <a:rPr lang="pt-BR" sz="1800" b="0" i="0" dirty="0">
                <a:solidFill>
                  <a:srgbClr val="000000"/>
                </a:solidFill>
                <a:effectLst/>
                <a:latin typeface="Consolas" panose="020B0609020204030204" pitchFamily="49" charset="0"/>
              </a:rPr>
              <a:t> n &lt; 11</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MsgBox n</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n </a:t>
            </a:r>
            <a:r>
              <a:rPr lang="pt-BR" sz="1800" b="0" i="0" dirty="0">
                <a:solidFill>
                  <a:srgbClr val="424242"/>
                </a:solidFill>
                <a:effectLst/>
                <a:latin typeface="Consolas" panose="020B0609020204030204" pitchFamily="49" charset="0"/>
              </a:rPr>
              <a:t>=</a:t>
            </a:r>
            <a:r>
              <a:rPr lang="pt-BR" sz="1800" b="0" i="0" dirty="0">
                <a:solidFill>
                  <a:srgbClr val="000000"/>
                </a:solidFill>
                <a:effectLst/>
                <a:latin typeface="Consolas" panose="020B0609020204030204" pitchFamily="49" charset="0"/>
              </a:rPr>
              <a:t> n </a:t>
            </a:r>
            <a:r>
              <a:rPr lang="pt-BR" sz="1800" b="0" i="0" dirty="0">
                <a:solidFill>
                  <a:srgbClr val="424242"/>
                </a:solidFill>
                <a:effectLst/>
                <a:latin typeface="Consolas" panose="020B0609020204030204" pitchFamily="49" charset="0"/>
              </a:rPr>
              <a:t>+</a:t>
            </a:r>
            <a:r>
              <a:rPr lang="pt-BR" sz="1800" b="0" i="0" dirty="0">
                <a:solidFill>
                  <a:srgbClr val="000000"/>
                </a:solidFill>
                <a:effectLst/>
                <a:latin typeface="Consolas" panose="020B0609020204030204" pitchFamily="49" charset="0"/>
              </a:rPr>
              <a:t> 1</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a:t>
            </a:r>
            <a:r>
              <a:rPr lang="pt-BR" sz="1800" b="1" i="0" dirty="0">
                <a:solidFill>
                  <a:srgbClr val="000080"/>
                </a:solidFill>
                <a:effectLst/>
                <a:latin typeface="Consolas" panose="020B0609020204030204" pitchFamily="49" charset="0"/>
              </a:rPr>
              <a:t>Loop</a:t>
            </a:r>
            <a:endParaRPr lang="pt-BR" sz="1800" b="0" i="0" dirty="0">
              <a:solidFill>
                <a:srgbClr val="424242"/>
              </a:solidFill>
              <a:effectLst/>
              <a:latin typeface="Consolas" panose="020B0609020204030204" pitchFamily="49" charset="0"/>
            </a:endParaRPr>
          </a:p>
          <a:p>
            <a:pPr algn="l"/>
            <a:endParaRPr lang="en-US" b="0" i="0" dirty="0">
              <a:solidFill>
                <a:srgbClr val="424242"/>
              </a:solidFill>
              <a:effectLst/>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56">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normAutofit fontScale="92500"/>
          </a:bodyPr>
          <a:lstStyle/>
          <a:p>
            <a:pPr marL="228600" lvl="0" indent="-228600" algn="l">
              <a:buChar char="•"/>
            </a:pPr>
            <a:r>
              <a:rPr lang="fr-FR" dirty="0"/>
              <a:t>Exo 2:</a:t>
            </a:r>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fontScale="92500"/>
          </a:bodyPr>
          <a:lstStyle/>
          <a:p>
            <a:pPr algn="l">
              <a:lnSpc>
                <a:spcPct val="100000"/>
              </a:lnSpc>
            </a:pPr>
            <a:endParaRPr lang="fr-FR" sz="2200" b="0" dirty="0">
              <a:solidFill>
                <a:srgbClr val="000000"/>
              </a:solidFill>
            </a:endParaRPr>
          </a:p>
          <a:p>
            <a:pPr algn="l">
              <a:lnSpc>
                <a:spcPct val="100000"/>
              </a:lnSpc>
            </a:pPr>
            <a:r>
              <a:rPr lang="fr-FR" sz="2200" b="0" dirty="0">
                <a:solidFill>
                  <a:srgbClr val="000000"/>
                </a:solidFill>
              </a:rPr>
              <a:t>Lire le nombre de joueurs et le nombre de tirages pour paramétrer le jeu. </a:t>
            </a:r>
          </a:p>
          <a:p>
            <a:pPr algn="l">
              <a:lnSpc>
                <a:spcPct val="100000"/>
              </a:lnSpc>
            </a:pPr>
            <a:r>
              <a:rPr lang="fr-FR" sz="2200" b="0" dirty="0">
                <a:solidFill>
                  <a:srgbClr val="000000"/>
                </a:solidFill>
              </a:rPr>
              <a:t>A chaque tirage, chaque joueur jette 2 dés. </a:t>
            </a:r>
          </a:p>
          <a:p>
            <a:pPr algn="l">
              <a:lnSpc>
                <a:spcPct val="100000"/>
              </a:lnSpc>
            </a:pPr>
            <a:endParaRPr lang="fr-FR" sz="2200" b="0" dirty="0">
              <a:solidFill>
                <a:srgbClr val="000000"/>
              </a:solidFill>
            </a:endParaRPr>
          </a:p>
          <a:p>
            <a:pPr algn="l">
              <a:lnSpc>
                <a:spcPct val="100000"/>
              </a:lnSpc>
            </a:pPr>
            <a:r>
              <a:rPr lang="fr-FR" sz="2200" b="0" dirty="0">
                <a:solidFill>
                  <a:srgbClr val="000000"/>
                </a:solidFill>
              </a:rPr>
              <a:t>Pour cela, vous utiliserez la fonction ALGOBOX_ALEA_ENT(</a:t>
            </a:r>
            <a:r>
              <a:rPr lang="fr-FR" sz="2200" b="0" dirty="0" err="1">
                <a:solidFill>
                  <a:srgbClr val="000000"/>
                </a:solidFill>
              </a:rPr>
              <a:t>p,n</a:t>
            </a:r>
            <a:r>
              <a:rPr lang="fr-FR" sz="2200" b="0" dirty="0">
                <a:solidFill>
                  <a:srgbClr val="000000"/>
                </a:solidFill>
              </a:rPr>
              <a:t>) qui renvoie un entier pseudo-aléatoire compris entre p et n.</a:t>
            </a:r>
          </a:p>
          <a:p>
            <a:pPr algn="l">
              <a:lnSpc>
                <a:spcPct val="100000"/>
              </a:lnSpc>
            </a:pPr>
            <a:r>
              <a:rPr lang="fr-FR" sz="2200" b="0" dirty="0">
                <a:solidFill>
                  <a:srgbClr val="000000"/>
                </a:solidFill>
              </a:rPr>
              <a:t>Le joueur disposant du plus grand total ( somme des deux dés ) gagne le tirage.</a:t>
            </a:r>
          </a:p>
          <a:p>
            <a:pPr algn="l">
              <a:lnSpc>
                <a:spcPct val="100000"/>
              </a:lnSpc>
            </a:pPr>
            <a:endParaRPr lang="fr-FR" sz="2200" b="0" dirty="0">
              <a:solidFill>
                <a:srgbClr val="000000"/>
              </a:solidFill>
            </a:endParaRPr>
          </a:p>
          <a:p>
            <a:pPr algn="l">
              <a:lnSpc>
                <a:spcPct val="100000"/>
              </a:lnSpc>
            </a:pPr>
            <a:r>
              <a:rPr lang="fr-FR" sz="2200" b="0" dirty="0">
                <a:solidFill>
                  <a:srgbClr val="000000"/>
                </a:solidFill>
              </a:rPr>
              <a:t>Afficher le joueur gagnant pour chaque tirage. </a:t>
            </a:r>
          </a:p>
          <a:p>
            <a:pPr marL="0" lvl="0" indent="0">
              <a:lnSpc>
                <a:spcPct val="70000"/>
              </a:lnSpc>
              <a:buNone/>
            </a:pPr>
            <a:endParaRPr lang="fr-FR" sz="2800" dirty="0"/>
          </a:p>
          <a:p>
            <a:pPr marL="0" lvl="0" indent="0">
              <a:lnSpc>
                <a:spcPct val="70000"/>
              </a:lnSpc>
              <a:buNone/>
            </a:pPr>
            <a:r>
              <a:rPr lang="fr-FR" sz="2800" dirty="0">
                <a:hlinkClick r:id="rId3" action="ppaction://hlinkfile"/>
              </a:rPr>
              <a:t>solutions\exo_boucle02.alg</a:t>
            </a:r>
            <a:endParaRPr lang="fr-FR" sz="2800" dirty="0"/>
          </a:p>
          <a:p>
            <a:pPr marL="228600" lvl="0" indent="-228600" algn="l">
              <a:buChar char="•"/>
            </a:pPr>
            <a:endParaRPr lang="fr-FR" sz="2800" b="0" dirty="0">
              <a:solidFill>
                <a:srgbClr val="000000"/>
              </a:solidFill>
            </a:endParaRPr>
          </a:p>
        </p:txBody>
      </p:sp>
      <p:sp>
        <p:nvSpPr>
          <p:cNvPr id="5" name="Espace réservé du texte 4"/>
          <p:cNvSpPr txBox="1">
            <a:spLocks noGrp="1"/>
          </p:cNvSpPr>
          <p:nvPr>
            <p:ph idx="2"/>
          </p:nvPr>
        </p:nvSpPr>
        <p:spPr>
          <a:xfrm>
            <a:off x="6358426" y="91440"/>
            <a:ext cx="5276545" cy="463728"/>
          </a:xfrm>
          <a:ln>
            <a:noFill/>
          </a:ln>
        </p:spPr>
        <p:txBody>
          <a:bodyPr anchor="b"/>
          <a:lstStyle/>
          <a:p>
            <a:pPr marL="0" lvl="0" indent="0">
              <a:buNone/>
            </a:pP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indent="0">
              <a:buNone/>
            </a:pPr>
            <a:r>
              <a:rPr lang="fr-FR" sz="2800" b="1" dirty="0"/>
              <a:t>Exemple de Pour en </a:t>
            </a:r>
            <a:r>
              <a:rPr lang="fr-FR" sz="2800" b="1" dirty="0" err="1"/>
              <a:t>Vba</a:t>
            </a:r>
            <a:endParaRPr lang="fr-FR" sz="2800" b="1" dirty="0"/>
          </a:p>
          <a:p>
            <a:pPr marL="0" indent="0" algn="l">
              <a:buNone/>
            </a:pPr>
            <a:endParaRPr lang="nn-NO" sz="2000" b="1" i="0" dirty="0">
              <a:solidFill>
                <a:srgbClr val="000080"/>
              </a:solidFill>
              <a:effectLst/>
              <a:latin typeface="Consolas" panose="020B0609020204030204" pitchFamily="49" charset="0"/>
            </a:endParaRPr>
          </a:p>
          <a:p>
            <a:pPr marL="0" indent="0" algn="l">
              <a:buNone/>
            </a:pPr>
            <a:r>
              <a:rPr lang="nn-NO" sz="2000" b="1" i="0" dirty="0">
                <a:solidFill>
                  <a:srgbClr val="000080"/>
                </a:solidFill>
                <a:effectLst/>
                <a:latin typeface="Consolas" panose="020B0609020204030204" pitchFamily="49" charset="0"/>
              </a:rPr>
              <a:t>Dim</a:t>
            </a:r>
            <a:r>
              <a:rPr lang="nn-NO" sz="2000" b="0" i="0" dirty="0">
                <a:solidFill>
                  <a:srgbClr val="000000"/>
                </a:solidFill>
                <a:effectLst/>
                <a:latin typeface="Consolas" panose="020B0609020204030204" pitchFamily="49" charset="0"/>
              </a:rPr>
              <a:t> i </a:t>
            </a:r>
            <a:r>
              <a:rPr lang="nn-NO" sz="2000" b="1" i="0" dirty="0">
                <a:solidFill>
                  <a:srgbClr val="000080"/>
                </a:solidFill>
                <a:effectLst/>
                <a:latin typeface="Consolas" panose="020B0609020204030204" pitchFamily="49" charset="0"/>
              </a:rPr>
              <a:t>As</a:t>
            </a:r>
            <a:r>
              <a:rPr lang="nn-NO" sz="2000" b="0" i="0" dirty="0">
                <a:solidFill>
                  <a:srgbClr val="000000"/>
                </a:solidFill>
                <a:effectLst/>
                <a:latin typeface="Consolas" panose="020B0609020204030204" pitchFamily="49" charset="0"/>
              </a:rPr>
              <a:t> </a:t>
            </a:r>
            <a:r>
              <a:rPr lang="nn-NO" sz="2000" b="1" i="0" dirty="0">
                <a:solidFill>
                  <a:srgbClr val="000080"/>
                </a:solidFill>
                <a:effectLst/>
                <a:latin typeface="Consolas" panose="020B0609020204030204" pitchFamily="49" charset="0"/>
              </a:rPr>
              <a:t>Integer</a:t>
            </a:r>
          </a:p>
          <a:p>
            <a:pPr marL="0" indent="0" algn="l">
              <a:buNone/>
            </a:pPr>
            <a:endParaRPr lang="nn-NO" sz="2000" b="0" i="0" dirty="0">
              <a:solidFill>
                <a:srgbClr val="424242"/>
              </a:solidFill>
              <a:effectLst/>
              <a:latin typeface="Consolas" panose="020B0609020204030204" pitchFamily="49" charset="0"/>
            </a:endParaRPr>
          </a:p>
          <a:p>
            <a:pPr marL="0" indent="0" algn="l">
              <a:buNone/>
            </a:pPr>
            <a:r>
              <a:rPr lang="nn-NO" sz="2000" b="1" i="0" dirty="0">
                <a:solidFill>
                  <a:srgbClr val="000080"/>
                </a:solidFill>
                <a:effectLst/>
                <a:latin typeface="Consolas" panose="020B0609020204030204" pitchFamily="49" charset="0"/>
              </a:rPr>
              <a:t>For</a:t>
            </a:r>
            <a:r>
              <a:rPr lang="nn-NO" sz="2000" b="0" i="0" dirty="0">
                <a:solidFill>
                  <a:srgbClr val="000000"/>
                </a:solidFill>
                <a:effectLst/>
                <a:latin typeface="Consolas" panose="020B0609020204030204" pitchFamily="49" charset="0"/>
              </a:rPr>
              <a:t> i </a:t>
            </a:r>
            <a:r>
              <a:rPr lang="nn-NO" sz="2000" b="0" i="0" dirty="0">
                <a:solidFill>
                  <a:srgbClr val="424242"/>
                </a:solidFill>
                <a:effectLst/>
                <a:latin typeface="Consolas" panose="020B0609020204030204" pitchFamily="49" charset="0"/>
              </a:rPr>
              <a:t>=</a:t>
            </a:r>
            <a:r>
              <a:rPr lang="nn-NO" sz="2000" b="0" i="0" dirty="0">
                <a:solidFill>
                  <a:srgbClr val="000000"/>
                </a:solidFill>
                <a:effectLst/>
                <a:latin typeface="Consolas" panose="020B0609020204030204" pitchFamily="49" charset="0"/>
              </a:rPr>
              <a:t> 1 </a:t>
            </a:r>
            <a:r>
              <a:rPr lang="nn-NO" sz="2000" b="1" i="0" dirty="0">
                <a:solidFill>
                  <a:srgbClr val="000080"/>
                </a:solidFill>
                <a:effectLst/>
                <a:latin typeface="Consolas" panose="020B0609020204030204" pitchFamily="49" charset="0"/>
              </a:rPr>
              <a:t>To</a:t>
            </a:r>
            <a:r>
              <a:rPr lang="nn-NO" sz="2000" b="0" i="0" dirty="0">
                <a:solidFill>
                  <a:srgbClr val="000000"/>
                </a:solidFill>
                <a:effectLst/>
                <a:latin typeface="Consolas" panose="020B0609020204030204" pitchFamily="49" charset="0"/>
              </a:rPr>
              <a:t> 10</a:t>
            </a:r>
            <a:endParaRPr lang="nn-NO" sz="2000" b="0" i="0" dirty="0">
              <a:solidFill>
                <a:srgbClr val="424242"/>
              </a:solidFill>
              <a:effectLst/>
              <a:latin typeface="Consolas" panose="020B0609020204030204" pitchFamily="49" charset="0"/>
            </a:endParaRPr>
          </a:p>
          <a:p>
            <a:pPr marL="0" indent="0" algn="l">
              <a:buNone/>
            </a:pPr>
            <a:r>
              <a:rPr lang="nn-NO" sz="2000" b="0" i="0" dirty="0">
                <a:solidFill>
                  <a:srgbClr val="000000"/>
                </a:solidFill>
                <a:effectLst/>
                <a:latin typeface="Consolas" panose="020B0609020204030204" pitchFamily="49" charset="0"/>
              </a:rPr>
              <a:t>MsgBox i</a:t>
            </a:r>
            <a:endParaRPr lang="nn-NO" sz="2000" b="0" i="0" dirty="0">
              <a:solidFill>
                <a:srgbClr val="424242"/>
              </a:solidFill>
              <a:effectLst/>
              <a:latin typeface="Consolas" panose="020B0609020204030204" pitchFamily="49" charset="0"/>
            </a:endParaRPr>
          </a:p>
          <a:p>
            <a:pPr marL="0" indent="0" algn="l">
              <a:buNone/>
            </a:pPr>
            <a:r>
              <a:rPr lang="nn-NO" sz="2000" b="1" i="0" dirty="0">
                <a:solidFill>
                  <a:srgbClr val="000080"/>
                </a:solidFill>
                <a:effectLst/>
                <a:latin typeface="Consolas" panose="020B0609020204030204" pitchFamily="49" charset="0"/>
              </a:rPr>
              <a:t>Next</a:t>
            </a:r>
            <a:r>
              <a:rPr lang="nn-NO" sz="2000" b="0" i="0" dirty="0">
                <a:solidFill>
                  <a:srgbClr val="000000"/>
                </a:solidFill>
                <a:effectLst/>
                <a:latin typeface="Consolas" panose="020B0609020204030204" pitchFamily="49" charset="0"/>
              </a:rPr>
              <a:t> i</a:t>
            </a:r>
            <a:endParaRPr lang="nn-NO" sz="2000" b="0" i="0" dirty="0">
              <a:solidFill>
                <a:srgbClr val="424242"/>
              </a:solidFill>
              <a:effectLst/>
              <a:latin typeface="Consolas" panose="020B0609020204030204" pitchFamily="49" charset="0"/>
            </a:endParaRPr>
          </a:p>
          <a:p>
            <a:pPr marL="0" lvl="0" indent="0">
              <a:lnSpc>
                <a:spcPct val="70000"/>
              </a:lnSpc>
              <a:buNone/>
            </a:pPr>
            <a:endParaRPr lang="fr-FR" sz="2400" dirty="0"/>
          </a:p>
          <a:p>
            <a:pPr marL="0" lvl="0" indent="0">
              <a:lnSpc>
                <a:spcPct val="70000"/>
              </a:lnSpc>
              <a:buNone/>
            </a:pPr>
            <a:r>
              <a:rPr lang="fr-FR" sz="2400" b="1" dirty="0"/>
              <a:t>Chercher sur google ( ou autre .. ) comment générer un jet de dé.</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3" name="Espace réservé du texte 2"/>
          <p:cNvSpPr txBox="1">
            <a:spLocks noGrp="1"/>
          </p:cNvSpPr>
          <p:nvPr>
            <p:ph type="body" idx="1"/>
          </p:nvPr>
        </p:nvSpPr>
        <p:spPr/>
        <p:txBody>
          <a:bodyPr anchorCtr="0">
            <a:normAutofit/>
          </a:bodyPr>
          <a:lstStyle/>
          <a:p>
            <a:pPr marL="228600" lvl="0" indent="-228600" algn="l">
              <a:buChar char="•"/>
            </a:pPr>
            <a:r>
              <a:rPr lang="fr-FR" dirty="0"/>
              <a:t>Exo 3:</a:t>
            </a:r>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a:bodyPr>
          <a:lstStyle/>
          <a:p>
            <a:pPr algn="l">
              <a:lnSpc>
                <a:spcPct val="100000"/>
              </a:lnSpc>
            </a:pPr>
            <a:endParaRPr lang="fr-FR" sz="2200" b="0" dirty="0">
              <a:solidFill>
                <a:srgbClr val="000000"/>
              </a:solidFill>
            </a:endParaRPr>
          </a:p>
          <a:p>
            <a:pPr marL="228600" lvl="0" indent="-228600" algn="l">
              <a:buChar char="•"/>
            </a:pPr>
            <a:r>
              <a:rPr lang="fr-FR" sz="2400" b="0" dirty="0">
                <a:solidFill>
                  <a:srgbClr val="000000"/>
                </a:solidFill>
              </a:rPr>
              <a:t>Objectif : Compter le nb de caractères d’une phrase sans les espaces</a:t>
            </a:r>
          </a:p>
          <a:p>
            <a:pPr marL="228600" lvl="0" indent="-228600" algn="l">
              <a:buChar char="•"/>
            </a:pPr>
            <a:endParaRPr lang="fr-FR" sz="2400" b="0" dirty="0">
              <a:solidFill>
                <a:srgbClr val="000000"/>
              </a:solidFill>
            </a:endParaRPr>
          </a:p>
          <a:p>
            <a:pPr lvl="0" algn="l"/>
            <a:endParaRPr lang="fr-FR" sz="2400" b="0" dirty="0">
              <a:solidFill>
                <a:srgbClr val="000000"/>
              </a:solidFill>
            </a:endParaRPr>
          </a:p>
          <a:p>
            <a:pPr marL="228600" lvl="0" indent="-228600" algn="l">
              <a:buChar char="•"/>
            </a:pPr>
            <a:r>
              <a:rPr lang="fr-FR" sz="2400" b="0" dirty="0">
                <a:solidFill>
                  <a:srgbClr val="000000"/>
                </a:solidFill>
                <a:hlinkClick r:id="rId3" action="ppaction://hlinkfile"/>
              </a:rPr>
              <a:t>solutions\exo_fonctions01.alg</a:t>
            </a:r>
            <a:endParaRPr lang="fr-FR" sz="2400" b="0" dirty="0">
              <a:solidFill>
                <a:srgbClr val="000000"/>
              </a:solidFill>
            </a:endParaRPr>
          </a:p>
          <a:p>
            <a:pPr lvl="0" algn="l"/>
            <a:endParaRPr lang="fr-FR" sz="2800" b="0" dirty="0">
              <a:solidFill>
                <a:srgbClr val="000000"/>
              </a:solidFill>
            </a:endParaRPr>
          </a:p>
        </p:txBody>
      </p:sp>
      <p:sp>
        <p:nvSpPr>
          <p:cNvPr id="5" name="Espace réservé du texte 4"/>
          <p:cNvSpPr txBox="1">
            <a:spLocks noGrp="1"/>
          </p:cNvSpPr>
          <p:nvPr>
            <p:ph idx="2"/>
          </p:nvPr>
        </p:nvSpPr>
        <p:spPr>
          <a:xfrm>
            <a:off x="6358426" y="91440"/>
            <a:ext cx="5276545" cy="463728"/>
          </a:xfrm>
          <a:ln>
            <a:noFill/>
          </a:ln>
        </p:spPr>
        <p:txBody>
          <a:bodyPr anchor="b"/>
          <a:lstStyle/>
          <a:p>
            <a:pPr marL="0" lvl="0" indent="0">
              <a:buNone/>
            </a:pP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indent="0">
              <a:buNone/>
            </a:pPr>
            <a:r>
              <a:rPr lang="fr-FR" sz="2800" b="1" i="1" dirty="0"/>
              <a:t>Regarder les fonctions </a:t>
            </a:r>
            <a:r>
              <a:rPr lang="fr-FR" sz="2800" b="1" i="1" dirty="0" err="1"/>
              <a:t>vba</a:t>
            </a:r>
            <a:r>
              <a:rPr lang="fr-FR" sz="2800" b="1" i="1" dirty="0"/>
              <a:t> ASC, </a:t>
            </a:r>
            <a:r>
              <a:rPr lang="fr-FR" sz="2800" b="1" i="1" dirty="0" err="1"/>
              <a:t>Mid</a:t>
            </a:r>
            <a:r>
              <a:rPr lang="fr-FR" sz="2800" b="1" i="1" dirty="0"/>
              <a:t>.</a:t>
            </a:r>
            <a:endParaRPr lang="nn-NO" sz="2000" b="0" i="1" dirty="0">
              <a:solidFill>
                <a:srgbClr val="424242"/>
              </a:solidFill>
              <a:effectLst/>
              <a:latin typeface="Consolas" panose="020B0609020204030204" pitchFamily="49" charset="0"/>
            </a:endParaRPr>
          </a:p>
          <a:p>
            <a:pPr marL="0" lvl="0" indent="0">
              <a:lnSpc>
                <a:spcPct val="70000"/>
              </a:lnSpc>
              <a:buNone/>
            </a:pPr>
            <a:endParaRPr lang="fr-FR" sz="2400" dirty="0"/>
          </a:p>
          <a:p>
            <a:pPr marL="0" lvl="0" indent="0">
              <a:lnSpc>
                <a:spcPct val="70000"/>
              </a:lnSpc>
              <a:buNone/>
            </a:pPr>
            <a:endParaRPr lang="fr-FR" sz="2400" dirty="0"/>
          </a:p>
        </p:txBody>
      </p:sp>
    </p:spTree>
    <p:extLst>
      <p:ext uri="{BB962C8B-B14F-4D97-AF65-F5344CB8AC3E}">
        <p14:creationId xmlns:p14="http://schemas.microsoft.com/office/powerpoint/2010/main" val="4208741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fontScale="25000" lnSpcReduction="20000"/>
          </a:bodyPr>
          <a:lstStyle/>
          <a:p>
            <a:pPr algn="l">
              <a:lnSpc>
                <a:spcPct val="120000"/>
              </a:lnSpc>
            </a:pPr>
            <a:r>
              <a:rPr lang="fr-FR" sz="4200" dirty="0">
                <a:solidFill>
                  <a:srgbClr val="000000"/>
                </a:solidFill>
              </a:rPr>
              <a:t>Reprise de l’exo 2 du chapitre des boucles </a:t>
            </a:r>
          </a:p>
          <a:p>
            <a:pPr algn="l">
              <a:lnSpc>
                <a:spcPct val="120000"/>
              </a:lnSpc>
            </a:pPr>
            <a:endParaRPr lang="fr-FR" sz="4200" b="0" dirty="0">
              <a:solidFill>
                <a:srgbClr val="000000"/>
              </a:solidFill>
            </a:endParaRPr>
          </a:p>
          <a:p>
            <a:pPr algn="l">
              <a:lnSpc>
                <a:spcPct val="120000"/>
              </a:lnSpc>
            </a:pPr>
            <a:r>
              <a:rPr lang="fr-FR" sz="4200" b="0" dirty="0">
                <a:solidFill>
                  <a:srgbClr val="000000"/>
                </a:solidFill>
              </a:rPr>
              <a:t>Lire le nombre de joueurs et le nombre de tirages pour paramétrer le jeu. </a:t>
            </a:r>
          </a:p>
          <a:p>
            <a:pPr algn="l">
              <a:lnSpc>
                <a:spcPct val="120000"/>
              </a:lnSpc>
            </a:pPr>
            <a:r>
              <a:rPr lang="fr-FR" sz="4200" b="0" dirty="0">
                <a:solidFill>
                  <a:srgbClr val="000000"/>
                </a:solidFill>
              </a:rPr>
              <a:t>A chaque tirage, chaque joueur jette 2 dés.</a:t>
            </a:r>
          </a:p>
          <a:p>
            <a:pPr algn="l">
              <a:lnSpc>
                <a:spcPct val="120000"/>
              </a:lnSpc>
            </a:pPr>
            <a:r>
              <a:rPr lang="fr-FR" sz="4200" b="0" dirty="0">
                <a:solidFill>
                  <a:srgbClr val="000000"/>
                </a:solidFill>
              </a:rPr>
              <a:t>Vous utiliserez la fonction</a:t>
            </a:r>
          </a:p>
          <a:p>
            <a:pPr algn="l">
              <a:lnSpc>
                <a:spcPct val="120000"/>
              </a:lnSpc>
            </a:pPr>
            <a:r>
              <a:rPr lang="fr-FR" sz="4200" b="0" dirty="0">
                <a:solidFill>
                  <a:srgbClr val="000000"/>
                </a:solidFill>
              </a:rPr>
              <a:t>ALGOBOX_ALEA_ENT(</a:t>
            </a:r>
            <a:r>
              <a:rPr lang="fr-FR" sz="4200" b="0" dirty="0" err="1">
                <a:solidFill>
                  <a:srgbClr val="000000"/>
                </a:solidFill>
              </a:rPr>
              <a:t>p,n</a:t>
            </a:r>
            <a:r>
              <a:rPr lang="fr-FR" sz="4200" b="0" dirty="0">
                <a:solidFill>
                  <a:srgbClr val="000000"/>
                </a:solidFill>
              </a:rPr>
              <a:t>) qui renvoie un entier pseudo-aléatoire compris entre p et n.</a:t>
            </a:r>
          </a:p>
          <a:p>
            <a:pPr algn="l">
              <a:lnSpc>
                <a:spcPct val="120000"/>
              </a:lnSpc>
            </a:pPr>
            <a:r>
              <a:rPr lang="fr-FR" sz="4200" b="0" dirty="0">
                <a:solidFill>
                  <a:srgbClr val="000000"/>
                </a:solidFill>
              </a:rPr>
              <a:t>Le joueur disposant du plus grand total gagne la tirage.</a:t>
            </a:r>
          </a:p>
          <a:p>
            <a:pPr algn="l">
              <a:lnSpc>
                <a:spcPct val="120000"/>
              </a:lnSpc>
            </a:pPr>
            <a:endParaRPr lang="fr-FR" sz="4200" b="0" dirty="0">
              <a:solidFill>
                <a:srgbClr val="000000"/>
              </a:solidFill>
            </a:endParaRPr>
          </a:p>
          <a:p>
            <a:pPr algn="l">
              <a:lnSpc>
                <a:spcPct val="120000"/>
              </a:lnSpc>
            </a:pPr>
            <a:r>
              <a:rPr lang="fr-FR" sz="4200" dirty="0">
                <a:solidFill>
                  <a:srgbClr val="000000"/>
                </a:solidFill>
              </a:rPr>
              <a:t>Ajouter ces fonctionnalités</a:t>
            </a:r>
          </a:p>
          <a:p>
            <a:pPr algn="l">
              <a:lnSpc>
                <a:spcPct val="120000"/>
              </a:lnSpc>
            </a:pPr>
            <a:endParaRPr lang="fr-FR" sz="4200" b="0" dirty="0">
              <a:solidFill>
                <a:srgbClr val="000000"/>
              </a:solidFill>
            </a:endParaRPr>
          </a:p>
          <a:p>
            <a:pPr algn="l">
              <a:lnSpc>
                <a:spcPct val="120000"/>
              </a:lnSpc>
            </a:pPr>
            <a:r>
              <a:rPr lang="fr-FR" sz="4200" b="0" dirty="0">
                <a:solidFill>
                  <a:srgbClr val="000000"/>
                </a:solidFill>
              </a:rPr>
              <a:t>Afficher le joueur gagnant pour chaque tirage et le joueur ayant gagné le plus grand nombre de tirages. </a:t>
            </a:r>
          </a:p>
          <a:p>
            <a:pPr algn="l">
              <a:lnSpc>
                <a:spcPct val="120000"/>
              </a:lnSpc>
            </a:pPr>
            <a:endParaRPr lang="fr-FR" sz="4200" b="0" dirty="0">
              <a:solidFill>
                <a:srgbClr val="000000"/>
              </a:solidFill>
            </a:endParaRPr>
          </a:p>
          <a:p>
            <a:pPr algn="l">
              <a:lnSpc>
                <a:spcPct val="120000"/>
              </a:lnSpc>
            </a:pPr>
            <a:r>
              <a:rPr lang="fr-FR" sz="4200" b="0" dirty="0">
                <a:solidFill>
                  <a:srgbClr val="000000"/>
                </a:solidFill>
              </a:rPr>
              <a:t>NB: dans le cadre d’une allocation dans une liste avec une position aléatoire, initialisez la  en début d’algorithme avec une boucle qui positionnera toutes ses valeurs à 0.</a:t>
            </a:r>
          </a:p>
          <a:p>
            <a:pPr algn="l">
              <a:lnSpc>
                <a:spcPct val="120000"/>
              </a:lnSpc>
            </a:pPr>
            <a:endParaRPr lang="fr-FR" sz="4200" b="0" dirty="0">
              <a:solidFill>
                <a:srgbClr val="000000"/>
              </a:solidFill>
            </a:endParaRPr>
          </a:p>
          <a:p>
            <a:pPr algn="l">
              <a:lnSpc>
                <a:spcPct val="120000"/>
              </a:lnSpc>
            </a:pPr>
            <a:r>
              <a:rPr lang="fr-FR" sz="4200" b="0" dirty="0">
                <a:solidFill>
                  <a:srgbClr val="000000"/>
                </a:solidFill>
                <a:hlinkClick r:id="rId3" action="ppaction://hlinkfile">
                  <a:extLst>
                    <a:ext uri="{A12FA001-AC4F-418D-AE19-62706E023703}">
                      <ahyp:hlinkClr xmlns:ahyp="http://schemas.microsoft.com/office/drawing/2018/hyperlinkcolor" val="tx"/>
                    </a:ext>
                  </a:extLst>
                </a:hlinkClick>
              </a:rPr>
              <a:t>solutions\exo_tableau01.alg</a:t>
            </a:r>
            <a:endParaRPr lang="fr-FR" sz="4200" b="0" dirty="0">
              <a:solidFill>
                <a:srgbClr val="000000"/>
              </a:solidFill>
            </a:endParaRPr>
          </a:p>
          <a:p>
            <a:pPr lvl="0" algn="l"/>
            <a:endParaRPr lang="fr-FR" sz="2800" b="0" dirty="0">
              <a:solidFill>
                <a:srgbClr val="000000"/>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lvl="0" indent="0">
              <a:lnSpc>
                <a:spcPct val="70000"/>
              </a:lnSpc>
              <a:buNone/>
            </a:pPr>
            <a:r>
              <a:rPr lang="fr-FR" sz="2400" dirty="0"/>
              <a:t>Exemple d’utilisation de tableau</a:t>
            </a:r>
          </a:p>
          <a:p>
            <a:pPr marL="0" lvl="0" indent="0">
              <a:lnSpc>
                <a:spcPct val="70000"/>
              </a:lnSpc>
              <a:buNone/>
            </a:pPr>
            <a:endParaRPr lang="fr-FR" sz="2400" dirty="0"/>
          </a:p>
          <a:p>
            <a:pPr marL="0" lvl="0" indent="0">
              <a:lnSpc>
                <a:spcPct val="70000"/>
              </a:lnSpc>
              <a:buNone/>
            </a:pPr>
            <a:r>
              <a:rPr lang="fr-FR" sz="2400" dirty="0"/>
              <a:t> </a:t>
            </a:r>
            <a:r>
              <a:rPr lang="fr-FR" sz="1600" dirty="0">
                <a:latin typeface="Courier New" panose="02070309020205020404" pitchFamily="49" charset="0"/>
                <a:cs typeface="Courier New" panose="02070309020205020404" pitchFamily="49" charset="0"/>
              </a:rPr>
              <a:t>Dim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(2) As String</a:t>
            </a:r>
          </a:p>
          <a:p>
            <a:pPr marL="0" lvl="0" indent="0">
              <a:lnSpc>
                <a:spcPct val="70000"/>
              </a:lnSpc>
              <a:buNone/>
            </a:pPr>
            <a:r>
              <a:rPr lang="fr-FR" sz="1600" dirty="0">
                <a:latin typeface="Courier New" panose="02070309020205020404" pitchFamily="49" charset="0"/>
                <a:cs typeface="Courier New" panose="02070309020205020404" pitchFamily="49" charset="0"/>
              </a:rPr>
              <a:t>    Dim i As Integer</a:t>
            </a:r>
          </a:p>
          <a:p>
            <a:pPr marL="0" lvl="0" indent="0">
              <a:lnSpc>
                <a:spcPct val="70000"/>
              </a:lnSpc>
              <a:buNone/>
            </a:pPr>
            <a:r>
              <a:rPr lang="fr-FR" sz="1600" dirty="0">
                <a:latin typeface="Courier New" panose="02070309020205020404" pitchFamily="49" charset="0"/>
                <a:cs typeface="Courier New" panose="02070309020205020404" pitchFamily="49" charset="0"/>
              </a:rPr>
              <a:t>    </a:t>
            </a:r>
          </a:p>
          <a:p>
            <a:pPr marL="0" lvl="0" indent="0">
              <a:lnSpc>
                <a:spcPct val="70000"/>
              </a:lnSpc>
              <a:buNone/>
            </a:pPr>
            <a:r>
              <a:rPr lang="fr-FR" sz="1600" dirty="0">
                <a:latin typeface="Courier New" panose="02070309020205020404" pitchFamily="49" charset="0"/>
                <a:cs typeface="Courier New" panose="02070309020205020404" pitchFamily="49" charset="0"/>
              </a:rPr>
              <a:t>    'Alimente les éléments du tableau</a:t>
            </a:r>
          </a:p>
          <a:p>
            <a:pPr marL="0" lvl="0" indent="0">
              <a:lnSpc>
                <a:spcPct val="70000"/>
              </a:lnSpc>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(0) = "a"</a:t>
            </a:r>
          </a:p>
          <a:p>
            <a:pPr marL="0" lvl="0" indent="0">
              <a:lnSpc>
                <a:spcPct val="70000"/>
              </a:lnSpc>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(1) = "b"</a:t>
            </a:r>
          </a:p>
          <a:p>
            <a:pPr marL="0" lvl="0" indent="0">
              <a:lnSpc>
                <a:spcPct val="70000"/>
              </a:lnSpc>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(2) = "c"</a:t>
            </a:r>
          </a:p>
          <a:p>
            <a:pPr marL="0" lvl="0" indent="0">
              <a:lnSpc>
                <a:spcPct val="70000"/>
              </a:lnSpc>
              <a:buNone/>
            </a:pPr>
            <a:r>
              <a:rPr lang="fr-FR" sz="1600" dirty="0">
                <a:latin typeface="Courier New" panose="02070309020205020404" pitchFamily="49" charset="0"/>
                <a:cs typeface="Courier New" panose="02070309020205020404" pitchFamily="49" charset="0"/>
              </a:rPr>
              <a:t>    </a:t>
            </a:r>
          </a:p>
          <a:p>
            <a:pPr marL="0" lvl="0" indent="0">
              <a:lnSpc>
                <a:spcPct val="70000"/>
              </a:lnSpc>
              <a:buNone/>
            </a:pPr>
            <a:r>
              <a:rPr lang="fr-FR" sz="1600" dirty="0">
                <a:latin typeface="Courier New" panose="02070309020205020404" pitchFamily="49" charset="0"/>
                <a:cs typeface="Courier New" panose="02070309020205020404" pitchFamily="49" charset="0"/>
              </a:rPr>
              <a:t>    'Boucle sur les éléments du tableau        pour lire leur contenu</a:t>
            </a:r>
          </a:p>
          <a:p>
            <a:pPr marL="0" lvl="0" indent="0">
              <a:lnSpc>
                <a:spcPct val="70000"/>
              </a:lnSpc>
              <a:buNone/>
            </a:pPr>
            <a:r>
              <a:rPr lang="fr-FR" sz="1600" dirty="0">
                <a:latin typeface="Courier New" panose="02070309020205020404" pitchFamily="49" charset="0"/>
                <a:cs typeface="Courier New" panose="02070309020205020404" pitchFamily="49" charset="0"/>
              </a:rPr>
              <a:t>    For i = 0 To 2</a:t>
            </a:r>
          </a:p>
          <a:p>
            <a:pPr marL="0" lvl="0" indent="0">
              <a:lnSpc>
                <a:spcPct val="70000"/>
              </a:lnSpc>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MsgBox</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(i)</a:t>
            </a:r>
          </a:p>
          <a:p>
            <a:pPr marL="0" lvl="0" indent="0">
              <a:lnSpc>
                <a:spcPct val="70000"/>
              </a:lnSpc>
              <a:buNone/>
            </a:pPr>
            <a:r>
              <a:rPr lang="fr-FR" sz="1600" dirty="0">
                <a:latin typeface="Courier New" panose="02070309020205020404" pitchFamily="49" charset="0"/>
                <a:cs typeface="Courier New" panose="02070309020205020404" pitchFamily="49" charset="0"/>
              </a:rPr>
              <a:t>    Next i</a:t>
            </a:r>
          </a:p>
          <a:p>
            <a:pPr marL="0" lvl="0" indent="0">
              <a:lnSpc>
                <a:spcPct val="70000"/>
              </a:lnSpc>
              <a:buNone/>
            </a:pPr>
            <a:endParaRPr lang="fr-FR" sz="2400" dirty="0"/>
          </a:p>
          <a:p>
            <a:pPr marL="0" lvl="0" indent="0">
              <a:lnSpc>
                <a:spcPct val="70000"/>
              </a:lnSpc>
              <a:buNone/>
            </a:pPr>
            <a:endParaRPr lang="fr-FR" sz="2400" dirty="0"/>
          </a:p>
          <a:p>
            <a:pPr marL="0" lvl="0" indent="0">
              <a:lnSpc>
                <a:spcPct val="70000"/>
              </a:lnSpc>
              <a:buNone/>
            </a:pPr>
            <a:endParaRPr lang="fr-FR" sz="2400" dirty="0"/>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4:</a:t>
            </a:r>
          </a:p>
        </p:txBody>
      </p:sp>
    </p:spTree>
    <p:extLst>
      <p:ext uri="{BB962C8B-B14F-4D97-AF65-F5344CB8AC3E}">
        <p14:creationId xmlns:p14="http://schemas.microsoft.com/office/powerpoint/2010/main" val="290471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a:bodyPr>
          <a:lstStyle/>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r>
              <a:rPr lang="fr-FR" sz="1600" dirty="0">
                <a:solidFill>
                  <a:srgbClr val="000000"/>
                </a:solidFill>
              </a:rPr>
              <a:t>Reprise de l’exo 1 ( calcul de la moyenne de notes)</a:t>
            </a:r>
          </a:p>
          <a:p>
            <a:pPr algn="l">
              <a:lnSpc>
                <a:spcPct val="120000"/>
              </a:lnSpc>
            </a:pPr>
            <a:endParaRPr lang="fr-FR" sz="1600" dirty="0">
              <a:solidFill>
                <a:srgbClr val="000000"/>
              </a:solidFill>
            </a:endParaRPr>
          </a:p>
          <a:p>
            <a:pPr algn="l">
              <a:lnSpc>
                <a:spcPct val="120000"/>
              </a:lnSpc>
            </a:pPr>
            <a:r>
              <a:rPr lang="fr-FR" sz="1600" dirty="0">
                <a:solidFill>
                  <a:srgbClr val="000000"/>
                </a:solidFill>
              </a:rPr>
              <a:t>Ajouter cette fonctionnalité : </a:t>
            </a:r>
          </a:p>
          <a:p>
            <a:pPr algn="l">
              <a:lnSpc>
                <a:spcPct val="120000"/>
              </a:lnSpc>
            </a:pPr>
            <a:endParaRPr lang="fr-FR" sz="1600" dirty="0">
              <a:solidFill>
                <a:srgbClr val="000000"/>
              </a:solidFill>
            </a:endParaRPr>
          </a:p>
          <a:p>
            <a:pPr algn="l">
              <a:lnSpc>
                <a:spcPct val="120000"/>
              </a:lnSpc>
            </a:pPr>
            <a:r>
              <a:rPr lang="fr-FR" sz="1600" dirty="0">
                <a:solidFill>
                  <a:srgbClr val="000000"/>
                </a:solidFill>
              </a:rPr>
              <a:t>Dans une feuille Excel: </a:t>
            </a:r>
          </a:p>
          <a:p>
            <a:pPr algn="l">
              <a:lnSpc>
                <a:spcPct val="120000"/>
              </a:lnSpc>
            </a:pPr>
            <a:endParaRPr lang="fr-FR" sz="1600" dirty="0">
              <a:solidFill>
                <a:srgbClr val="000000"/>
              </a:solidFill>
            </a:endParaRPr>
          </a:p>
          <a:p>
            <a:pPr marL="742950" indent="-742950" algn="l">
              <a:lnSpc>
                <a:spcPct val="120000"/>
              </a:lnSpc>
              <a:buFont typeface="+mj-lt"/>
              <a:buAutoNum type="arabicPeriod"/>
            </a:pPr>
            <a:r>
              <a:rPr lang="fr-FR" sz="1600" dirty="0">
                <a:solidFill>
                  <a:srgbClr val="000000"/>
                </a:solidFill>
              </a:rPr>
              <a:t>Stocker d’abord la moyenne</a:t>
            </a:r>
          </a:p>
          <a:p>
            <a:pPr marL="742950" indent="-742950" algn="l">
              <a:lnSpc>
                <a:spcPct val="120000"/>
              </a:lnSpc>
              <a:buFont typeface="+mj-lt"/>
              <a:buAutoNum type="arabicPeriod"/>
            </a:pPr>
            <a:r>
              <a:rPr lang="fr-FR" sz="1600">
                <a:solidFill>
                  <a:srgbClr val="000000"/>
                </a:solidFill>
              </a:rPr>
              <a:t>Puis Stocker </a:t>
            </a:r>
            <a:r>
              <a:rPr lang="fr-FR" sz="1600" dirty="0">
                <a:solidFill>
                  <a:srgbClr val="000000"/>
                </a:solidFill>
              </a:rPr>
              <a:t>les prénoms et les notes</a:t>
            </a: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sp>
        <p:nvSpPr>
          <p:cNvPr id="5" name="Espace réservé du texte 4"/>
          <p:cNvSpPr txBox="1">
            <a:spLocks noGrp="1"/>
          </p:cNvSpPr>
          <p:nvPr>
            <p:ph idx="2"/>
          </p:nvPr>
        </p:nvSpPr>
        <p:spPr>
          <a:xfrm>
            <a:off x="6358426" y="91440"/>
            <a:ext cx="5276545" cy="463728"/>
          </a:xfrm>
          <a:ln>
            <a:noFill/>
          </a:ln>
        </p:spPr>
        <p:txBody>
          <a:bodyPr anchor="b">
            <a:normAutofit/>
          </a:bodyPr>
          <a:lstStyle/>
          <a:p>
            <a:pPr marL="0" lvl="0" indent="0">
              <a:buNone/>
            </a:pP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lvl="0" indent="0">
              <a:lnSpc>
                <a:spcPct val="70000"/>
              </a:lnSpc>
              <a:buNone/>
            </a:pPr>
            <a:r>
              <a:rPr lang="fr-FR" sz="2400" dirty="0"/>
              <a:t>Exemple de manipulation de plage dans la feuille « exo).</a:t>
            </a:r>
          </a:p>
          <a:p>
            <a:pPr marL="0" lvl="0" indent="0">
              <a:lnSpc>
                <a:spcPct val="70000"/>
              </a:lnSpc>
              <a:buNone/>
            </a:pPr>
            <a:endParaRPr lang="fr-FR" sz="2400" dirty="0"/>
          </a:p>
          <a:p>
            <a:pPr marL="0" lvl="0" indent="0">
              <a:lnSpc>
                <a:spcPct val="70000"/>
              </a:lnSpc>
              <a:buNone/>
            </a:pPr>
            <a:r>
              <a:rPr lang="fr-FR" sz="2400" dirty="0"/>
              <a:t>Mettre « BONJOUR » dans F6.</a:t>
            </a:r>
          </a:p>
          <a:p>
            <a:pPr marL="0" lvl="0" indent="0">
              <a:lnSpc>
                <a:spcPct val="70000"/>
              </a:lnSpc>
              <a:buNone/>
            </a:pPr>
            <a:endParaRPr lang="fr-FR" sz="2400" dirty="0"/>
          </a:p>
          <a:p>
            <a:pPr marL="0" lvl="0" indent="0">
              <a:lnSpc>
                <a:spcPct val="70000"/>
              </a:lnSpc>
              <a:buNone/>
            </a:pPr>
            <a:r>
              <a:rPr lang="fr-FR" sz="1600" b="0" i="0" dirty="0" err="1">
                <a:solidFill>
                  <a:srgbClr val="000000"/>
                </a:solidFill>
                <a:effectLst/>
                <a:latin typeface="Consolas" panose="020B0609020204030204" pitchFamily="49" charset="0"/>
              </a:rPr>
              <a:t>Worksheets</a:t>
            </a:r>
            <a:r>
              <a:rPr lang="fr-FR" sz="1600" b="0" i="0" dirty="0">
                <a:solidFill>
                  <a:srgbClr val="000000"/>
                </a:solidFill>
                <a:effectLst/>
                <a:latin typeface="Consolas" panose="020B0609020204030204" pitchFamily="49" charset="0"/>
              </a:rPr>
              <a:t>("exo").Range("F6") </a:t>
            </a:r>
            <a:r>
              <a:rPr lang="fr-FR" sz="1600" b="0" i="0" dirty="0">
                <a:solidFill>
                  <a:srgbClr val="424242"/>
                </a:solidFill>
                <a:effectLst/>
                <a:latin typeface="Consolas" panose="020B0609020204030204" pitchFamily="49" charset="0"/>
              </a:rPr>
              <a:t>=</a:t>
            </a:r>
            <a:r>
              <a:rPr lang="fr-FR" sz="1600" b="0" i="0" dirty="0">
                <a:solidFill>
                  <a:srgbClr val="000000"/>
                </a:solidFill>
                <a:effectLst/>
                <a:latin typeface="Consolas" panose="020B0609020204030204" pitchFamily="49" charset="0"/>
              </a:rPr>
              <a:t> "BONJOUR"</a:t>
            </a:r>
            <a:endParaRPr lang="fr-FR" sz="2400" dirty="0"/>
          </a:p>
          <a:p>
            <a:pPr marL="0" lvl="0" indent="0">
              <a:lnSpc>
                <a:spcPct val="70000"/>
              </a:lnSpc>
              <a:buNone/>
            </a:pPr>
            <a:endParaRPr lang="fr-FR" sz="2400" dirty="0"/>
          </a:p>
          <a:p>
            <a:pPr marL="0" lvl="0" indent="0">
              <a:lnSpc>
                <a:spcPct val="70000"/>
              </a:lnSpc>
              <a:buNone/>
            </a:pPr>
            <a:endParaRPr lang="fr-FR" sz="2400" dirty="0"/>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5:</a:t>
            </a:r>
          </a:p>
        </p:txBody>
      </p:sp>
    </p:spTree>
    <p:extLst>
      <p:ext uri="{BB962C8B-B14F-4D97-AF65-F5344CB8AC3E}">
        <p14:creationId xmlns:p14="http://schemas.microsoft.com/office/powerpoint/2010/main" val="348631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a:bodyPr>
          <a:lstStyle/>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r>
              <a:rPr lang="fr-FR" sz="1600" dirty="0">
                <a:solidFill>
                  <a:srgbClr val="000000"/>
                </a:solidFill>
              </a:rPr>
              <a:t>Reprise de l’exo 2 ( les tirages)</a:t>
            </a:r>
          </a:p>
          <a:p>
            <a:pPr algn="l">
              <a:lnSpc>
                <a:spcPct val="120000"/>
              </a:lnSpc>
            </a:pPr>
            <a:endParaRPr lang="fr-FR" sz="1600" dirty="0">
              <a:solidFill>
                <a:srgbClr val="000000"/>
              </a:solidFill>
            </a:endParaRPr>
          </a:p>
          <a:p>
            <a:pPr algn="l">
              <a:lnSpc>
                <a:spcPct val="120000"/>
              </a:lnSpc>
            </a:pPr>
            <a:r>
              <a:rPr lang="fr-FR" sz="1600" dirty="0">
                <a:solidFill>
                  <a:srgbClr val="000000"/>
                </a:solidFill>
              </a:rPr>
              <a:t>Ajouter cette fonctionnalité : </a:t>
            </a:r>
          </a:p>
          <a:p>
            <a:pPr algn="l">
              <a:lnSpc>
                <a:spcPct val="120000"/>
              </a:lnSpc>
            </a:pPr>
            <a:endParaRPr lang="fr-FR" sz="1600" dirty="0">
              <a:solidFill>
                <a:srgbClr val="000000"/>
              </a:solidFill>
            </a:endParaRPr>
          </a:p>
          <a:p>
            <a:pPr algn="l">
              <a:lnSpc>
                <a:spcPct val="120000"/>
              </a:lnSpc>
            </a:pPr>
            <a:r>
              <a:rPr lang="fr-FR" sz="1600" dirty="0">
                <a:solidFill>
                  <a:srgbClr val="000000"/>
                </a:solidFill>
              </a:rPr>
              <a:t>Dans une feuille Excel: </a:t>
            </a:r>
          </a:p>
          <a:p>
            <a:pPr algn="l">
              <a:lnSpc>
                <a:spcPct val="120000"/>
              </a:lnSpc>
            </a:pPr>
            <a:endParaRPr lang="fr-FR" sz="1600" dirty="0">
              <a:solidFill>
                <a:srgbClr val="000000"/>
              </a:solidFill>
            </a:endParaRPr>
          </a:p>
          <a:p>
            <a:pPr marL="742950" indent="-742950" algn="l">
              <a:lnSpc>
                <a:spcPct val="120000"/>
              </a:lnSpc>
              <a:buFont typeface="+mj-lt"/>
              <a:buAutoNum type="arabicPeriod"/>
            </a:pPr>
            <a:r>
              <a:rPr lang="fr-FR" sz="1600" dirty="0">
                <a:solidFill>
                  <a:srgbClr val="000000"/>
                </a:solidFill>
              </a:rPr>
              <a:t>Stocker les résultats de chaque partie.</a:t>
            </a: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sp>
        <p:nvSpPr>
          <p:cNvPr id="5" name="Espace réservé du texte 4"/>
          <p:cNvSpPr txBox="1">
            <a:spLocks noGrp="1"/>
          </p:cNvSpPr>
          <p:nvPr>
            <p:ph idx="2"/>
          </p:nvPr>
        </p:nvSpPr>
        <p:spPr>
          <a:xfrm>
            <a:off x="6358426" y="91440"/>
            <a:ext cx="5276545" cy="463728"/>
          </a:xfrm>
          <a:ln>
            <a:noFill/>
          </a:ln>
        </p:spPr>
        <p:txBody>
          <a:bodyPr anchor="b">
            <a:normAutofit/>
          </a:bodyPr>
          <a:lstStyle/>
          <a:p>
            <a:pPr marL="0" lvl="0" indent="0">
              <a:buNone/>
            </a:pP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lvl="0" indent="0">
              <a:lnSpc>
                <a:spcPct val="70000"/>
              </a:lnSpc>
              <a:buNone/>
            </a:pPr>
            <a:r>
              <a:rPr lang="fr-FR" sz="2400" dirty="0"/>
              <a:t>Exemple de recherche de maximum dans une plage dans la feuille « exo ».</a:t>
            </a:r>
          </a:p>
          <a:p>
            <a:pPr marL="0" lvl="0" indent="0">
              <a:lnSpc>
                <a:spcPct val="70000"/>
              </a:lnSpc>
              <a:buNone/>
            </a:pPr>
            <a:endParaRPr lang="fr-FR" sz="2400" dirty="0"/>
          </a:p>
          <a:p>
            <a:pPr marL="0" lvl="0" indent="0">
              <a:lnSpc>
                <a:spcPct val="70000"/>
              </a:lnSpc>
              <a:buNone/>
            </a:pPr>
            <a:r>
              <a:rPr lang="fr-FR" sz="1200" dirty="0" err="1">
                <a:latin typeface="Courier New" panose="02070309020205020404" pitchFamily="49" charset="0"/>
                <a:cs typeface="Courier New" panose="02070309020205020404" pitchFamily="49" charset="0"/>
              </a:rPr>
              <a:t>maxvaleur</a:t>
            </a:r>
            <a:r>
              <a:rPr lang="fr-FR" sz="1200" dirty="0">
                <a:latin typeface="Courier New" panose="02070309020205020404" pitchFamily="49" charset="0"/>
                <a:cs typeface="Courier New" panose="02070309020205020404" pitchFamily="49" charset="0"/>
              </a:rPr>
              <a:t>=</a:t>
            </a:r>
          </a:p>
          <a:p>
            <a:pPr marL="0" lvl="0" indent="0">
              <a:lnSpc>
                <a:spcPct val="70000"/>
              </a:lnSpc>
              <a:buNone/>
            </a:pPr>
            <a:r>
              <a:rPr lang="fr-FR" sz="1200" dirty="0" err="1">
                <a:latin typeface="Courier New" panose="02070309020205020404" pitchFamily="49" charset="0"/>
                <a:cs typeface="Courier New" panose="02070309020205020404" pitchFamily="49" charset="0"/>
              </a:rPr>
              <a:t>Application.WorksheetFunction.Max</a:t>
            </a:r>
            <a:r>
              <a:rPr lang="fr-FR" sz="1200" dirty="0">
                <a:latin typeface="Courier New" panose="02070309020205020404" pitchFamily="49" charset="0"/>
                <a:cs typeface="Courier New" panose="02070309020205020404" pitchFamily="49" charset="0"/>
              </a:rPr>
              <a:t>(Range("</a:t>
            </a:r>
            <a:r>
              <a:rPr lang="fr-FR" sz="1200" dirty="0" err="1">
                <a:latin typeface="Courier New" panose="02070309020205020404" pitchFamily="49" charset="0"/>
                <a:cs typeface="Courier New" panose="02070309020205020404" pitchFamily="49" charset="0"/>
              </a:rPr>
              <a:t>exo!a:a</a:t>
            </a:r>
            <a:r>
              <a:rPr lang="fr-FR" sz="1200" dirty="0">
                <a:latin typeface="Courier New" panose="02070309020205020404" pitchFamily="49" charset="0"/>
                <a:cs typeface="Courier New" panose="02070309020205020404" pitchFamily="49" charset="0"/>
              </a:rPr>
              <a:t>")) </a:t>
            </a:r>
          </a:p>
          <a:p>
            <a:pPr marL="0" lvl="0" indent="0">
              <a:lnSpc>
                <a:spcPct val="70000"/>
              </a:lnSpc>
              <a:buNone/>
            </a:pPr>
            <a:endParaRPr lang="fr-FR" sz="2400" dirty="0"/>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6:</a:t>
            </a:r>
          </a:p>
        </p:txBody>
      </p:sp>
    </p:spTree>
    <p:extLst>
      <p:ext uri="{BB962C8B-B14F-4D97-AF65-F5344CB8AC3E}">
        <p14:creationId xmlns:p14="http://schemas.microsoft.com/office/powerpoint/2010/main" val="615905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62">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p>
            <a:pPr lvl="0"/>
            <a:r>
              <a:rPr lang="fr-FR" dirty="0"/>
              <a:t>TP 2 les formulaires</a:t>
            </a:r>
          </a:p>
        </p:txBody>
      </p:sp>
      <p:sp>
        <p:nvSpPr>
          <p:cNvPr id="3" name="Espace réservé du texte 2"/>
          <p:cNvSpPr txBox="1">
            <a:spLocks noGrp="1"/>
          </p:cNvSpPr>
          <p:nvPr>
            <p:ph type="body" idx="1"/>
          </p:nvPr>
        </p:nvSpPr>
        <p:spPr/>
        <p:txBody>
          <a:bodyPr/>
          <a:lstStyle/>
          <a:p>
            <a:pPr lvl="0"/>
            <a:r>
              <a:rPr lang="fr-FR"/>
              <a:t>par l’exemple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lnSpcReduction="10000"/>
          </a:bodyPr>
          <a:lstStyle/>
          <a:p>
            <a:pPr marL="0" lvl="0" indent="0">
              <a:buNone/>
            </a:pPr>
            <a:endParaRPr lang="fr-FR" sz="1600" b="1" dirty="0">
              <a:solidFill>
                <a:srgbClr val="2F5597"/>
              </a:solidFill>
            </a:endParaRPr>
          </a:p>
          <a:p>
            <a:pPr marL="0" lvl="0" indent="0">
              <a:buNone/>
            </a:pPr>
            <a:endParaRPr lang="fr-FR" sz="1600" dirty="0"/>
          </a:p>
          <a:p>
            <a:pPr marL="0" lvl="0" indent="0" algn="l">
              <a:buNone/>
            </a:pPr>
            <a:endParaRPr lang="fr-FR" sz="1600" b="1" dirty="0">
              <a:solidFill>
                <a:srgbClr val="2F5597"/>
              </a:solidFill>
            </a:endParaRPr>
          </a:p>
          <a:p>
            <a:pPr marL="0" lvl="0" indent="0" algn="l">
              <a:buNone/>
            </a:pPr>
            <a:endParaRPr lang="fr-FR" sz="1600" dirty="0"/>
          </a:p>
          <a:p>
            <a:pPr marL="0" lvl="0" indent="0" algn="l">
              <a:buNone/>
            </a:pPr>
            <a:endParaRPr lang="fr-FR" sz="1600" b="1" dirty="0">
              <a:solidFill>
                <a:srgbClr val="2F5597"/>
              </a:solidFill>
            </a:endParaRPr>
          </a:p>
          <a:p>
            <a:pPr marL="0" lvl="0" indent="0" algn="l">
              <a:buNone/>
            </a:pPr>
            <a:endParaRPr lang="fr-FR" sz="1600" b="1" dirty="0">
              <a:solidFill>
                <a:srgbClr val="2F5597"/>
              </a:solidFill>
            </a:endParaRPr>
          </a:p>
          <a:p>
            <a:pPr marL="0" lvl="0" indent="0" algn="l">
              <a:buNone/>
            </a:pPr>
            <a:endParaRPr lang="fr-FR" sz="1600" dirty="0"/>
          </a:p>
          <a:p>
            <a:pPr marL="0" lvl="0" indent="0" algn="l">
              <a:buNone/>
            </a:pPr>
            <a:endParaRPr lang="fr-FR" sz="1600" b="1" dirty="0">
              <a:solidFill>
                <a:srgbClr val="2F5597"/>
              </a:solidFill>
            </a:endParaRPr>
          </a:p>
          <a:p>
            <a:pPr marL="0" lvl="0" indent="0" algn="l">
              <a:buNone/>
            </a:pPr>
            <a:endParaRPr lang="fr-FR" sz="1600" dirty="0"/>
          </a:p>
          <a:p>
            <a:pPr marL="0" lvl="0" indent="0" algn="l">
              <a:buNone/>
            </a:pPr>
            <a:r>
              <a:rPr lang="fr-FR" sz="1600" b="1" dirty="0">
                <a:solidFill>
                  <a:srgbClr val="2F5597"/>
                </a:solidFill>
              </a:rPr>
              <a:t>Récupérer le code source de l’exo 6 et le faire tourner dans VBA.</a:t>
            </a:r>
          </a:p>
          <a:p>
            <a:pPr marL="0" lvl="0" indent="0" algn="l">
              <a:buNone/>
            </a:pPr>
            <a:endParaRPr lang="fr-FR" sz="1600" dirty="0"/>
          </a:p>
          <a:p>
            <a:pPr marL="0" lvl="0" indent="0" algn="l">
              <a:buNone/>
            </a:pPr>
            <a:endParaRPr lang="fr-FR" sz="1600" b="1" dirty="0">
              <a:solidFill>
                <a:srgbClr val="2F5597"/>
              </a:solidFill>
            </a:endParaRPr>
          </a:p>
          <a:p>
            <a:pPr marL="0" lvl="0" indent="0" algn="l">
              <a:buNone/>
            </a:pPr>
            <a:r>
              <a:rPr lang="fr-FR" sz="1600" b="1" dirty="0">
                <a:solidFill>
                  <a:srgbClr val="2F5597"/>
                </a:solidFill>
              </a:rPr>
              <a:t>Pré requis pour le « faire tourner »:</a:t>
            </a:r>
          </a:p>
          <a:p>
            <a:pPr marL="0" lvl="0" indent="0" algn="l">
              <a:buNone/>
            </a:pPr>
            <a:endParaRPr lang="fr-FR" sz="1600" dirty="0"/>
          </a:p>
          <a:p>
            <a:pPr marL="342900" lvl="0" indent="-342900" algn="l">
              <a:buFont typeface="+mj-lt"/>
              <a:buAutoNum type="arabicPeriod"/>
            </a:pPr>
            <a:r>
              <a:rPr lang="fr-FR" sz="1600" b="1" dirty="0">
                <a:solidFill>
                  <a:srgbClr val="2F5597"/>
                </a:solidFill>
              </a:rPr>
              <a:t> Renommer la feuille </a:t>
            </a:r>
            <a:r>
              <a:rPr lang="fr-FR" sz="1600" dirty="0"/>
              <a:t>E</a:t>
            </a:r>
            <a:r>
              <a:rPr lang="fr-FR" sz="1600" b="1" dirty="0">
                <a:solidFill>
                  <a:srgbClr val="2F5597"/>
                </a:solidFill>
              </a:rPr>
              <a:t>xcel utilisée pour stocker les résultats</a:t>
            </a:r>
          </a:p>
          <a:p>
            <a:pPr marL="342900" lvl="0" indent="-342900" algn="l">
              <a:buFont typeface="+mj-lt"/>
              <a:buAutoNum type="arabicPeriod"/>
            </a:pPr>
            <a:r>
              <a:rPr lang="fr-FR" sz="1600" dirty="0"/>
              <a:t>Créer un tableau qui contient 5 colonnes ( de A à E ) et qui s’appelle « Tirages ».</a:t>
            </a:r>
            <a:endParaRPr lang="fr-FR" sz="1600" b="1" dirty="0">
              <a:solidFill>
                <a:srgbClr val="2F5597"/>
              </a:solidFill>
            </a:endParaRPr>
          </a:p>
          <a:p>
            <a:pPr marL="0" lvl="0" indent="0" algn="l">
              <a:buNone/>
            </a:pPr>
            <a:endParaRPr lang="fr-FR" sz="1600" dirty="0"/>
          </a:p>
          <a:p>
            <a:pPr marL="0" lvl="0" indent="0" algn="l">
              <a:buNone/>
            </a:pPr>
            <a:endParaRPr lang="fr-FR" sz="1600" b="1" dirty="0">
              <a:solidFill>
                <a:srgbClr val="2F5597"/>
              </a:solidFill>
            </a:endParaRPr>
          </a:p>
          <a:p>
            <a:pPr marL="0" lvl="0" indent="0" algn="l">
              <a:buNone/>
            </a:pPr>
            <a:endParaRPr lang="fr-FR" sz="1600" dirty="0"/>
          </a:p>
          <a:p>
            <a:pPr marL="0" lvl="0" indent="0">
              <a:buNone/>
            </a:pPr>
            <a:endParaRPr lang="fr-FR" sz="1600" b="1" dirty="0">
              <a:solidFill>
                <a:srgbClr val="2F5597"/>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pic>
        <p:nvPicPr>
          <p:cNvPr id="6" name="Espace réservé du contenu 5">
            <a:extLst>
              <a:ext uri="{FF2B5EF4-FFF2-40B4-BE49-F238E27FC236}">
                <a16:creationId xmlns:a16="http://schemas.microsoft.com/office/drawing/2014/main" id="{F913BD4D-56C2-04E3-6E75-AB3909B551C2}"/>
              </a:ext>
            </a:extLst>
          </p:cNvPr>
          <p:cNvPicPr>
            <a:picLocks noGrp="1" noChangeAspect="1"/>
          </p:cNvPicPr>
          <p:nvPr>
            <p:ph idx="2"/>
          </p:nvPr>
        </p:nvPicPr>
        <p:blipFill>
          <a:blip r:embed="rId3"/>
          <a:stretch>
            <a:fillRect/>
          </a:stretch>
        </p:blipFill>
        <p:spPr>
          <a:xfrm>
            <a:off x="4916031" y="3510311"/>
            <a:ext cx="6830269" cy="3211169"/>
          </a:xfrm>
          <a:ln>
            <a:noFill/>
          </a:ln>
        </p:spPr>
      </p:pic>
    </p:spTree>
    <p:extLst>
      <p:ext uri="{BB962C8B-B14F-4D97-AF65-F5344CB8AC3E}">
        <p14:creationId xmlns:p14="http://schemas.microsoft.com/office/powerpoint/2010/main" val="250215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78">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Plan du cours</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b="1" dirty="0">
              <a:ln cmpd="dbl">
                <a:noFill/>
              </a:ln>
              <a:latin typeface="Calibri Light"/>
            </a:endParaRPr>
          </a:p>
          <a:p>
            <a:pPr>
              <a:lnSpc>
                <a:spcPct val="90000"/>
              </a:lnSpc>
              <a:defRPr/>
            </a:pPr>
            <a:r>
              <a:rPr lang="fr-FR" sz="2800" b="1" dirty="0">
                <a:ln cmpd="dbl">
                  <a:noFill/>
                </a:ln>
                <a:latin typeface="Calibri Light"/>
              </a:rPr>
              <a:t>TP 1:   </a:t>
            </a:r>
            <a:r>
              <a:rPr lang="fr-FR" sz="2800" dirty="0">
                <a:ln cmpd="dbl">
                  <a:noFill/>
                </a:ln>
                <a:latin typeface="Calibri Light"/>
              </a:rPr>
              <a:t>Découverte de l’environnement VBA.</a:t>
            </a:r>
          </a:p>
          <a:p>
            <a:pPr>
              <a:lnSpc>
                <a:spcPct val="90000"/>
              </a:lnSpc>
              <a:defRPr/>
            </a:pPr>
            <a:r>
              <a:rPr lang="fr-FR" sz="2800" dirty="0">
                <a:ln cmpd="dbl">
                  <a:noFill/>
                </a:ln>
                <a:latin typeface="Calibri Light"/>
              </a:rPr>
              <a:t>	Equivalence ALGOBOX/ VBA</a:t>
            </a:r>
          </a:p>
          <a:p>
            <a:pPr lvl="0">
              <a:lnSpc>
                <a:spcPct val="90000"/>
              </a:lnSpc>
              <a:defRPr/>
            </a:pPr>
            <a:r>
              <a:rPr lang="fr-FR" sz="2800" dirty="0">
                <a:ln cmpd="dbl">
                  <a:noFill/>
                </a:ln>
                <a:latin typeface="Calibri Light"/>
              </a:rPr>
              <a:t>	Transcrire un algorithme ALGOBOX en VBA.</a:t>
            </a:r>
          </a:p>
          <a:p>
            <a:pPr lvl="0">
              <a:lnSpc>
                <a:spcPct val="90000"/>
              </a:lnSpc>
              <a:defRPr/>
            </a:pPr>
            <a:r>
              <a:rPr lang="fr-FR" sz="2800" dirty="0">
                <a:ln cmpd="dbl">
                  <a:noFill/>
                </a:ln>
                <a:latin typeface="Calibri Light"/>
              </a:rPr>
              <a:t>	Interagir avec une feuille Excel : lire et manipuler des plages de 	données.</a:t>
            </a:r>
          </a:p>
          <a:p>
            <a:pPr lvl="0">
              <a:lnSpc>
                <a:spcPct val="90000"/>
              </a:lnSpc>
              <a:defRPr/>
            </a:pPr>
            <a:endParaRPr lang="fr-FR" sz="2800" dirty="0">
              <a:ln cmpd="dbl">
                <a:noFill/>
              </a:ln>
              <a:latin typeface="Calibri Light"/>
            </a:endParaRPr>
          </a:p>
          <a:p>
            <a:pPr lvl="0">
              <a:lnSpc>
                <a:spcPct val="90000"/>
              </a:lnSpc>
              <a:defRPr/>
            </a:pPr>
            <a:r>
              <a:rPr lang="fr-FR" sz="2800" b="1" dirty="0">
                <a:ln cmpd="dbl">
                  <a:noFill/>
                </a:ln>
                <a:latin typeface="Calibri Light"/>
              </a:rPr>
              <a:t>TP 2:   </a:t>
            </a:r>
            <a:r>
              <a:rPr lang="fr-FR" sz="2800" dirty="0">
                <a:ln cmpd="dbl">
                  <a:noFill/>
                </a:ln>
                <a:latin typeface="Calibri Light"/>
              </a:rPr>
              <a:t>Développer un formulaire avec des contrôles : champs, listes, 	boutons.</a:t>
            </a:r>
          </a:p>
          <a:p>
            <a:pPr lvl="0">
              <a:lnSpc>
                <a:spcPct val="90000"/>
              </a:lnSpc>
              <a:defRPr/>
            </a:pPr>
            <a:r>
              <a:rPr lang="fr-FR" sz="2800" dirty="0">
                <a:ln cmpd="dbl">
                  <a:noFill/>
                </a:ln>
                <a:latin typeface="Calibri Light"/>
              </a:rPr>
              <a:t>	Ecriture d’une fonction en VBA.</a:t>
            </a:r>
          </a:p>
          <a:p>
            <a:pPr lvl="0">
              <a:lnSpc>
                <a:spcPct val="90000"/>
              </a:lnSpc>
              <a:defRPr/>
            </a:pPr>
            <a:r>
              <a:rPr lang="fr-FR" sz="2800" dirty="0">
                <a:ln cmpd="dbl">
                  <a:noFill/>
                </a:ln>
                <a:latin typeface="Calibri Light"/>
              </a:rPr>
              <a:t>	</a:t>
            </a:r>
          </a:p>
          <a:p>
            <a:pPr lvl="0">
              <a:lnSpc>
                <a:spcPct val="90000"/>
              </a:lnSpc>
              <a:defRPr/>
            </a:pPr>
            <a:endParaRPr lang="fr-FR" sz="2800" dirty="0">
              <a:ln cmpd="dbl">
                <a:noFill/>
              </a:ln>
              <a:latin typeface="Calibri Light"/>
            </a:endParaRPr>
          </a:p>
          <a:p>
            <a:pPr>
              <a:lnSpc>
                <a:spcPct val="90000"/>
              </a:lnSpc>
            </a:pPr>
            <a:r>
              <a:rPr lang="fr-FR" sz="2800" b="1" dirty="0">
                <a:ln cmpd="dbl">
                  <a:noFill/>
                </a:ln>
                <a:latin typeface="Calibri Light"/>
              </a:rPr>
              <a:t>TP 3: </a:t>
            </a:r>
            <a:r>
              <a:rPr lang="fr-FR" sz="2800" dirty="0">
                <a:ln cmpd="dbl">
                  <a:noFill/>
                </a:ln>
                <a:latin typeface="Calibri Light"/>
              </a:rPr>
              <a:t>Développer un formulaire à partir d’un cahier des charges.</a:t>
            </a:r>
          </a:p>
          <a:p>
            <a:pPr>
              <a:lnSpc>
                <a:spcPct val="90000"/>
              </a:lnSpc>
            </a:pPr>
            <a:r>
              <a:rPr lang="fr-FR" sz="2800" dirty="0">
                <a:ln cmpd="dbl">
                  <a:noFill/>
                </a:ln>
                <a:latin typeface="Calibri Light"/>
              </a:rPr>
              <a:t>          Distribution du sujet de DM et constitution des groupes.</a:t>
            </a: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a:bodyPr>
          <a:lstStyle/>
          <a:p>
            <a:pPr marL="0" lvl="0" indent="0">
              <a:buNone/>
            </a:pPr>
            <a:endParaRPr lang="fr-FR" sz="1600" b="1" dirty="0">
              <a:solidFill>
                <a:srgbClr val="2F5597"/>
              </a:solidFill>
            </a:endParaRPr>
          </a:p>
          <a:p>
            <a:pPr marL="0" lvl="0" indent="0">
              <a:buNone/>
            </a:pPr>
            <a:endParaRPr lang="fr-FR" sz="1600" dirty="0"/>
          </a:p>
          <a:p>
            <a:pPr marL="0" lvl="0" indent="0" algn="l">
              <a:buNone/>
            </a:pPr>
            <a:r>
              <a:rPr lang="fr-FR" sz="1600" dirty="0"/>
              <a:t>Créer un formulaire</a:t>
            </a:r>
          </a:p>
          <a:p>
            <a:pPr marL="0" lvl="0" indent="0" algn="l">
              <a:buNone/>
            </a:pPr>
            <a:r>
              <a:rPr lang="fr-FR" sz="1600" b="1" dirty="0" err="1">
                <a:solidFill>
                  <a:srgbClr val="2F5597"/>
                </a:solidFill>
              </a:rPr>
              <a:t>Créér</a:t>
            </a:r>
            <a:r>
              <a:rPr lang="fr-FR" sz="1600" b="1" dirty="0">
                <a:solidFill>
                  <a:srgbClr val="2F5597"/>
                </a:solidFill>
              </a:rPr>
              <a:t> de</a:t>
            </a:r>
            <a:r>
              <a:rPr lang="fr-FR" sz="1600" dirty="0"/>
              <a:t>s champs de saisie</a:t>
            </a:r>
          </a:p>
          <a:p>
            <a:pPr marL="0" lvl="0" indent="0" algn="l">
              <a:buNone/>
            </a:pPr>
            <a:r>
              <a:rPr lang="fr-FR" sz="1600" dirty="0" err="1"/>
              <a:t>Créér</a:t>
            </a:r>
            <a:r>
              <a:rPr lang="fr-FR" sz="1600" dirty="0"/>
              <a:t> un bouton et lui associer une action</a:t>
            </a:r>
          </a:p>
          <a:p>
            <a:pPr marL="0" lvl="0" indent="0" algn="l">
              <a:buNone/>
            </a:pPr>
            <a:r>
              <a:rPr lang="fr-FR" sz="1600" b="1" dirty="0">
                <a:solidFill>
                  <a:srgbClr val="2F5597"/>
                </a:solidFill>
              </a:rPr>
              <a:t>Créer des listes</a:t>
            </a:r>
          </a:p>
          <a:p>
            <a:pPr marL="0" lvl="0" indent="0" algn="l">
              <a:buNone/>
            </a:pPr>
            <a:endParaRPr lang="fr-FR" sz="1600" dirty="0"/>
          </a:p>
          <a:p>
            <a:pPr marL="0" lvl="0" indent="0">
              <a:buNone/>
            </a:pPr>
            <a:endParaRPr lang="fr-FR" sz="1600" b="1" dirty="0">
              <a:solidFill>
                <a:srgbClr val="2F5597"/>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Initiation aux formulaires</a:t>
            </a:r>
          </a:p>
        </p:txBody>
      </p:sp>
      <p:pic>
        <p:nvPicPr>
          <p:cNvPr id="6" name="Espace réservé pour une image  5" descr="Microsoft Visual Basic pour Applications - TP.xlsm - [TP.xlsm - INITIATION (UserForm)]">
            <a:extLst>
              <a:ext uri="{FF2B5EF4-FFF2-40B4-BE49-F238E27FC236}">
                <a16:creationId xmlns:a16="http://schemas.microsoft.com/office/drawing/2014/main" id="{220E4340-333E-4859-8861-DEEB820462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836308" y="1578210"/>
            <a:ext cx="8959971" cy="4873625"/>
          </a:xfrm>
          <a:prstGeom prst="rect">
            <a:avLst/>
          </a:prstGeom>
          <a:noFill/>
          <a:ln>
            <a:noFill/>
          </a:ln>
        </p:spPr>
      </p:pic>
    </p:spTree>
    <p:extLst>
      <p:ext uri="{BB962C8B-B14F-4D97-AF65-F5344CB8AC3E}">
        <p14:creationId xmlns:p14="http://schemas.microsoft.com/office/powerpoint/2010/main" val="84548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fontScale="40000" lnSpcReduction="20000"/>
          </a:bodyPr>
          <a:lstStyle/>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r>
              <a:rPr lang="fr-FR" sz="3200" dirty="0">
                <a:solidFill>
                  <a:srgbClr val="000000"/>
                </a:solidFill>
              </a:rPr>
              <a:t>Faire évoluer l’algorithme sur les tirages en lui apportant une interface graphique.</a:t>
            </a:r>
          </a:p>
          <a:p>
            <a:pPr algn="l">
              <a:lnSpc>
                <a:spcPct val="120000"/>
              </a:lnSpc>
            </a:pPr>
            <a:r>
              <a:rPr lang="fr-FR" sz="3200" i="1" dirty="0">
                <a:solidFill>
                  <a:srgbClr val="000000"/>
                </a:solidFill>
              </a:rPr>
              <a:t>Première partie</a:t>
            </a:r>
          </a:p>
          <a:p>
            <a:pPr algn="l">
              <a:lnSpc>
                <a:spcPct val="120000"/>
              </a:lnSpc>
            </a:pPr>
            <a:r>
              <a:rPr lang="fr-FR" sz="3200" dirty="0">
                <a:solidFill>
                  <a:srgbClr val="000000"/>
                </a:solidFill>
              </a:rPr>
              <a:t>2 champs de saisie des paramètres</a:t>
            </a:r>
          </a:p>
          <a:p>
            <a:pPr algn="l">
              <a:lnSpc>
                <a:spcPct val="120000"/>
              </a:lnSpc>
            </a:pPr>
            <a:r>
              <a:rPr lang="fr-FR" sz="3200" dirty="0">
                <a:solidFill>
                  <a:srgbClr val="000000"/>
                </a:solidFill>
              </a:rPr>
              <a:t>1 bouton pour lancer le tirage</a:t>
            </a:r>
          </a:p>
          <a:p>
            <a:pPr algn="l">
              <a:lnSpc>
                <a:spcPct val="120000"/>
              </a:lnSpc>
            </a:pPr>
            <a:r>
              <a:rPr lang="fr-FR" sz="3200" dirty="0">
                <a:solidFill>
                  <a:srgbClr val="000000"/>
                </a:solidFill>
              </a:rPr>
              <a:t>Deux champs qui affichent le joueur gagnant et son score.</a:t>
            </a:r>
          </a:p>
          <a:p>
            <a:pPr algn="l">
              <a:lnSpc>
                <a:spcPct val="120000"/>
              </a:lnSpc>
            </a:pPr>
            <a:r>
              <a:rPr lang="fr-FR" sz="3200" dirty="0">
                <a:solidFill>
                  <a:srgbClr val="000000"/>
                </a:solidFill>
              </a:rPr>
              <a:t>Une liste qui affiche les tirages.</a:t>
            </a:r>
          </a:p>
          <a:p>
            <a:pPr algn="l">
              <a:lnSpc>
                <a:spcPct val="120000"/>
              </a:lnSpc>
            </a:pPr>
            <a:endParaRPr lang="fr-FR" sz="3200" dirty="0">
              <a:solidFill>
                <a:srgbClr val="000000"/>
              </a:solidFill>
            </a:endParaRPr>
          </a:p>
          <a:p>
            <a:pPr algn="l">
              <a:lnSpc>
                <a:spcPct val="120000"/>
              </a:lnSpc>
            </a:pPr>
            <a:r>
              <a:rPr lang="fr-FR" sz="3200" i="1" dirty="0">
                <a:solidFill>
                  <a:srgbClr val="000000"/>
                </a:solidFill>
              </a:rPr>
              <a:t>Deuxième partie</a:t>
            </a:r>
          </a:p>
          <a:p>
            <a:pPr algn="l">
              <a:lnSpc>
                <a:spcPct val="120000"/>
              </a:lnSpc>
            </a:pPr>
            <a:endParaRPr lang="fr-FR" sz="3200" i="1" dirty="0">
              <a:solidFill>
                <a:srgbClr val="000000"/>
              </a:solidFill>
            </a:endParaRPr>
          </a:p>
          <a:p>
            <a:pPr algn="l">
              <a:lnSpc>
                <a:spcPct val="120000"/>
              </a:lnSpc>
            </a:pPr>
            <a:r>
              <a:rPr lang="fr-FR" sz="3200" dirty="0">
                <a:solidFill>
                  <a:srgbClr val="000000"/>
                </a:solidFill>
              </a:rPr>
              <a:t>Une case a cocher qui active l’enregistrement des résultats dans </a:t>
            </a:r>
            <a:r>
              <a:rPr lang="fr-FR" sz="3200" u="sng" dirty="0">
                <a:solidFill>
                  <a:srgbClr val="000000"/>
                </a:solidFill>
              </a:rPr>
              <a:t>un tableau </a:t>
            </a:r>
            <a:r>
              <a:rPr lang="fr-FR" sz="3200" dirty="0" err="1">
                <a:solidFill>
                  <a:srgbClr val="000000"/>
                </a:solidFill>
              </a:rPr>
              <a:t>excel</a:t>
            </a:r>
            <a:r>
              <a:rPr lang="fr-FR" sz="3200" dirty="0">
                <a:solidFill>
                  <a:srgbClr val="000000"/>
                </a:solidFill>
              </a:rPr>
              <a:t>.</a:t>
            </a:r>
          </a:p>
          <a:p>
            <a:pPr algn="l">
              <a:lnSpc>
                <a:spcPct val="120000"/>
              </a:lnSpc>
            </a:pPr>
            <a:endParaRPr lang="fr-FR" sz="3200" dirty="0">
              <a:solidFill>
                <a:srgbClr val="000000"/>
              </a:solidFill>
            </a:endParaRPr>
          </a:p>
          <a:p>
            <a:pPr algn="l">
              <a:lnSpc>
                <a:spcPct val="120000"/>
              </a:lnSpc>
            </a:pPr>
            <a:r>
              <a:rPr lang="fr-FR" sz="3200" dirty="0">
                <a:solidFill>
                  <a:srgbClr val="000000"/>
                </a:solidFill>
              </a:rPr>
              <a:t>Une liste qui affiche l’historique des parties contenu dans le tableau </a:t>
            </a:r>
            <a:r>
              <a:rPr lang="fr-FR" sz="3200" dirty="0" err="1">
                <a:solidFill>
                  <a:srgbClr val="000000"/>
                </a:solidFill>
              </a:rPr>
              <a:t>excel</a:t>
            </a:r>
            <a:r>
              <a:rPr lang="fr-FR" sz="3200" dirty="0">
                <a:solidFill>
                  <a:srgbClr val="000000"/>
                </a:solidFill>
              </a:rPr>
              <a:t> utilisé précédemment.</a:t>
            </a: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sp>
        <p:nvSpPr>
          <p:cNvPr id="5" name="Espace réservé du texte 4"/>
          <p:cNvSpPr txBox="1">
            <a:spLocks noGrp="1"/>
          </p:cNvSpPr>
          <p:nvPr>
            <p:ph idx="2"/>
          </p:nvPr>
        </p:nvSpPr>
        <p:spPr>
          <a:xfrm>
            <a:off x="6466110" y="3638328"/>
            <a:ext cx="5276545" cy="463728"/>
          </a:xfrm>
          <a:ln>
            <a:noFill/>
          </a:ln>
        </p:spPr>
        <p:txBody>
          <a:bodyPr anchor="b">
            <a:noAutofit/>
          </a:bodyPr>
          <a:lstStyle/>
          <a:p>
            <a:pPr marL="0" lvl="0" indent="0">
              <a:buNone/>
            </a:pPr>
            <a:endParaRPr lang="fr-FR" sz="1600" b="1" dirty="0">
              <a:solidFill>
                <a:srgbClr val="2F5597"/>
              </a:solidFill>
            </a:endParaRPr>
          </a:p>
          <a:p>
            <a:pPr marL="0" lvl="0" indent="0">
              <a:buNone/>
            </a:pPr>
            <a:r>
              <a:rPr lang="fr-FR" sz="1600" b="1" dirty="0">
                <a:solidFill>
                  <a:srgbClr val="2F5597"/>
                </a:solidFill>
              </a:rPr>
              <a:t>Apports : Charger une liste à partir d’un tableau </a:t>
            </a:r>
          </a:p>
          <a:p>
            <a:pPr marL="0" lvl="0" indent="0">
              <a:buNone/>
            </a:pPr>
            <a:endParaRPr lang="fr-FR" sz="1200" b="1" dirty="0">
              <a:solidFill>
                <a:srgbClr val="2F5597"/>
              </a:solidFill>
            </a:endParaRPr>
          </a:p>
          <a:p>
            <a:pPr marL="0" lvl="0" indent="0">
              <a:buNone/>
            </a:pPr>
            <a:r>
              <a:rPr lang="fr-FR" sz="1200" b="1" dirty="0">
                <a:solidFill>
                  <a:srgbClr val="2F5597"/>
                </a:solidFill>
              </a:rPr>
              <a:t>1) Nombre de colonnes à afficher dans la liste dans sa propriété </a:t>
            </a:r>
            <a:r>
              <a:rPr lang="fr-FR" sz="1200" b="1" i="1" dirty="0" err="1">
                <a:solidFill>
                  <a:srgbClr val="2F5597"/>
                </a:solidFill>
              </a:rPr>
              <a:t>ColumnCount</a:t>
            </a:r>
            <a:endParaRPr lang="fr-FR" sz="1200" b="1" i="1" dirty="0">
              <a:solidFill>
                <a:srgbClr val="2F5597"/>
              </a:solidFill>
            </a:endParaRPr>
          </a:p>
          <a:p>
            <a:pPr marL="0" lvl="0" indent="0">
              <a:buNone/>
            </a:pPr>
            <a:endParaRPr lang="fr-FR" sz="1200" b="1" dirty="0">
              <a:solidFill>
                <a:srgbClr val="2F5597"/>
              </a:solidFill>
            </a:endParaRPr>
          </a:p>
          <a:p>
            <a:pPr marL="0" lvl="0" indent="0">
              <a:buNone/>
            </a:pPr>
            <a:r>
              <a:rPr lang="fr-FR" sz="1200" b="1" dirty="0">
                <a:solidFill>
                  <a:srgbClr val="2F5597"/>
                </a:solidFill>
              </a:rPr>
              <a:t>2) Activer les </a:t>
            </a:r>
            <a:r>
              <a:rPr lang="fr-FR" sz="1200" b="1" dirty="0" err="1">
                <a:solidFill>
                  <a:srgbClr val="2F5597"/>
                </a:solidFill>
              </a:rPr>
              <a:t>entetes</a:t>
            </a:r>
            <a:r>
              <a:rPr lang="fr-FR" sz="1200" b="1" dirty="0">
                <a:solidFill>
                  <a:srgbClr val="2F5597"/>
                </a:solidFill>
              </a:rPr>
              <a:t> ( première ligne du tableau ). </a:t>
            </a:r>
          </a:p>
          <a:p>
            <a:pPr marL="0" lvl="0" indent="0">
              <a:buNone/>
            </a:pPr>
            <a:endParaRPr lang="fr-FR" sz="1200" b="1" dirty="0">
              <a:solidFill>
                <a:srgbClr val="2F5597"/>
              </a:solidFill>
            </a:endParaRPr>
          </a:p>
          <a:p>
            <a:pPr marL="0" lvl="0" indent="0">
              <a:buNone/>
            </a:pPr>
            <a:r>
              <a:rPr lang="fr-FR" sz="1200" b="1" dirty="0">
                <a:solidFill>
                  <a:srgbClr val="2F5597"/>
                </a:solidFill>
              </a:rPr>
              <a:t>3) Code à utiliser pour charger le tableau dans la liste</a:t>
            </a:r>
          </a:p>
          <a:p>
            <a:pPr marL="0" lvl="0" indent="0">
              <a:buNone/>
            </a:pPr>
            <a:r>
              <a:rPr lang="fr-FR" sz="1200" b="1" dirty="0" err="1">
                <a:solidFill>
                  <a:srgbClr val="2F5597"/>
                </a:solidFill>
              </a:rPr>
              <a:t>Me.Historique.RowSource</a:t>
            </a:r>
            <a:r>
              <a:rPr lang="fr-FR" sz="1200" b="1" dirty="0">
                <a:solidFill>
                  <a:srgbClr val="2F5597"/>
                </a:solidFill>
              </a:rPr>
              <a:t> = "Tirages2"</a:t>
            </a:r>
          </a:p>
          <a:p>
            <a:pPr marL="0" lvl="0" indent="0">
              <a:buNone/>
            </a:pPr>
            <a:endParaRPr lang="fr-FR" sz="1200" b="1" dirty="0">
              <a:solidFill>
                <a:srgbClr val="2F5597"/>
              </a:solidFill>
            </a:endParaRPr>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7</a:t>
            </a:r>
          </a:p>
        </p:txBody>
      </p:sp>
    </p:spTree>
    <p:extLst>
      <p:ext uri="{BB962C8B-B14F-4D97-AF65-F5344CB8AC3E}">
        <p14:creationId xmlns:p14="http://schemas.microsoft.com/office/powerpoint/2010/main" val="1360636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5" name="Espace réservé du texte 4"/>
          <p:cNvSpPr txBox="1">
            <a:spLocks noGrp="1"/>
          </p:cNvSpPr>
          <p:nvPr>
            <p:ph idx="2"/>
          </p:nvPr>
        </p:nvSpPr>
        <p:spPr>
          <a:xfrm>
            <a:off x="2514395" y="1147882"/>
            <a:ext cx="5276545" cy="463728"/>
          </a:xfrm>
          <a:ln>
            <a:noFill/>
          </a:ln>
        </p:spPr>
        <p:txBody>
          <a:bodyPr anchor="b">
            <a:normAutofit/>
          </a:bodyPr>
          <a:lstStyle/>
          <a:p>
            <a:pPr marL="0" lvl="0" indent="0">
              <a:buNone/>
            </a:pPr>
            <a:r>
              <a:rPr lang="fr-FR" sz="2400" b="1" dirty="0">
                <a:solidFill>
                  <a:srgbClr val="2F5597"/>
                </a:solidFill>
              </a:rPr>
              <a:t>Proposition de formulaire</a:t>
            </a:r>
          </a:p>
        </p:txBody>
      </p:sp>
      <p:pic>
        <p:nvPicPr>
          <p:cNvPr id="11" name="Image 10">
            <a:extLst>
              <a:ext uri="{FF2B5EF4-FFF2-40B4-BE49-F238E27FC236}">
                <a16:creationId xmlns:a16="http://schemas.microsoft.com/office/drawing/2014/main" id="{E4CCB775-16FB-4DF3-814E-48D5F6AA9208}"/>
              </a:ext>
            </a:extLst>
          </p:cNvPr>
          <p:cNvPicPr>
            <a:picLocks noChangeAspect="1"/>
          </p:cNvPicPr>
          <p:nvPr/>
        </p:nvPicPr>
        <p:blipFill rotWithShape="1">
          <a:blip r:embed="rId3"/>
          <a:srcRect l="17107" t="31327" r="31574" b="21035"/>
          <a:stretch/>
        </p:blipFill>
        <p:spPr>
          <a:xfrm>
            <a:off x="2293932" y="1766827"/>
            <a:ext cx="8128987" cy="4273524"/>
          </a:xfrm>
          <a:prstGeom prst="rect">
            <a:avLst/>
          </a:prstGeom>
        </p:spPr>
      </p:pic>
    </p:spTree>
    <p:extLst>
      <p:ext uri="{BB962C8B-B14F-4D97-AF65-F5344CB8AC3E}">
        <p14:creationId xmlns:p14="http://schemas.microsoft.com/office/powerpoint/2010/main" val="82784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5" name="Espace réservé du texte 4"/>
          <p:cNvSpPr txBox="1">
            <a:spLocks noGrp="1"/>
          </p:cNvSpPr>
          <p:nvPr>
            <p:ph idx="2"/>
          </p:nvPr>
        </p:nvSpPr>
        <p:spPr>
          <a:xfrm>
            <a:off x="1518082" y="1054353"/>
            <a:ext cx="5276545" cy="463728"/>
          </a:xfrm>
          <a:ln>
            <a:noFill/>
          </a:ln>
        </p:spPr>
        <p:txBody>
          <a:bodyPr anchor="b">
            <a:normAutofit/>
          </a:bodyPr>
          <a:lstStyle/>
          <a:p>
            <a:pPr marL="0" lvl="0" indent="0">
              <a:buNone/>
            </a:pPr>
            <a:r>
              <a:rPr lang="fr-FR" sz="2400" b="1" dirty="0">
                <a:solidFill>
                  <a:srgbClr val="2F5597"/>
                </a:solidFill>
              </a:rPr>
              <a:t>Stockage dans un tableau « Tirages »</a:t>
            </a:r>
          </a:p>
        </p:txBody>
      </p:sp>
      <p:pic>
        <p:nvPicPr>
          <p:cNvPr id="9" name="Image 8">
            <a:extLst>
              <a:ext uri="{FF2B5EF4-FFF2-40B4-BE49-F238E27FC236}">
                <a16:creationId xmlns:a16="http://schemas.microsoft.com/office/drawing/2014/main" id="{EA078AE0-9177-411A-8321-1CFF1FEA52F8}"/>
              </a:ext>
            </a:extLst>
          </p:cNvPr>
          <p:cNvPicPr>
            <a:picLocks noChangeAspect="1"/>
          </p:cNvPicPr>
          <p:nvPr/>
        </p:nvPicPr>
        <p:blipFill rotWithShape="1">
          <a:blip r:embed="rId3"/>
          <a:srcRect l="11316" t="22136" r="12195" b="16265"/>
          <a:stretch/>
        </p:blipFill>
        <p:spPr>
          <a:xfrm>
            <a:off x="1481972" y="1766655"/>
            <a:ext cx="9262368" cy="4224473"/>
          </a:xfrm>
          <a:prstGeom prst="rect">
            <a:avLst/>
          </a:prstGeom>
        </p:spPr>
      </p:pic>
    </p:spTree>
    <p:extLst>
      <p:ext uri="{BB962C8B-B14F-4D97-AF65-F5344CB8AC3E}">
        <p14:creationId xmlns:p14="http://schemas.microsoft.com/office/powerpoint/2010/main" val="2764519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5" name="Espace réservé du texte 4"/>
          <p:cNvSpPr txBox="1">
            <a:spLocks noGrp="1"/>
          </p:cNvSpPr>
          <p:nvPr>
            <p:ph idx="2"/>
          </p:nvPr>
        </p:nvSpPr>
        <p:spPr>
          <a:xfrm>
            <a:off x="1518082" y="1054353"/>
            <a:ext cx="5276545" cy="463728"/>
          </a:xfrm>
          <a:ln>
            <a:noFill/>
          </a:ln>
        </p:spPr>
        <p:txBody>
          <a:bodyPr anchor="b">
            <a:normAutofit/>
          </a:bodyPr>
          <a:lstStyle/>
          <a:p>
            <a:pPr marL="0" lvl="0" indent="0">
              <a:buNone/>
            </a:pPr>
            <a:r>
              <a:rPr lang="fr-FR" sz="2400" b="1" dirty="0">
                <a:solidFill>
                  <a:srgbClr val="2F5597"/>
                </a:solidFill>
              </a:rPr>
              <a:t>Stockage dans un tableau «  Tirages »</a:t>
            </a:r>
          </a:p>
        </p:txBody>
      </p:sp>
      <p:sp>
        <p:nvSpPr>
          <p:cNvPr id="10" name="ZoneTexte 9">
            <a:extLst>
              <a:ext uri="{FF2B5EF4-FFF2-40B4-BE49-F238E27FC236}">
                <a16:creationId xmlns:a16="http://schemas.microsoft.com/office/drawing/2014/main" id="{B078CF1C-89F0-440D-B59B-8856C157CB3F}"/>
              </a:ext>
            </a:extLst>
          </p:cNvPr>
          <p:cNvSpPr txBox="1"/>
          <p:nvPr/>
        </p:nvSpPr>
        <p:spPr>
          <a:xfrm>
            <a:off x="2581182" y="2622392"/>
            <a:ext cx="6192174" cy="2031325"/>
          </a:xfrm>
          <a:prstGeom prst="rect">
            <a:avLst/>
          </a:prstGeom>
          <a:noFill/>
        </p:spPr>
        <p:txBody>
          <a:bodyPr wrap="square">
            <a:spAutoFit/>
          </a:bodyPr>
          <a:lstStyle/>
          <a:p>
            <a:endParaRPr lang="fr-FR" dirty="0"/>
          </a:p>
          <a:p>
            <a:r>
              <a:rPr lang="fr-FR" dirty="0" err="1"/>
              <a:t>With</a:t>
            </a:r>
            <a:r>
              <a:rPr lang="fr-FR" dirty="0"/>
              <a:t> Sheets("exo6").</a:t>
            </a:r>
            <a:r>
              <a:rPr lang="fr-FR" dirty="0" err="1"/>
              <a:t>ListObjects</a:t>
            </a:r>
            <a:r>
              <a:rPr lang="fr-FR" dirty="0"/>
              <a:t>("Tirages")</a:t>
            </a:r>
          </a:p>
          <a:p>
            <a:r>
              <a:rPr lang="fr-FR" dirty="0"/>
              <a:t>    .</a:t>
            </a:r>
            <a:r>
              <a:rPr lang="fr-FR" dirty="0" err="1"/>
              <a:t>ListRows.Add</a:t>
            </a:r>
            <a:endParaRPr lang="fr-FR" dirty="0"/>
          </a:p>
          <a:p>
            <a:r>
              <a:rPr lang="fr-FR" dirty="0"/>
              <a:t>    .</a:t>
            </a:r>
            <a:r>
              <a:rPr lang="fr-FR" dirty="0" err="1"/>
              <a:t>Range.Cells</a:t>
            </a:r>
            <a:r>
              <a:rPr lang="fr-FR" dirty="0"/>
              <a:t>(.</a:t>
            </a:r>
            <a:r>
              <a:rPr lang="fr-FR" dirty="0" err="1"/>
              <a:t>ListRows.Count</a:t>
            </a:r>
            <a:r>
              <a:rPr lang="fr-FR" dirty="0"/>
              <a:t> + 1, 1) = …</a:t>
            </a:r>
          </a:p>
          <a:p>
            <a:r>
              <a:rPr lang="fr-FR" dirty="0"/>
              <a:t>    .</a:t>
            </a:r>
            <a:r>
              <a:rPr lang="fr-FR" dirty="0" err="1"/>
              <a:t>Range.Cells</a:t>
            </a:r>
            <a:r>
              <a:rPr lang="fr-FR" dirty="0"/>
              <a:t>(.</a:t>
            </a:r>
            <a:r>
              <a:rPr lang="fr-FR" dirty="0" err="1"/>
              <a:t>ListRows.Count</a:t>
            </a:r>
            <a:r>
              <a:rPr lang="fr-FR" dirty="0"/>
              <a:t> + 1, 2) = …</a:t>
            </a:r>
          </a:p>
          <a:p>
            <a:r>
              <a:rPr lang="fr-FR" dirty="0"/>
              <a:t>    .</a:t>
            </a:r>
            <a:r>
              <a:rPr lang="fr-FR" dirty="0" err="1"/>
              <a:t>Range.Cells</a:t>
            </a:r>
            <a:r>
              <a:rPr lang="fr-FR" dirty="0"/>
              <a:t>(.</a:t>
            </a:r>
            <a:r>
              <a:rPr lang="fr-FR" dirty="0" err="1"/>
              <a:t>ListRows.Count</a:t>
            </a:r>
            <a:r>
              <a:rPr lang="fr-FR" dirty="0"/>
              <a:t> + 1, 3) = …</a:t>
            </a:r>
          </a:p>
          <a:p>
            <a:r>
              <a:rPr lang="fr-FR" dirty="0"/>
              <a:t>End </a:t>
            </a:r>
            <a:r>
              <a:rPr lang="fr-FR" dirty="0" err="1"/>
              <a:t>With</a:t>
            </a:r>
            <a:endParaRPr lang="fr-FR" dirty="0"/>
          </a:p>
        </p:txBody>
      </p:sp>
    </p:spTree>
    <p:extLst>
      <p:ext uri="{BB962C8B-B14F-4D97-AF65-F5344CB8AC3E}">
        <p14:creationId xmlns:p14="http://schemas.microsoft.com/office/powerpoint/2010/main" val="3550796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fontScale="25000" lnSpcReduction="20000"/>
          </a:bodyPr>
          <a:lstStyle/>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3500" dirty="0">
              <a:solidFill>
                <a:srgbClr val="000000"/>
              </a:solidFill>
            </a:endParaRPr>
          </a:p>
          <a:p>
            <a:pPr algn="l">
              <a:lnSpc>
                <a:spcPct val="120000"/>
              </a:lnSpc>
            </a:pPr>
            <a:endParaRPr lang="fr-FR" sz="5600" dirty="0">
              <a:solidFill>
                <a:srgbClr val="000000"/>
              </a:solidFill>
            </a:endParaRPr>
          </a:p>
          <a:p>
            <a:pPr algn="l">
              <a:lnSpc>
                <a:spcPct val="120000"/>
              </a:lnSpc>
            </a:pPr>
            <a:endParaRPr lang="fr-FR" sz="5600" dirty="0">
              <a:solidFill>
                <a:srgbClr val="000000"/>
              </a:solidFill>
            </a:endParaRPr>
          </a:p>
          <a:p>
            <a:pPr algn="l">
              <a:lnSpc>
                <a:spcPct val="120000"/>
              </a:lnSpc>
            </a:pPr>
            <a:endParaRPr lang="fr-FR" sz="5600" dirty="0">
              <a:solidFill>
                <a:srgbClr val="000000"/>
              </a:solidFill>
            </a:endParaRPr>
          </a:p>
          <a:p>
            <a:pPr algn="l">
              <a:lnSpc>
                <a:spcPct val="120000"/>
              </a:lnSpc>
            </a:pPr>
            <a:r>
              <a:rPr lang="fr-FR" sz="5600" dirty="0">
                <a:solidFill>
                  <a:srgbClr val="000000"/>
                </a:solidFill>
              </a:rPr>
              <a:t>Structurer le code de l’exo 7 en écrivant des fonctions.</a:t>
            </a:r>
          </a:p>
          <a:p>
            <a:pPr algn="l">
              <a:lnSpc>
                <a:spcPct val="120000"/>
              </a:lnSpc>
            </a:pPr>
            <a:endParaRPr lang="fr-FR" sz="5600" dirty="0">
              <a:solidFill>
                <a:srgbClr val="000000"/>
              </a:solidFill>
            </a:endParaRPr>
          </a:p>
          <a:p>
            <a:pPr algn="l">
              <a:lnSpc>
                <a:spcPct val="120000"/>
              </a:lnSpc>
            </a:pPr>
            <a:r>
              <a:rPr lang="fr-FR" sz="5600" dirty="0">
                <a:solidFill>
                  <a:srgbClr val="000000"/>
                </a:solidFill>
              </a:rPr>
              <a:t>Ecrire une fonction qui effectue les tirages</a:t>
            </a:r>
          </a:p>
          <a:p>
            <a:pPr marL="342900" indent="-342900" algn="l">
              <a:lnSpc>
                <a:spcPct val="120000"/>
              </a:lnSpc>
              <a:buAutoNum type="arabicParenR"/>
            </a:pPr>
            <a:endParaRPr lang="fr-FR" sz="5600" dirty="0">
              <a:solidFill>
                <a:srgbClr val="000000"/>
              </a:solidFill>
            </a:endParaRPr>
          </a:p>
          <a:p>
            <a:pPr lvl="1" indent="0">
              <a:lnSpc>
                <a:spcPct val="120000"/>
              </a:lnSpc>
              <a:buNone/>
            </a:pPr>
            <a:r>
              <a:rPr lang="fr-FR" sz="5600" dirty="0">
                <a:solidFill>
                  <a:srgbClr val="000000"/>
                </a:solidFill>
              </a:rPr>
              <a:t>En argument : nombre de tirages, nombre de joueurs</a:t>
            </a:r>
          </a:p>
          <a:p>
            <a:pPr lvl="1" indent="0">
              <a:lnSpc>
                <a:spcPct val="120000"/>
              </a:lnSpc>
              <a:buNone/>
            </a:pPr>
            <a:r>
              <a:rPr lang="fr-FR" sz="5600" dirty="0">
                <a:solidFill>
                  <a:srgbClr val="000000"/>
                </a:solidFill>
              </a:rPr>
              <a:t>En retour :  un entier qui contient le joueur gagnant</a:t>
            </a:r>
            <a:endParaRPr lang="fr-FR" sz="5600" dirty="0"/>
          </a:p>
          <a:p>
            <a:pPr lvl="1" indent="0">
              <a:lnSpc>
                <a:spcPct val="120000"/>
              </a:lnSpc>
              <a:buNone/>
            </a:pPr>
            <a:endParaRPr lang="fr-FR" sz="5600" dirty="0"/>
          </a:p>
          <a:p>
            <a:pPr lvl="1" indent="0">
              <a:lnSpc>
                <a:spcPct val="120000"/>
              </a:lnSpc>
              <a:buNone/>
            </a:pPr>
            <a:r>
              <a:rPr lang="fr-FR" sz="5600" b="1" i="1" dirty="0"/>
              <a:t>Autres fonctions possibles …</a:t>
            </a:r>
          </a:p>
          <a:p>
            <a:pPr algn="l">
              <a:lnSpc>
                <a:spcPct val="120000"/>
              </a:lnSpc>
            </a:pPr>
            <a:r>
              <a:rPr lang="fr-FR" sz="5600" dirty="0">
                <a:solidFill>
                  <a:srgbClr val="000000"/>
                </a:solidFill>
              </a:rPr>
              <a:t> Ecrire une fonction qui renvoie le joueur gagnant de la partie</a:t>
            </a:r>
          </a:p>
          <a:p>
            <a:pPr lvl="1" indent="0">
              <a:lnSpc>
                <a:spcPct val="120000"/>
              </a:lnSpc>
              <a:buNone/>
            </a:pPr>
            <a:endParaRPr lang="fr-FR" sz="5600" dirty="0"/>
          </a:p>
          <a:p>
            <a:pPr lvl="1" indent="0">
              <a:lnSpc>
                <a:spcPct val="120000"/>
              </a:lnSpc>
              <a:buNone/>
            </a:pPr>
            <a:r>
              <a:rPr lang="fr-FR" sz="5600" dirty="0">
                <a:solidFill>
                  <a:srgbClr val="000000"/>
                </a:solidFill>
              </a:rPr>
              <a:t>	En argument : un tableau avec les victoires par joueur</a:t>
            </a:r>
          </a:p>
          <a:p>
            <a:pPr lvl="1" indent="0">
              <a:lnSpc>
                <a:spcPct val="120000"/>
              </a:lnSpc>
              <a:buNone/>
            </a:pPr>
            <a:r>
              <a:rPr lang="fr-FR" sz="5600" dirty="0"/>
              <a:t>	En retour : le joueur gagnant </a:t>
            </a:r>
          </a:p>
          <a:p>
            <a:pPr lvl="1" indent="0">
              <a:lnSpc>
                <a:spcPct val="120000"/>
              </a:lnSpc>
              <a:buNone/>
            </a:pPr>
            <a:endParaRPr lang="fr-FR" sz="5600" dirty="0"/>
          </a:p>
          <a:p>
            <a:pPr algn="l">
              <a:lnSpc>
                <a:spcPct val="120000"/>
              </a:lnSpc>
            </a:pPr>
            <a:r>
              <a:rPr lang="fr-FR" sz="5600" dirty="0">
                <a:solidFill>
                  <a:srgbClr val="000000"/>
                </a:solidFill>
              </a:rPr>
              <a:t> Ecrire une fonction qui renvoie le nombre de victoires du gagnant</a:t>
            </a:r>
          </a:p>
          <a:p>
            <a:pPr lvl="1" indent="0">
              <a:lnSpc>
                <a:spcPct val="120000"/>
              </a:lnSpc>
              <a:buNone/>
            </a:pPr>
            <a:r>
              <a:rPr lang="fr-FR" sz="5600" dirty="0">
                <a:solidFill>
                  <a:srgbClr val="000000"/>
                </a:solidFill>
              </a:rPr>
              <a:t>. 	En argument : un tableau avec les victoires par joueur</a:t>
            </a:r>
          </a:p>
          <a:p>
            <a:pPr lvl="1" indent="0">
              <a:lnSpc>
                <a:spcPct val="120000"/>
              </a:lnSpc>
              <a:buNone/>
            </a:pPr>
            <a:r>
              <a:rPr lang="fr-FR" sz="5600" dirty="0"/>
              <a:t>	En retour : le nombre de victoires du gagnant</a:t>
            </a:r>
          </a:p>
          <a:p>
            <a:pPr lvl="1" indent="0">
              <a:lnSpc>
                <a:spcPct val="120000"/>
              </a:lnSpc>
              <a:buNone/>
            </a:pPr>
            <a:endParaRPr lang="fr-FR" sz="5600" dirty="0"/>
          </a:p>
          <a:p>
            <a:pPr algn="l">
              <a:lnSpc>
                <a:spcPct val="120000"/>
              </a:lnSpc>
            </a:pPr>
            <a:r>
              <a:rPr lang="fr-FR" sz="5600" dirty="0">
                <a:solidFill>
                  <a:srgbClr val="000000"/>
                </a:solidFill>
              </a:rPr>
              <a:t>Intégrer les fonctions dans le code principal.</a:t>
            </a:r>
            <a:endParaRPr lang="fr-FR" sz="5600" dirty="0"/>
          </a:p>
          <a:p>
            <a:pPr lvl="1" indent="0">
              <a:lnSpc>
                <a:spcPct val="120000"/>
              </a:lnSpc>
              <a:buNone/>
            </a:pPr>
            <a:endParaRPr lang="fr-FR" sz="3500" dirty="0"/>
          </a:p>
          <a:p>
            <a:pPr lvl="1" indent="0">
              <a:lnSpc>
                <a:spcPct val="120000"/>
              </a:lnSpc>
              <a:buNone/>
            </a:pPr>
            <a:endParaRPr lang="fr-FR" sz="1600" dirty="0">
              <a:solidFill>
                <a:srgbClr val="000000"/>
              </a:solidFill>
            </a:endParaRPr>
          </a:p>
          <a:p>
            <a:pPr lvl="1" indent="0">
              <a:lnSpc>
                <a:spcPct val="120000"/>
              </a:lnSpc>
              <a:buNone/>
            </a:pPr>
            <a:endParaRPr lang="fr-FR" sz="1600" dirty="0">
              <a:solidFill>
                <a:srgbClr val="000000"/>
              </a:solidFill>
            </a:endParaRPr>
          </a:p>
          <a:p>
            <a:pPr lvl="1" indent="0">
              <a:lnSpc>
                <a:spcPct val="120000"/>
              </a:lnSpc>
              <a:buNone/>
            </a:pPr>
            <a:endParaRPr lang="fr-FR" sz="1600" dirty="0">
              <a:solidFill>
                <a:srgbClr val="000000"/>
              </a:solidFill>
            </a:endParaRPr>
          </a:p>
          <a:p>
            <a:pPr lvl="1" indent="0">
              <a:lnSpc>
                <a:spcPct val="120000"/>
              </a:lnSpc>
              <a:buNone/>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8</a:t>
            </a:r>
          </a:p>
        </p:txBody>
      </p:sp>
      <p:sp>
        <p:nvSpPr>
          <p:cNvPr id="9" name="ZoneTexte 8">
            <a:extLst>
              <a:ext uri="{FF2B5EF4-FFF2-40B4-BE49-F238E27FC236}">
                <a16:creationId xmlns:a16="http://schemas.microsoft.com/office/drawing/2014/main" id="{DB7C0D54-E73B-4D87-A3D3-4841E29ABA60}"/>
              </a:ext>
            </a:extLst>
          </p:cNvPr>
          <p:cNvSpPr txBox="1"/>
          <p:nvPr/>
        </p:nvSpPr>
        <p:spPr>
          <a:xfrm>
            <a:off x="6531746" y="1701433"/>
            <a:ext cx="3881761" cy="2585323"/>
          </a:xfrm>
          <a:prstGeom prst="rect">
            <a:avLst/>
          </a:prstGeom>
          <a:noFill/>
        </p:spPr>
        <p:txBody>
          <a:bodyPr wrap="square">
            <a:spAutoFit/>
          </a:bodyPr>
          <a:lstStyle/>
          <a:p>
            <a:endParaRPr lang="en-US" b="0" i="0" dirty="0">
              <a:solidFill>
                <a:srgbClr val="548CD1"/>
              </a:solidFill>
              <a:effectLst/>
              <a:latin typeface="Consolas" panose="020B0609020204030204" pitchFamily="49" charset="0"/>
            </a:endParaRPr>
          </a:p>
          <a:p>
            <a:r>
              <a:rPr lang="en-US" b="1" dirty="0" err="1">
                <a:latin typeface="Calibri" panose="020F0502020204030204" pitchFamily="34" charset="0"/>
                <a:cs typeface="Calibri" panose="020F0502020204030204" pitchFamily="34" charset="0"/>
              </a:rPr>
              <a:t>Exemple</a:t>
            </a:r>
            <a:r>
              <a:rPr lang="en-US" b="1" dirty="0">
                <a:latin typeface="Calibri" panose="020F0502020204030204" pitchFamily="34" charset="0"/>
                <a:cs typeface="Calibri" panose="020F0502020204030204" pitchFamily="34" charset="0"/>
              </a:rPr>
              <a:t> de </a:t>
            </a:r>
            <a:r>
              <a:rPr lang="en-US" b="1" dirty="0" err="1">
                <a:latin typeface="Calibri" panose="020F0502020204030204" pitchFamily="34" charset="0"/>
                <a:cs typeface="Calibri" panose="020F0502020204030204" pitchFamily="34" charset="0"/>
              </a:rPr>
              <a:t>fonction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en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vba</a:t>
            </a:r>
            <a:endParaRPr lang="en-US" b="1" i="0" dirty="0">
              <a:effectLst/>
              <a:latin typeface="Calibri" panose="020F0502020204030204" pitchFamily="34" charset="0"/>
              <a:cs typeface="Calibri" panose="020F0502020204030204" pitchFamily="34" charset="0"/>
            </a:endParaRPr>
          </a:p>
          <a:p>
            <a:endParaRPr lang="en-US" dirty="0">
              <a:solidFill>
                <a:srgbClr val="548CD1"/>
              </a:solidFill>
              <a:latin typeface="Consolas" panose="020B0609020204030204" pitchFamily="49" charset="0"/>
            </a:endParaRPr>
          </a:p>
          <a:p>
            <a:r>
              <a:rPr lang="en-US" b="0" i="0" dirty="0">
                <a:solidFill>
                  <a:srgbClr val="548CD1"/>
                </a:solidFill>
                <a:effectLst/>
                <a:latin typeface="Consolas" panose="020B0609020204030204" pitchFamily="49" charset="0"/>
              </a:rPr>
              <a:t>Function</a:t>
            </a:r>
            <a:r>
              <a:rPr lang="en-US" b="0" i="0" dirty="0">
                <a:solidFill>
                  <a:srgbClr val="212121"/>
                </a:solidFill>
                <a:effectLst/>
                <a:latin typeface="Consolas" panose="020B0609020204030204" pitchFamily="49" charset="0"/>
              </a:rPr>
              <a:t> Area(x </a:t>
            </a:r>
            <a:r>
              <a:rPr lang="en-US" b="0" i="0" dirty="0">
                <a:solidFill>
                  <a:srgbClr val="548CD1"/>
                </a:solidFill>
                <a:effectLst/>
                <a:latin typeface="Consolas" panose="020B0609020204030204" pitchFamily="49" charset="0"/>
              </a:rPr>
              <a:t>As</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Double</a:t>
            </a:r>
            <a:r>
              <a:rPr lang="en-US" b="0" i="0" dirty="0">
                <a:solidFill>
                  <a:srgbClr val="212121"/>
                </a:solidFill>
                <a:effectLst/>
                <a:latin typeface="Consolas" panose="020B0609020204030204" pitchFamily="49" charset="0"/>
              </a:rPr>
              <a:t>, y </a:t>
            </a:r>
            <a:r>
              <a:rPr lang="en-US" b="0" i="0" dirty="0">
                <a:solidFill>
                  <a:srgbClr val="548CD1"/>
                </a:solidFill>
                <a:effectLst/>
                <a:latin typeface="Consolas" panose="020B0609020204030204" pitchFamily="49" charset="0"/>
              </a:rPr>
              <a:t>As</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Double</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As</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Double</a:t>
            </a:r>
            <a:br>
              <a:rPr lang="en-US" dirty="0"/>
            </a:br>
            <a:br>
              <a:rPr lang="en-US" dirty="0"/>
            </a:br>
            <a:r>
              <a:rPr lang="en-US" b="0" i="0" dirty="0">
                <a:solidFill>
                  <a:srgbClr val="212121"/>
                </a:solidFill>
                <a:effectLst/>
                <a:latin typeface="Consolas" panose="020B0609020204030204" pitchFamily="49" charset="0"/>
              </a:rPr>
              <a:t>Area = x * y</a:t>
            </a:r>
            <a:br>
              <a:rPr lang="en-US" dirty="0"/>
            </a:br>
            <a:br>
              <a:rPr lang="en-US" dirty="0"/>
            </a:br>
            <a:r>
              <a:rPr lang="en-US" b="0" i="0" dirty="0">
                <a:solidFill>
                  <a:srgbClr val="548CD1"/>
                </a:solidFill>
                <a:effectLst/>
                <a:latin typeface="Consolas" panose="020B0609020204030204" pitchFamily="49" charset="0"/>
              </a:rPr>
              <a:t>End</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Function</a:t>
            </a:r>
            <a:endParaRPr lang="fr-FR" dirty="0"/>
          </a:p>
        </p:txBody>
      </p:sp>
    </p:spTree>
    <p:extLst>
      <p:ext uri="{BB962C8B-B14F-4D97-AF65-F5344CB8AC3E}">
        <p14:creationId xmlns:p14="http://schemas.microsoft.com/office/powerpoint/2010/main" val="101806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normAutofit/>
          </a:bodyPr>
          <a:lstStyle/>
          <a:p>
            <a:pPr lvl="0"/>
            <a:r>
              <a:rPr lang="fr-FR" sz="4000" dirty="0"/>
              <a:t>Règles pendant les cours</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r>
              <a:rPr lang="fr-FR" sz="2800" dirty="0">
                <a:ln cmpd="dbl">
                  <a:noFill/>
                </a:ln>
                <a:latin typeface="Calibri Light"/>
              </a:rPr>
              <a:t>.</a:t>
            </a: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
        <p:nvSpPr>
          <p:cNvPr id="3" name="Espace réservé du texte 4">
            <a:extLst>
              <a:ext uri="{FF2B5EF4-FFF2-40B4-BE49-F238E27FC236}">
                <a16:creationId xmlns:a16="http://schemas.microsoft.com/office/drawing/2014/main" id="{06A065C2-9BDA-B074-F2D9-FA4F4FC50F19}"/>
              </a:ext>
            </a:extLst>
          </p:cNvPr>
          <p:cNvSpPr txBox="1">
            <a:spLocks/>
          </p:cNvSpPr>
          <p:nvPr/>
        </p:nvSpPr>
        <p:spPr>
          <a:xfrm>
            <a:off x="1312051" y="756460"/>
            <a:ext cx="10515600" cy="5132506"/>
          </a:xfrm>
          <a:prstGeom prst="rect">
            <a:avLst/>
          </a:prstGeom>
        </p:spPr>
        <p:txBody>
          <a:bodyPr/>
          <a:lstStyle/>
          <a:p>
            <a:pPr>
              <a:lnSpc>
                <a:spcPct val="90000"/>
              </a:lnSpc>
              <a:defRPr/>
            </a:pPr>
            <a:endParaRPr lang="fr-FR" sz="2800" b="1" dirty="0">
              <a:ln cmpd="dbl">
                <a:noFill/>
              </a:ln>
              <a:latin typeface="Calibri Light"/>
            </a:endParaRPr>
          </a:p>
          <a:p>
            <a:pPr>
              <a:lnSpc>
                <a:spcPct val="90000"/>
              </a:lnSpc>
              <a:defRPr/>
            </a:pPr>
            <a:r>
              <a:rPr lang="fr-FR" sz="2800" b="1" u="sng" dirty="0">
                <a:ln cmpd="dbl">
                  <a:noFill/>
                </a:ln>
                <a:latin typeface="Calibri Light"/>
              </a:rPr>
              <a:t>Règles de bases pour une bonne ambiance de travail.</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L’ordinateur est obligatoire pour tous les cours.</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Pour les </a:t>
            </a:r>
            <a:r>
              <a:rPr lang="fr-FR" sz="2800" b="1" dirty="0" err="1">
                <a:ln cmpd="dbl">
                  <a:noFill/>
                </a:ln>
                <a:latin typeface="Calibri Light"/>
              </a:rPr>
              <a:t>TPs</a:t>
            </a:r>
            <a:r>
              <a:rPr lang="fr-FR" sz="2800" b="1" dirty="0">
                <a:ln cmpd="dbl">
                  <a:noFill/>
                </a:ln>
                <a:latin typeface="Calibri Light"/>
              </a:rPr>
              <a:t>, il faut avoir Office d’installé.</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Pas de : téléphone, bavardage,  sorties de la salle sans autorisation, jeux, visionnage de vidéos … ( compléter la liste avec votre bon sens ).</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Pendant les exercices: lever la main pour solliciter mon assistance.</a:t>
            </a:r>
          </a:p>
          <a:p>
            <a:pPr marL="457200" indent="-457200">
              <a:lnSpc>
                <a:spcPct val="90000"/>
              </a:lnSpc>
              <a:buFontTx/>
              <a:buChar char="-"/>
              <a:defRPr/>
            </a:pPr>
            <a:endParaRPr lang="fr-FR" sz="2800" b="1" dirty="0">
              <a:ln cmpd="dbl">
                <a:noFill/>
              </a:ln>
              <a:latin typeface="Calibri Light"/>
            </a:endParaRPr>
          </a:p>
          <a:p>
            <a:pPr>
              <a:lnSpc>
                <a:spcPct val="90000"/>
              </a:lnSpc>
              <a:defRPr/>
            </a:pPr>
            <a:r>
              <a:rPr lang="fr-FR" sz="2800" b="1" dirty="0">
                <a:ln cmpd="dbl">
                  <a:noFill/>
                </a:ln>
                <a:solidFill>
                  <a:srgbClr val="FF0000"/>
                </a:solidFill>
                <a:latin typeface="Calibri Light"/>
              </a:rPr>
              <a:t>NON RESPECT DES REGLES = EXPULSION et rapport à votre tuteur.</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Tree>
    <p:extLst>
      <p:ext uri="{BB962C8B-B14F-4D97-AF65-F5344CB8AC3E}">
        <p14:creationId xmlns:p14="http://schemas.microsoft.com/office/powerpoint/2010/main" val="123179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normAutofit/>
          </a:bodyPr>
          <a:lstStyle/>
          <a:p>
            <a:pPr lvl="0"/>
            <a:r>
              <a:rPr lang="fr-FR" sz="4000" dirty="0"/>
              <a:t>Pédagogie</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r>
              <a:rPr lang="fr-FR" sz="2800" dirty="0">
                <a:ln cmpd="dbl">
                  <a:noFill/>
                </a:ln>
                <a:latin typeface="Calibri Light"/>
              </a:rPr>
              <a:t>.</a:t>
            </a: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
        <p:nvSpPr>
          <p:cNvPr id="3" name="Espace réservé du texte 4">
            <a:extLst>
              <a:ext uri="{FF2B5EF4-FFF2-40B4-BE49-F238E27FC236}">
                <a16:creationId xmlns:a16="http://schemas.microsoft.com/office/drawing/2014/main" id="{06A065C2-9BDA-B074-F2D9-FA4F4FC50F19}"/>
              </a:ext>
            </a:extLst>
          </p:cNvPr>
          <p:cNvSpPr txBox="1">
            <a:spLocks/>
          </p:cNvSpPr>
          <p:nvPr/>
        </p:nvSpPr>
        <p:spPr>
          <a:xfrm>
            <a:off x="1312051" y="756460"/>
            <a:ext cx="10515600" cy="5132506"/>
          </a:xfrm>
          <a:prstGeom prst="rect">
            <a:avLst/>
          </a:prstGeom>
        </p:spPr>
        <p:txBody>
          <a:bodyPr/>
          <a:lstStyle/>
          <a:p>
            <a:pPr>
              <a:lnSpc>
                <a:spcPct val="90000"/>
              </a:lnSpc>
              <a:defRPr/>
            </a:pPr>
            <a:endParaRPr lang="fr-FR" sz="2800" b="1" dirty="0">
              <a:ln cmpd="dbl">
                <a:noFill/>
              </a:ln>
              <a:latin typeface="Calibri Light"/>
            </a:endParaRPr>
          </a:p>
          <a:p>
            <a:pPr>
              <a:lnSpc>
                <a:spcPct val="90000"/>
              </a:lnSpc>
              <a:defRPr/>
            </a:pPr>
            <a:r>
              <a:rPr lang="fr-FR" sz="2800" b="1" u="sng" dirty="0">
                <a:ln cmpd="dbl">
                  <a:noFill/>
                </a:ln>
                <a:latin typeface="Calibri Light"/>
              </a:rPr>
              <a:t>Pédagogie de ce cours</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Une pédagogie sur la recherche de solution en autonomie.</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Je vous laisse chercher et vous aiguille pour trouver la solution.</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Vous aurez toutes les corrections a la fin du cours.</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Vous pouvez me solliciter en levant la main ou en venant me montrer votre programme au bureau.</a:t>
            </a:r>
          </a:p>
          <a:p>
            <a:pPr>
              <a:lnSpc>
                <a:spcPct val="90000"/>
              </a:lnSpc>
              <a:defRPr/>
            </a:pPr>
            <a:endParaRPr lang="fr-FR" sz="2800" b="1" dirty="0">
              <a:ln cmpd="dbl">
                <a:noFill/>
              </a:ln>
              <a:solidFill>
                <a:srgbClr val="FF0000"/>
              </a:solidFill>
              <a:latin typeface="Calibri Light"/>
            </a:endParaRPr>
          </a:p>
          <a:p>
            <a:pPr>
              <a:lnSpc>
                <a:spcPct val="90000"/>
              </a:lnSpc>
              <a:defRPr/>
            </a:pPr>
            <a:r>
              <a:rPr lang="fr-FR" sz="2800" b="1" dirty="0">
                <a:ln cmpd="dbl">
                  <a:noFill/>
                </a:ln>
                <a:solidFill>
                  <a:srgbClr val="FF0000"/>
                </a:solidFill>
                <a:latin typeface="Calibri Light"/>
              </a:rPr>
              <a:t>RESOUDRE LE PROBLEME =</a:t>
            </a:r>
            <a:r>
              <a:rPr lang="fr-FR" sz="2800" b="1" dirty="0">
                <a:ln cmpd="dbl">
                  <a:noFill/>
                </a:ln>
                <a:latin typeface="Calibri Light"/>
              </a:rPr>
              <a:t> </a:t>
            </a:r>
            <a:r>
              <a:rPr lang="fr-FR" sz="2800" b="1" dirty="0">
                <a:ln cmpd="dbl">
                  <a:noFill/>
                </a:ln>
                <a:solidFill>
                  <a:srgbClr val="FF0000"/>
                </a:solidFill>
                <a:latin typeface="Calibri Light"/>
              </a:rPr>
              <a:t>APPRENDRE A CHERCHER  </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Tree>
    <p:extLst>
      <p:ext uri="{BB962C8B-B14F-4D97-AF65-F5344CB8AC3E}">
        <p14:creationId xmlns:p14="http://schemas.microsoft.com/office/powerpoint/2010/main" val="120839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7">
    <p:spTree>
      <p:nvGrpSpPr>
        <p:cNvPr id="1" name=""/>
        <p:cNvGrpSpPr/>
        <p:nvPr/>
      </p:nvGrpSpPr>
      <p:grpSpPr>
        <a:xfrm>
          <a:off x="0" y="0"/>
          <a:ext cx="0" cy="0"/>
          <a:chOff x="0" y="0"/>
          <a:chExt cx="0" cy="0"/>
        </a:xfrm>
      </p:grpSpPr>
      <p:sp>
        <p:nvSpPr>
          <p:cNvPr id="2" name="Titre 3"/>
          <p:cNvSpPr txBox="1">
            <a:spLocks noGrp="1"/>
          </p:cNvSpPr>
          <p:nvPr>
            <p:ph type="title"/>
          </p:nvPr>
        </p:nvSpPr>
        <p:spPr/>
        <p:txBody>
          <a:bodyPr/>
          <a:lstStyle/>
          <a:p>
            <a:pPr lvl="0"/>
            <a:r>
              <a:rPr lang="fr-FR" dirty="0" err="1"/>
              <a:t>AlgoBox</a:t>
            </a:r>
            <a:r>
              <a:rPr lang="fr-FR" dirty="0"/>
              <a:t> vers VBA</a:t>
            </a:r>
          </a:p>
        </p:txBody>
      </p:sp>
      <p:sp>
        <p:nvSpPr>
          <p:cNvPr id="3" name="Espace réservé du texte 4"/>
          <p:cNvSpPr txBox="1">
            <a:spLocks noGrp="1"/>
          </p:cNvSpPr>
          <p:nvPr>
            <p:ph type="body" idx="1"/>
          </p:nvPr>
        </p:nvSpPr>
        <p:spPr/>
        <p:txBody>
          <a:bodyPr/>
          <a:lstStyle/>
          <a:p>
            <a:pPr lvl="0"/>
            <a:r>
              <a:rPr lang="fr-FR" dirty="0"/>
              <a:t>Passer de l’algorithme au programme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9">
    <p:spTree>
      <p:nvGrpSpPr>
        <p:cNvPr id="1" name=""/>
        <p:cNvGrpSpPr/>
        <p:nvPr/>
      </p:nvGrpSpPr>
      <p:grpSpPr>
        <a:xfrm>
          <a:off x="0" y="0"/>
          <a:ext cx="0" cy="0"/>
          <a:chOff x="0" y="0"/>
          <a:chExt cx="0" cy="0"/>
        </a:xfrm>
      </p:grpSpPr>
      <p:grpSp>
        <p:nvGrpSpPr>
          <p:cNvPr id="2" name="Espace réservé du contenu 3"/>
          <p:cNvGrpSpPr/>
          <p:nvPr/>
        </p:nvGrpSpPr>
        <p:grpSpPr>
          <a:xfrm>
            <a:off x="977236" y="1488998"/>
            <a:ext cx="11070768" cy="4026231"/>
            <a:chOff x="947053" y="210613"/>
            <a:chExt cx="11070768" cy="4026231"/>
          </a:xfrm>
        </p:grpSpPr>
        <p:sp>
          <p:nvSpPr>
            <p:cNvPr id="3" name="Forme libre 2"/>
            <p:cNvSpPr/>
            <p:nvPr/>
          </p:nvSpPr>
          <p:spPr>
            <a:xfrm>
              <a:off x="947053" y="210613"/>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83CB"/>
                </a:gs>
                <a:gs pos="100000">
                  <a:srgbClr val="3E70CA"/>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err="1">
                  <a:solidFill>
                    <a:srgbClr val="FFFFFF"/>
                  </a:solidFill>
                  <a:uFillTx/>
                  <a:latin typeface="Calibri"/>
                </a:rPr>
                <a:t>AlgoB</a:t>
              </a:r>
              <a:r>
                <a:rPr lang="fr-FR" sz="2400" dirty="0" err="1">
                  <a:solidFill>
                    <a:srgbClr val="FFFFFF"/>
                  </a:solidFill>
                  <a:latin typeface="Calibri"/>
                </a:rPr>
                <a:t>ox</a:t>
              </a:r>
              <a:r>
                <a:rPr lang="fr-FR" sz="2400" dirty="0">
                  <a:solidFill>
                    <a:srgbClr val="FFFFFF"/>
                  </a:solidFill>
                  <a:latin typeface="Calibri"/>
                </a:rPr>
                <a:t> est un outil pédagogique, il ne se substitue pas à un langage.</a:t>
              </a:r>
              <a:endParaRPr lang="fr-FR" sz="2400" b="0" i="0" u="none" strike="noStrike" kern="1200" cap="none" spc="0" baseline="0" dirty="0">
                <a:solidFill>
                  <a:srgbClr val="FFFFFF"/>
                </a:solidFill>
                <a:uFillTx/>
                <a:latin typeface="Calibri"/>
              </a:endParaRPr>
            </a:p>
          </p:txBody>
        </p:sp>
        <p:sp>
          <p:nvSpPr>
            <p:cNvPr id="4" name="Forme libre 3"/>
            <p:cNvSpPr/>
            <p:nvPr/>
          </p:nvSpPr>
          <p:spPr>
            <a:xfrm>
              <a:off x="947053" y="123444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ADC8"/>
                </a:gs>
                <a:gs pos="100000">
                  <a:srgbClr val="3DA7C7"/>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L’outil permet d’être initié aux structures de pensée pour aller vers la programmation.</a:t>
              </a:r>
            </a:p>
          </p:txBody>
        </p:sp>
        <p:sp>
          <p:nvSpPr>
            <p:cNvPr id="5" name="Forme libre 4"/>
            <p:cNvSpPr/>
            <p:nvPr/>
          </p:nvSpPr>
          <p:spPr>
            <a:xfrm>
              <a:off x="947053" y="2258293"/>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C5B1"/>
                </a:gs>
                <a:gs pos="100000">
                  <a:srgbClr val="3DC3AB"/>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dirty="0">
                  <a:solidFill>
                    <a:srgbClr val="FFFFFF"/>
                  </a:solidFill>
                  <a:latin typeface="Calibri"/>
                </a:rPr>
                <a:t>Il est limité : pas de tableau a X dimensions, pas de base de données, peu de fonctions.</a:t>
              </a:r>
              <a:endParaRPr lang="fr-FR" sz="2400" b="0" i="0" u="none" strike="noStrike" kern="1200" cap="none" spc="0" baseline="0" dirty="0">
                <a:solidFill>
                  <a:srgbClr val="FFFFFF"/>
                </a:solidFill>
                <a:uFillTx/>
                <a:latin typeface="Calibri"/>
              </a:endParaRPr>
            </a:p>
          </p:txBody>
        </p:sp>
        <p:sp>
          <p:nvSpPr>
            <p:cNvPr id="6" name="Forme libre 5"/>
            <p:cNvSpPr/>
            <p:nvPr/>
          </p:nvSpPr>
          <p:spPr>
            <a:xfrm>
              <a:off x="947053" y="328212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5FC184"/>
                </a:gs>
                <a:gs pos="100000">
                  <a:srgbClr val="3EBE73"/>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Il est un lieu de passage avant d’appréhender la complexité d’un environnement de développement.</a:t>
              </a:r>
            </a:p>
          </p:txBody>
        </p:sp>
      </p:grpSp>
      <p:sp>
        <p:nvSpPr>
          <p:cNvPr id="9" name="Titre 2"/>
          <p:cNvSpPr txBox="1">
            <a:spLocks noGrp="1"/>
          </p:cNvSpPr>
          <p:nvPr>
            <p:ph type="title"/>
          </p:nvPr>
        </p:nvSpPr>
        <p:spPr>
          <a:ln w="9528">
            <a:solidFill>
              <a:srgbClr val="DEEBF7"/>
            </a:solidFill>
            <a:prstDash val="solid"/>
          </a:ln>
        </p:spPr>
        <p:txBody>
          <a:bodyPr/>
          <a:lstStyle/>
          <a:p>
            <a:pPr lvl="0"/>
            <a:r>
              <a:rPr lang="fr-FR" sz="4000" dirty="0"/>
              <a:t>ALGOBOX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Espace réservé du contenu 3"/>
          <p:cNvGrpSpPr/>
          <p:nvPr/>
        </p:nvGrpSpPr>
        <p:grpSpPr>
          <a:xfrm>
            <a:off x="977236" y="1415884"/>
            <a:ext cx="11070768" cy="4026231"/>
            <a:chOff x="947053" y="210613"/>
            <a:chExt cx="11070768" cy="4026231"/>
          </a:xfrm>
        </p:grpSpPr>
        <p:sp>
          <p:nvSpPr>
            <p:cNvPr id="3" name="Forme libre 2"/>
            <p:cNvSpPr/>
            <p:nvPr/>
          </p:nvSpPr>
          <p:spPr>
            <a:xfrm>
              <a:off x="947053" y="210613"/>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83CB"/>
                </a:gs>
                <a:gs pos="100000">
                  <a:srgbClr val="3E70CA"/>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VBA est un langage procédural.</a:t>
              </a:r>
            </a:p>
          </p:txBody>
        </p:sp>
        <p:sp>
          <p:nvSpPr>
            <p:cNvPr id="4" name="Forme libre 3"/>
            <p:cNvSpPr/>
            <p:nvPr/>
          </p:nvSpPr>
          <p:spPr>
            <a:xfrm>
              <a:off x="947053" y="123444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ADC8"/>
                </a:gs>
                <a:gs pos="100000">
                  <a:srgbClr val="3DA7C7"/>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Il est intégré à Excel et possède son propre environnement de développement.</a:t>
              </a:r>
            </a:p>
          </p:txBody>
        </p:sp>
        <p:sp>
          <p:nvSpPr>
            <p:cNvPr id="5" name="Forme libre 4"/>
            <p:cNvSpPr/>
            <p:nvPr/>
          </p:nvSpPr>
          <p:spPr>
            <a:xfrm>
              <a:off x="947053" y="222372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C5B1"/>
                </a:gs>
                <a:gs pos="100000">
                  <a:srgbClr val="3DC3AB"/>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dirty="0">
                  <a:solidFill>
                    <a:srgbClr val="FFFFFF"/>
                  </a:solidFill>
                  <a:latin typeface="Calibri"/>
                </a:rPr>
                <a:t>Par extension, il permet de développer des programmes complet et autonomes.</a:t>
              </a:r>
              <a:endParaRPr lang="fr-FR" sz="2400" b="0" i="0" u="none" strike="noStrike" kern="1200" cap="none" spc="0" baseline="0" dirty="0">
                <a:solidFill>
                  <a:srgbClr val="FFFFFF"/>
                </a:solidFill>
                <a:uFillTx/>
                <a:latin typeface="Calibri"/>
              </a:endParaRPr>
            </a:p>
          </p:txBody>
        </p:sp>
        <p:sp>
          <p:nvSpPr>
            <p:cNvPr id="6" name="Forme libre 5"/>
            <p:cNvSpPr/>
            <p:nvPr/>
          </p:nvSpPr>
          <p:spPr>
            <a:xfrm>
              <a:off x="947053" y="328212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5FC184"/>
                </a:gs>
                <a:gs pos="100000">
                  <a:srgbClr val="3EBE73"/>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Il est plus puissant que le langage de Macro Excel.</a:t>
              </a:r>
            </a:p>
          </p:txBody>
        </p:sp>
      </p:grpSp>
      <p:sp>
        <p:nvSpPr>
          <p:cNvPr id="9" name="Titre 2"/>
          <p:cNvSpPr txBox="1">
            <a:spLocks noGrp="1"/>
          </p:cNvSpPr>
          <p:nvPr>
            <p:ph type="title"/>
          </p:nvPr>
        </p:nvSpPr>
        <p:spPr>
          <a:ln w="9528">
            <a:solidFill>
              <a:srgbClr val="DEEBF7"/>
            </a:solidFill>
            <a:prstDash val="solid"/>
          </a:ln>
        </p:spPr>
        <p:txBody>
          <a:bodyPr/>
          <a:lstStyle/>
          <a:p>
            <a:pPr lvl="0"/>
            <a:r>
              <a:rPr lang="fr-FR" sz="4000" dirty="0" err="1"/>
              <a:t>Vba</a:t>
            </a:r>
            <a:endParaRPr lang="fr-FR" sz="4000" dirty="0"/>
          </a:p>
        </p:txBody>
      </p:sp>
      <p:sp>
        <p:nvSpPr>
          <p:cNvPr id="8" name="Forme libre 4">
            <a:extLst>
              <a:ext uri="{FF2B5EF4-FFF2-40B4-BE49-F238E27FC236}">
                <a16:creationId xmlns:a16="http://schemas.microsoft.com/office/drawing/2014/main" id="{6BFC45A1-1B25-49E1-ABF2-E1856FC6AF89}"/>
              </a:ext>
            </a:extLst>
          </p:cNvPr>
          <p:cNvSpPr/>
          <p:nvPr/>
        </p:nvSpPr>
        <p:spPr>
          <a:xfrm>
            <a:off x="977236" y="5545800"/>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C5B1"/>
              </a:gs>
              <a:gs pos="100000">
                <a:srgbClr val="3DC3AB"/>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Un classeur peut servir de base données.</a:t>
            </a:r>
          </a:p>
        </p:txBody>
      </p:sp>
    </p:spTree>
    <p:extLst>
      <p:ext uri="{BB962C8B-B14F-4D97-AF65-F5344CB8AC3E}">
        <p14:creationId xmlns:p14="http://schemas.microsoft.com/office/powerpoint/2010/main" val="151842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3"/>
          <p:cNvSpPr txBox="1">
            <a:spLocks noGrp="1"/>
          </p:cNvSpPr>
          <p:nvPr>
            <p:ph type="title"/>
          </p:nvPr>
        </p:nvSpPr>
        <p:spPr>
          <a:xfrm>
            <a:off x="831847" y="1159319"/>
            <a:ext cx="10515600" cy="2852735"/>
          </a:xfrm>
        </p:spPr>
        <p:txBody>
          <a:bodyPr/>
          <a:lstStyle/>
          <a:p>
            <a:pPr lvl="0"/>
            <a:r>
              <a:rPr lang="fr-FR" dirty="0"/>
              <a:t>Notre premier programme VBA</a:t>
            </a:r>
          </a:p>
        </p:txBody>
      </p:sp>
      <p:sp>
        <p:nvSpPr>
          <p:cNvPr id="3" name="Espace réservé du texte 4"/>
          <p:cNvSpPr txBox="1">
            <a:spLocks noGrp="1"/>
          </p:cNvSpPr>
          <p:nvPr>
            <p:ph type="body" idx="1"/>
          </p:nvPr>
        </p:nvSpPr>
        <p:spPr/>
        <p:txBody>
          <a:bodyPr/>
          <a:lstStyle/>
          <a:p>
            <a:pPr lvl="0"/>
            <a:r>
              <a:rPr lang="fr-FR" dirty="0"/>
              <a:t>Découverte de l’environnement.</a:t>
            </a:r>
          </a:p>
        </p:txBody>
      </p:sp>
    </p:spTree>
    <p:extLst>
      <p:ext uri="{BB962C8B-B14F-4D97-AF65-F5344CB8AC3E}">
        <p14:creationId xmlns:p14="http://schemas.microsoft.com/office/powerpoint/2010/main" val="2435043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19736</TotalTime>
  <Words>2458</Words>
  <Application>Microsoft Office PowerPoint</Application>
  <PresentationFormat>Grand écran</PresentationFormat>
  <Paragraphs>588</Paragraphs>
  <Slides>35</Slides>
  <Notes>24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Calibri</vt:lpstr>
      <vt:lpstr>Calibri Light</vt:lpstr>
      <vt:lpstr>Consolas</vt:lpstr>
      <vt:lpstr>Courier New</vt:lpstr>
      <vt:lpstr>Thème Office</vt:lpstr>
      <vt:lpstr>TP VBA</vt:lpstr>
      <vt:lpstr>Objectif du cours</vt:lpstr>
      <vt:lpstr>Plan du cours</vt:lpstr>
      <vt:lpstr>Règles pendant les cours</vt:lpstr>
      <vt:lpstr>Pédagogie</vt:lpstr>
      <vt:lpstr>AlgoBox vers VBA</vt:lpstr>
      <vt:lpstr>ALGOBOX</vt:lpstr>
      <vt:lpstr>Vba</vt:lpstr>
      <vt:lpstr>Notre premier programme VBA</vt:lpstr>
      <vt:lpstr>TP1</vt:lpstr>
      <vt:lpstr>TP1</vt:lpstr>
      <vt:lpstr>TP1</vt:lpstr>
      <vt:lpstr>TP1</vt:lpstr>
      <vt:lpstr>TP1</vt:lpstr>
      <vt:lpstr>Equivalences</vt:lpstr>
      <vt:lpstr>Equivalences</vt:lpstr>
      <vt:lpstr>Equivalences</vt:lpstr>
      <vt:lpstr>Equivalences</vt:lpstr>
      <vt:lpstr>Repères pour apprendre</vt:lpstr>
      <vt:lpstr>Transcrire un algorithme en vba</vt:lpstr>
      <vt:lpstr>Exercices Variables</vt:lpstr>
      <vt:lpstr>Exercices</vt:lpstr>
      <vt:lpstr>Exercices</vt:lpstr>
      <vt:lpstr>Exercices </vt:lpstr>
      <vt:lpstr>Exercices </vt:lpstr>
      <vt:lpstr>Exercices </vt:lpstr>
      <vt:lpstr>Exercices </vt:lpstr>
      <vt:lpstr>TP 2 les formulaires</vt:lpstr>
      <vt:lpstr>Exercices </vt:lpstr>
      <vt:lpstr>Exercices </vt:lpstr>
      <vt:lpstr>Exercices </vt:lpstr>
      <vt:lpstr>Exercices </vt:lpstr>
      <vt:lpstr>Exercices </vt:lpstr>
      <vt:lpstr>Exercices </vt:lpstr>
      <vt:lpstr>Exercices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 OJ</dc:creator>
  <cp:lastModifiedBy>re do</cp:lastModifiedBy>
  <cp:revision>392</cp:revision>
  <cp:lastPrinted>2022-06-07T10:00:44Z</cp:lastPrinted>
  <dcterms:created xsi:type="dcterms:W3CDTF">2019-07-31T08:05:35Z</dcterms:created>
  <dcterms:modified xsi:type="dcterms:W3CDTF">2022-09-13T13:18:18Z</dcterms:modified>
</cp:coreProperties>
</file>