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37.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46.xml.rels" ContentType="application/vnd.openxmlformats-package.relationships+xml"/>
  <Override PartName="/ppt/notesSlides/_rels/notesSlide3.xml.rels" ContentType="application/vnd.openxmlformats-package.relationships+xml"/>
  <Override PartName="/ppt/notesSlides/_rels/notesSlide50.xml.rels" ContentType="application/vnd.openxmlformats-package.relationships+xml"/>
  <Override PartName="/ppt/notesSlides/_rels/notesSlide49.xml.rels" ContentType="application/vnd.openxmlformats-package.relationships+xml"/>
  <Override PartName="/ppt/notesSlides/_rels/notesSlide36.xml.rels" ContentType="application/vnd.openxmlformats-package.relationships+xml"/>
  <Override PartName="/ppt/notesSlides/_rels/notesSlide16.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31.xml.rels" ContentType="application/vnd.openxmlformats-package.relationships+xml"/>
  <Override PartName="/ppt/notesSlides/notesSlide4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4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36.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41.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fr-FR" sz="4400" spc="-1" strike="noStrike">
                <a:latin typeface="Arial"/>
              </a:rPr>
              <a:t>Cliquez pour déplacer la diapo</a:t>
            </a:r>
            <a:endParaRPr b="0" lang="fr-FR" sz="4400" spc="-1" strike="noStrike">
              <a:latin typeface="Arial"/>
            </a:endParaRPr>
          </a:p>
        </p:txBody>
      </p:sp>
      <p:sp>
        <p:nvSpPr>
          <p:cNvPr id="229"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Cliquez pour modifier le format des notes</a:t>
            </a:r>
            <a:endParaRPr b="0" lang="fr-FR" sz="2000" spc="-1" strike="noStrike">
              <a:latin typeface="Arial"/>
            </a:endParaRPr>
          </a:p>
        </p:txBody>
      </p:sp>
      <p:sp>
        <p:nvSpPr>
          <p:cNvPr id="230"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&lt;en-tête&gt;</a:t>
            </a:r>
            <a:endParaRPr b="0" lang="fr-FR" sz="1400" spc="-1" strike="noStrike">
              <a:latin typeface="Times New Roman"/>
            </a:endParaRPr>
          </a:p>
        </p:txBody>
      </p:sp>
      <p:sp>
        <p:nvSpPr>
          <p:cNvPr id="231"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&lt;date/heure&gt;</a:t>
            </a:r>
            <a:endParaRPr b="0" lang="fr-FR" sz="1400" spc="-1" strike="noStrike">
              <a:latin typeface="Times New Roman"/>
            </a:endParaRPr>
          </a:p>
        </p:txBody>
      </p:sp>
      <p:sp>
        <p:nvSpPr>
          <p:cNvPr id="232"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23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E3D89CA-F0F5-4DAF-9CA1-B1CF162AD6D0}"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sldImg"/>
          </p:nvPr>
        </p:nvSpPr>
        <p:spPr>
          <a:xfrm>
            <a:off x="685800" y="1143000"/>
            <a:ext cx="5485320" cy="3085200"/>
          </a:xfrm>
          <a:prstGeom prst="rect">
            <a:avLst/>
          </a:prstGeom>
        </p:spPr>
      </p:sp>
      <p:sp>
        <p:nvSpPr>
          <p:cNvPr id="618"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fr-FR" sz="2000" spc="-1" strike="noStrike">
                <a:latin typeface="Arial"/>
              </a:rPr>
              <a:t>le problème est traité par un ensemble de règles, organisées et dont les enchainements sont structurés en un nombre fini d’opérations: algorithme</a:t>
            </a:r>
            <a:endParaRPr b="0" lang="fr-FR" sz="2000" spc="-1" strike="noStrike">
              <a:latin typeface="Arial"/>
            </a:endParaRPr>
          </a:p>
        </p:txBody>
      </p:sp>
      <p:sp>
        <p:nvSpPr>
          <p:cNvPr id="61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CC50A418-8791-4A39-B809-08054DC5A3F8}" type="slidenum">
              <a:rPr b="0" lang="fr-FR" sz="1800" spc="-1" strike="noStrike">
                <a:solidFill>
                  <a:srgbClr val="000000"/>
                </a:solidFill>
                <a:latin typeface="+mn-lt"/>
                <a:ea typeface="+mn-ea"/>
              </a:rPr>
              <a:t>55</a:t>
            </a:fld>
            <a:endParaRPr b="0" lang="fr-FR"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PlaceHolder 1"/>
          <p:cNvSpPr>
            <a:spLocks noGrp="1"/>
          </p:cNvSpPr>
          <p:nvPr>
            <p:ph type="sldImg"/>
          </p:nvPr>
        </p:nvSpPr>
        <p:spPr>
          <a:xfrm>
            <a:off x="685800" y="1143000"/>
            <a:ext cx="5485320" cy="3085200"/>
          </a:xfrm>
          <a:prstGeom prst="rect">
            <a:avLst/>
          </a:prstGeom>
        </p:spPr>
      </p:sp>
      <p:sp>
        <p:nvSpPr>
          <p:cNvPr id="621" name="PlaceHolder 2"/>
          <p:cNvSpPr>
            <a:spLocks noGrp="1"/>
          </p:cNvSpPr>
          <p:nvPr>
            <p:ph type="body"/>
          </p:nvPr>
        </p:nvSpPr>
        <p:spPr>
          <a:xfrm>
            <a:off x="685800" y="4400640"/>
            <a:ext cx="5485320" cy="3599280"/>
          </a:xfrm>
          <a:prstGeom prst="rect">
            <a:avLst/>
          </a:prstGeom>
        </p:spPr>
        <p:txBody>
          <a:bodyPr lIns="0" rIns="0" tIns="0" bIns="0">
            <a:noAutofit/>
          </a:bodyPr>
          <a:p>
            <a:pPr marL="171360" indent="-170280">
              <a:lnSpc>
                <a:spcPct val="100000"/>
              </a:lnSpc>
              <a:buClr>
                <a:srgbClr val="000000"/>
              </a:buClr>
              <a:buFont typeface="Arial"/>
              <a:buChar char="•"/>
            </a:pPr>
            <a:r>
              <a:rPr b="0" lang="fr-FR" sz="2000" spc="-1" strike="noStrike">
                <a:latin typeface="Arial"/>
              </a:rPr>
              <a:t>Décomposition du problème</a:t>
            </a:r>
            <a:endParaRPr b="0" lang="fr-FR" sz="2000" spc="-1" strike="noStrike">
              <a:latin typeface="Arial"/>
            </a:endParaRPr>
          </a:p>
          <a:p>
            <a:pPr marL="171360" indent="-170280">
              <a:lnSpc>
                <a:spcPct val="100000"/>
              </a:lnSpc>
              <a:buClr>
                <a:srgbClr val="000000"/>
              </a:buClr>
              <a:buFont typeface="Arial"/>
              <a:buChar char="•"/>
            </a:pPr>
            <a:r>
              <a:rPr b="0" lang="fr-FR" sz="2000" spc="-1" strike="noStrike">
                <a:latin typeface="Arial"/>
              </a:rPr>
              <a:t>en petits problèmes: traitements en algos simples</a:t>
            </a:r>
            <a:endParaRPr b="0" lang="fr-FR" sz="2000" spc="-1" strike="noStrike">
              <a:latin typeface="Arial"/>
            </a:endParaRPr>
          </a:p>
          <a:p>
            <a:pPr marL="171360" indent="-170280">
              <a:lnSpc>
                <a:spcPct val="100000"/>
              </a:lnSpc>
              <a:buClr>
                <a:srgbClr val="000000"/>
              </a:buClr>
              <a:buFont typeface="Arial"/>
              <a:buChar char="•"/>
            </a:pPr>
            <a:r>
              <a:rPr b="0" lang="fr-FR" sz="2000" spc="-1" strike="noStrike">
                <a:latin typeface="Arial"/>
              </a:rPr>
              <a:t>Recomposition des algos </a:t>
            </a:r>
            <a:endParaRPr b="0" lang="fr-FR" sz="2000" spc="-1" strike="noStrike">
              <a:latin typeface="Arial"/>
            </a:endParaRPr>
          </a:p>
          <a:p>
            <a:pPr marL="171360" indent="-170280">
              <a:lnSpc>
                <a:spcPct val="100000"/>
              </a:lnSpc>
              <a:buClr>
                <a:srgbClr val="000000"/>
              </a:buClr>
              <a:buFont typeface="Arial"/>
              <a:buChar char="•"/>
            </a:pPr>
            <a:r>
              <a:rPr b="0" lang="fr-FR" sz="2000" spc="-1" strike="noStrike">
                <a:latin typeface="Arial"/>
              </a:rPr>
              <a:t>en un algo principal: résolution</a:t>
            </a:r>
            <a:endParaRPr b="0" lang="fr-FR" sz="2000" spc="-1" strike="noStrike">
              <a:latin typeface="Arial"/>
            </a:endParaRPr>
          </a:p>
        </p:txBody>
      </p:sp>
      <p:sp>
        <p:nvSpPr>
          <p:cNvPr id="622"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C91A4A77-1DC8-4A61-812E-84EDF99CBC67}" type="slidenum">
              <a:rPr b="0" lang="fr-FR" sz="1800" spc="-1" strike="noStrike">
                <a:solidFill>
                  <a:srgbClr val="000000"/>
                </a:solidFill>
                <a:latin typeface="+mn-lt"/>
                <a:ea typeface="+mn-ea"/>
              </a:rPr>
              <a:t>55</a:t>
            </a:fld>
            <a:endParaRPr b="0" lang="fr-FR"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sldImg"/>
          </p:nvPr>
        </p:nvSpPr>
        <p:spPr>
          <a:xfrm>
            <a:off x="685800" y="1143000"/>
            <a:ext cx="5485320" cy="3085200"/>
          </a:xfrm>
          <a:prstGeom prst="rect">
            <a:avLst/>
          </a:prstGeom>
        </p:spPr>
      </p:sp>
      <p:sp>
        <p:nvSpPr>
          <p:cNvPr id="624" name="PlaceHolder 2"/>
          <p:cNvSpPr>
            <a:spLocks noGrp="1"/>
          </p:cNvSpPr>
          <p:nvPr>
            <p:ph type="body"/>
          </p:nvPr>
        </p:nvSpPr>
        <p:spPr>
          <a:xfrm>
            <a:off x="685800" y="4400640"/>
            <a:ext cx="5485320" cy="3599280"/>
          </a:xfrm>
          <a:prstGeom prst="rect">
            <a:avLst/>
          </a:prstGeom>
        </p:spPr>
        <p:txBody>
          <a:bodyPr lIns="0" rIns="0" tIns="0" bIns="0">
            <a:noAutofit/>
          </a:bodyPr>
          <a:p>
            <a:endParaRPr b="0" lang="fr-FR" sz="2000" spc="-1" strike="noStrike">
              <a:latin typeface="Arial"/>
            </a:endParaRPr>
          </a:p>
        </p:txBody>
      </p:sp>
      <p:sp>
        <p:nvSpPr>
          <p:cNvPr id="625"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FA53D1E6-7862-4355-AF4A-C7262EE409C0}" type="slidenum">
              <a:rPr b="0" lang="fr-FR" sz="1800" spc="-1" strike="noStrike">
                <a:solidFill>
                  <a:srgbClr val="000000"/>
                </a:solidFill>
                <a:latin typeface="+mn-lt"/>
                <a:ea typeface="+mn-ea"/>
              </a:rPr>
              <a:t>55</a:t>
            </a:fld>
            <a:endParaRPr b="0" lang="fr-FR"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sldImg"/>
          </p:nvPr>
        </p:nvSpPr>
        <p:spPr>
          <a:xfrm>
            <a:off x="685800" y="1143000"/>
            <a:ext cx="5485320" cy="3085200"/>
          </a:xfrm>
          <a:prstGeom prst="rect">
            <a:avLst/>
          </a:prstGeom>
        </p:spPr>
      </p:sp>
      <p:sp>
        <p:nvSpPr>
          <p:cNvPr id="627" name="PlaceHolder 2"/>
          <p:cNvSpPr>
            <a:spLocks noGrp="1"/>
          </p:cNvSpPr>
          <p:nvPr>
            <p:ph type="body"/>
          </p:nvPr>
        </p:nvSpPr>
        <p:spPr>
          <a:xfrm>
            <a:off x="685800" y="4400640"/>
            <a:ext cx="5485320" cy="3599280"/>
          </a:xfrm>
          <a:prstGeom prst="rect">
            <a:avLst/>
          </a:prstGeom>
        </p:spPr>
        <p:txBody>
          <a:bodyPr lIns="0" rIns="0" tIns="0" bIns="0">
            <a:noAutofit/>
          </a:bodyPr>
          <a:p>
            <a:pPr marL="171360" indent="-170280">
              <a:lnSpc>
                <a:spcPct val="100000"/>
              </a:lnSpc>
              <a:buClr>
                <a:srgbClr val="000000"/>
              </a:buClr>
              <a:buFont typeface="Arial"/>
              <a:buChar char="•"/>
            </a:pPr>
            <a:r>
              <a:rPr b="0" lang="fr-FR" sz="2000" spc="-1" strike="noStrike">
                <a:latin typeface="Arial"/>
              </a:rPr>
              <a:t>Décomposition du problème</a:t>
            </a:r>
            <a:endParaRPr b="0" lang="fr-FR" sz="2000" spc="-1" strike="noStrike">
              <a:latin typeface="Arial"/>
            </a:endParaRPr>
          </a:p>
          <a:p>
            <a:pPr marL="171360" indent="-170280">
              <a:lnSpc>
                <a:spcPct val="100000"/>
              </a:lnSpc>
              <a:buClr>
                <a:srgbClr val="000000"/>
              </a:buClr>
              <a:buFont typeface="Arial"/>
              <a:buChar char="•"/>
            </a:pPr>
            <a:r>
              <a:rPr b="0" lang="fr-FR" sz="2000" spc="-1" strike="noStrike">
                <a:latin typeface="Arial"/>
              </a:rPr>
              <a:t>en petits problèmes: traitements en algos simples</a:t>
            </a:r>
            <a:endParaRPr b="0" lang="fr-FR" sz="2000" spc="-1" strike="noStrike">
              <a:latin typeface="Arial"/>
            </a:endParaRPr>
          </a:p>
          <a:p>
            <a:pPr marL="171360" indent="-170280">
              <a:lnSpc>
                <a:spcPct val="100000"/>
              </a:lnSpc>
              <a:buClr>
                <a:srgbClr val="000000"/>
              </a:buClr>
              <a:buFont typeface="Arial"/>
              <a:buChar char="•"/>
            </a:pPr>
            <a:r>
              <a:rPr b="0" lang="fr-FR" sz="2000" spc="-1" strike="noStrike">
                <a:latin typeface="Arial"/>
              </a:rPr>
              <a:t>Recomposition des algos </a:t>
            </a:r>
            <a:endParaRPr b="0" lang="fr-FR" sz="2000" spc="-1" strike="noStrike">
              <a:latin typeface="Arial"/>
            </a:endParaRPr>
          </a:p>
          <a:p>
            <a:pPr marL="171360" indent="-170280">
              <a:lnSpc>
                <a:spcPct val="100000"/>
              </a:lnSpc>
              <a:buClr>
                <a:srgbClr val="000000"/>
              </a:buClr>
              <a:buFont typeface="Arial"/>
              <a:buChar char="•"/>
            </a:pPr>
            <a:r>
              <a:rPr b="0" lang="fr-FR" sz="2000" spc="-1" strike="noStrike">
                <a:latin typeface="Arial"/>
              </a:rPr>
              <a:t>en un algo principal: résolution</a:t>
            </a:r>
            <a:endParaRPr b="0" lang="fr-FR" sz="2000" spc="-1" strike="noStrike">
              <a:latin typeface="Arial"/>
            </a:endParaRPr>
          </a:p>
        </p:txBody>
      </p:sp>
      <p:sp>
        <p:nvSpPr>
          <p:cNvPr id="628"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EFE1703B-8D48-4F0B-8C10-7F38F33018E4}"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sldImg"/>
          </p:nvPr>
        </p:nvSpPr>
        <p:spPr>
          <a:xfrm>
            <a:off x="685800" y="1143000"/>
            <a:ext cx="5485320" cy="3085200"/>
          </a:xfrm>
          <a:prstGeom prst="rect">
            <a:avLst/>
          </a:prstGeom>
        </p:spPr>
      </p:sp>
      <p:sp>
        <p:nvSpPr>
          <p:cNvPr id="606" name="PlaceHolder 2"/>
          <p:cNvSpPr>
            <a:spLocks noGrp="1"/>
          </p:cNvSpPr>
          <p:nvPr>
            <p:ph type="body"/>
          </p:nvPr>
        </p:nvSpPr>
        <p:spPr>
          <a:xfrm>
            <a:off x="685800" y="4400640"/>
            <a:ext cx="5485320" cy="3599280"/>
          </a:xfrm>
          <a:prstGeom prst="rect">
            <a:avLst/>
          </a:prstGeom>
        </p:spPr>
        <p:txBody>
          <a:bodyPr lIns="0" rIns="0" tIns="0" bIns="0">
            <a:noAutofit/>
          </a:bodyPr>
          <a:p>
            <a:endParaRPr b="0" lang="fr-FR" sz="2000" spc="-1" strike="noStrike">
              <a:latin typeface="Arial"/>
            </a:endParaRPr>
          </a:p>
        </p:txBody>
      </p:sp>
      <p:sp>
        <p:nvSpPr>
          <p:cNvPr id="607"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3FCCC32C-6943-40B5-81FE-FDAD68DD526F}" type="slidenum">
              <a:rPr b="0" lang="fr-FR" sz="1800" spc="-1" strike="noStrike">
                <a:solidFill>
                  <a:srgbClr val="000000"/>
                </a:solidFill>
                <a:latin typeface="+mn-lt"/>
                <a:ea typeface="+mn-ea"/>
              </a:rPr>
              <a:t>55</a:t>
            </a:fld>
            <a:endParaRPr b="0" lang="fr-FR" sz="18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sldImg"/>
          </p:nvPr>
        </p:nvSpPr>
        <p:spPr>
          <a:xfrm>
            <a:off x="685800" y="1143000"/>
            <a:ext cx="5485320" cy="3085200"/>
          </a:xfrm>
          <a:prstGeom prst="rect">
            <a:avLst/>
          </a:prstGeom>
        </p:spPr>
      </p:sp>
      <p:sp>
        <p:nvSpPr>
          <p:cNvPr id="630"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fr-FR" sz="2000" spc="-1" strike="noStrike">
                <a:latin typeface="Arial"/>
              </a:rPr>
              <a:t>Séquences nécessaires pour interagir avec l’IHM</a:t>
            </a:r>
            <a:endParaRPr b="0" lang="fr-FR" sz="2000" spc="-1" strike="noStrike">
              <a:latin typeface="Arial"/>
            </a:endParaRPr>
          </a:p>
        </p:txBody>
      </p:sp>
      <p:sp>
        <p:nvSpPr>
          <p:cNvPr id="631"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F9081BCF-40D5-41A0-BF96-FA942C63A286}"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PlaceHolder 1"/>
          <p:cNvSpPr>
            <a:spLocks noGrp="1"/>
          </p:cNvSpPr>
          <p:nvPr>
            <p:ph type="sldImg"/>
          </p:nvPr>
        </p:nvSpPr>
        <p:spPr>
          <a:xfrm>
            <a:off x="685800" y="1143000"/>
            <a:ext cx="5485320" cy="3085200"/>
          </a:xfrm>
          <a:prstGeom prst="rect">
            <a:avLst/>
          </a:prstGeom>
        </p:spPr>
      </p:sp>
      <p:sp>
        <p:nvSpPr>
          <p:cNvPr id="633" name="PlaceHolder 2"/>
          <p:cNvSpPr>
            <a:spLocks noGrp="1"/>
          </p:cNvSpPr>
          <p:nvPr>
            <p:ph type="body"/>
          </p:nvPr>
        </p:nvSpPr>
        <p:spPr>
          <a:xfrm>
            <a:off x="685800" y="4400640"/>
            <a:ext cx="5485320" cy="3599280"/>
          </a:xfrm>
          <a:prstGeom prst="rect">
            <a:avLst/>
          </a:prstGeom>
        </p:spPr>
        <p:txBody>
          <a:bodyPr lIns="0" rIns="0" tIns="0" bIns="0">
            <a:noAutofit/>
          </a:bodyPr>
          <a:p>
            <a:endParaRPr b="0" lang="fr-FR" sz="2000" spc="-1" strike="noStrike">
              <a:latin typeface="Arial"/>
            </a:endParaRPr>
          </a:p>
        </p:txBody>
      </p:sp>
      <p:sp>
        <p:nvSpPr>
          <p:cNvPr id="634"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24055A7A-C35A-42FB-92A0-541A7F22C251}"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sldImg"/>
          </p:nvPr>
        </p:nvSpPr>
        <p:spPr>
          <a:xfrm>
            <a:off x="685800" y="1143000"/>
            <a:ext cx="5485320" cy="3085200"/>
          </a:xfrm>
          <a:prstGeom prst="rect">
            <a:avLst/>
          </a:prstGeom>
        </p:spPr>
      </p:sp>
      <p:sp>
        <p:nvSpPr>
          <p:cNvPr id="636"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fr-FR" sz="2000" spc="-1" strike="noStrike">
                <a:latin typeface="Arial"/>
              </a:rPr>
              <a:t>les opérateurs de comparaisons</a:t>
            </a:r>
            <a:endParaRPr b="0" lang="fr-FR" sz="2000" spc="-1" strike="noStrike">
              <a:latin typeface="Arial"/>
            </a:endParaRPr>
          </a:p>
        </p:txBody>
      </p:sp>
      <p:sp>
        <p:nvSpPr>
          <p:cNvPr id="637"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E9225EED-8413-48C7-97A6-F88DCB1E7BC2}"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sldImg"/>
          </p:nvPr>
        </p:nvSpPr>
        <p:spPr>
          <a:xfrm>
            <a:off x="685800" y="1143000"/>
            <a:ext cx="5485320" cy="3085200"/>
          </a:xfrm>
          <a:prstGeom prst="rect">
            <a:avLst/>
          </a:prstGeom>
        </p:spPr>
      </p:sp>
      <p:sp>
        <p:nvSpPr>
          <p:cNvPr id="609" name="PlaceHolder 2"/>
          <p:cNvSpPr>
            <a:spLocks noGrp="1"/>
          </p:cNvSpPr>
          <p:nvPr>
            <p:ph type="body"/>
          </p:nvPr>
        </p:nvSpPr>
        <p:spPr>
          <a:xfrm>
            <a:off x="685800" y="4400640"/>
            <a:ext cx="5485320" cy="3599280"/>
          </a:xfrm>
          <a:prstGeom prst="rect">
            <a:avLst/>
          </a:prstGeom>
        </p:spPr>
        <p:txBody>
          <a:bodyPr lIns="0" rIns="0" tIns="0" bIns="0">
            <a:noAutofit/>
          </a:bodyPr>
          <a:p>
            <a:endParaRPr b="0" lang="fr-FR" sz="2000" spc="-1" strike="noStrike">
              <a:latin typeface="Arial"/>
            </a:endParaRPr>
          </a:p>
        </p:txBody>
      </p:sp>
      <p:sp>
        <p:nvSpPr>
          <p:cNvPr id="61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1D2323AC-1242-4332-AEC1-24B1155ACDC3}" type="slidenum">
              <a:rPr b="0" lang="fr-FR" sz="1800" spc="-1" strike="noStrike">
                <a:solidFill>
                  <a:srgbClr val="000000"/>
                </a:solidFill>
                <a:latin typeface="+mn-lt"/>
                <a:ea typeface="+mn-ea"/>
              </a:rPr>
              <a:t>55</a:t>
            </a:fld>
            <a:endParaRPr b="0" lang="fr-FR" sz="18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PlaceHolder 1"/>
          <p:cNvSpPr>
            <a:spLocks noGrp="1"/>
          </p:cNvSpPr>
          <p:nvPr>
            <p:ph type="sldImg"/>
          </p:nvPr>
        </p:nvSpPr>
        <p:spPr>
          <a:xfrm>
            <a:off x="685800" y="1143000"/>
            <a:ext cx="5485320" cy="3085200"/>
          </a:xfrm>
          <a:prstGeom prst="rect">
            <a:avLst/>
          </a:prstGeom>
        </p:spPr>
      </p:sp>
      <p:sp>
        <p:nvSpPr>
          <p:cNvPr id="639" name="PlaceHolder 2"/>
          <p:cNvSpPr>
            <a:spLocks noGrp="1"/>
          </p:cNvSpPr>
          <p:nvPr>
            <p:ph type="body"/>
          </p:nvPr>
        </p:nvSpPr>
        <p:spPr>
          <a:xfrm>
            <a:off x="685800" y="4400640"/>
            <a:ext cx="5485320" cy="3599280"/>
          </a:xfrm>
          <a:prstGeom prst="rect">
            <a:avLst/>
          </a:prstGeom>
        </p:spPr>
        <p:txBody>
          <a:bodyPr lIns="0" rIns="0" tIns="0" bIns="0">
            <a:noAutofit/>
          </a:bodyPr>
          <a:p>
            <a:endParaRPr b="0" lang="fr-FR" sz="2000" spc="-1" strike="noStrike">
              <a:latin typeface="Arial"/>
            </a:endParaRPr>
          </a:p>
        </p:txBody>
      </p:sp>
      <p:sp>
        <p:nvSpPr>
          <p:cNvPr id="64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4A758417-C732-4BA9-B078-2913FCCF2043}"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sldImg"/>
          </p:nvPr>
        </p:nvSpPr>
        <p:spPr>
          <a:xfrm>
            <a:off x="685800" y="1143000"/>
            <a:ext cx="5485320" cy="3085200"/>
          </a:xfrm>
          <a:prstGeom prst="rect">
            <a:avLst/>
          </a:prstGeom>
        </p:spPr>
      </p:sp>
      <p:sp>
        <p:nvSpPr>
          <p:cNvPr id="642"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fr-FR" sz="2000" spc="-1" strike="noStrike">
                <a:latin typeface="Arial"/>
              </a:rPr>
              <a:t>à noter: boucles recursives traitées dans le cas des fonctions personnalisées</a:t>
            </a:r>
            <a:endParaRPr b="0" lang="fr-FR" sz="2000" spc="-1" strike="noStrike">
              <a:latin typeface="Arial"/>
            </a:endParaRPr>
          </a:p>
        </p:txBody>
      </p:sp>
      <p:sp>
        <p:nvSpPr>
          <p:cNvPr id="643"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4378180A-D39F-41AF-A8AC-3F1BC71A0BDE}"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PlaceHolder 1"/>
          <p:cNvSpPr>
            <a:spLocks noGrp="1"/>
          </p:cNvSpPr>
          <p:nvPr>
            <p:ph type="sldImg"/>
          </p:nvPr>
        </p:nvSpPr>
        <p:spPr>
          <a:xfrm>
            <a:off x="685800" y="1143000"/>
            <a:ext cx="5485320" cy="3085200"/>
          </a:xfrm>
          <a:prstGeom prst="rect">
            <a:avLst/>
          </a:prstGeom>
        </p:spPr>
      </p:sp>
      <p:sp>
        <p:nvSpPr>
          <p:cNvPr id="645"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fr-FR" sz="2000" spc="-1" strike="noStrike">
                <a:latin typeface="Arial"/>
              </a:rPr>
              <a:t>Site1</a:t>
            </a:r>
            <a:endParaRPr b="0" lang="fr-FR" sz="2000" spc="-1" strike="noStrike">
              <a:latin typeface="Arial"/>
            </a:endParaRPr>
          </a:p>
          <a:p>
            <a:pPr marL="216000" indent="-215280">
              <a:lnSpc>
                <a:spcPct val="100000"/>
              </a:lnSpc>
              <a:tabLst>
                <a:tab algn="l" pos="0"/>
              </a:tabLst>
            </a:pPr>
            <a:r>
              <a:rPr b="0" lang="fr-FR" sz="2000" spc="-1" strike="noStrike">
                <a:latin typeface="Arial"/>
              </a:rPr>
              <a:t>Site2</a:t>
            </a:r>
            <a:endParaRPr b="0" lang="fr-FR" sz="2000" spc="-1" strike="noStrike">
              <a:latin typeface="Arial"/>
            </a:endParaRPr>
          </a:p>
          <a:p>
            <a:pPr marL="216000" indent="-215280">
              <a:lnSpc>
                <a:spcPct val="100000"/>
              </a:lnSpc>
              <a:tabLst>
                <a:tab algn="l" pos="0"/>
              </a:tabLst>
            </a:pPr>
            <a:r>
              <a:rPr b="0" lang="fr-FR" sz="2000" spc="-1" strike="noStrike">
                <a:latin typeface="Arial"/>
              </a:rPr>
              <a:t>Site3</a:t>
            </a:r>
            <a:endParaRPr b="0" lang="fr-FR" sz="2000" spc="-1" strike="noStrike">
              <a:latin typeface="Arial"/>
            </a:endParaRPr>
          </a:p>
          <a:p>
            <a:pPr marL="216000" indent="-215280">
              <a:lnSpc>
                <a:spcPct val="100000"/>
              </a:lnSpc>
              <a:tabLst>
                <a:tab algn="l" pos="0"/>
              </a:tabLst>
            </a:pPr>
            <a:r>
              <a:rPr b="0" lang="fr-FR" sz="2000" spc="-1" strike="noStrike">
                <a:latin typeface="Arial"/>
              </a:rPr>
              <a:t>Site4</a:t>
            </a:r>
            <a:endParaRPr b="0" lang="fr-FR" sz="2000" spc="-1" strike="noStrike">
              <a:latin typeface="Arial"/>
            </a:endParaRPr>
          </a:p>
          <a:p>
            <a:pPr marL="216000" indent="-215280">
              <a:lnSpc>
                <a:spcPct val="100000"/>
              </a:lnSpc>
              <a:tabLst>
                <a:tab algn="l" pos="0"/>
              </a:tabLst>
            </a:pPr>
            <a:r>
              <a:rPr b="0" lang="fr-FR" sz="2000" spc="-1" strike="noStrike">
                <a:latin typeface="Arial"/>
              </a:rPr>
              <a:t>Site5</a:t>
            </a:r>
            <a:endParaRPr b="0" lang="fr-FR" sz="2000" spc="-1" strike="noStrike">
              <a:latin typeface="Arial"/>
            </a:endParaRPr>
          </a:p>
          <a:p>
            <a:pPr marL="216000" indent="-215280">
              <a:lnSpc>
                <a:spcPct val="100000"/>
              </a:lnSpc>
              <a:tabLst>
                <a:tab algn="l" pos="0"/>
              </a:tabLst>
            </a:pPr>
            <a:endParaRPr b="0" lang="fr-FR" sz="2000" spc="-1" strike="noStrike">
              <a:latin typeface="Arial"/>
            </a:endParaRPr>
          </a:p>
        </p:txBody>
      </p:sp>
      <p:sp>
        <p:nvSpPr>
          <p:cNvPr id="64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5BA4CBE8-98DA-43E2-B326-83C142D070BC}"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sldImg"/>
          </p:nvPr>
        </p:nvSpPr>
        <p:spPr>
          <a:xfrm>
            <a:off x="685800" y="1143000"/>
            <a:ext cx="5485320" cy="3085200"/>
          </a:xfrm>
          <a:prstGeom prst="rect">
            <a:avLst/>
          </a:prstGeom>
        </p:spPr>
      </p:sp>
      <p:sp>
        <p:nvSpPr>
          <p:cNvPr id="648"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fr-FR" sz="2000" spc="-1" strike="noStrike">
                <a:latin typeface="Arial"/>
              </a:rPr>
              <a:t>Site1</a:t>
            </a:r>
            <a:endParaRPr b="0" lang="fr-FR" sz="2000" spc="-1" strike="noStrike">
              <a:latin typeface="Arial"/>
            </a:endParaRPr>
          </a:p>
          <a:p>
            <a:pPr marL="216000" indent="-215280">
              <a:lnSpc>
                <a:spcPct val="100000"/>
              </a:lnSpc>
              <a:tabLst>
                <a:tab algn="l" pos="0"/>
              </a:tabLst>
            </a:pPr>
            <a:r>
              <a:rPr b="0" lang="fr-FR" sz="2000" spc="-1" strike="noStrike">
                <a:latin typeface="Arial"/>
              </a:rPr>
              <a:t>Site2</a:t>
            </a:r>
            <a:endParaRPr b="0" lang="fr-FR" sz="2000" spc="-1" strike="noStrike">
              <a:latin typeface="Arial"/>
            </a:endParaRPr>
          </a:p>
          <a:p>
            <a:pPr marL="216000" indent="-215280">
              <a:lnSpc>
                <a:spcPct val="100000"/>
              </a:lnSpc>
              <a:tabLst>
                <a:tab algn="l" pos="0"/>
              </a:tabLst>
            </a:pPr>
            <a:r>
              <a:rPr b="0" lang="fr-FR" sz="2000" spc="-1" strike="noStrike">
                <a:latin typeface="Arial"/>
              </a:rPr>
              <a:t>Site3</a:t>
            </a:r>
            <a:endParaRPr b="0" lang="fr-FR" sz="2000" spc="-1" strike="noStrike">
              <a:latin typeface="Arial"/>
            </a:endParaRPr>
          </a:p>
          <a:p>
            <a:pPr marL="216000" indent="-215280">
              <a:lnSpc>
                <a:spcPct val="100000"/>
              </a:lnSpc>
              <a:tabLst>
                <a:tab algn="l" pos="0"/>
              </a:tabLst>
            </a:pPr>
            <a:r>
              <a:rPr b="0" lang="fr-FR" sz="2000" spc="-1" strike="noStrike">
                <a:latin typeface="Arial"/>
              </a:rPr>
              <a:t>Site4</a:t>
            </a:r>
            <a:endParaRPr b="0" lang="fr-FR" sz="2000" spc="-1" strike="noStrike">
              <a:latin typeface="Arial"/>
            </a:endParaRPr>
          </a:p>
          <a:p>
            <a:pPr marL="216000" indent="-215280">
              <a:lnSpc>
                <a:spcPct val="100000"/>
              </a:lnSpc>
              <a:tabLst>
                <a:tab algn="l" pos="0"/>
              </a:tabLst>
            </a:pPr>
            <a:r>
              <a:rPr b="0" lang="fr-FR" sz="2000" spc="-1" strike="noStrike">
                <a:latin typeface="Arial"/>
              </a:rPr>
              <a:t>Site5</a:t>
            </a:r>
            <a:endParaRPr b="0" lang="fr-FR" sz="2000" spc="-1" strike="noStrike">
              <a:latin typeface="Arial"/>
            </a:endParaRPr>
          </a:p>
          <a:p>
            <a:pPr marL="216000" indent="-215280">
              <a:lnSpc>
                <a:spcPct val="100000"/>
              </a:lnSpc>
              <a:tabLst>
                <a:tab algn="l" pos="0"/>
              </a:tabLst>
            </a:pPr>
            <a:endParaRPr b="0" lang="fr-FR" sz="2000" spc="-1" strike="noStrike">
              <a:latin typeface="Arial"/>
            </a:endParaRPr>
          </a:p>
        </p:txBody>
      </p:sp>
      <p:sp>
        <p:nvSpPr>
          <p:cNvPr id="64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9D4A7F41-7F51-4078-9403-9DCFCA1A6125}"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sldImg"/>
          </p:nvPr>
        </p:nvSpPr>
        <p:spPr>
          <a:xfrm>
            <a:off x="685800" y="1143000"/>
            <a:ext cx="5485320" cy="3085200"/>
          </a:xfrm>
          <a:prstGeom prst="rect">
            <a:avLst/>
          </a:prstGeom>
        </p:spPr>
      </p:sp>
      <p:sp>
        <p:nvSpPr>
          <p:cNvPr id="612"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fr-FR" sz="2000" spc="-1" strike="noStrike">
                <a:latin typeface="Arial"/>
              </a:rPr>
              <a:t>Production de gateaux pour un mariage, pour plusieurs mariages ce jour</a:t>
            </a:r>
            <a:endParaRPr b="0" lang="fr-FR" sz="2000" spc="-1" strike="noStrike">
              <a:latin typeface="Arial"/>
            </a:endParaRPr>
          </a:p>
          <a:p>
            <a:pPr marL="216000" indent="-215280">
              <a:lnSpc>
                <a:spcPct val="100000"/>
              </a:lnSpc>
              <a:tabLst>
                <a:tab algn="l" pos="0"/>
              </a:tabLst>
            </a:pPr>
            <a:r>
              <a:rPr b="0" lang="fr-FR" sz="2000" spc="-1" strike="noStrike">
                <a:latin typeface="Arial"/>
              </a:rPr>
              <a:t>	</a:t>
            </a:r>
            <a:r>
              <a:rPr b="0" lang="fr-FR" sz="2000" spc="-1" strike="noStrike">
                <a:latin typeface="Arial"/>
              </a:rPr>
              <a:t>pour un gateau définir toutes les étapes (ingredients, mélanges, cuissons intermédiaires, cuisson finale… empaquetage, livraisons)</a:t>
            </a:r>
            <a:endParaRPr b="0" lang="fr-FR" sz="2000" spc="-1" strike="noStrike">
              <a:latin typeface="Arial"/>
            </a:endParaRPr>
          </a:p>
          <a:p>
            <a:pPr marL="216000" indent="-215280">
              <a:lnSpc>
                <a:spcPct val="100000"/>
              </a:lnSpc>
              <a:tabLst>
                <a:tab algn="l" pos="0"/>
              </a:tabLst>
            </a:pPr>
            <a:r>
              <a:rPr b="0" lang="fr-FR" sz="2000" spc="-1" strike="noStrike">
                <a:latin typeface="Arial"/>
              </a:rPr>
              <a:t>Laver son linge en machine</a:t>
            </a:r>
            <a:endParaRPr b="0" lang="fr-FR" sz="2000" spc="-1" strike="noStrike">
              <a:latin typeface="Arial"/>
            </a:endParaRPr>
          </a:p>
          <a:p>
            <a:pPr marL="216000" indent="-215280">
              <a:lnSpc>
                <a:spcPct val="100000"/>
              </a:lnSpc>
              <a:tabLst>
                <a:tab algn="l" pos="0"/>
              </a:tabLst>
            </a:pPr>
            <a:r>
              <a:rPr b="0" lang="fr-FR" sz="2000" spc="-1" strike="noStrike">
                <a:latin typeface="Arial"/>
              </a:rPr>
              <a:t>	</a:t>
            </a:r>
            <a:r>
              <a:rPr b="0" lang="fr-FR" sz="2000" spc="-1" strike="noStrike">
                <a:latin typeface="Arial"/>
              </a:rPr>
              <a:t>tri du linge, programme lavage selon textile, programme essorage idem, ajout lessive, délai d’execution, temps séchage…</a:t>
            </a:r>
            <a:endParaRPr b="0" lang="fr-FR" sz="2000" spc="-1" strike="noStrike">
              <a:latin typeface="Arial"/>
            </a:endParaRPr>
          </a:p>
          <a:p>
            <a:pPr marL="216000" indent="-215280">
              <a:lnSpc>
                <a:spcPct val="100000"/>
              </a:lnSpc>
              <a:tabLst>
                <a:tab algn="l" pos="0"/>
              </a:tabLst>
            </a:pPr>
            <a:r>
              <a:rPr b="0" lang="fr-FR" sz="2000" spc="-1" strike="noStrike">
                <a:latin typeface="Arial"/>
              </a:rPr>
              <a:t>Refaire la décoration des 3 chambres</a:t>
            </a:r>
            <a:endParaRPr b="0" lang="fr-FR" sz="2000" spc="-1" strike="noStrike">
              <a:latin typeface="Arial"/>
            </a:endParaRPr>
          </a:p>
          <a:p>
            <a:pPr marL="216000" indent="-215280">
              <a:lnSpc>
                <a:spcPct val="100000"/>
              </a:lnSpc>
              <a:tabLst>
                <a:tab algn="l" pos="0"/>
              </a:tabLst>
            </a:pPr>
            <a:r>
              <a:rPr b="0" lang="fr-FR" sz="2000" spc="-1" strike="noStrike">
                <a:latin typeface="Arial"/>
              </a:rPr>
              <a:t>	</a:t>
            </a:r>
            <a:r>
              <a:rPr b="0" lang="fr-FR" sz="2000" spc="-1" strike="noStrike">
                <a:latin typeface="Arial"/>
              </a:rPr>
              <a:t>choix du thème, réaliser les devis, rassembler les materiaux, les outils, déménager l’occupant, défaire l’ancienne deco, faire la nouvelle, </a:t>
            </a:r>
            <a:r>
              <a:rPr b="0" lang="fr-FR" sz="2000" spc="-1" strike="noStrike">
                <a:latin typeface="Arial"/>
              </a:rPr>
              <a:t>	</a:t>
            </a:r>
            <a:r>
              <a:rPr b="0" lang="fr-FR" sz="2000" spc="-1" strike="noStrike">
                <a:latin typeface="Arial"/>
              </a:rPr>
              <a:t>	</a:t>
            </a:r>
            <a:r>
              <a:rPr b="0" lang="fr-FR" sz="2000" spc="-1" strike="noStrike">
                <a:latin typeface="Arial"/>
              </a:rPr>
              <a:t>réemmenager l’occupant, passer à la chambre suivante</a:t>
            </a:r>
            <a:endParaRPr b="0" lang="fr-FR" sz="2000" spc="-1" strike="noStrike">
              <a:latin typeface="Arial"/>
            </a:endParaRPr>
          </a:p>
          <a:p>
            <a:pPr marL="216000" indent="-215280">
              <a:lnSpc>
                <a:spcPct val="100000"/>
              </a:lnSpc>
              <a:tabLst>
                <a:tab algn="l" pos="0"/>
              </a:tabLst>
            </a:pPr>
            <a:endParaRPr b="0" lang="fr-FR" sz="2000" spc="-1" strike="noStrike">
              <a:latin typeface="Arial"/>
            </a:endParaRPr>
          </a:p>
        </p:txBody>
      </p:sp>
      <p:sp>
        <p:nvSpPr>
          <p:cNvPr id="613"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2A3FC325-7446-4845-9778-402AD10F4872}" type="slidenum">
              <a:rPr b="0" lang="fr-FR" sz="1800" spc="-1" strike="noStrike">
                <a:solidFill>
                  <a:srgbClr val="000000"/>
                </a:solidFill>
                <a:latin typeface="+mn-lt"/>
                <a:ea typeface="+mn-ea"/>
              </a:rPr>
              <a:t>55</a:t>
            </a:fld>
            <a:endParaRPr b="0" lang="fr-FR" sz="18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type="sldImg"/>
          </p:nvPr>
        </p:nvSpPr>
        <p:spPr>
          <a:xfrm>
            <a:off x="685800" y="1143000"/>
            <a:ext cx="5485320" cy="3085200"/>
          </a:xfrm>
          <a:prstGeom prst="rect">
            <a:avLst/>
          </a:prstGeom>
        </p:spPr>
      </p:sp>
      <p:sp>
        <p:nvSpPr>
          <p:cNvPr id="651"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fr-FR" sz="2000" spc="-1" strike="noStrike">
                <a:latin typeface="Arial"/>
              </a:rPr>
              <a:t>Site1</a:t>
            </a:r>
            <a:endParaRPr b="0" lang="fr-FR" sz="2000" spc="-1" strike="noStrike">
              <a:latin typeface="Arial"/>
            </a:endParaRPr>
          </a:p>
          <a:p>
            <a:pPr marL="216000" indent="-215280">
              <a:lnSpc>
                <a:spcPct val="100000"/>
              </a:lnSpc>
              <a:tabLst>
                <a:tab algn="l" pos="0"/>
              </a:tabLst>
            </a:pPr>
            <a:r>
              <a:rPr b="0" lang="fr-FR" sz="2000" spc="-1" strike="noStrike">
                <a:latin typeface="Arial"/>
              </a:rPr>
              <a:t>Site2</a:t>
            </a:r>
            <a:endParaRPr b="0" lang="fr-FR" sz="2000" spc="-1" strike="noStrike">
              <a:latin typeface="Arial"/>
            </a:endParaRPr>
          </a:p>
          <a:p>
            <a:pPr marL="216000" indent="-215280">
              <a:lnSpc>
                <a:spcPct val="100000"/>
              </a:lnSpc>
              <a:tabLst>
                <a:tab algn="l" pos="0"/>
              </a:tabLst>
            </a:pPr>
            <a:r>
              <a:rPr b="0" lang="fr-FR" sz="2000" spc="-1" strike="noStrike">
                <a:latin typeface="Arial"/>
              </a:rPr>
              <a:t>Site3</a:t>
            </a:r>
            <a:endParaRPr b="0" lang="fr-FR" sz="2000" spc="-1" strike="noStrike">
              <a:latin typeface="Arial"/>
            </a:endParaRPr>
          </a:p>
          <a:p>
            <a:pPr marL="216000" indent="-215280">
              <a:lnSpc>
                <a:spcPct val="100000"/>
              </a:lnSpc>
              <a:tabLst>
                <a:tab algn="l" pos="0"/>
              </a:tabLst>
            </a:pPr>
            <a:r>
              <a:rPr b="0" lang="fr-FR" sz="2000" spc="-1" strike="noStrike">
                <a:latin typeface="Arial"/>
              </a:rPr>
              <a:t>Site4</a:t>
            </a:r>
            <a:endParaRPr b="0" lang="fr-FR" sz="2000" spc="-1" strike="noStrike">
              <a:latin typeface="Arial"/>
            </a:endParaRPr>
          </a:p>
          <a:p>
            <a:pPr marL="216000" indent="-215280">
              <a:lnSpc>
                <a:spcPct val="100000"/>
              </a:lnSpc>
              <a:tabLst>
                <a:tab algn="l" pos="0"/>
              </a:tabLst>
            </a:pPr>
            <a:r>
              <a:rPr b="0" lang="fr-FR" sz="2000" spc="-1" strike="noStrike">
                <a:latin typeface="Arial"/>
              </a:rPr>
              <a:t>Site5</a:t>
            </a:r>
            <a:endParaRPr b="0" lang="fr-FR" sz="2000" spc="-1" strike="noStrike">
              <a:latin typeface="Arial"/>
            </a:endParaRPr>
          </a:p>
          <a:p>
            <a:pPr marL="216000" indent="-215280">
              <a:lnSpc>
                <a:spcPct val="100000"/>
              </a:lnSpc>
              <a:tabLst>
                <a:tab algn="l" pos="0"/>
              </a:tabLst>
            </a:pPr>
            <a:endParaRPr b="0" lang="fr-FR" sz="2000" spc="-1" strike="noStrike">
              <a:latin typeface="Arial"/>
            </a:endParaRPr>
          </a:p>
        </p:txBody>
      </p:sp>
      <p:sp>
        <p:nvSpPr>
          <p:cNvPr id="652"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58BCB7E6-6BB9-4A32-849E-C387E3B53350}"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sldImg"/>
          </p:nvPr>
        </p:nvSpPr>
        <p:spPr>
          <a:xfrm>
            <a:off x="685800" y="1143000"/>
            <a:ext cx="5485320" cy="3085200"/>
          </a:xfrm>
          <a:prstGeom prst="rect">
            <a:avLst/>
          </a:prstGeom>
        </p:spPr>
      </p:sp>
      <p:sp>
        <p:nvSpPr>
          <p:cNvPr id="615"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fr-FR" sz="2000" spc="-1" strike="noStrike">
                <a:latin typeface="Arial"/>
              </a:rPr>
              <a:t>une opération? si je mesure le temps que met un opérateur à prendre un carton (non déplié) sur une palette, qu’il plie le carton, qu’il y glisse dedans des produits, qu’il ferme le carton, qu’il appose l’étiquette de contrôle, dépose le carton sur une bande de roulement avant de reprendre un autre carton non déplié, j’ai compté 6 opérations: l’opérateur mettra-t-il le même temps à chaque nouvel enchaînement? (palette carton vide, produits défectueux, plus d’étiquettes, fatigue opérateur)</a:t>
            </a:r>
            <a:endParaRPr b="0" lang="fr-FR" sz="2000" spc="-1" strike="noStrike">
              <a:latin typeface="Arial"/>
            </a:endParaRPr>
          </a:p>
          <a:p>
            <a:pPr marL="216000" indent="-215280">
              <a:lnSpc>
                <a:spcPct val="100000"/>
              </a:lnSpc>
              <a:tabLst>
                <a:tab algn="l" pos="0"/>
              </a:tabLst>
            </a:pPr>
            <a:r>
              <a:rPr b="0" lang="fr-FR" sz="2000" spc="-1" strike="noStrike">
                <a:latin typeface="Arial"/>
              </a:rPr>
              <a:t>Progresser: la notation O (notation de Landeau)</a:t>
            </a:r>
            <a:endParaRPr b="0" lang="fr-FR" sz="2000" spc="-1" strike="noStrike">
              <a:latin typeface="Arial"/>
            </a:endParaRPr>
          </a:p>
          <a:p>
            <a:pPr marL="216000" indent="-215280">
              <a:lnSpc>
                <a:spcPct val="100000"/>
              </a:lnSpc>
              <a:tabLst>
                <a:tab algn="l" pos="0"/>
              </a:tabLst>
            </a:pPr>
            <a:r>
              <a:rPr b="0" lang="fr-FR" sz="2000" spc="-1" strike="noStrike">
                <a:latin typeface="Arial"/>
              </a:rPr>
              <a:t>comparaison des méthodes de tri d’un tableau de taille N: tris à bulles, par sélection, rapide, dichotomique…: temps nécessaire?</a:t>
            </a:r>
            <a:endParaRPr b="0" lang="fr-FR" sz="2000" spc="-1" strike="noStrike">
              <a:latin typeface="Arial"/>
            </a:endParaRPr>
          </a:p>
        </p:txBody>
      </p:sp>
      <p:sp>
        <p:nvSpPr>
          <p:cNvPr id="61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ADC5A06D-DC3E-4F0D-B4ED-D24F514302A7}" type="slidenum">
              <a:rPr b="0" lang="fr-FR" sz="1800" spc="-1" strike="noStrike">
                <a:solidFill>
                  <a:srgbClr val="000000"/>
                </a:solidFill>
                <a:latin typeface="+mn-lt"/>
                <a:ea typeface="+mn-ea"/>
              </a:rPr>
              <a:t>55</a:t>
            </a:fld>
            <a:endParaRPr b="0" lang="fr-FR"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chorCtr="1">
            <a:noAutofit/>
          </a:bodyPr>
          <a:p>
            <a:r>
              <a:rPr b="0" lang="fr-FR" sz="1800" spc="-1" strike="noStrike">
                <a:latin typeface="Arial"/>
              </a:rPr>
              <a:t>Cliquez pour éditer le format du texte-titre</a:t>
            </a:r>
            <a:endParaRPr b="0" lang="fr-FR"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5d2ec"/>
            </a:gs>
          </a:gsLst>
          <a:lin ang="5400000"/>
        </a:gra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xm1math.net/algobox/index.html" TargetMode="External"/><Relationship Id="rId2" Type="http://schemas.openxmlformats.org/officeDocument/2006/relationships/hyperlink" Target="https://www.xm1math.net/algobox/download.html" TargetMode="External"/><Relationship Id="rId3" Type="http://schemas.openxmlformats.org/officeDocument/2006/relationships/hyperlink" Target="https://www.xm1math.net/algobox/doc.html" TargetMode="External"/><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file:///mnt/win10/backup/cours/VBA/algobox/exo_affectation01.alg" TargetMode="External"/><Relationship Id="rId2" Type="http://schemas.openxmlformats.org/officeDocument/2006/relationships/hyperlink" Target="file:///mnt/win10/backup/cours/VBA/algobox/exo_affectation02.alg" TargetMode="External"/><Relationship Id="rId3"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hyperlink" Target="file:///mnt/win10/backup/cours/VBA/algobox/exo_affectation03.alg" TargetMode="External"/><Relationship Id="rId2" Type="http://schemas.openxmlformats.org/officeDocument/2006/relationships/hyperlink" Target="file:///mnt/win10/backup/cours/VBA/algobox/exo_affectation04.alg" TargetMode="External"/><Relationship Id="rId3"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hyperlink" Target="file:///mnt/win10/backup/cours/VBA/algobox/exo_affectation05.alg" TargetMode="External"/><Relationship Id="rId2" Type="http://schemas.openxmlformats.org/officeDocument/2006/relationships/hyperlink" Target="file:///mnt/win10/backup/cours/VBA/algobox/exo_affectation06.alg" TargetMode="External"/><Relationship Id="rId3"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hyperlink" Target="file:///mnt/win10/backup/cours/VBA/algobox/exo_affectation07.alg" TargetMode="External"/><Relationship Id="rId2" Type="http://schemas.openxmlformats.org/officeDocument/2006/relationships/hyperlink" Target="file:///mnt/win10/backup/cours/VBA/algobox/exo_affectation08.alg" TargetMode="External"/><Relationship Id="rId3"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hyperlink" Target="file:///mnt/win10/backup/cours/VBA/algobox/exo_affectation09.alg" TargetMode="External"/><Relationship Id="rId2" Type="http://schemas.openxmlformats.org/officeDocument/2006/relationships/hyperlink" Target="file:///mnt/win10/backup/cours/VBA/algobox/exo_affectation10.alg" TargetMode="External"/><Relationship Id="rId3"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file:///mnt/win10/backup/cours/VBA/algobox/condition01.alg" TargetMode="External"/><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hyperlink" Target="file:///mnt/win10/backup/cours/VBA/algobox/condition02.alg" TargetMode="External"/><Relationship Id="rId2" Type="http://schemas.openxmlformats.org/officeDocument/2006/relationships/slideLayout" Target="../slideLayouts/slideLayout37.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hyperlink" Target="file:///mnt/win10/backup/cours/VBA/algobox/condition03.alg" TargetMode="External"/><Relationship Id="rId2" Type="http://schemas.openxmlformats.org/officeDocument/2006/relationships/slideLayout" Target="../slideLayouts/slideLayout37.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hyperlink" Target="file:///mnt/win10/backup/cours/VBA/algobox/solutions/exo_condition01.alg" TargetMode="External"/><Relationship Id="rId2" Type="http://schemas.openxmlformats.org/officeDocument/2006/relationships/hyperlink" Target="file:///mnt/win10/backup/cours/VBA/algobox/solutions/exo_condition02.alg" TargetMode="External"/><Relationship Id="rId3"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hyperlink" Target="file:///mnt/win10/backup/cours/VBA/algobox/solutions/exo_condition03.alg" TargetMode="External"/><Relationship Id="rId2" Type="http://schemas.openxmlformats.org/officeDocument/2006/relationships/hyperlink" Target="file:///mnt/win10/backup/cours/VBA/algobox/solutions/exo_condition04.alg" TargetMode="External"/><Relationship Id="rId3" Type="http://schemas.openxmlformats.org/officeDocument/2006/relationships/slideLayout" Target="../slideLayouts/slideLayout4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hyperlink" Target="file:///mnt/win10/backup/cours/VBA/algobox/boucle01.alg" TargetMode="External"/><Relationship Id="rId2" Type="http://schemas.openxmlformats.org/officeDocument/2006/relationships/slideLayout" Target="../slideLayouts/slideLayout61.xml"/>
</Relationships>
</file>

<file path=ppt/slides/_rels/slide44.xml.rels><?xml version="1.0" encoding="UTF-8"?>
<Relationships xmlns="http://schemas.openxmlformats.org/package/2006/relationships"><Relationship Id="rId1" Type="http://schemas.openxmlformats.org/officeDocument/2006/relationships/hyperlink" Target="file:///mnt/win10/backup/cours/VBA/algobox/boucle02.alg" TargetMode="External"/><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hyperlink" Target="file:///mnt/win10/backup/cours/VBA/algobox/solutions/exo_boucle01.alg" TargetMode="External"/><Relationship Id="rId2" Type="http://schemas.openxmlformats.org/officeDocument/2006/relationships/hyperlink" Target="file:///mnt/win10/backup/cours/VBA/algobox/solutions/exo_boucle02.alg" TargetMode="External"/><Relationship Id="rId3" Type="http://schemas.openxmlformats.org/officeDocument/2006/relationships/slideLayout" Target="../slideLayouts/slideLayout49.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hyperlink" Target="file:///mnt/win10/backup/cours/VBA/algobox/tableau01.alg" TargetMode="External"/><Relationship Id="rId2" Type="http://schemas.openxmlformats.org/officeDocument/2006/relationships/slideLayout" Target="../slideLayouts/slideLayout49.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hyperlink" Target="https://www.xm1math.net/algobox/doc.html#SECTION9" TargetMode="External"/><Relationship Id="rId2" Type="http://schemas.openxmlformats.org/officeDocument/2006/relationships/hyperlink" Target="file:///mnt/win10/backup/cours/VBA/algobox/solutions/exo_tableau02.alg" TargetMode="External"/><Relationship Id="rId3" Type="http://schemas.openxmlformats.org/officeDocument/2006/relationships/hyperlink" Target="file:///mnt/win10/backup/cours/VBA/algobox/solutions/exo_tableau01.alg" TargetMode="External"/><Relationship Id="rId4" Type="http://schemas.openxmlformats.org/officeDocument/2006/relationships/slideLayout" Target="../slideLayouts/slideLayout49.xml"/><Relationship Id="rId5"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hyperlink" Target="file:///mnt/win10/backup/cours/VBA/algobox/solutions/exo_fonctions01.alg" TargetMode="External"/><Relationship Id="rId2" Type="http://schemas.openxmlformats.org/officeDocument/2006/relationships/hyperlink" Target="file:///mnt/win10/backup/cours/VBA/algobox/solutions/exo_fonctions02.alg" TargetMode="External"/><Relationship Id="rId3" Type="http://schemas.openxmlformats.org/officeDocument/2006/relationships/slideLayout" Target="../slideLayouts/slideLayout49.xml"/>
</Relationships>
</file>

<file path=ppt/slides/_rels/slide55.xml.rels><?xml version="1.0" encoding="UTF-8"?>
<Relationships xmlns="http://schemas.openxmlformats.org/package/2006/relationships"><Relationship Id="rId1" Type="http://schemas.openxmlformats.org/officeDocument/2006/relationships/hyperlink" Target="file:///mnt/win10/backup/cours/VBA/algobox/solutions/exo_fonctions03.alg" TargetMode="External"/><Relationship Id="rId2" Type="http://schemas.openxmlformats.org/officeDocument/2006/relationships/hyperlink" Target="https://fr.wikipedia.org/wiki/Formule_de_Leibniz#S&#233;rie_altern&#233;e" TargetMode="External"/><Relationship Id="rId3" Type="http://schemas.openxmlformats.org/officeDocument/2006/relationships/hyperlink" Target="https://fr.wikipedia.org/wiki/Formule_de_Leibniz#S&#233;rie_altern&#233;e" TargetMode="External"/><Relationship Id="rId4" Type="http://schemas.openxmlformats.org/officeDocument/2006/relationships/hyperlink" Target="https://fr.wikipedia.org/wiki/Formule_de_Leibniz#S&#233;rie_altern&#233;e" TargetMode="External"/><Relationship Id="rId5" Type="http://schemas.openxmlformats.org/officeDocument/2006/relationships/hyperlink" Target="file:///mnt/win10/backup/cours/VBA/algobox/solutions/exo_fonctions04.alg" TargetMode="External"/><Relationship Id="rId6"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tabLst>
                <a:tab algn="l" pos="0"/>
              </a:tabLst>
            </a:pPr>
            <a:r>
              <a:rPr b="1" i="1" lang="fr-FR" sz="8000" spc="-1" strike="noStrike">
                <a:solidFill>
                  <a:srgbClr val="2f5597"/>
                </a:solidFill>
                <a:latin typeface="Calibri Light"/>
                <a:ea typeface="DejaVu Sans"/>
              </a:rPr>
              <a:t>ALGORITHMIE</a:t>
            </a:r>
            <a:endParaRPr b="0" lang="fr-FR" sz="8000" spc="-1" strike="noStrike">
              <a:latin typeface="Arial"/>
            </a:endParaRPr>
          </a:p>
        </p:txBody>
      </p:sp>
      <p:sp>
        <p:nvSpPr>
          <p:cNvPr id="235"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nchorCtr="1">
            <a:noAutofit/>
          </a:bodyPr>
          <a:p>
            <a:pPr algn="ctr">
              <a:lnSpc>
                <a:spcPct val="90000"/>
              </a:lnSpc>
              <a:spcBef>
                <a:spcPts val="1001"/>
              </a:spcBef>
              <a:tabLst>
                <a:tab algn="l" pos="0"/>
              </a:tabLst>
            </a:pPr>
            <a:r>
              <a:rPr b="0" lang="fr-FR" sz="2400" spc="-1" strike="noStrike">
                <a:solidFill>
                  <a:srgbClr val="000000"/>
                </a:solidFill>
                <a:latin typeface="Calibri"/>
                <a:ea typeface="DejaVu Sans"/>
              </a:rPr>
              <a:t>Partie algobox</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7" name="Group 1"/>
          <p:cNvGrpSpPr/>
          <p:nvPr/>
        </p:nvGrpSpPr>
        <p:grpSpPr>
          <a:xfrm>
            <a:off x="947880" y="191520"/>
            <a:ext cx="11068560" cy="6110280"/>
            <a:chOff x="947880" y="191520"/>
            <a:chExt cx="11068560" cy="6110280"/>
          </a:xfrm>
        </p:grpSpPr>
        <p:sp>
          <p:nvSpPr>
            <p:cNvPr id="298" name="CustomShape 2"/>
            <p:cNvSpPr/>
            <p:nvPr/>
          </p:nvSpPr>
          <p:spPr>
            <a:xfrm>
              <a:off x="947880" y="191520"/>
              <a:ext cx="11068560" cy="766440"/>
            </a:xfrm>
            <a:custGeom>
              <a:avLst/>
              <a:gdLst/>
              <a:ahLst/>
              <a:rect l="l" t="t" r="r" b="b"/>
              <a:pathLst>
                <a:path w="11069637" h="767520">
                  <a:moveTo>
                    <a:pt x="0" y="127923"/>
                  </a:moveTo>
                  <a:cubicBezTo>
                    <a:pt x="0" y="57273"/>
                    <a:pt x="57273" y="0"/>
                    <a:pt x="127923" y="0"/>
                  </a:cubicBezTo>
                  <a:lnTo>
                    <a:pt x="10941714" y="0"/>
                  </a:lnTo>
                  <a:cubicBezTo>
                    <a:pt x="11012364" y="0"/>
                    <a:pt x="11069637" y="57273"/>
                    <a:pt x="11069637" y="127923"/>
                  </a:cubicBezTo>
                  <a:lnTo>
                    <a:pt x="11069637" y="639597"/>
                  </a:lnTo>
                  <a:cubicBezTo>
                    <a:pt x="11069637" y="710247"/>
                    <a:pt x="11012364" y="767520"/>
                    <a:pt x="10941714" y="767520"/>
                  </a:cubicBezTo>
                  <a:lnTo>
                    <a:pt x="127923" y="767520"/>
                  </a:lnTo>
                  <a:cubicBezTo>
                    <a:pt x="57273" y="767520"/>
                    <a:pt x="0" y="710247"/>
                    <a:pt x="0" y="639597"/>
                  </a:cubicBezTo>
                  <a:lnTo>
                    <a:pt x="0" y="127923"/>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59480" rIns="159480" tIns="159480" bIns="15948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Interprétation:</a:t>
              </a:r>
              <a:endParaRPr b="0" lang="fr-FR" sz="3200" spc="-1" strike="noStrike">
                <a:latin typeface="Arial"/>
              </a:endParaRPr>
            </a:p>
          </p:txBody>
        </p:sp>
        <p:sp>
          <p:nvSpPr>
            <p:cNvPr id="299" name="CustomShape 3"/>
            <p:cNvSpPr/>
            <p:nvPr/>
          </p:nvSpPr>
          <p:spPr>
            <a:xfrm>
              <a:off x="947880" y="959040"/>
              <a:ext cx="11068560" cy="1654920"/>
            </a:xfrm>
            <a:custGeom>
              <a:avLst/>
              <a:gdLst/>
              <a:ahLst/>
              <a:rect l="l" t="t" r="r" b="b"/>
              <a:pathLst>
                <a:path w="11069637" h="1656000">
                  <a:moveTo>
                    <a:pt x="0" y="0"/>
                  </a:moveTo>
                  <a:lnTo>
                    <a:pt x="11069637" y="0"/>
                  </a:lnTo>
                  <a:lnTo>
                    <a:pt x="11069637" y="1656000"/>
                  </a:lnTo>
                  <a:lnTo>
                    <a:pt x="0" y="1656000"/>
                  </a:lnTo>
                  <a:lnTo>
                    <a:pt x="0" y="0"/>
                  </a:lnTo>
                  <a:close/>
                </a:path>
              </a:pathLst>
            </a:custGeom>
            <a:noFill/>
            <a:ln>
              <a:noFill/>
            </a:ln>
          </p:spPr>
          <p:style>
            <a:lnRef idx="0"/>
            <a:fillRef idx="0"/>
            <a:effectRef idx="0"/>
            <a:fontRef idx="minor"/>
          </p:style>
          <p:txBody>
            <a:bodyPr lIns="351360" rIns="227520" tIns="40680" bIns="40680">
              <a:noAutofit/>
            </a:bodyPr>
            <a:p>
              <a:pPr lvl="1" marL="228600" indent="-22752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chaque ligne du programme source est traduite en instructions du langage machine au fur et à mesure,</a:t>
              </a:r>
              <a:endParaRPr b="0" lang="fr-FR" sz="2200" spc="-1" strike="noStrike">
                <a:latin typeface="Arial"/>
              </a:endParaRPr>
            </a:p>
            <a:p>
              <a:pPr lvl="1" marL="228600" indent="-22752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moins rapide mais plus de polyvalence —</a:t>
              </a:r>
              <a:r>
                <a:rPr b="0" i="1" lang="fr-FR" sz="2200" spc="-1" strike="noStrike">
                  <a:solidFill>
                    <a:srgbClr val="000000"/>
                  </a:solidFill>
                  <a:latin typeface="Calibri"/>
                  <a:ea typeface="DejaVu Sans"/>
                </a:rPr>
                <a:t>multi-plateforme</a:t>
              </a:r>
              <a:endParaRPr b="0" lang="fr-FR" sz="2200" spc="-1" strike="noStrike">
                <a:latin typeface="Arial"/>
              </a:endParaRPr>
            </a:p>
            <a:p>
              <a:pPr lvl="1" marL="228600" indent="-22752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Vba, Php…</a:t>
              </a:r>
              <a:endParaRPr b="0" lang="fr-FR" sz="2200" spc="-1" strike="noStrike">
                <a:latin typeface="Arial"/>
              </a:endParaRPr>
            </a:p>
          </p:txBody>
        </p:sp>
        <p:sp>
          <p:nvSpPr>
            <p:cNvPr id="300" name="CustomShape 4"/>
            <p:cNvSpPr/>
            <p:nvPr/>
          </p:nvSpPr>
          <p:spPr>
            <a:xfrm>
              <a:off x="947880" y="2615040"/>
              <a:ext cx="11068560" cy="766440"/>
            </a:xfrm>
            <a:custGeom>
              <a:avLst/>
              <a:gdLst/>
              <a:ahLst/>
              <a:rect l="l" t="t" r="r" b="b"/>
              <a:pathLst>
                <a:path w="11069637" h="767520">
                  <a:moveTo>
                    <a:pt x="0" y="127923"/>
                  </a:moveTo>
                  <a:cubicBezTo>
                    <a:pt x="0" y="57273"/>
                    <a:pt x="57273" y="0"/>
                    <a:pt x="127923" y="0"/>
                  </a:cubicBezTo>
                  <a:lnTo>
                    <a:pt x="10941714" y="0"/>
                  </a:lnTo>
                  <a:cubicBezTo>
                    <a:pt x="11012364" y="0"/>
                    <a:pt x="11069637" y="57273"/>
                    <a:pt x="11069637" y="127923"/>
                  </a:cubicBezTo>
                  <a:lnTo>
                    <a:pt x="11069637" y="639597"/>
                  </a:lnTo>
                  <a:cubicBezTo>
                    <a:pt x="11069637" y="710247"/>
                    <a:pt x="11012364" y="767520"/>
                    <a:pt x="10941714" y="767520"/>
                  </a:cubicBezTo>
                  <a:lnTo>
                    <a:pt x="127923" y="767520"/>
                  </a:lnTo>
                  <a:cubicBezTo>
                    <a:pt x="57273" y="767520"/>
                    <a:pt x="0" y="710247"/>
                    <a:pt x="0" y="639597"/>
                  </a:cubicBezTo>
                  <a:lnTo>
                    <a:pt x="0" y="127923"/>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159480" rIns="159480" tIns="159480" bIns="15948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Compilateur:</a:t>
              </a:r>
              <a:endParaRPr b="0" lang="fr-FR" sz="3200" spc="-1" strike="noStrike">
                <a:latin typeface="Arial"/>
              </a:endParaRPr>
            </a:p>
          </p:txBody>
        </p:sp>
        <p:sp>
          <p:nvSpPr>
            <p:cNvPr id="301" name="CustomShape 5"/>
            <p:cNvSpPr/>
            <p:nvPr/>
          </p:nvSpPr>
          <p:spPr>
            <a:xfrm>
              <a:off x="947880" y="3382560"/>
              <a:ext cx="11068560" cy="1290600"/>
            </a:xfrm>
            <a:custGeom>
              <a:avLst/>
              <a:gdLst/>
              <a:ahLst/>
              <a:rect l="l" t="t" r="r" b="b"/>
              <a:pathLst>
                <a:path w="11069637" h="1291680">
                  <a:moveTo>
                    <a:pt x="0" y="0"/>
                  </a:moveTo>
                  <a:lnTo>
                    <a:pt x="11069637" y="0"/>
                  </a:lnTo>
                  <a:lnTo>
                    <a:pt x="11069637" y="1291680"/>
                  </a:lnTo>
                  <a:lnTo>
                    <a:pt x="0" y="1291680"/>
                  </a:lnTo>
                  <a:lnTo>
                    <a:pt x="0" y="0"/>
                  </a:lnTo>
                  <a:close/>
                </a:path>
              </a:pathLst>
            </a:custGeom>
            <a:noFill/>
            <a:ln>
              <a:noFill/>
            </a:ln>
          </p:spPr>
          <p:style>
            <a:lnRef idx="0"/>
            <a:fillRef idx="0"/>
            <a:effectRef idx="0"/>
            <a:fontRef idx="minor"/>
          </p:style>
          <p:txBody>
            <a:bodyPr lIns="351360" rIns="227520" tIns="40680" bIns="40680">
              <a:noAutofit/>
            </a:bodyPr>
            <a:p>
              <a:pPr lvl="1" marL="228600" indent="-22752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le programme est traduit en une seule fois et stocké dans un exécutable</a:t>
              </a:r>
              <a:endParaRPr b="0" lang="fr-FR" sz="2200" spc="-1" strike="noStrike">
                <a:latin typeface="Arial"/>
              </a:endParaRPr>
            </a:p>
            <a:p>
              <a:pPr lvl="1" marL="228600" indent="-22752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plus rapide</a:t>
              </a:r>
              <a:endParaRPr b="0" lang="fr-FR" sz="2200" spc="-1" strike="noStrike">
                <a:latin typeface="Arial"/>
              </a:endParaRPr>
            </a:p>
            <a:p>
              <a:pPr lvl="1" marL="228600" indent="-22752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C, C++,…</a:t>
              </a:r>
              <a:endParaRPr b="0" lang="fr-FR" sz="2200" spc="-1" strike="noStrike">
                <a:latin typeface="Arial"/>
              </a:endParaRPr>
            </a:p>
          </p:txBody>
        </p:sp>
        <p:sp>
          <p:nvSpPr>
            <p:cNvPr id="302" name="CustomShape 6"/>
            <p:cNvSpPr/>
            <p:nvPr/>
          </p:nvSpPr>
          <p:spPr>
            <a:xfrm>
              <a:off x="947880" y="4674240"/>
              <a:ext cx="11068560" cy="766440"/>
            </a:xfrm>
            <a:custGeom>
              <a:avLst/>
              <a:gdLst/>
              <a:ahLst/>
              <a:rect l="l" t="t" r="r" b="b"/>
              <a:pathLst>
                <a:path w="11069637" h="767520">
                  <a:moveTo>
                    <a:pt x="0" y="127923"/>
                  </a:moveTo>
                  <a:cubicBezTo>
                    <a:pt x="0" y="57273"/>
                    <a:pt x="57273" y="0"/>
                    <a:pt x="127923" y="0"/>
                  </a:cubicBezTo>
                  <a:lnTo>
                    <a:pt x="10941714" y="0"/>
                  </a:lnTo>
                  <a:cubicBezTo>
                    <a:pt x="11012364" y="0"/>
                    <a:pt x="11069637" y="57273"/>
                    <a:pt x="11069637" y="127923"/>
                  </a:cubicBezTo>
                  <a:lnTo>
                    <a:pt x="11069637" y="639597"/>
                  </a:lnTo>
                  <a:cubicBezTo>
                    <a:pt x="11069637" y="710247"/>
                    <a:pt x="11012364" y="767520"/>
                    <a:pt x="10941714" y="767520"/>
                  </a:cubicBezTo>
                  <a:lnTo>
                    <a:pt x="127923" y="767520"/>
                  </a:lnTo>
                  <a:cubicBezTo>
                    <a:pt x="57273" y="767520"/>
                    <a:pt x="0" y="710247"/>
                    <a:pt x="0" y="639597"/>
                  </a:cubicBezTo>
                  <a:lnTo>
                    <a:pt x="0" y="127923"/>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59480" rIns="159480" tIns="159480" bIns="15948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Semi-compilé:</a:t>
              </a:r>
              <a:endParaRPr b="0" lang="fr-FR" sz="3200" spc="-1" strike="noStrike">
                <a:latin typeface="Arial"/>
              </a:endParaRPr>
            </a:p>
          </p:txBody>
        </p:sp>
        <p:sp>
          <p:nvSpPr>
            <p:cNvPr id="303" name="CustomShape 7"/>
            <p:cNvSpPr/>
            <p:nvPr/>
          </p:nvSpPr>
          <p:spPr>
            <a:xfrm>
              <a:off x="947880" y="5441760"/>
              <a:ext cx="11068560" cy="860040"/>
            </a:xfrm>
            <a:custGeom>
              <a:avLst/>
              <a:gdLst/>
              <a:ahLst/>
              <a:rect l="l" t="t" r="r" b="b"/>
              <a:pathLst>
                <a:path w="11069637" h="861120">
                  <a:moveTo>
                    <a:pt x="0" y="0"/>
                  </a:moveTo>
                  <a:lnTo>
                    <a:pt x="11069637" y="0"/>
                  </a:lnTo>
                  <a:lnTo>
                    <a:pt x="11069637" y="861120"/>
                  </a:lnTo>
                  <a:lnTo>
                    <a:pt x="0" y="861120"/>
                  </a:lnTo>
                  <a:lnTo>
                    <a:pt x="0" y="0"/>
                  </a:lnTo>
                  <a:close/>
                </a:path>
              </a:pathLst>
            </a:custGeom>
            <a:noFill/>
            <a:ln>
              <a:noFill/>
            </a:ln>
          </p:spPr>
          <p:style>
            <a:lnRef idx="0"/>
            <a:fillRef idx="0"/>
            <a:effectRef idx="0"/>
            <a:fontRef idx="minor"/>
          </p:style>
          <p:txBody>
            <a:bodyPr lIns="351360" rIns="227520" tIns="40680" bIns="40680">
              <a:noAutofit/>
            </a:bodyPr>
            <a:p>
              <a:pPr lvl="1" marL="228600" indent="-22752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combine les 2 techniques en compilant d’abord et en les interprétant ensuite</a:t>
              </a:r>
              <a:endParaRPr b="0" lang="fr-FR" sz="2200" spc="-1" strike="noStrike">
                <a:latin typeface="Arial"/>
              </a:endParaRPr>
            </a:p>
            <a:p>
              <a:pPr lvl="1" marL="228600" indent="-22752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Python, Java…</a:t>
              </a:r>
              <a:endParaRPr b="0" lang="fr-FR" sz="2200" spc="-1" strike="noStrike">
                <a:latin typeface="Arial"/>
              </a:endParaRPr>
            </a:p>
          </p:txBody>
        </p:sp>
      </p:grpSp>
      <p:sp>
        <p:nvSpPr>
          <p:cNvPr id="304" name="CustomShape 8"/>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Vocabulaire du développeur</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 PSEUDO CODE</a:t>
            </a:r>
            <a:endParaRPr b="0" lang="fr-FR" sz="6000" spc="-1" strike="noStrike">
              <a:latin typeface="Arial"/>
            </a:endParaRPr>
          </a:p>
        </p:txBody>
      </p:sp>
      <p:sp>
        <p:nvSpPr>
          <p:cNvPr id="306" name="CustomShape 2"/>
          <p:cNvSpPr/>
          <p:nvPr/>
        </p:nvSpPr>
        <p:spPr>
          <a:xfrm>
            <a:off x="831960" y="4589640"/>
            <a:ext cx="10514520" cy="1499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7" name="Group 1"/>
          <p:cNvGrpSpPr/>
          <p:nvPr/>
        </p:nvGrpSpPr>
        <p:grpSpPr>
          <a:xfrm>
            <a:off x="947880" y="370080"/>
            <a:ext cx="11068560" cy="5753520"/>
            <a:chOff x="947880" y="370080"/>
            <a:chExt cx="11068560" cy="5753520"/>
          </a:xfrm>
        </p:grpSpPr>
        <p:sp>
          <p:nvSpPr>
            <p:cNvPr id="308" name="CustomShape 2"/>
            <p:cNvSpPr/>
            <p:nvPr/>
          </p:nvSpPr>
          <p:spPr>
            <a:xfrm>
              <a:off x="947880" y="370080"/>
              <a:ext cx="11068560" cy="1828800"/>
            </a:xfrm>
            <a:custGeom>
              <a:avLst/>
              <a:gdLst/>
              <a:ahLst/>
              <a:rect l="l" t="t" r="r" b="b"/>
              <a:pathLst>
                <a:path w="11069637" h="1829880">
                  <a:moveTo>
                    <a:pt x="0" y="304986"/>
                  </a:moveTo>
                  <a:cubicBezTo>
                    <a:pt x="0" y="136547"/>
                    <a:pt x="136547" y="0"/>
                    <a:pt x="304986" y="0"/>
                  </a:cubicBezTo>
                  <a:lnTo>
                    <a:pt x="10764651" y="0"/>
                  </a:lnTo>
                  <a:cubicBezTo>
                    <a:pt x="10933090" y="0"/>
                    <a:pt x="11069637" y="136547"/>
                    <a:pt x="11069637" y="304986"/>
                  </a:cubicBezTo>
                  <a:lnTo>
                    <a:pt x="11069637" y="1524894"/>
                  </a:lnTo>
                  <a:cubicBezTo>
                    <a:pt x="11069637" y="1693333"/>
                    <a:pt x="10933090" y="1829880"/>
                    <a:pt x="10764651" y="1829880"/>
                  </a:cubicBezTo>
                  <a:lnTo>
                    <a:pt x="304986" y="1829880"/>
                  </a:lnTo>
                  <a:cubicBezTo>
                    <a:pt x="136547" y="1829880"/>
                    <a:pt x="0" y="1693333"/>
                    <a:pt x="0" y="1524894"/>
                  </a:cubicBezTo>
                  <a:lnTo>
                    <a:pt x="0" y="304986"/>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64600" rIns="264600" tIns="264600" bIns="264600" anchor="ctr">
              <a:noAutofit/>
            </a:bodyPr>
            <a:p>
              <a:pPr>
                <a:lnSpc>
                  <a:spcPct val="90000"/>
                </a:lnSpc>
                <a:spcAft>
                  <a:spcPts val="1899"/>
                </a:spcAft>
                <a:tabLst>
                  <a:tab algn="l" pos="0"/>
                </a:tabLst>
              </a:pPr>
              <a:r>
                <a:rPr b="0" lang="fr-FR" sz="4600" spc="-1" strike="noStrike">
                  <a:solidFill>
                    <a:srgbClr val="ffffff"/>
                  </a:solidFill>
                  <a:latin typeface="Calibri"/>
                  <a:ea typeface="DejaVu Sans"/>
                </a:rPr>
                <a:t>Écriture d’algorithme à l’aide d’un vocabulaire simple</a:t>
              </a:r>
              <a:endParaRPr b="0" lang="fr-FR" sz="4600" spc="-1" strike="noStrike">
                <a:latin typeface="Arial"/>
              </a:endParaRPr>
            </a:p>
          </p:txBody>
        </p:sp>
        <p:sp>
          <p:nvSpPr>
            <p:cNvPr id="309" name="CustomShape 3"/>
            <p:cNvSpPr/>
            <p:nvPr/>
          </p:nvSpPr>
          <p:spPr>
            <a:xfrm>
              <a:off x="947880" y="2332440"/>
              <a:ext cx="11068560" cy="1828800"/>
            </a:xfrm>
            <a:custGeom>
              <a:avLst/>
              <a:gdLst/>
              <a:ahLst/>
              <a:rect l="l" t="t" r="r" b="b"/>
              <a:pathLst>
                <a:path w="11069637" h="1829880">
                  <a:moveTo>
                    <a:pt x="0" y="304986"/>
                  </a:moveTo>
                  <a:cubicBezTo>
                    <a:pt x="0" y="136547"/>
                    <a:pt x="136547" y="0"/>
                    <a:pt x="304986" y="0"/>
                  </a:cubicBezTo>
                  <a:lnTo>
                    <a:pt x="10764651" y="0"/>
                  </a:lnTo>
                  <a:cubicBezTo>
                    <a:pt x="10933090" y="0"/>
                    <a:pt x="11069637" y="136547"/>
                    <a:pt x="11069637" y="304986"/>
                  </a:cubicBezTo>
                  <a:lnTo>
                    <a:pt x="11069637" y="1524894"/>
                  </a:lnTo>
                  <a:cubicBezTo>
                    <a:pt x="11069637" y="1693333"/>
                    <a:pt x="10933090" y="1829880"/>
                    <a:pt x="10764651" y="1829880"/>
                  </a:cubicBezTo>
                  <a:lnTo>
                    <a:pt x="304986" y="1829880"/>
                  </a:lnTo>
                  <a:cubicBezTo>
                    <a:pt x="136547" y="1829880"/>
                    <a:pt x="0" y="1693333"/>
                    <a:pt x="0" y="1524894"/>
                  </a:cubicBezTo>
                  <a:lnTo>
                    <a:pt x="0" y="304986"/>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264600" rIns="264600" tIns="264600" bIns="264600" anchor="ctr">
              <a:noAutofit/>
            </a:bodyPr>
            <a:p>
              <a:pPr>
                <a:lnSpc>
                  <a:spcPct val="90000"/>
                </a:lnSpc>
                <a:spcAft>
                  <a:spcPts val="1899"/>
                </a:spcAft>
                <a:tabLst>
                  <a:tab algn="l" pos="0"/>
                </a:tabLst>
              </a:pPr>
              <a:r>
                <a:rPr b="0" lang="fr-FR" sz="4600" spc="-1" strike="noStrike">
                  <a:solidFill>
                    <a:srgbClr val="ffffff"/>
                  </a:solidFill>
                  <a:latin typeface="Calibri"/>
                  <a:ea typeface="DejaVu Sans"/>
                </a:rPr>
                <a:t>support informatique optionnel</a:t>
              </a:r>
              <a:endParaRPr b="0" lang="fr-FR" sz="4600" spc="-1" strike="noStrike">
                <a:latin typeface="Arial"/>
              </a:endParaRPr>
            </a:p>
          </p:txBody>
        </p:sp>
        <p:sp>
          <p:nvSpPr>
            <p:cNvPr id="310" name="CustomShape 4"/>
            <p:cNvSpPr/>
            <p:nvPr/>
          </p:nvSpPr>
          <p:spPr>
            <a:xfrm>
              <a:off x="947880" y="4294800"/>
              <a:ext cx="11068560" cy="1828800"/>
            </a:xfrm>
            <a:custGeom>
              <a:avLst/>
              <a:gdLst/>
              <a:ahLst/>
              <a:rect l="l" t="t" r="r" b="b"/>
              <a:pathLst>
                <a:path w="11069637" h="1829880">
                  <a:moveTo>
                    <a:pt x="0" y="304986"/>
                  </a:moveTo>
                  <a:cubicBezTo>
                    <a:pt x="0" y="136547"/>
                    <a:pt x="136547" y="0"/>
                    <a:pt x="304986" y="0"/>
                  </a:cubicBezTo>
                  <a:lnTo>
                    <a:pt x="10764651" y="0"/>
                  </a:lnTo>
                  <a:cubicBezTo>
                    <a:pt x="10933090" y="0"/>
                    <a:pt x="11069637" y="136547"/>
                    <a:pt x="11069637" y="304986"/>
                  </a:cubicBezTo>
                  <a:lnTo>
                    <a:pt x="11069637" y="1524894"/>
                  </a:lnTo>
                  <a:cubicBezTo>
                    <a:pt x="11069637" y="1693333"/>
                    <a:pt x="10933090" y="1829880"/>
                    <a:pt x="10764651" y="1829880"/>
                  </a:cubicBezTo>
                  <a:lnTo>
                    <a:pt x="304986" y="1829880"/>
                  </a:lnTo>
                  <a:cubicBezTo>
                    <a:pt x="136547" y="1829880"/>
                    <a:pt x="0" y="1693333"/>
                    <a:pt x="0" y="1524894"/>
                  </a:cubicBezTo>
                  <a:lnTo>
                    <a:pt x="0" y="304986"/>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264600" rIns="264600" tIns="264600" bIns="264600" anchor="ctr">
              <a:noAutofit/>
            </a:bodyPr>
            <a:p>
              <a:pPr>
                <a:lnSpc>
                  <a:spcPct val="90000"/>
                </a:lnSpc>
                <a:spcAft>
                  <a:spcPts val="1899"/>
                </a:spcAft>
                <a:tabLst>
                  <a:tab algn="l" pos="0"/>
                </a:tabLst>
              </a:pPr>
              <a:r>
                <a:rPr b="0" lang="fr-FR" sz="4600" spc="-1" strike="noStrike">
                  <a:solidFill>
                    <a:srgbClr val="ffffff"/>
                  </a:solidFill>
                  <a:latin typeface="Calibri"/>
                  <a:ea typeface="DejaVu Sans"/>
                </a:rPr>
                <a:t>possibilité d’échanger avec un développeur même sans connaître de langage particulier</a:t>
              </a:r>
              <a:endParaRPr b="0" lang="fr-FR" sz="4600" spc="-1" strike="noStrike">
                <a:latin typeface="Arial"/>
              </a:endParaRPr>
            </a:p>
          </p:txBody>
        </p:sp>
      </p:grpSp>
      <p:sp>
        <p:nvSpPr>
          <p:cNvPr id="311" name="CustomShape 5"/>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Description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Syntaxe</a:t>
            </a:r>
            <a:endParaRPr b="0" lang="fr-FR" sz="4000" spc="-1" strike="noStrike">
              <a:latin typeface="Arial"/>
            </a:endParaRPr>
          </a:p>
        </p:txBody>
      </p:sp>
      <p:sp>
        <p:nvSpPr>
          <p:cNvPr id="313" name="CustomShape 2"/>
          <p:cNvSpPr/>
          <p:nvPr/>
        </p:nvSpPr>
        <p:spPr>
          <a:xfrm>
            <a:off x="1026000" y="91440"/>
            <a:ext cx="5249520" cy="462600"/>
          </a:xfrm>
          <a:prstGeom prst="rect">
            <a:avLst/>
          </a:prstGeom>
          <a:noFill/>
          <a:ln>
            <a:noFill/>
          </a:ln>
        </p:spPr>
        <p:style>
          <a:lnRef idx="0"/>
          <a:fillRef idx="0"/>
          <a:effectRef idx="0"/>
          <a:fontRef idx="minor"/>
        </p:style>
      </p:sp>
      <p:grpSp>
        <p:nvGrpSpPr>
          <p:cNvPr id="314" name="Group 3"/>
          <p:cNvGrpSpPr/>
          <p:nvPr/>
        </p:nvGrpSpPr>
        <p:grpSpPr>
          <a:xfrm>
            <a:off x="1008000" y="570600"/>
            <a:ext cx="5267880" cy="5769360"/>
            <a:chOff x="1008000" y="570600"/>
            <a:chExt cx="5267880" cy="5769360"/>
          </a:xfrm>
        </p:grpSpPr>
        <p:sp>
          <p:nvSpPr>
            <p:cNvPr id="315" name="CustomShape 4"/>
            <p:cNvSpPr/>
            <p:nvPr/>
          </p:nvSpPr>
          <p:spPr>
            <a:xfrm>
              <a:off x="1025640" y="570600"/>
              <a:ext cx="5250240" cy="574560"/>
            </a:xfrm>
            <a:custGeom>
              <a:avLst/>
              <a:gdLst/>
              <a:ahLst/>
              <a:rect l="l" t="t" r="r" b="b"/>
              <a:pathLst>
                <a:path w="5251450" h="575639">
                  <a:moveTo>
                    <a:pt x="0" y="95942"/>
                  </a:moveTo>
                  <a:cubicBezTo>
                    <a:pt x="0" y="42955"/>
                    <a:pt x="42955" y="0"/>
                    <a:pt x="95942" y="0"/>
                  </a:cubicBezTo>
                  <a:lnTo>
                    <a:pt x="5155508" y="0"/>
                  </a:lnTo>
                  <a:cubicBezTo>
                    <a:pt x="5208495" y="0"/>
                    <a:pt x="5251450" y="42955"/>
                    <a:pt x="5251450" y="95942"/>
                  </a:cubicBezTo>
                  <a:lnTo>
                    <a:pt x="5251450" y="479697"/>
                  </a:lnTo>
                  <a:cubicBezTo>
                    <a:pt x="5251450" y="532684"/>
                    <a:pt x="5208495" y="575639"/>
                    <a:pt x="5155508" y="575639"/>
                  </a:cubicBezTo>
                  <a:lnTo>
                    <a:pt x="95942" y="575639"/>
                  </a:lnTo>
                  <a:cubicBezTo>
                    <a:pt x="42955" y="575639"/>
                    <a:pt x="0" y="532684"/>
                    <a:pt x="0" y="479697"/>
                  </a:cubicBezTo>
                  <a:lnTo>
                    <a:pt x="0" y="95942"/>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19520" rIns="119520" tIns="119520" bIns="1195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Pas de standard mais des conventions</a:t>
              </a:r>
              <a:endParaRPr b="0" lang="fr-FR" sz="2400" spc="-1" strike="noStrike">
                <a:latin typeface="Arial"/>
              </a:endParaRPr>
            </a:p>
          </p:txBody>
        </p:sp>
        <p:sp>
          <p:nvSpPr>
            <p:cNvPr id="316" name="CustomShape 5"/>
            <p:cNvSpPr/>
            <p:nvPr/>
          </p:nvSpPr>
          <p:spPr>
            <a:xfrm>
              <a:off x="1025640" y="1251360"/>
              <a:ext cx="5250240" cy="574560"/>
            </a:xfrm>
            <a:custGeom>
              <a:avLst/>
              <a:gdLst/>
              <a:ahLst/>
              <a:rect l="l" t="t" r="r" b="b"/>
              <a:pathLst>
                <a:path w="5251450" h="575639">
                  <a:moveTo>
                    <a:pt x="0" y="95942"/>
                  </a:moveTo>
                  <a:cubicBezTo>
                    <a:pt x="0" y="42955"/>
                    <a:pt x="42955" y="0"/>
                    <a:pt x="95942" y="0"/>
                  </a:cubicBezTo>
                  <a:lnTo>
                    <a:pt x="5155508" y="0"/>
                  </a:lnTo>
                  <a:cubicBezTo>
                    <a:pt x="5208495" y="0"/>
                    <a:pt x="5251450" y="42955"/>
                    <a:pt x="5251450" y="95942"/>
                  </a:cubicBezTo>
                  <a:lnTo>
                    <a:pt x="5251450" y="479697"/>
                  </a:lnTo>
                  <a:cubicBezTo>
                    <a:pt x="5251450" y="532684"/>
                    <a:pt x="5208495" y="575639"/>
                    <a:pt x="5155508" y="575639"/>
                  </a:cubicBezTo>
                  <a:lnTo>
                    <a:pt x="95942" y="575639"/>
                  </a:lnTo>
                  <a:cubicBezTo>
                    <a:pt x="42955" y="575639"/>
                    <a:pt x="0" y="532684"/>
                    <a:pt x="0" y="479697"/>
                  </a:cubicBezTo>
                  <a:lnTo>
                    <a:pt x="0" y="95942"/>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119520" rIns="119520" tIns="119520" bIns="1195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Mots clés en gras</a:t>
              </a:r>
              <a:endParaRPr b="0" lang="fr-FR" sz="2400" spc="-1" strike="noStrike">
                <a:latin typeface="Arial"/>
              </a:endParaRPr>
            </a:p>
          </p:txBody>
        </p:sp>
        <p:sp>
          <p:nvSpPr>
            <p:cNvPr id="317" name="CustomShape 6"/>
            <p:cNvSpPr/>
            <p:nvPr/>
          </p:nvSpPr>
          <p:spPr>
            <a:xfrm>
              <a:off x="1025640" y="2007000"/>
              <a:ext cx="5250240" cy="396360"/>
            </a:xfrm>
            <a:custGeom>
              <a:avLst/>
              <a:gdLst/>
              <a:ahLst/>
              <a:rect l="l" t="t" r="r" b="b"/>
              <a:pathLst>
                <a:path w="5251450" h="397440">
                  <a:moveTo>
                    <a:pt x="0" y="0"/>
                  </a:moveTo>
                  <a:lnTo>
                    <a:pt x="5251450" y="0"/>
                  </a:lnTo>
                  <a:lnTo>
                    <a:pt x="5251450" y="397440"/>
                  </a:lnTo>
                  <a:lnTo>
                    <a:pt x="0" y="397440"/>
                  </a:lnTo>
                  <a:lnTo>
                    <a:pt x="0" y="0"/>
                  </a:lnTo>
                  <a:close/>
                </a:path>
              </a:pathLst>
            </a:custGeom>
            <a:noFill/>
            <a:ln>
              <a:noFill/>
            </a:ln>
          </p:spPr>
          <p:style>
            <a:lnRef idx="0"/>
            <a:fillRef idx="0"/>
            <a:effectRef idx="0"/>
            <a:fontRef idx="minor"/>
          </p:style>
          <p:txBody>
            <a:bodyPr lIns="166680" rIns="170640" tIns="30600" bIns="30600">
              <a:noAutofit/>
            </a:bodyPr>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Début, Fin, Si, Alors, Sinon Tant Que, Jusqu’à…</a:t>
              </a:r>
              <a:endParaRPr b="0" lang="fr-FR" sz="1900" spc="-1" strike="noStrike">
                <a:latin typeface="Arial"/>
              </a:endParaRPr>
            </a:p>
          </p:txBody>
        </p:sp>
        <p:sp>
          <p:nvSpPr>
            <p:cNvPr id="318" name="CustomShape 7"/>
            <p:cNvSpPr/>
            <p:nvPr/>
          </p:nvSpPr>
          <p:spPr>
            <a:xfrm>
              <a:off x="1008000" y="2809080"/>
              <a:ext cx="5250240" cy="574560"/>
            </a:xfrm>
            <a:custGeom>
              <a:avLst/>
              <a:gdLst/>
              <a:ahLst/>
              <a:rect l="l" t="t" r="r" b="b"/>
              <a:pathLst>
                <a:path w="5251450" h="575639">
                  <a:moveTo>
                    <a:pt x="0" y="95942"/>
                  </a:moveTo>
                  <a:cubicBezTo>
                    <a:pt x="0" y="42955"/>
                    <a:pt x="42955" y="0"/>
                    <a:pt x="95942" y="0"/>
                  </a:cubicBezTo>
                  <a:lnTo>
                    <a:pt x="5155508" y="0"/>
                  </a:lnTo>
                  <a:cubicBezTo>
                    <a:pt x="5208495" y="0"/>
                    <a:pt x="5251450" y="42955"/>
                    <a:pt x="5251450" y="95942"/>
                  </a:cubicBezTo>
                  <a:lnTo>
                    <a:pt x="5251450" y="479697"/>
                  </a:lnTo>
                  <a:cubicBezTo>
                    <a:pt x="5251450" y="532684"/>
                    <a:pt x="5208495" y="575639"/>
                    <a:pt x="5155508" y="575639"/>
                  </a:cubicBezTo>
                  <a:lnTo>
                    <a:pt x="95942" y="575639"/>
                  </a:lnTo>
                  <a:cubicBezTo>
                    <a:pt x="42955" y="575639"/>
                    <a:pt x="0" y="532684"/>
                    <a:pt x="0" y="479697"/>
                  </a:cubicBezTo>
                  <a:lnTo>
                    <a:pt x="0" y="95942"/>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19520" rIns="119520" tIns="119520" bIns="1195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Opérateurs</a:t>
              </a:r>
              <a:endParaRPr b="0" lang="fr-FR" sz="2400" spc="-1" strike="noStrike">
                <a:latin typeface="Arial"/>
              </a:endParaRPr>
            </a:p>
          </p:txBody>
        </p:sp>
        <p:sp>
          <p:nvSpPr>
            <p:cNvPr id="319" name="CustomShape 8"/>
            <p:cNvSpPr/>
            <p:nvPr/>
          </p:nvSpPr>
          <p:spPr>
            <a:xfrm>
              <a:off x="1025640" y="2764080"/>
              <a:ext cx="5250240" cy="3575880"/>
            </a:xfrm>
            <a:custGeom>
              <a:avLst/>
              <a:gdLst/>
              <a:ahLst/>
              <a:rect l="l" t="t" r="r" b="b"/>
              <a:pathLst>
                <a:path w="5251450" h="3576960">
                  <a:moveTo>
                    <a:pt x="0" y="0"/>
                  </a:moveTo>
                  <a:lnTo>
                    <a:pt x="5251450" y="0"/>
                  </a:lnTo>
                  <a:lnTo>
                    <a:pt x="5251450" y="3576960"/>
                  </a:lnTo>
                  <a:lnTo>
                    <a:pt x="0" y="3576960"/>
                  </a:lnTo>
                  <a:lnTo>
                    <a:pt x="0" y="0"/>
                  </a:lnTo>
                  <a:close/>
                </a:path>
              </a:pathLst>
            </a:custGeom>
            <a:noFill/>
            <a:ln>
              <a:noFill/>
            </a:ln>
          </p:spPr>
          <p:style>
            <a:lnRef idx="0"/>
            <a:fillRef idx="0"/>
            <a:effectRef idx="0"/>
            <a:fontRef idx="minor"/>
          </p:style>
          <p:txBody>
            <a:bodyPr lIns="166680" rIns="170640" tIns="30600" bIns="30600">
              <a:noAutofit/>
            </a:bodyPr>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a:t>
              </a:r>
              <a:endParaRPr b="0" lang="fr-FR" sz="1900" spc="-1" strike="noStrike">
                <a:latin typeface="Arial"/>
              </a:endParaRPr>
            </a:p>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a:t>
              </a:r>
              <a:endParaRPr b="0" lang="fr-FR" sz="1900" spc="-1" strike="noStrike">
                <a:latin typeface="Arial"/>
              </a:endParaRPr>
            </a:p>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&lt;- (affectation)</a:t>
              </a:r>
              <a:endParaRPr b="0" lang="fr-FR" sz="1900" spc="-1" strike="noStrike">
                <a:latin typeface="Arial"/>
              </a:endParaRPr>
            </a:p>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 ,*, /</a:t>
              </a:r>
              <a:endParaRPr b="0" lang="fr-FR" sz="1900" spc="-1" strike="noStrike">
                <a:latin typeface="Arial"/>
              </a:endParaRPr>
            </a:p>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 )</a:t>
              </a:r>
              <a:endParaRPr b="0" lang="fr-FR" sz="1900" spc="-1" strike="noStrike">
                <a:latin typeface="Arial"/>
              </a:endParaRPr>
            </a:p>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&lt;, &gt;, !=, &lt;=, &gt;=</a:t>
              </a:r>
              <a:endParaRPr b="0" lang="fr-FR" sz="1900" spc="-1" strike="noStrike">
                <a:latin typeface="Arial"/>
              </a:endParaRPr>
            </a:p>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(puissance)</a:t>
              </a:r>
              <a:endParaRPr b="0" lang="fr-FR" sz="1900" spc="-1" strike="noStrike">
                <a:latin typeface="Arial"/>
              </a:endParaRPr>
            </a:p>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(concaténation)</a:t>
              </a:r>
              <a:endParaRPr b="0" lang="fr-FR" sz="1900" spc="-1" strike="noStrike">
                <a:latin typeface="Arial"/>
              </a:endParaRPr>
            </a:p>
            <a:p>
              <a:pPr lvl="1" marL="17136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modulo (reste division entière)</a:t>
              </a:r>
              <a:endParaRPr b="0" lang="fr-FR" sz="1900" spc="-1" strike="noStrike">
                <a:latin typeface="Arial"/>
              </a:endParaRPr>
            </a:p>
            <a:p>
              <a:pPr lvl="2" marL="343080" indent="-17028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attention, Mod est une fonction Excel mais un opérateur VBA</a:t>
              </a:r>
              <a:endParaRPr b="0" lang="fr-FR" sz="1900" spc="-1" strike="noStrike">
                <a:latin typeface="Arial"/>
              </a:endParaRPr>
            </a:p>
          </p:txBody>
        </p:sp>
      </p:grpSp>
      <p:sp>
        <p:nvSpPr>
          <p:cNvPr id="320" name="CustomShape 9"/>
          <p:cNvSpPr/>
          <p:nvPr/>
        </p:nvSpPr>
        <p:spPr>
          <a:xfrm>
            <a:off x="6358320" y="91440"/>
            <a:ext cx="5275440" cy="46260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321" name="CustomShape 10"/>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spcBef>
                <a:spcPts val="1001"/>
              </a:spcBef>
              <a:tabLst>
                <a:tab algn="l" pos="0"/>
              </a:tabLst>
            </a:pPr>
            <a:endParaRPr b="0" lang="fr-FR" sz="1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algorithme : Travail de la journée</a:t>
            </a:r>
            <a:endParaRPr b="0" lang="fr-FR" sz="28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Début</a:t>
            </a:r>
            <a:endParaRPr b="0" lang="fr-FR" sz="24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prendre l’agenda</a:t>
            </a:r>
            <a:endParaRPr b="0" lang="fr-FR" sz="24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aller à aujourd'hui</a:t>
            </a:r>
            <a:endParaRPr b="0" lang="fr-FR" sz="2400" spc="-1" strike="noStrike">
              <a:latin typeface="Arial"/>
            </a:endParaRPr>
          </a:p>
          <a:p>
            <a:pPr marL="457200">
              <a:lnSpc>
                <a:spcPct val="90000"/>
              </a:lnSpc>
              <a:spcBef>
                <a:spcPts val="1001"/>
              </a:spcBef>
              <a:tabLst>
                <a:tab algn="l" pos="0"/>
              </a:tabLst>
            </a:pPr>
            <a:r>
              <a:rPr b="0" lang="fr-FR" sz="2800" spc="-1" strike="noStrike">
                <a:solidFill>
                  <a:srgbClr val="000000"/>
                </a:solidFill>
                <a:latin typeface="Calibri"/>
                <a:ea typeface="DejaVu Sans"/>
              </a:rPr>
              <a:t>TANT QUE il y a une tâche FAIRE</a:t>
            </a:r>
            <a:endParaRPr b="0" lang="fr-FR" sz="28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Lire tâche</a:t>
            </a:r>
            <a:endParaRPr b="0" lang="fr-FR" sz="24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Réaliser tâche</a:t>
            </a:r>
            <a:endParaRPr b="0" lang="fr-FR" sz="24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Passer à la tâche suivante</a:t>
            </a:r>
            <a:endParaRPr b="0" lang="fr-FR" sz="2400" spc="-1" strike="noStrike">
              <a:latin typeface="Arial"/>
            </a:endParaRPr>
          </a:p>
          <a:p>
            <a:pPr marL="457200">
              <a:lnSpc>
                <a:spcPct val="90000"/>
              </a:lnSpc>
              <a:spcBef>
                <a:spcPts val="1001"/>
              </a:spcBef>
              <a:tabLst>
                <a:tab algn="l" pos="0"/>
              </a:tabLst>
            </a:pPr>
            <a:r>
              <a:rPr b="0" lang="fr-FR" sz="2800" spc="-1" strike="noStrike">
                <a:solidFill>
                  <a:srgbClr val="000000"/>
                </a:solidFill>
                <a:latin typeface="Calibri"/>
                <a:ea typeface="DejaVu Sans"/>
              </a:rPr>
              <a:t>FIN TANT QUE</a:t>
            </a:r>
            <a:endParaRPr b="0" lang="fr-FR" sz="2800" spc="-1" strike="noStrike">
              <a:latin typeface="Arial"/>
            </a:endParaRPr>
          </a:p>
          <a:p>
            <a:pPr marL="457200">
              <a:lnSpc>
                <a:spcPct val="90000"/>
              </a:lnSpc>
              <a:spcBef>
                <a:spcPts val="1001"/>
              </a:spcBef>
              <a:tabLst>
                <a:tab algn="l" pos="0"/>
              </a:tabLst>
            </a:pPr>
            <a:r>
              <a:rPr b="0" lang="fr-FR" sz="2800" spc="-1" strike="noStrike">
                <a:solidFill>
                  <a:srgbClr val="000000"/>
                </a:solidFill>
                <a:latin typeface="Calibri"/>
                <a:ea typeface="DejaVu Sans"/>
              </a:rPr>
              <a:t>Fermer agenda</a:t>
            </a:r>
            <a:endParaRPr b="0" lang="fr-FR" sz="2800" spc="-1" strike="noStrike">
              <a:latin typeface="Arial"/>
            </a:endParaRPr>
          </a:p>
          <a:p>
            <a:pPr marL="457200">
              <a:lnSpc>
                <a:spcPct val="90000"/>
              </a:lnSpc>
              <a:spcBef>
                <a:spcPts val="1001"/>
              </a:spcBef>
              <a:tabLst>
                <a:tab algn="l" pos="0"/>
              </a:tabLst>
            </a:pPr>
            <a:r>
              <a:rPr b="0" lang="fr-FR" sz="2800" spc="-1" strike="noStrike">
                <a:solidFill>
                  <a:srgbClr val="000000"/>
                </a:solidFill>
                <a:latin typeface="Calibri"/>
                <a:ea typeface="DejaVu Sans"/>
              </a:rPr>
              <a:t>Fin</a:t>
            </a:r>
            <a:endParaRPr b="0" lang="fr-FR" sz="2800" spc="-1" strike="noStrike">
              <a:latin typeface="Arial"/>
            </a:endParaRPr>
          </a:p>
          <a:p>
            <a:pPr marL="457200">
              <a:lnSpc>
                <a:spcPct val="90000"/>
              </a:lnSpc>
              <a:spcBef>
                <a:spcPts val="1001"/>
              </a:spcBef>
              <a:tabLst>
                <a:tab algn="l" pos="0"/>
              </a:tabLst>
            </a:pPr>
            <a:endParaRPr b="0" lang="fr-FR" sz="2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anim calcmode="lin" valueType="num">
                                      <p:cBhvr additive="repl">
                                        <p:cTn id="7" dur="500" fill="hold"/>
                                        <p:tgtEl>
                                          <p:spTgt spid="321">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21">
                                            <p:txEl>
                                              <p:pRg st="0" end="0"/>
                                            </p:txEl>
                                          </p:spTgt>
                                        </p:tgtEl>
                                        <p:attrNameLst>
                                          <p:attrName>ppt_y</p:attrName>
                                        </p:attrNameLst>
                                      </p:cBhvr>
                                      <p:tavLst>
                                        <p:tav tm="0">
                                          <p:val>
                                            <p:strVal val="1+#ppt_h/2"/>
                                          </p:val>
                                        </p:tav>
                                        <p:tav tm="100000">
                                          <p:val>
                                            <p:strVal val="#ppt_y"/>
                                          </p:val>
                                        </p:tav>
                                      </p:tavLst>
                                    </p:anim>
                                  </p:childTnLst>
                                </p:cTn>
                              </p:par>
                              <p:par>
                                <p:cTn id="9" nodeType="withEffect" fill="hold" presetClass="entr" presetID="2" presetSubtype="4">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anim calcmode="lin" valueType="num">
                                      <p:cBhvr additive="repl">
                                        <p:cTn id="11" dur="500" fill="hold"/>
                                        <p:tgtEl>
                                          <p:spTgt spid="321">
                                            <p:txEl>
                                              <p:pRg st="1" end="1"/>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321">
                                            <p:txEl>
                                              <p:pRg st="1" end="1"/>
                                            </p:txEl>
                                          </p:spTgt>
                                        </p:tgtEl>
                                        <p:attrNameLst>
                                          <p:attrName>ppt_y</p:attrName>
                                        </p:attrNameLst>
                                      </p:cBhvr>
                                      <p:tavLst>
                                        <p:tav tm="0">
                                          <p:val>
                                            <p:strVal val="1+#ppt_h/2"/>
                                          </p:val>
                                        </p:tav>
                                        <p:tav tm="100000">
                                          <p:val>
                                            <p:strVal val="#ppt_y"/>
                                          </p:val>
                                        </p:tav>
                                      </p:tavLst>
                                    </p:anim>
                                  </p:childTnLst>
                                </p:cTn>
                              </p:par>
                              <p:par>
                                <p:cTn id="13" nodeType="withEffect" fill="hold" presetClass="entr" presetID="2" presetSubtype="4">
                                  <p:stCondLst>
                                    <p:cond delay="0"/>
                                  </p:stCondLst>
                                  <p:childTnLst>
                                    <p:set>
                                      <p:cBhvr>
                                        <p:cTn id="14" dur="1" fill="hold">
                                          <p:stCondLst>
                                            <p:cond delay="0"/>
                                          </p:stCondLst>
                                        </p:cTn>
                                        <p:tgtEl>
                                          <p:spTgt spid="321">
                                            <p:txEl>
                                              <p:pRg st="2" end="2"/>
                                            </p:txEl>
                                          </p:spTgt>
                                        </p:tgtEl>
                                        <p:attrNameLst>
                                          <p:attrName>style.visibility</p:attrName>
                                        </p:attrNameLst>
                                      </p:cBhvr>
                                      <p:to>
                                        <p:strVal val="visible"/>
                                      </p:to>
                                    </p:set>
                                    <p:anim calcmode="lin" valueType="num">
                                      <p:cBhvr additive="repl">
                                        <p:cTn id="15" dur="500" fill="hold"/>
                                        <p:tgtEl>
                                          <p:spTgt spid="321">
                                            <p:txEl>
                                              <p:pRg st="2" end="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321">
                                            <p:txEl>
                                              <p:pRg st="2" end="2"/>
                                            </p:txEl>
                                          </p:spTgt>
                                        </p:tgtEl>
                                        <p:attrNameLst>
                                          <p:attrName>ppt_y</p:attrName>
                                        </p:attrNameLst>
                                      </p:cBhvr>
                                      <p:tavLst>
                                        <p:tav tm="0">
                                          <p:val>
                                            <p:strVal val="1+#ppt_h/2"/>
                                          </p:val>
                                        </p:tav>
                                        <p:tav tm="100000">
                                          <p:val>
                                            <p:strVal val="#ppt_y"/>
                                          </p:val>
                                        </p:tav>
                                      </p:tavLst>
                                    </p:anim>
                                  </p:childTnLst>
                                </p:cTn>
                              </p:par>
                              <p:par>
                                <p:cTn id="17" nodeType="withEffect" fill="hold" presetClass="entr" presetID="2" presetSubtype="4">
                                  <p:stCondLst>
                                    <p:cond delay="0"/>
                                  </p:stCondLst>
                                  <p:childTnLst>
                                    <p:set>
                                      <p:cBhvr>
                                        <p:cTn id="18" dur="1" fill="hold">
                                          <p:stCondLst>
                                            <p:cond delay="0"/>
                                          </p:stCondLst>
                                        </p:cTn>
                                        <p:tgtEl>
                                          <p:spTgt spid="321">
                                            <p:txEl>
                                              <p:pRg st="3" end="3"/>
                                            </p:txEl>
                                          </p:spTgt>
                                        </p:tgtEl>
                                        <p:attrNameLst>
                                          <p:attrName>style.visibility</p:attrName>
                                        </p:attrNameLst>
                                      </p:cBhvr>
                                      <p:to>
                                        <p:strVal val="visible"/>
                                      </p:to>
                                    </p:set>
                                    <p:anim calcmode="lin" valueType="num">
                                      <p:cBhvr additive="repl">
                                        <p:cTn id="19" dur="500" fill="hold"/>
                                        <p:tgtEl>
                                          <p:spTgt spid="321">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21">
                                            <p:txEl>
                                              <p:pRg st="3" end="3"/>
                                            </p:txEl>
                                          </p:spTgt>
                                        </p:tgtEl>
                                        <p:attrNameLst>
                                          <p:attrName>ppt_y</p:attrName>
                                        </p:attrNameLst>
                                      </p:cBhvr>
                                      <p:tavLst>
                                        <p:tav tm="0">
                                          <p:val>
                                            <p:strVal val="1+#ppt_h/2"/>
                                          </p:val>
                                        </p:tav>
                                        <p:tav tm="100000">
                                          <p:val>
                                            <p:strVal val="#ppt_y"/>
                                          </p:val>
                                        </p:tav>
                                      </p:tavLst>
                                    </p:anim>
                                  </p:childTnLst>
                                </p:cTn>
                              </p:par>
                              <p:par>
                                <p:cTn id="21" nodeType="withEffect" fill="hold" presetClass="entr" presetID="2" presetSubtype="4">
                                  <p:stCondLst>
                                    <p:cond delay="0"/>
                                  </p:stCondLst>
                                  <p:childTnLst>
                                    <p:set>
                                      <p:cBhvr>
                                        <p:cTn id="22" dur="1" fill="hold">
                                          <p:stCondLst>
                                            <p:cond delay="0"/>
                                          </p:stCondLst>
                                        </p:cTn>
                                        <p:tgtEl>
                                          <p:spTgt spid="321">
                                            <p:txEl>
                                              <p:pRg st="4" end="4"/>
                                            </p:txEl>
                                          </p:spTgt>
                                        </p:tgtEl>
                                        <p:attrNameLst>
                                          <p:attrName>style.visibility</p:attrName>
                                        </p:attrNameLst>
                                      </p:cBhvr>
                                      <p:to>
                                        <p:strVal val="visible"/>
                                      </p:to>
                                    </p:set>
                                    <p:anim calcmode="lin" valueType="num">
                                      <p:cBhvr additive="repl">
                                        <p:cTn id="23" dur="500" fill="hold"/>
                                        <p:tgtEl>
                                          <p:spTgt spid="321">
                                            <p:txEl>
                                              <p:pRg st="4" end="4"/>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321">
                                            <p:txEl>
                                              <p:pRg st="4" end="4"/>
                                            </p:txEl>
                                          </p:spTgt>
                                        </p:tgtEl>
                                        <p:attrNameLst>
                                          <p:attrName>ppt_y</p:attrName>
                                        </p:attrNameLst>
                                      </p:cBhvr>
                                      <p:tavLst>
                                        <p:tav tm="0">
                                          <p:val>
                                            <p:strVal val="1+#ppt_h/2"/>
                                          </p:val>
                                        </p:tav>
                                        <p:tav tm="100000">
                                          <p:val>
                                            <p:strVal val="#ppt_y"/>
                                          </p:val>
                                        </p:tav>
                                      </p:tavLst>
                                    </p:anim>
                                  </p:childTnLst>
                                </p:cTn>
                              </p:par>
                              <p:par>
                                <p:cTn id="25" nodeType="withEffect" fill="hold" presetClass="entr" presetID="2" presetSubtype="4">
                                  <p:stCondLst>
                                    <p:cond delay="0"/>
                                  </p:stCondLst>
                                  <p:childTnLst>
                                    <p:set>
                                      <p:cBhvr>
                                        <p:cTn id="26" dur="1" fill="hold">
                                          <p:stCondLst>
                                            <p:cond delay="0"/>
                                          </p:stCondLst>
                                        </p:cTn>
                                        <p:tgtEl>
                                          <p:spTgt spid="321">
                                            <p:txEl>
                                              <p:pRg st="5" end="5"/>
                                            </p:txEl>
                                          </p:spTgt>
                                        </p:tgtEl>
                                        <p:attrNameLst>
                                          <p:attrName>style.visibility</p:attrName>
                                        </p:attrNameLst>
                                      </p:cBhvr>
                                      <p:to>
                                        <p:strVal val="visible"/>
                                      </p:to>
                                    </p:set>
                                    <p:anim calcmode="lin" valueType="num">
                                      <p:cBhvr additive="repl">
                                        <p:cTn id="27" dur="500" fill="hold"/>
                                        <p:tgtEl>
                                          <p:spTgt spid="321">
                                            <p:txEl>
                                              <p:pRg st="5" end="5"/>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321">
                                            <p:txEl>
                                              <p:pRg st="5" end="5"/>
                                            </p:txEl>
                                          </p:spTgt>
                                        </p:tgtEl>
                                        <p:attrNameLst>
                                          <p:attrName>ppt_y</p:attrName>
                                        </p:attrNameLst>
                                      </p:cBhvr>
                                      <p:tavLst>
                                        <p:tav tm="0">
                                          <p:val>
                                            <p:strVal val="1+#ppt_h/2"/>
                                          </p:val>
                                        </p:tav>
                                        <p:tav tm="100000">
                                          <p:val>
                                            <p:strVal val="#ppt_y"/>
                                          </p:val>
                                        </p:tav>
                                      </p:tavLst>
                                    </p:anim>
                                  </p:childTnLst>
                                </p:cTn>
                              </p:par>
                              <p:par>
                                <p:cTn id="29" nodeType="withEffect" fill="hold" presetClass="entr" presetID="2" presetSubtype="4">
                                  <p:stCondLst>
                                    <p:cond delay="0"/>
                                  </p:stCondLst>
                                  <p:childTnLst>
                                    <p:set>
                                      <p:cBhvr>
                                        <p:cTn id="30" dur="1" fill="hold">
                                          <p:stCondLst>
                                            <p:cond delay="0"/>
                                          </p:stCondLst>
                                        </p:cTn>
                                        <p:tgtEl>
                                          <p:spTgt spid="321">
                                            <p:txEl>
                                              <p:pRg st="6" end="6"/>
                                            </p:txEl>
                                          </p:spTgt>
                                        </p:tgtEl>
                                        <p:attrNameLst>
                                          <p:attrName>style.visibility</p:attrName>
                                        </p:attrNameLst>
                                      </p:cBhvr>
                                      <p:to>
                                        <p:strVal val="visible"/>
                                      </p:to>
                                    </p:set>
                                    <p:anim calcmode="lin" valueType="num">
                                      <p:cBhvr additive="repl">
                                        <p:cTn id="31" dur="500" fill="hold"/>
                                        <p:tgtEl>
                                          <p:spTgt spid="321">
                                            <p:txEl>
                                              <p:pRg st="6" end="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321">
                                            <p:txEl>
                                              <p:pRg st="6" end="6"/>
                                            </p:txEl>
                                          </p:spTgt>
                                        </p:tgtEl>
                                        <p:attrNameLst>
                                          <p:attrName>ppt_y</p:attrName>
                                        </p:attrNameLst>
                                      </p:cBhvr>
                                      <p:tavLst>
                                        <p:tav tm="0">
                                          <p:val>
                                            <p:strVal val="1+#ppt_h/2"/>
                                          </p:val>
                                        </p:tav>
                                        <p:tav tm="100000">
                                          <p:val>
                                            <p:strVal val="#ppt_y"/>
                                          </p:val>
                                        </p:tav>
                                      </p:tavLst>
                                    </p:anim>
                                  </p:childTnLst>
                                </p:cTn>
                              </p:par>
                              <p:par>
                                <p:cTn id="33" nodeType="withEffect" fill="hold" presetClass="entr" presetID="2" presetSubtype="4">
                                  <p:stCondLst>
                                    <p:cond delay="0"/>
                                  </p:stCondLst>
                                  <p:childTnLst>
                                    <p:set>
                                      <p:cBhvr>
                                        <p:cTn id="34" dur="1" fill="hold">
                                          <p:stCondLst>
                                            <p:cond delay="0"/>
                                          </p:stCondLst>
                                        </p:cTn>
                                        <p:tgtEl>
                                          <p:spTgt spid="321">
                                            <p:txEl>
                                              <p:pRg st="7" end="7"/>
                                            </p:txEl>
                                          </p:spTgt>
                                        </p:tgtEl>
                                        <p:attrNameLst>
                                          <p:attrName>style.visibility</p:attrName>
                                        </p:attrNameLst>
                                      </p:cBhvr>
                                      <p:to>
                                        <p:strVal val="visible"/>
                                      </p:to>
                                    </p:set>
                                    <p:anim calcmode="lin" valueType="num">
                                      <p:cBhvr additive="repl">
                                        <p:cTn id="35" dur="500" fill="hold"/>
                                        <p:tgtEl>
                                          <p:spTgt spid="321">
                                            <p:txEl>
                                              <p:pRg st="7" end="7"/>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321">
                                            <p:txEl>
                                              <p:pRg st="7" end="7"/>
                                            </p:txEl>
                                          </p:spTgt>
                                        </p:tgtEl>
                                        <p:attrNameLst>
                                          <p:attrName>ppt_y</p:attrName>
                                        </p:attrNameLst>
                                      </p:cBhvr>
                                      <p:tavLst>
                                        <p:tav tm="0">
                                          <p:val>
                                            <p:strVal val="1+#ppt_h/2"/>
                                          </p:val>
                                        </p:tav>
                                        <p:tav tm="100000">
                                          <p:val>
                                            <p:strVal val="#ppt_y"/>
                                          </p:val>
                                        </p:tav>
                                      </p:tavLst>
                                    </p:anim>
                                  </p:childTnLst>
                                </p:cTn>
                              </p:par>
                              <p:par>
                                <p:cTn id="37" nodeType="withEffect" fill="hold" presetClass="entr" presetID="2" presetSubtype="4">
                                  <p:stCondLst>
                                    <p:cond delay="0"/>
                                  </p:stCondLst>
                                  <p:childTnLst>
                                    <p:set>
                                      <p:cBhvr>
                                        <p:cTn id="38" dur="1" fill="hold">
                                          <p:stCondLst>
                                            <p:cond delay="0"/>
                                          </p:stCondLst>
                                        </p:cTn>
                                        <p:tgtEl>
                                          <p:spTgt spid="321">
                                            <p:txEl>
                                              <p:pRg st="8" end="8"/>
                                            </p:txEl>
                                          </p:spTgt>
                                        </p:tgtEl>
                                        <p:attrNameLst>
                                          <p:attrName>style.visibility</p:attrName>
                                        </p:attrNameLst>
                                      </p:cBhvr>
                                      <p:to>
                                        <p:strVal val="visible"/>
                                      </p:to>
                                    </p:set>
                                    <p:anim calcmode="lin" valueType="num">
                                      <p:cBhvr additive="repl">
                                        <p:cTn id="39" dur="500" fill="hold"/>
                                        <p:tgtEl>
                                          <p:spTgt spid="321">
                                            <p:txEl>
                                              <p:pRg st="8" end="8"/>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321">
                                            <p:txEl>
                                              <p:pRg st="8" end="8"/>
                                            </p:txEl>
                                          </p:spTgt>
                                        </p:tgtEl>
                                        <p:attrNameLst>
                                          <p:attrName>ppt_y</p:attrName>
                                        </p:attrNameLst>
                                      </p:cBhvr>
                                      <p:tavLst>
                                        <p:tav tm="0">
                                          <p:val>
                                            <p:strVal val="1+#ppt_h/2"/>
                                          </p:val>
                                        </p:tav>
                                        <p:tav tm="100000">
                                          <p:val>
                                            <p:strVal val="#ppt_y"/>
                                          </p:val>
                                        </p:tav>
                                      </p:tavLst>
                                    </p:anim>
                                  </p:childTnLst>
                                </p:cTn>
                              </p:par>
                              <p:par>
                                <p:cTn id="41" nodeType="withEffect" fill="hold" presetClass="entr" presetID="2" presetSubtype="4">
                                  <p:stCondLst>
                                    <p:cond delay="0"/>
                                  </p:stCondLst>
                                  <p:childTnLst>
                                    <p:set>
                                      <p:cBhvr>
                                        <p:cTn id="42" dur="1" fill="hold">
                                          <p:stCondLst>
                                            <p:cond delay="0"/>
                                          </p:stCondLst>
                                        </p:cTn>
                                        <p:tgtEl>
                                          <p:spTgt spid="321">
                                            <p:txEl>
                                              <p:pRg st="9" end="9"/>
                                            </p:txEl>
                                          </p:spTgt>
                                        </p:tgtEl>
                                        <p:attrNameLst>
                                          <p:attrName>style.visibility</p:attrName>
                                        </p:attrNameLst>
                                      </p:cBhvr>
                                      <p:to>
                                        <p:strVal val="visible"/>
                                      </p:to>
                                    </p:set>
                                    <p:anim calcmode="lin" valueType="num">
                                      <p:cBhvr additive="repl">
                                        <p:cTn id="43" dur="500" fill="hold"/>
                                        <p:tgtEl>
                                          <p:spTgt spid="321">
                                            <p:txEl>
                                              <p:pRg st="9" end="9"/>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321">
                                            <p:txEl>
                                              <p:pRg st="9" end="9"/>
                                            </p:txEl>
                                          </p:spTgt>
                                        </p:tgtEl>
                                        <p:attrNameLst>
                                          <p:attrName>ppt_y</p:attrName>
                                        </p:attrNameLst>
                                      </p:cBhvr>
                                      <p:tavLst>
                                        <p:tav tm="0">
                                          <p:val>
                                            <p:strVal val="1+#ppt_h/2"/>
                                          </p:val>
                                        </p:tav>
                                        <p:tav tm="100000">
                                          <p:val>
                                            <p:strVal val="#ppt_y"/>
                                          </p:val>
                                        </p:tav>
                                      </p:tavLst>
                                    </p:anim>
                                  </p:childTnLst>
                                </p:cTn>
                              </p:par>
                              <p:par>
                                <p:cTn id="45" nodeType="withEffect" fill="hold" presetClass="entr" presetID="2" presetSubtype="4">
                                  <p:stCondLst>
                                    <p:cond delay="0"/>
                                  </p:stCondLst>
                                  <p:childTnLst>
                                    <p:set>
                                      <p:cBhvr>
                                        <p:cTn id="46" dur="1" fill="hold">
                                          <p:stCondLst>
                                            <p:cond delay="0"/>
                                          </p:stCondLst>
                                        </p:cTn>
                                        <p:tgtEl>
                                          <p:spTgt spid="321">
                                            <p:txEl>
                                              <p:pRg st="10" end="10"/>
                                            </p:txEl>
                                          </p:spTgt>
                                        </p:tgtEl>
                                        <p:attrNameLst>
                                          <p:attrName>style.visibility</p:attrName>
                                        </p:attrNameLst>
                                      </p:cBhvr>
                                      <p:to>
                                        <p:strVal val="visible"/>
                                      </p:to>
                                    </p:set>
                                    <p:anim calcmode="lin" valueType="num">
                                      <p:cBhvr additive="repl">
                                        <p:cTn id="47" dur="500" fill="hold"/>
                                        <p:tgtEl>
                                          <p:spTgt spid="321">
                                            <p:txEl>
                                              <p:pRg st="10" end="10"/>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32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L’ALGORITHME</a:t>
            </a:r>
            <a:endParaRPr b="0" lang="fr-FR" sz="6000" spc="-1" strike="noStrike">
              <a:latin typeface="Arial"/>
            </a:endParaRPr>
          </a:p>
        </p:txBody>
      </p:sp>
      <p:sp>
        <p:nvSpPr>
          <p:cNvPr id="323" name="CustomShape 2"/>
          <p:cNvSpPr/>
          <p:nvPr/>
        </p:nvSpPr>
        <p:spPr>
          <a:xfrm>
            <a:off x="831960" y="4589640"/>
            <a:ext cx="10514520" cy="1499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24" name="Group 1"/>
          <p:cNvGrpSpPr/>
          <p:nvPr/>
        </p:nvGrpSpPr>
        <p:grpSpPr>
          <a:xfrm>
            <a:off x="988560" y="273240"/>
            <a:ext cx="11059200" cy="5922360"/>
            <a:chOff x="988560" y="273240"/>
            <a:chExt cx="11059200" cy="5922360"/>
          </a:xfrm>
        </p:grpSpPr>
        <p:sp>
          <p:nvSpPr>
            <p:cNvPr id="325" name="CustomShape 2"/>
            <p:cNvSpPr/>
            <p:nvPr/>
          </p:nvSpPr>
          <p:spPr>
            <a:xfrm>
              <a:off x="988560" y="1712160"/>
              <a:ext cx="3069000" cy="3069000"/>
            </a:xfrm>
            <a:custGeom>
              <a:avLst/>
              <a:gdLst/>
              <a:ahLst/>
              <a:rect l="l" t="t" r="r" b="b"/>
              <a:pathLst>
                <a:path w="3070094" h="3070094">
                  <a:moveTo>
                    <a:pt x="0" y="1535047"/>
                  </a:moveTo>
                  <a:cubicBezTo>
                    <a:pt x="0" y="687264"/>
                    <a:pt x="687264" y="0"/>
                    <a:pt x="1535047" y="0"/>
                  </a:cubicBezTo>
                  <a:cubicBezTo>
                    <a:pt x="2382830" y="0"/>
                    <a:pt x="3070094" y="687264"/>
                    <a:pt x="3070094" y="1535047"/>
                  </a:cubicBezTo>
                  <a:cubicBezTo>
                    <a:pt x="3070094" y="2382830"/>
                    <a:pt x="2382830" y="3070094"/>
                    <a:pt x="1535047" y="3070094"/>
                  </a:cubicBezTo>
                  <a:cubicBezTo>
                    <a:pt x="687264" y="3070094"/>
                    <a:pt x="0" y="2382830"/>
                    <a:pt x="0" y="1535047"/>
                  </a:cubicBez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449640" rIns="449640" tIns="449640" bIns="449640" anchor="ctr" anchorCtr="1">
              <a:noAutofit/>
            </a:bodyPr>
            <a:p>
              <a:pPr algn="ctr">
                <a:lnSpc>
                  <a:spcPct val="90000"/>
                </a:lnSpc>
                <a:spcAft>
                  <a:spcPts val="1599"/>
                </a:spcAft>
                <a:tabLst>
                  <a:tab algn="l" pos="0"/>
                </a:tabLst>
              </a:pPr>
              <a:r>
                <a:rPr b="0" lang="fr-FR" sz="3700" spc="-1" strike="noStrike">
                  <a:solidFill>
                    <a:srgbClr val="ffffff"/>
                  </a:solidFill>
                  <a:latin typeface="Calibri"/>
                  <a:ea typeface="DejaVu Sans"/>
                </a:rPr>
                <a:t>Problème</a:t>
              </a:r>
              <a:endParaRPr b="0" lang="fr-FR" sz="3700" spc="-1" strike="noStrike">
                <a:latin typeface="Arial"/>
              </a:endParaRPr>
            </a:p>
          </p:txBody>
        </p:sp>
        <p:sp>
          <p:nvSpPr>
            <p:cNvPr id="326" name="CustomShape 3"/>
            <p:cNvSpPr/>
            <p:nvPr/>
          </p:nvSpPr>
          <p:spPr>
            <a:xfrm rot="17433000">
              <a:off x="3467880" y="2020320"/>
              <a:ext cx="2100240" cy="360"/>
            </a:xfrm>
            <a:custGeom>
              <a:avLst/>
              <a:gdLst/>
              <a:ahLst/>
              <a:rect l="l" t="t" r="r" b="b"/>
              <a:pathLst>
                <a:path w="2101210" h="0">
                  <a:moveTo>
                    <a:pt x="0" y="0"/>
                  </a:moveTo>
                  <a:lnTo>
                    <a:pt x="2101210" y="0"/>
                  </a:lnTo>
                </a:path>
              </a:pathLst>
            </a:custGeom>
            <a:noFill/>
            <a:ln w="12600">
              <a:solidFill>
                <a:srgbClr val="4472c4"/>
              </a:solidFill>
              <a:miter/>
            </a:ln>
          </p:spPr>
          <p:style>
            <a:lnRef idx="0"/>
            <a:fillRef idx="0"/>
            <a:effectRef idx="0"/>
            <a:fontRef idx="minor"/>
          </p:style>
        </p:sp>
        <p:sp>
          <p:nvSpPr>
            <p:cNvPr id="327" name="CustomShape 4"/>
            <p:cNvSpPr/>
            <p:nvPr/>
          </p:nvSpPr>
          <p:spPr>
            <a:xfrm rot="14967000">
              <a:off x="7468200" y="2020320"/>
              <a:ext cx="2100240" cy="360"/>
            </a:xfrm>
            <a:custGeom>
              <a:avLst/>
              <a:gdLst/>
              <a:ahLst/>
              <a:rect l="l" t="t" r="r" b="b"/>
              <a:pathLst>
                <a:path w="2101210" h="0">
                  <a:moveTo>
                    <a:pt x="0" y="0"/>
                  </a:moveTo>
                  <a:lnTo>
                    <a:pt x="2101210" y="0"/>
                  </a:lnTo>
                </a:path>
              </a:pathLst>
            </a:custGeom>
            <a:noFill/>
            <a:ln w="12600">
              <a:solidFill>
                <a:srgbClr val="4472c4"/>
              </a:solidFill>
              <a:miter/>
            </a:ln>
          </p:spPr>
          <p:style>
            <a:lnRef idx="0"/>
            <a:fillRef idx="0"/>
            <a:effectRef idx="0"/>
            <a:fontRef idx="minor"/>
          </p:style>
        </p:sp>
        <p:sp>
          <p:nvSpPr>
            <p:cNvPr id="328" name="CustomShape 5"/>
            <p:cNvSpPr/>
            <p:nvPr/>
          </p:nvSpPr>
          <p:spPr>
            <a:xfrm>
              <a:off x="4887360" y="1036800"/>
              <a:ext cx="357840" cy="360"/>
            </a:xfrm>
            <a:custGeom>
              <a:avLst/>
              <a:gdLst/>
              <a:ahLst/>
              <a:rect l="l" t="t" r="r" b="b"/>
              <a:pathLst>
                <a:path w="997" h="35">
                  <a:moveTo>
                    <a:pt x="0" y="0"/>
                  </a:moveTo>
                  <a:lnTo>
                    <a:pt x="997" y="2"/>
                  </a:lnTo>
                </a:path>
              </a:pathLst>
            </a:custGeom>
            <a:noFill/>
            <a:ln w="12600">
              <a:solidFill>
                <a:srgbClr val="4472c4"/>
              </a:solidFill>
              <a:miter/>
            </a:ln>
          </p:spPr>
          <p:style>
            <a:lnRef idx="0"/>
            <a:fillRef idx="0"/>
            <a:effectRef idx="0"/>
            <a:fontRef idx="minor"/>
          </p:style>
        </p:sp>
        <p:sp>
          <p:nvSpPr>
            <p:cNvPr id="329" name="CustomShape 6"/>
            <p:cNvSpPr/>
            <p:nvPr/>
          </p:nvSpPr>
          <p:spPr>
            <a:xfrm>
              <a:off x="5246280" y="273240"/>
              <a:ext cx="2543400" cy="1525680"/>
            </a:xfrm>
            <a:custGeom>
              <a:avLst/>
              <a:gdLst/>
              <a:ahLst/>
              <a:rect l="l" t="t" r="r" b="b"/>
              <a:pathLst>
                <a:path w="2544580" h="1526748">
                  <a:moveTo>
                    <a:pt x="0" y="0"/>
                  </a:moveTo>
                  <a:lnTo>
                    <a:pt x="2544580" y="0"/>
                  </a:lnTo>
                  <a:lnTo>
                    <a:pt x="2544580" y="1526748"/>
                  </a:lnTo>
                  <a:lnTo>
                    <a:pt x="0" y="1526748"/>
                  </a:lnTo>
                  <a:lnTo>
                    <a:pt x="0" y="0"/>
                  </a:lnTo>
                  <a:close/>
                </a:path>
              </a:pathLst>
            </a:custGeom>
            <a:noFill/>
            <a:ln>
              <a:noFill/>
            </a:ln>
          </p:spPr>
          <p:style>
            <a:lnRef idx="0"/>
            <a:fillRef idx="0"/>
            <a:effectRef idx="0"/>
            <a:fontRef idx="minor"/>
          </p:style>
          <p:txBody>
            <a:bodyPr lIns="255960" rIns="255960" tIns="255960" bIns="255960" anchor="ctr" anchorCtr="1">
              <a:noAutofit/>
            </a:bodyPr>
            <a:p>
              <a:pPr algn="ctr">
                <a:lnSpc>
                  <a:spcPct val="90000"/>
                </a:lnSpc>
                <a:spcAft>
                  <a:spcPts val="1500"/>
                </a:spcAft>
                <a:tabLst>
                  <a:tab algn="l" pos="0"/>
                </a:tabLst>
              </a:pPr>
              <a:r>
                <a:rPr b="0" lang="fr-FR" sz="2800" spc="-1" strike="noStrike">
                  <a:solidFill>
                    <a:srgbClr val="000000"/>
                  </a:solidFill>
                  <a:latin typeface="Calibri"/>
                  <a:ea typeface="DejaVu Sans"/>
                </a:rPr>
                <a:t>Ensemble de règles</a:t>
              </a:r>
              <a:endParaRPr b="0" lang="fr-FR" sz="2800" spc="-1" strike="noStrike">
                <a:latin typeface="Arial"/>
              </a:endParaRPr>
            </a:p>
          </p:txBody>
        </p:sp>
        <p:sp>
          <p:nvSpPr>
            <p:cNvPr id="330" name="CustomShape 7"/>
            <p:cNvSpPr/>
            <p:nvPr/>
          </p:nvSpPr>
          <p:spPr>
            <a:xfrm>
              <a:off x="7790760" y="1036800"/>
              <a:ext cx="357840" cy="360"/>
            </a:xfrm>
            <a:custGeom>
              <a:avLst/>
              <a:gdLst/>
              <a:ahLst/>
              <a:rect l="l" t="t" r="r" b="b"/>
              <a:pathLst>
                <a:path w="997" h="35">
                  <a:moveTo>
                    <a:pt x="0" y="0"/>
                  </a:moveTo>
                  <a:lnTo>
                    <a:pt x="997" y="2"/>
                  </a:lnTo>
                </a:path>
              </a:pathLst>
            </a:custGeom>
            <a:noFill/>
            <a:ln w="12600">
              <a:solidFill>
                <a:srgbClr val="4472c4"/>
              </a:solidFill>
              <a:miter/>
            </a:ln>
          </p:spPr>
          <p:style>
            <a:lnRef idx="0"/>
            <a:fillRef idx="0"/>
            <a:effectRef idx="0"/>
            <a:fontRef idx="minor"/>
          </p:style>
        </p:sp>
        <p:sp>
          <p:nvSpPr>
            <p:cNvPr id="331" name="CustomShape 8"/>
            <p:cNvSpPr/>
            <p:nvPr/>
          </p:nvSpPr>
          <p:spPr>
            <a:xfrm>
              <a:off x="4149720" y="3247200"/>
              <a:ext cx="738000" cy="360"/>
            </a:xfrm>
            <a:custGeom>
              <a:avLst/>
              <a:gdLst/>
              <a:ahLst/>
              <a:rect l="l" t="t" r="r" b="b"/>
              <a:pathLst>
                <a:path w="738953" h="0">
                  <a:moveTo>
                    <a:pt x="0" y="0"/>
                  </a:moveTo>
                  <a:lnTo>
                    <a:pt x="738953" y="0"/>
                  </a:lnTo>
                </a:path>
              </a:pathLst>
            </a:custGeom>
            <a:noFill/>
            <a:ln w="12600">
              <a:solidFill>
                <a:srgbClr val="4472c4"/>
              </a:solidFill>
              <a:miter/>
            </a:ln>
          </p:spPr>
          <p:style>
            <a:lnRef idx="0"/>
            <a:fillRef idx="0"/>
            <a:effectRef idx="0"/>
            <a:fontRef idx="minor"/>
          </p:style>
        </p:sp>
        <p:sp>
          <p:nvSpPr>
            <p:cNvPr id="332" name="CustomShape 9"/>
            <p:cNvSpPr/>
            <p:nvPr/>
          </p:nvSpPr>
          <p:spPr>
            <a:xfrm rot="10800000">
              <a:off x="8149320" y="3246840"/>
              <a:ext cx="738000" cy="360"/>
            </a:xfrm>
            <a:custGeom>
              <a:avLst/>
              <a:gdLst/>
              <a:ahLst/>
              <a:rect l="l" t="t" r="r" b="b"/>
              <a:pathLst>
                <a:path w="738953" h="0">
                  <a:moveTo>
                    <a:pt x="0" y="0"/>
                  </a:moveTo>
                  <a:lnTo>
                    <a:pt x="738953" y="0"/>
                  </a:lnTo>
                </a:path>
              </a:pathLst>
            </a:custGeom>
            <a:noFill/>
            <a:ln w="12600">
              <a:solidFill>
                <a:srgbClr val="4472c4"/>
              </a:solidFill>
              <a:miter/>
            </a:ln>
          </p:spPr>
          <p:style>
            <a:lnRef idx="0"/>
            <a:fillRef idx="0"/>
            <a:effectRef idx="0"/>
            <a:fontRef idx="minor"/>
          </p:style>
        </p:sp>
        <p:sp>
          <p:nvSpPr>
            <p:cNvPr id="333" name="CustomShape 10"/>
            <p:cNvSpPr/>
            <p:nvPr/>
          </p:nvSpPr>
          <p:spPr>
            <a:xfrm>
              <a:off x="4888800" y="3247200"/>
              <a:ext cx="357480" cy="360"/>
            </a:xfrm>
            <a:custGeom>
              <a:avLst/>
              <a:gdLst/>
              <a:ahLst/>
              <a:rect l="l" t="t" r="r" b="b"/>
              <a:pathLst>
                <a:path w="996" h="35">
                  <a:moveTo>
                    <a:pt x="0" y="0"/>
                  </a:moveTo>
                  <a:lnTo>
                    <a:pt x="996" y="2"/>
                  </a:lnTo>
                </a:path>
              </a:pathLst>
            </a:custGeom>
            <a:noFill/>
            <a:ln w="12600">
              <a:solidFill>
                <a:srgbClr val="4472c4"/>
              </a:solidFill>
              <a:miter/>
            </a:ln>
          </p:spPr>
          <p:style>
            <a:lnRef idx="0"/>
            <a:fillRef idx="0"/>
            <a:effectRef idx="0"/>
            <a:fontRef idx="minor"/>
          </p:style>
        </p:sp>
        <p:sp>
          <p:nvSpPr>
            <p:cNvPr id="334" name="CustomShape 11"/>
            <p:cNvSpPr/>
            <p:nvPr/>
          </p:nvSpPr>
          <p:spPr>
            <a:xfrm>
              <a:off x="5247360" y="1800000"/>
              <a:ext cx="2541240" cy="2893320"/>
            </a:xfrm>
            <a:custGeom>
              <a:avLst/>
              <a:gdLst/>
              <a:ahLst/>
              <a:rect l="l" t="t" r="r" b="b"/>
              <a:pathLst>
                <a:path w="2542460" h="2894464">
                  <a:moveTo>
                    <a:pt x="0" y="0"/>
                  </a:moveTo>
                  <a:lnTo>
                    <a:pt x="2542460" y="0"/>
                  </a:lnTo>
                  <a:lnTo>
                    <a:pt x="2542460" y="2894464"/>
                  </a:lnTo>
                  <a:lnTo>
                    <a:pt x="0" y="2894464"/>
                  </a:lnTo>
                  <a:lnTo>
                    <a:pt x="0" y="0"/>
                  </a:lnTo>
                  <a:close/>
                </a:path>
              </a:pathLst>
            </a:custGeom>
            <a:noFill/>
            <a:ln>
              <a:noFill/>
            </a:ln>
          </p:spPr>
          <p:style>
            <a:lnRef idx="0"/>
            <a:fillRef idx="0"/>
            <a:effectRef idx="0"/>
            <a:fontRef idx="minor"/>
          </p:style>
          <p:txBody>
            <a:bodyPr lIns="0" rIns="36000" tIns="36000" bIns="213480" anchor="ctr" anchorCtr="1">
              <a:noAutofit/>
            </a:bodyPr>
            <a:p>
              <a:pPr algn="ctr">
                <a:lnSpc>
                  <a:spcPct val="90000"/>
                </a:lnSpc>
                <a:spcAft>
                  <a:spcPts val="1301"/>
                </a:spcAft>
                <a:tabLst>
                  <a:tab algn="l" pos="0"/>
                </a:tabLst>
              </a:pPr>
              <a:r>
                <a:rPr b="0" lang="fr-FR" sz="2800" spc="-1" strike="noStrike">
                  <a:solidFill>
                    <a:srgbClr val="000000"/>
                  </a:solidFill>
                  <a:latin typeface="Calibri"/>
                  <a:ea typeface="DejaVu Sans"/>
                </a:rPr>
                <a:t>Enchaînements</a:t>
              </a:r>
              <a:endParaRPr b="0" lang="fr-FR" sz="2800" spc="-1" strike="noStrike">
                <a:latin typeface="Arial"/>
              </a:endParaRPr>
            </a:p>
            <a:p>
              <a:pPr algn="ctr">
                <a:lnSpc>
                  <a:spcPct val="90000"/>
                </a:lnSpc>
                <a:spcAft>
                  <a:spcPts val="1301"/>
                </a:spcAft>
                <a:tabLst>
                  <a:tab algn="l" pos="0"/>
                </a:tabLst>
              </a:pPr>
              <a:r>
                <a:rPr b="0" lang="fr-FR" sz="2800" spc="-1" strike="noStrike">
                  <a:solidFill>
                    <a:srgbClr val="000000"/>
                  </a:solidFill>
                  <a:latin typeface="Calibri"/>
                  <a:ea typeface="DejaVu Sans"/>
                </a:rPr>
                <a:t>(Structure)</a:t>
              </a:r>
              <a:endParaRPr b="0" lang="fr-FR" sz="2800" spc="-1" strike="noStrike">
                <a:latin typeface="Arial"/>
              </a:endParaRPr>
            </a:p>
          </p:txBody>
        </p:sp>
        <p:sp>
          <p:nvSpPr>
            <p:cNvPr id="335" name="CustomShape 12"/>
            <p:cNvSpPr/>
            <p:nvPr/>
          </p:nvSpPr>
          <p:spPr>
            <a:xfrm>
              <a:off x="7789680" y="3247200"/>
              <a:ext cx="357480" cy="360"/>
            </a:xfrm>
            <a:custGeom>
              <a:avLst/>
              <a:gdLst/>
              <a:ahLst/>
              <a:rect l="l" t="t" r="r" b="b"/>
              <a:pathLst>
                <a:path w="996" h="35">
                  <a:moveTo>
                    <a:pt x="0" y="0"/>
                  </a:moveTo>
                  <a:lnTo>
                    <a:pt x="996" y="2"/>
                  </a:lnTo>
                </a:path>
              </a:pathLst>
            </a:custGeom>
            <a:noFill/>
            <a:ln w="12600">
              <a:solidFill>
                <a:srgbClr val="4472c4"/>
              </a:solidFill>
              <a:miter/>
            </a:ln>
          </p:spPr>
          <p:style>
            <a:lnRef idx="0"/>
            <a:fillRef idx="0"/>
            <a:effectRef idx="0"/>
            <a:fontRef idx="minor"/>
          </p:style>
        </p:sp>
        <p:sp>
          <p:nvSpPr>
            <p:cNvPr id="336" name="CustomShape 13"/>
            <p:cNvSpPr/>
            <p:nvPr/>
          </p:nvSpPr>
          <p:spPr>
            <a:xfrm rot="4131600">
              <a:off x="3484080" y="4459320"/>
              <a:ext cx="2084760" cy="360"/>
            </a:xfrm>
            <a:custGeom>
              <a:avLst/>
              <a:gdLst/>
              <a:ahLst/>
              <a:rect l="l" t="t" r="r" b="b"/>
              <a:pathLst>
                <a:path w="2085888" h="0">
                  <a:moveTo>
                    <a:pt x="0" y="0"/>
                  </a:moveTo>
                  <a:lnTo>
                    <a:pt x="2085888" y="0"/>
                  </a:lnTo>
                </a:path>
              </a:pathLst>
            </a:custGeom>
            <a:noFill/>
            <a:ln w="12600">
              <a:solidFill>
                <a:srgbClr val="4472c4"/>
              </a:solidFill>
              <a:miter/>
            </a:ln>
          </p:spPr>
          <p:style>
            <a:lnRef idx="0"/>
            <a:fillRef idx="0"/>
            <a:effectRef idx="0"/>
            <a:fontRef idx="minor"/>
          </p:style>
        </p:sp>
        <p:sp>
          <p:nvSpPr>
            <p:cNvPr id="337" name="CustomShape 14"/>
            <p:cNvSpPr/>
            <p:nvPr/>
          </p:nvSpPr>
          <p:spPr>
            <a:xfrm rot="6623400">
              <a:off x="7490160" y="4458960"/>
              <a:ext cx="2074320" cy="360"/>
            </a:xfrm>
            <a:custGeom>
              <a:avLst/>
              <a:gdLst/>
              <a:ahLst/>
              <a:rect l="l" t="t" r="r" b="b"/>
              <a:pathLst>
                <a:path w="2075504" h="0">
                  <a:moveTo>
                    <a:pt x="0" y="0"/>
                  </a:moveTo>
                  <a:lnTo>
                    <a:pt x="2075504" y="0"/>
                  </a:lnTo>
                </a:path>
              </a:pathLst>
            </a:custGeom>
            <a:noFill/>
            <a:ln w="12600">
              <a:solidFill>
                <a:srgbClr val="4472c4"/>
              </a:solidFill>
              <a:miter/>
            </a:ln>
          </p:spPr>
          <p:style>
            <a:lnRef idx="0"/>
            <a:fillRef idx="0"/>
            <a:effectRef idx="0"/>
            <a:fontRef idx="minor"/>
          </p:style>
        </p:sp>
        <p:sp>
          <p:nvSpPr>
            <p:cNvPr id="338" name="CustomShape 15"/>
            <p:cNvSpPr/>
            <p:nvPr/>
          </p:nvSpPr>
          <p:spPr>
            <a:xfrm>
              <a:off x="4903920" y="5433120"/>
              <a:ext cx="357840" cy="360"/>
            </a:xfrm>
            <a:custGeom>
              <a:avLst/>
              <a:gdLst/>
              <a:ahLst/>
              <a:rect l="l" t="t" r="r" b="b"/>
              <a:pathLst>
                <a:path w="997" h="35">
                  <a:moveTo>
                    <a:pt x="0" y="0"/>
                  </a:moveTo>
                  <a:lnTo>
                    <a:pt x="997" y="2"/>
                  </a:lnTo>
                </a:path>
              </a:pathLst>
            </a:custGeom>
            <a:noFill/>
            <a:ln w="12600">
              <a:solidFill>
                <a:srgbClr val="4472c4"/>
              </a:solidFill>
              <a:miter/>
            </a:ln>
          </p:spPr>
          <p:style>
            <a:lnRef idx="0"/>
            <a:fillRef idx="0"/>
            <a:effectRef idx="0"/>
            <a:fontRef idx="minor"/>
          </p:style>
        </p:sp>
        <p:sp>
          <p:nvSpPr>
            <p:cNvPr id="339" name="CustomShape 16"/>
            <p:cNvSpPr/>
            <p:nvPr/>
          </p:nvSpPr>
          <p:spPr>
            <a:xfrm>
              <a:off x="5262840" y="4669920"/>
              <a:ext cx="2543400" cy="1525680"/>
            </a:xfrm>
            <a:custGeom>
              <a:avLst/>
              <a:gdLst/>
              <a:ahLst/>
              <a:rect l="l" t="t" r="r" b="b"/>
              <a:pathLst>
                <a:path w="2544580" h="1526748">
                  <a:moveTo>
                    <a:pt x="0" y="0"/>
                  </a:moveTo>
                  <a:lnTo>
                    <a:pt x="2544580" y="0"/>
                  </a:lnTo>
                  <a:lnTo>
                    <a:pt x="2544580" y="1526748"/>
                  </a:lnTo>
                  <a:lnTo>
                    <a:pt x="0" y="1526748"/>
                  </a:lnTo>
                  <a:lnTo>
                    <a:pt x="0" y="0"/>
                  </a:lnTo>
                  <a:close/>
                </a:path>
              </a:pathLst>
            </a:custGeom>
            <a:noFill/>
            <a:ln>
              <a:noFill/>
            </a:ln>
          </p:spPr>
          <p:style>
            <a:lnRef idx="0"/>
            <a:fillRef idx="0"/>
            <a:effectRef idx="0"/>
            <a:fontRef idx="minor"/>
          </p:style>
          <p:txBody>
            <a:bodyPr lIns="227520" rIns="227520" tIns="227520" bIns="227520" anchor="ctr" anchorCtr="1">
              <a:noAutofit/>
            </a:bodyPr>
            <a:p>
              <a:pPr algn="ctr">
                <a:lnSpc>
                  <a:spcPct val="90000"/>
                </a:lnSpc>
                <a:spcAft>
                  <a:spcPts val="1301"/>
                </a:spcAft>
                <a:tabLst>
                  <a:tab algn="l" pos="0"/>
                </a:tabLst>
              </a:pPr>
              <a:r>
                <a:rPr b="0" lang="fr-FR" sz="2600" spc="-1" strike="noStrike">
                  <a:solidFill>
                    <a:srgbClr val="000000"/>
                  </a:solidFill>
                  <a:latin typeface="Calibri"/>
                  <a:ea typeface="DejaVu Sans"/>
                </a:rPr>
                <a:t>Nombre fini d’opérations</a:t>
              </a:r>
              <a:endParaRPr b="0" lang="fr-FR" sz="2600" spc="-1" strike="noStrike">
                <a:latin typeface="Arial"/>
              </a:endParaRPr>
            </a:p>
          </p:txBody>
        </p:sp>
        <p:sp>
          <p:nvSpPr>
            <p:cNvPr id="340" name="CustomShape 17"/>
            <p:cNvSpPr/>
            <p:nvPr/>
          </p:nvSpPr>
          <p:spPr>
            <a:xfrm>
              <a:off x="7807320" y="5433120"/>
              <a:ext cx="357840" cy="360"/>
            </a:xfrm>
            <a:custGeom>
              <a:avLst/>
              <a:gdLst/>
              <a:ahLst/>
              <a:rect l="l" t="t" r="r" b="b"/>
              <a:pathLst>
                <a:path w="997" h="35">
                  <a:moveTo>
                    <a:pt x="0" y="0"/>
                  </a:moveTo>
                  <a:lnTo>
                    <a:pt x="997" y="2"/>
                  </a:lnTo>
                </a:path>
              </a:pathLst>
            </a:custGeom>
            <a:noFill/>
            <a:ln w="12600">
              <a:solidFill>
                <a:srgbClr val="4472c4"/>
              </a:solidFill>
              <a:miter/>
            </a:ln>
          </p:spPr>
          <p:style>
            <a:lnRef idx="0"/>
            <a:fillRef idx="0"/>
            <a:effectRef idx="0"/>
            <a:fontRef idx="minor"/>
          </p:style>
        </p:sp>
        <p:sp>
          <p:nvSpPr>
            <p:cNvPr id="341" name="CustomShape 18"/>
            <p:cNvSpPr/>
            <p:nvPr/>
          </p:nvSpPr>
          <p:spPr>
            <a:xfrm>
              <a:off x="8978760" y="1712160"/>
              <a:ext cx="3069000" cy="3069000"/>
            </a:xfrm>
            <a:custGeom>
              <a:avLst/>
              <a:gdLst/>
              <a:ahLst/>
              <a:rect l="l" t="t" r="r" b="b"/>
              <a:pathLst>
                <a:path w="3070094" h="3070094">
                  <a:moveTo>
                    <a:pt x="0" y="1535047"/>
                  </a:moveTo>
                  <a:cubicBezTo>
                    <a:pt x="0" y="687264"/>
                    <a:pt x="687264" y="0"/>
                    <a:pt x="1535047" y="0"/>
                  </a:cubicBezTo>
                  <a:cubicBezTo>
                    <a:pt x="2382830" y="0"/>
                    <a:pt x="3070094" y="687264"/>
                    <a:pt x="3070094" y="1535047"/>
                  </a:cubicBezTo>
                  <a:cubicBezTo>
                    <a:pt x="3070094" y="2382830"/>
                    <a:pt x="2382830" y="3070094"/>
                    <a:pt x="1535047" y="3070094"/>
                  </a:cubicBezTo>
                  <a:cubicBezTo>
                    <a:pt x="687264" y="3070094"/>
                    <a:pt x="0" y="2382830"/>
                    <a:pt x="0" y="1535047"/>
                  </a:cubicBez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449640" rIns="449640" tIns="449640" bIns="449640" anchor="ctr" anchorCtr="1">
              <a:noAutofit/>
            </a:bodyPr>
            <a:p>
              <a:pPr algn="ctr">
                <a:lnSpc>
                  <a:spcPct val="90000"/>
                </a:lnSpc>
                <a:spcAft>
                  <a:spcPts val="1599"/>
                </a:spcAft>
                <a:tabLst>
                  <a:tab algn="l" pos="0"/>
                </a:tabLst>
              </a:pPr>
              <a:r>
                <a:rPr b="0" lang="fr-FR" sz="3700" spc="-1" strike="noStrike">
                  <a:solidFill>
                    <a:srgbClr val="ffffff"/>
                  </a:solidFill>
                  <a:latin typeface="Calibri"/>
                  <a:ea typeface="DejaVu Sans"/>
                </a:rPr>
                <a:t>Algorithme</a:t>
              </a:r>
              <a:endParaRPr b="0" lang="fr-FR" sz="3700" spc="-1" strike="noStrike">
                <a:latin typeface="Arial"/>
              </a:endParaRPr>
            </a:p>
          </p:txBody>
        </p:sp>
      </p:grpSp>
      <p:sp>
        <p:nvSpPr>
          <p:cNvPr id="342" name="CustomShape 19"/>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DE QUOI S’AGIT-IL?</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838080" y="174960"/>
            <a:ext cx="10514520" cy="1195560"/>
          </a:xfrm>
          <a:prstGeom prst="rect">
            <a:avLst/>
          </a:prstGeom>
          <a:gradFill rotWithShape="0">
            <a:gsLst>
              <a:gs pos="0">
                <a:srgbClr val="f7fafd"/>
              </a:gs>
              <a:gs pos="100000">
                <a:srgbClr val="9dc3e6"/>
              </a:gs>
            </a:gsLst>
            <a:lin ang="540000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Méthodologie de conception: </a:t>
            </a:r>
            <a:br/>
            <a:r>
              <a:rPr b="1" lang="fr-FR" sz="4000" spc="-1" strike="noStrike">
                <a:solidFill>
                  <a:srgbClr val="4472c4"/>
                </a:solidFill>
                <a:latin typeface="Calibri Light"/>
                <a:ea typeface="DejaVu Sans"/>
              </a:rPr>
              <a:t>analyse descendante</a:t>
            </a:r>
            <a:endParaRPr b="0" lang="fr-FR" sz="4000" spc="-1" strike="noStrike">
              <a:latin typeface="Arial"/>
            </a:endParaRPr>
          </a:p>
        </p:txBody>
      </p:sp>
      <p:grpSp>
        <p:nvGrpSpPr>
          <p:cNvPr id="344" name="Group 2"/>
          <p:cNvGrpSpPr/>
          <p:nvPr/>
        </p:nvGrpSpPr>
        <p:grpSpPr>
          <a:xfrm>
            <a:off x="62640" y="1812960"/>
            <a:ext cx="12120480" cy="3688200"/>
            <a:chOff x="62640" y="1812960"/>
            <a:chExt cx="12120480" cy="3688200"/>
          </a:xfrm>
        </p:grpSpPr>
        <p:sp>
          <p:nvSpPr>
            <p:cNvPr id="345" name="CustomShape 3"/>
            <p:cNvSpPr/>
            <p:nvPr/>
          </p:nvSpPr>
          <p:spPr>
            <a:xfrm>
              <a:off x="62640" y="2426040"/>
              <a:ext cx="2966760" cy="565920"/>
            </a:xfrm>
            <a:custGeom>
              <a:avLst/>
              <a:gdLst/>
              <a:ahLst/>
              <a:rect l="l" t="t" r="r" b="b"/>
              <a:pathLst>
                <a:path w="2967945" h="567015">
                  <a:moveTo>
                    <a:pt x="0" y="0"/>
                  </a:moveTo>
                  <a:lnTo>
                    <a:pt x="2967945" y="0"/>
                  </a:lnTo>
                  <a:lnTo>
                    <a:pt x="2967945" y="567015"/>
                  </a:lnTo>
                  <a:lnTo>
                    <a:pt x="0" y="567015"/>
                  </a:lnTo>
                  <a:lnTo>
                    <a:pt x="0" y="0"/>
                  </a:lnTo>
                  <a:close/>
                </a:path>
              </a:pathLst>
            </a:custGeom>
            <a:noFill/>
            <a:ln>
              <a:noFill/>
            </a:ln>
          </p:spPr>
          <p:style>
            <a:lnRef idx="0"/>
            <a:fillRef idx="0"/>
            <a:effectRef idx="0"/>
            <a:fontRef idx="minor"/>
          </p:style>
          <p:txBody>
            <a:bodyPr lIns="45720" rIns="45720" tIns="45000" bIns="45000" anchor="ctr" anchorCtr="1">
              <a:noAutofit/>
            </a:bodyPr>
            <a:p>
              <a:pPr algn="ctr">
                <a:lnSpc>
                  <a:spcPct val="90000"/>
                </a:lnSpc>
                <a:spcAft>
                  <a:spcPts val="1500"/>
                </a:spcAft>
                <a:tabLst>
                  <a:tab algn="l" pos="0"/>
                </a:tabLst>
              </a:pPr>
              <a:r>
                <a:rPr b="0" lang="fr-FR" sz="2800" spc="-1" strike="noStrike">
                  <a:solidFill>
                    <a:srgbClr val="000000"/>
                  </a:solidFill>
                  <a:latin typeface="Calibri"/>
                  <a:ea typeface="DejaVu Sans"/>
                </a:rPr>
                <a:t>Décomposition</a:t>
              </a:r>
              <a:endParaRPr b="0" lang="fr-FR" sz="2800" spc="-1" strike="noStrike">
                <a:latin typeface="Arial"/>
              </a:endParaRPr>
            </a:p>
          </p:txBody>
        </p:sp>
        <p:sp>
          <p:nvSpPr>
            <p:cNvPr id="346" name="CustomShape 4"/>
            <p:cNvSpPr/>
            <p:nvPr/>
          </p:nvSpPr>
          <p:spPr>
            <a:xfrm>
              <a:off x="600120" y="3990600"/>
              <a:ext cx="1891440" cy="1510560"/>
            </a:xfrm>
            <a:custGeom>
              <a:avLst/>
              <a:gdLst/>
              <a:ahLst/>
              <a:rect l="l" t="t" r="r" b="b"/>
              <a:pathLst>
                <a:path w="1892658" h="1511582">
                  <a:moveTo>
                    <a:pt x="251935" y="0"/>
                  </a:moveTo>
                  <a:lnTo>
                    <a:pt x="1640723" y="0"/>
                  </a:lnTo>
                  <a:cubicBezTo>
                    <a:pt x="1779863" y="0"/>
                    <a:pt x="1892658" y="112795"/>
                    <a:pt x="1892658" y="251935"/>
                  </a:cubicBezTo>
                  <a:lnTo>
                    <a:pt x="1892658" y="1511582"/>
                  </a:lnTo>
                  <a:lnTo>
                    <a:pt x="1892658" y="1511582"/>
                  </a:lnTo>
                  <a:lnTo>
                    <a:pt x="0" y="1511582"/>
                  </a:lnTo>
                  <a:lnTo>
                    <a:pt x="0" y="1511582"/>
                  </a:lnTo>
                  <a:lnTo>
                    <a:pt x="0" y="251935"/>
                  </a:lnTo>
                  <a:cubicBezTo>
                    <a:pt x="0" y="112795"/>
                    <a:pt x="112795" y="0"/>
                    <a:pt x="251935" y="0"/>
                  </a:cubicBezTo>
                  <a:close/>
                </a:path>
              </a:pathLst>
            </a:custGeom>
            <a:gradFill rotWithShape="0">
              <a:gsLst>
                <a:gs pos="0">
                  <a:srgbClr val="d2d2d2"/>
                </a:gs>
                <a:gs pos="100000">
                  <a:srgbClr val="c8c8c8"/>
                </a:gs>
              </a:gsLst>
              <a:lin ang="5400000"/>
            </a:gradFill>
            <a:ln>
              <a:noFill/>
            </a:ln>
            <a:effectLst>
              <a:outerShdw algn="tl" dir="5400000" dist="317520">
                <a:srgbClr val="000000">
                  <a:alpha val="15000"/>
                </a:srgbClr>
              </a:outerShdw>
            </a:effectLst>
          </p:spPr>
          <p:style>
            <a:lnRef idx="0"/>
            <a:fillRef idx="0"/>
            <a:effectRef idx="0"/>
            <a:fontRef idx="minor"/>
          </p:style>
          <p:txBody>
            <a:bodyPr lIns="114480" rIns="114480" tIns="114480" bIns="40680" anchor="ctr" anchorCtr="1">
              <a:noAutofit/>
            </a:bodyPr>
            <a:p>
              <a:pPr algn="ctr">
                <a:lnSpc>
                  <a:spcPct val="90000"/>
                </a:lnSpc>
                <a:spcAft>
                  <a:spcPts val="1301"/>
                </a:spcAft>
                <a:tabLst>
                  <a:tab algn="l" pos="0"/>
                </a:tabLst>
              </a:pPr>
              <a:r>
                <a:rPr b="0" lang="fr-FR" sz="2600" spc="-1" strike="noStrike">
                  <a:solidFill>
                    <a:srgbClr val="000000"/>
                  </a:solidFill>
                  <a:latin typeface="Calibri"/>
                  <a:ea typeface="DejaVu Sans"/>
                </a:rPr>
                <a:t>Problème</a:t>
              </a:r>
              <a:endParaRPr b="0" lang="fr-FR" sz="2600" spc="-1" strike="noStrike">
                <a:latin typeface="Arial"/>
              </a:endParaRPr>
            </a:p>
          </p:txBody>
        </p:sp>
        <p:sp>
          <p:nvSpPr>
            <p:cNvPr id="347" name="CustomShape 5"/>
            <p:cNvSpPr/>
            <p:nvPr/>
          </p:nvSpPr>
          <p:spPr>
            <a:xfrm>
              <a:off x="684360" y="2253600"/>
              <a:ext cx="135720" cy="135720"/>
            </a:xfrm>
            <a:custGeom>
              <a:avLst/>
              <a:gdLst/>
              <a:ahLst/>
              <a:rect l="l" t="t" r="r" b="b"/>
              <a:pathLst>
                <a:path w="190" h="307">
                  <a:moveTo>
                    <a:pt x="0" y="190"/>
                  </a:moveTo>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sp>
        <p:sp>
          <p:nvSpPr>
            <p:cNvPr id="348" name="CustomShape 6"/>
            <p:cNvSpPr/>
            <p:nvPr/>
          </p:nvSpPr>
          <p:spPr>
            <a:xfrm>
              <a:off x="780120" y="2062080"/>
              <a:ext cx="135720" cy="135720"/>
            </a:xfrm>
            <a:custGeom>
              <a:avLst/>
              <a:gdLst/>
              <a:ahLst/>
              <a:rect l="l" t="t" r="r" b="b"/>
              <a:pathLst>
                <a:path w="190" h="307">
                  <a:moveTo>
                    <a:pt x="0" y="190"/>
                  </a:moveTo>
                </a:path>
              </a:pathLst>
            </a:custGeom>
            <a:gradFill rotWithShape="0">
              <a:gsLst>
                <a:gs pos="0">
                  <a:srgbClr val="608eca"/>
                </a:gs>
                <a:gs pos="100000">
                  <a:srgbClr val="3e80c9"/>
                </a:gs>
              </a:gsLst>
              <a:lin ang="5400000"/>
            </a:gradFill>
            <a:ln>
              <a:noFill/>
            </a:ln>
            <a:effectLst>
              <a:outerShdw algn="tl" dir="5400000" dist="19080">
                <a:srgbClr val="000000">
                  <a:alpha val="63000"/>
                </a:srgbClr>
              </a:outerShdw>
            </a:effectLst>
          </p:spPr>
          <p:style>
            <a:lnRef idx="0"/>
            <a:fillRef idx="0"/>
            <a:effectRef idx="0"/>
            <a:fontRef idx="minor"/>
          </p:style>
        </p:sp>
        <p:sp>
          <p:nvSpPr>
            <p:cNvPr id="349" name="CustomShape 7"/>
            <p:cNvSpPr/>
            <p:nvPr/>
          </p:nvSpPr>
          <p:spPr>
            <a:xfrm>
              <a:off x="1010160" y="2100240"/>
              <a:ext cx="213840" cy="213840"/>
            </a:xfrm>
            <a:custGeom>
              <a:avLst/>
              <a:gdLst/>
              <a:ahLst/>
              <a:rect l="l" t="t" r="r" b="b"/>
              <a:pathLst>
                <a:path w="299" h="307">
                  <a:moveTo>
                    <a:pt x="0" y="299"/>
                  </a:moveTo>
                </a:path>
              </a:pathLst>
            </a:custGeom>
            <a:gradFill rotWithShape="0">
              <a:gsLst>
                <a:gs pos="0">
                  <a:srgbClr val="609ac9"/>
                </a:gs>
                <a:gs pos="100000">
                  <a:srgbClr val="3d8fc8"/>
                </a:gs>
              </a:gsLst>
              <a:lin ang="5400000"/>
            </a:gradFill>
            <a:ln>
              <a:noFill/>
            </a:ln>
            <a:effectLst>
              <a:outerShdw algn="tl" dir="5400000" dist="19080">
                <a:srgbClr val="000000">
                  <a:alpha val="63000"/>
                </a:srgbClr>
              </a:outerShdw>
            </a:effectLst>
          </p:spPr>
          <p:style>
            <a:lnRef idx="0"/>
            <a:fillRef idx="0"/>
            <a:effectRef idx="0"/>
            <a:fontRef idx="minor"/>
          </p:style>
        </p:sp>
        <p:sp>
          <p:nvSpPr>
            <p:cNvPr id="350" name="CustomShape 8"/>
            <p:cNvSpPr/>
            <p:nvPr/>
          </p:nvSpPr>
          <p:spPr>
            <a:xfrm>
              <a:off x="1201680" y="1889640"/>
              <a:ext cx="135720" cy="135720"/>
            </a:xfrm>
            <a:custGeom>
              <a:avLst/>
              <a:gdLst/>
              <a:ahLst/>
              <a:rect l="l" t="t" r="r" b="b"/>
              <a:pathLst>
                <a:path w="190" h="307">
                  <a:moveTo>
                    <a:pt x="0" y="190"/>
                  </a:moveTo>
                </a:path>
              </a:pathLst>
            </a:custGeom>
            <a:gradFill rotWithShape="0">
              <a:gsLst>
                <a:gs pos="0">
                  <a:srgbClr val="60a6c8"/>
                </a:gs>
                <a:gs pos="100000">
                  <a:srgbClr val="3d9ec7"/>
                </a:gs>
              </a:gsLst>
              <a:lin ang="5400000"/>
            </a:gradFill>
            <a:ln>
              <a:noFill/>
            </a:ln>
            <a:effectLst>
              <a:outerShdw algn="tl" dir="5400000" dist="19080">
                <a:srgbClr val="000000">
                  <a:alpha val="63000"/>
                </a:srgbClr>
              </a:outerShdw>
            </a:effectLst>
          </p:spPr>
          <p:style>
            <a:lnRef idx="0"/>
            <a:fillRef idx="0"/>
            <a:effectRef idx="0"/>
            <a:fontRef idx="minor"/>
          </p:style>
        </p:sp>
        <p:sp>
          <p:nvSpPr>
            <p:cNvPr id="351" name="CustomShape 9"/>
            <p:cNvSpPr/>
            <p:nvPr/>
          </p:nvSpPr>
          <p:spPr>
            <a:xfrm>
              <a:off x="1450800" y="1812960"/>
              <a:ext cx="135720" cy="135720"/>
            </a:xfrm>
            <a:custGeom>
              <a:avLst/>
              <a:gdLst/>
              <a:ahLst/>
              <a:rect l="l" t="t" r="r" b="b"/>
              <a:pathLst>
                <a:path w="190" h="307">
                  <a:moveTo>
                    <a:pt x="0" y="190"/>
                  </a:moveTo>
                </a:path>
              </a:pathLst>
            </a:custGeom>
            <a:gradFill rotWithShape="0">
              <a:gsLst>
                <a:gs pos="0">
                  <a:srgbClr val="60b2c7"/>
                </a:gs>
                <a:gs pos="100000">
                  <a:srgbClr val="3dadc6"/>
                </a:gs>
              </a:gsLst>
              <a:lin ang="5400000"/>
            </a:gradFill>
            <a:ln>
              <a:noFill/>
            </a:ln>
            <a:effectLst>
              <a:outerShdw algn="tl" dir="5400000" dist="19080">
                <a:srgbClr val="000000">
                  <a:alpha val="63000"/>
                </a:srgbClr>
              </a:outerShdw>
            </a:effectLst>
          </p:spPr>
          <p:style>
            <a:lnRef idx="0"/>
            <a:fillRef idx="0"/>
            <a:effectRef idx="0"/>
            <a:fontRef idx="minor"/>
          </p:style>
        </p:sp>
        <p:sp>
          <p:nvSpPr>
            <p:cNvPr id="352" name="CustomShape 10"/>
            <p:cNvSpPr/>
            <p:nvPr/>
          </p:nvSpPr>
          <p:spPr>
            <a:xfrm>
              <a:off x="1757160" y="1947240"/>
              <a:ext cx="135720" cy="135720"/>
            </a:xfrm>
            <a:custGeom>
              <a:avLst/>
              <a:gdLst/>
              <a:ahLst/>
              <a:rect l="l" t="t" r="r" b="b"/>
              <a:pathLst>
                <a:path w="190" h="307">
                  <a:moveTo>
                    <a:pt x="0" y="190"/>
                  </a:moveTo>
                </a:path>
              </a:pathLst>
            </a:custGeom>
            <a:gradFill rotWithShape="0">
              <a:gsLst>
                <a:gs pos="0">
                  <a:srgbClr val="60bec7"/>
                </a:gs>
                <a:gs pos="100000">
                  <a:srgbClr val="3dbbc5"/>
                </a:gs>
              </a:gsLst>
              <a:lin ang="5400000"/>
            </a:gradFill>
            <a:ln>
              <a:noFill/>
            </a:ln>
            <a:effectLst>
              <a:outerShdw algn="tl" dir="5400000" dist="19080">
                <a:srgbClr val="000000">
                  <a:alpha val="63000"/>
                </a:srgbClr>
              </a:outerShdw>
            </a:effectLst>
          </p:spPr>
          <p:style>
            <a:lnRef idx="0"/>
            <a:fillRef idx="0"/>
            <a:effectRef idx="0"/>
            <a:fontRef idx="minor"/>
          </p:style>
        </p:sp>
        <p:sp>
          <p:nvSpPr>
            <p:cNvPr id="353" name="CustomShape 11"/>
            <p:cNvSpPr/>
            <p:nvPr/>
          </p:nvSpPr>
          <p:spPr>
            <a:xfrm>
              <a:off x="1949040" y="2043000"/>
              <a:ext cx="213840" cy="213840"/>
            </a:xfrm>
            <a:custGeom>
              <a:avLst/>
              <a:gdLst/>
              <a:ahLst/>
              <a:rect l="l" t="t" r="r" b="b"/>
              <a:pathLst>
                <a:path w="299" h="307">
                  <a:moveTo>
                    <a:pt x="0" y="299"/>
                  </a:moveTo>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sp>
        <p:sp>
          <p:nvSpPr>
            <p:cNvPr id="354" name="CustomShape 12"/>
            <p:cNvSpPr/>
            <p:nvPr/>
          </p:nvSpPr>
          <p:spPr>
            <a:xfrm>
              <a:off x="2217240" y="2253600"/>
              <a:ext cx="135720" cy="135720"/>
            </a:xfrm>
            <a:custGeom>
              <a:avLst/>
              <a:gdLst/>
              <a:ahLst/>
              <a:rect l="l" t="t" r="r" b="b"/>
              <a:pathLst>
                <a:path w="190" h="307">
                  <a:moveTo>
                    <a:pt x="0" y="190"/>
                  </a:moveTo>
                </a:path>
              </a:pathLst>
            </a:custGeom>
            <a:gradFill rotWithShape="0">
              <a:gsLst>
                <a:gs pos="0">
                  <a:srgbClr val="60c5b4"/>
                </a:gs>
                <a:gs pos="100000">
                  <a:srgbClr val="3dc3af"/>
                </a:gs>
              </a:gsLst>
              <a:lin ang="5400000"/>
            </a:gradFill>
            <a:ln>
              <a:noFill/>
            </a:ln>
            <a:effectLst>
              <a:outerShdw algn="tl" dir="5400000" dist="19080">
                <a:srgbClr val="000000">
                  <a:alpha val="63000"/>
                </a:srgbClr>
              </a:outerShdw>
            </a:effectLst>
          </p:spPr>
          <p:style>
            <a:lnRef idx="0"/>
            <a:fillRef idx="0"/>
            <a:effectRef idx="0"/>
            <a:fontRef idx="minor"/>
          </p:style>
        </p:sp>
        <p:sp>
          <p:nvSpPr>
            <p:cNvPr id="355" name="CustomShape 13"/>
            <p:cNvSpPr/>
            <p:nvPr/>
          </p:nvSpPr>
          <p:spPr>
            <a:xfrm>
              <a:off x="2332080" y="2464560"/>
              <a:ext cx="135720" cy="135720"/>
            </a:xfrm>
            <a:custGeom>
              <a:avLst/>
              <a:gdLst/>
              <a:ahLst/>
              <a:rect l="l" t="t" r="r" b="b"/>
              <a:pathLst>
                <a:path w="190" h="307">
                  <a:moveTo>
                    <a:pt x="0" y="190"/>
                  </a:moveTo>
                </a:path>
              </a:pathLst>
            </a:custGeom>
            <a:gradFill rotWithShape="0">
              <a:gsLst>
                <a:gs pos="0">
                  <a:srgbClr val="60c4a7"/>
                </a:gs>
                <a:gs pos="100000">
                  <a:srgbClr val="3dc29f"/>
                </a:gs>
              </a:gsLst>
              <a:lin ang="5400000"/>
            </a:gradFill>
            <a:ln>
              <a:noFill/>
            </a:ln>
            <a:effectLst>
              <a:outerShdw algn="tl" dir="5400000" dist="19080">
                <a:srgbClr val="000000">
                  <a:alpha val="63000"/>
                </a:srgbClr>
              </a:outerShdw>
            </a:effectLst>
          </p:spPr>
          <p:style>
            <a:lnRef idx="0"/>
            <a:fillRef idx="0"/>
            <a:effectRef idx="0"/>
            <a:fontRef idx="minor"/>
          </p:style>
        </p:sp>
        <p:sp>
          <p:nvSpPr>
            <p:cNvPr id="356" name="CustomShape 14"/>
            <p:cNvSpPr/>
            <p:nvPr/>
          </p:nvSpPr>
          <p:spPr>
            <a:xfrm>
              <a:off x="1335600" y="2062080"/>
              <a:ext cx="351000" cy="351000"/>
            </a:xfrm>
            <a:custGeom>
              <a:avLst/>
              <a:gdLst/>
              <a:ahLst/>
              <a:rect l="l" t="t" r="r" b="b"/>
              <a:pathLst>
                <a:path w="489" h="436">
                  <a:moveTo>
                    <a:pt x="0" y="489"/>
                  </a:moveTo>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sp>
        <p:sp>
          <p:nvSpPr>
            <p:cNvPr id="357" name="CustomShape 15"/>
            <p:cNvSpPr/>
            <p:nvPr/>
          </p:nvSpPr>
          <p:spPr>
            <a:xfrm>
              <a:off x="588600" y="2790360"/>
              <a:ext cx="135720" cy="135720"/>
            </a:xfrm>
            <a:custGeom>
              <a:avLst/>
              <a:gdLst/>
              <a:ahLst/>
              <a:rect l="l" t="t" r="r" b="b"/>
              <a:pathLst>
                <a:path w="190" h="307">
                  <a:moveTo>
                    <a:pt x="0" y="190"/>
                  </a:moveTo>
                </a:path>
              </a:pathLst>
            </a:custGeom>
            <a:gradFill rotWithShape="0">
              <a:gsLst>
                <a:gs pos="0">
                  <a:srgbClr val="5fc28e"/>
                </a:gs>
                <a:gs pos="100000">
                  <a:srgbClr val="3ebf7f"/>
                </a:gs>
              </a:gsLst>
              <a:lin ang="5400000"/>
            </a:gradFill>
            <a:ln>
              <a:noFill/>
            </a:ln>
            <a:effectLst>
              <a:outerShdw algn="tl" dir="5400000" dist="19080">
                <a:srgbClr val="000000">
                  <a:alpha val="63000"/>
                </a:srgbClr>
              </a:outerShdw>
            </a:effectLst>
          </p:spPr>
          <p:style>
            <a:lnRef idx="0"/>
            <a:fillRef idx="0"/>
            <a:effectRef idx="0"/>
            <a:fontRef idx="minor"/>
          </p:style>
        </p:sp>
        <p:sp>
          <p:nvSpPr>
            <p:cNvPr id="358" name="CustomShape 16"/>
            <p:cNvSpPr/>
            <p:nvPr/>
          </p:nvSpPr>
          <p:spPr>
            <a:xfrm>
              <a:off x="703440" y="2962800"/>
              <a:ext cx="213840" cy="213840"/>
            </a:xfrm>
            <a:custGeom>
              <a:avLst/>
              <a:gdLst/>
              <a:ahLst/>
              <a:rect l="l" t="t" r="r" b="b"/>
              <a:pathLst>
                <a:path w="299" h="307">
                  <a:moveTo>
                    <a:pt x="0" y="299"/>
                  </a:moveTo>
                </a:path>
              </a:pathLst>
            </a:custGeom>
            <a:gradFill rotWithShape="0">
              <a:gsLst>
                <a:gs pos="0">
                  <a:srgbClr val="5fc182"/>
                </a:gs>
                <a:gs pos="100000">
                  <a:srgbClr val="3ebd70"/>
                </a:gs>
              </a:gsLst>
              <a:lin ang="5400000"/>
            </a:gradFill>
            <a:ln>
              <a:noFill/>
            </a:ln>
            <a:effectLst>
              <a:outerShdw algn="tl" dir="5400000" dist="19080">
                <a:srgbClr val="000000">
                  <a:alpha val="63000"/>
                </a:srgbClr>
              </a:outerShdw>
            </a:effectLst>
          </p:spPr>
          <p:style>
            <a:lnRef idx="0"/>
            <a:fillRef idx="0"/>
            <a:effectRef idx="0"/>
            <a:fontRef idx="minor"/>
          </p:style>
        </p:sp>
        <p:sp>
          <p:nvSpPr>
            <p:cNvPr id="359" name="CustomShape 17"/>
            <p:cNvSpPr/>
            <p:nvPr/>
          </p:nvSpPr>
          <p:spPr>
            <a:xfrm>
              <a:off x="990720" y="3115800"/>
              <a:ext cx="311760" cy="311760"/>
            </a:xfrm>
            <a:custGeom>
              <a:avLst/>
              <a:gdLst/>
              <a:ahLst/>
              <a:rect l="l" t="t" r="r" b="b"/>
              <a:pathLst>
                <a:path w="435" h="382">
                  <a:moveTo>
                    <a:pt x="0" y="435"/>
                  </a:moveTo>
                </a:path>
              </a:pathLst>
            </a:custGeom>
            <a:gradFill rotWithShape="0">
              <a:gsLst>
                <a:gs pos="0">
                  <a:srgbClr val="5fc077"/>
                </a:gs>
                <a:gs pos="100000">
                  <a:srgbClr val="3fbc62"/>
                </a:gs>
              </a:gsLst>
              <a:lin ang="5400000"/>
            </a:gradFill>
            <a:ln>
              <a:noFill/>
            </a:ln>
            <a:effectLst>
              <a:outerShdw algn="tl" dir="5400000" dist="19080">
                <a:srgbClr val="000000">
                  <a:alpha val="63000"/>
                </a:srgbClr>
              </a:outerShdw>
            </a:effectLst>
          </p:spPr>
          <p:style>
            <a:lnRef idx="0"/>
            <a:fillRef idx="0"/>
            <a:effectRef idx="0"/>
            <a:fontRef idx="minor"/>
          </p:style>
        </p:sp>
        <p:sp>
          <p:nvSpPr>
            <p:cNvPr id="360" name="CustomShape 18"/>
            <p:cNvSpPr/>
            <p:nvPr/>
          </p:nvSpPr>
          <p:spPr>
            <a:xfrm>
              <a:off x="1393200" y="3364920"/>
              <a:ext cx="135720" cy="135720"/>
            </a:xfrm>
            <a:custGeom>
              <a:avLst/>
              <a:gdLst/>
              <a:ahLst/>
              <a:rect l="l" t="t" r="r" b="b"/>
              <a:pathLst>
                <a:path w="190" h="307">
                  <a:moveTo>
                    <a:pt x="0" y="190"/>
                  </a:moveTo>
                </a:path>
              </a:pathLst>
            </a:custGeom>
            <a:gradFill rotWithShape="0">
              <a:gsLst>
                <a:gs pos="0">
                  <a:srgbClr val="5fbf6d"/>
                </a:gs>
                <a:gs pos="100000">
                  <a:srgbClr val="3fba54"/>
                </a:gs>
              </a:gsLst>
              <a:lin ang="5400000"/>
            </a:gradFill>
            <a:ln>
              <a:noFill/>
            </a:ln>
            <a:effectLst>
              <a:outerShdw algn="tl" dir="5400000" dist="19080">
                <a:srgbClr val="000000">
                  <a:alpha val="63000"/>
                </a:srgbClr>
              </a:outerShdw>
            </a:effectLst>
          </p:spPr>
          <p:style>
            <a:lnRef idx="0"/>
            <a:fillRef idx="0"/>
            <a:effectRef idx="0"/>
            <a:fontRef idx="minor"/>
          </p:style>
        </p:sp>
        <p:sp>
          <p:nvSpPr>
            <p:cNvPr id="361" name="CustomShape 19"/>
            <p:cNvSpPr/>
            <p:nvPr/>
          </p:nvSpPr>
          <p:spPr>
            <a:xfrm>
              <a:off x="1469880" y="3115800"/>
              <a:ext cx="213840" cy="213840"/>
            </a:xfrm>
            <a:custGeom>
              <a:avLst/>
              <a:gdLst/>
              <a:ahLst/>
              <a:rect l="l" t="t" r="r" b="b"/>
              <a:pathLst>
                <a:path w="299" h="307">
                  <a:moveTo>
                    <a:pt x="0" y="299"/>
                  </a:moveTo>
                </a:path>
              </a:pathLst>
            </a:custGeom>
            <a:gradFill rotWithShape="0">
              <a:gsLst>
                <a:gs pos="0">
                  <a:srgbClr val="60bd64"/>
                </a:gs>
                <a:gs pos="100000">
                  <a:srgbClr val="40b846"/>
                </a:gs>
              </a:gsLst>
              <a:lin ang="5400000"/>
            </a:gradFill>
            <a:ln>
              <a:noFill/>
            </a:ln>
            <a:effectLst>
              <a:outerShdw algn="tl" dir="5400000" dist="19080">
                <a:srgbClr val="000000">
                  <a:alpha val="63000"/>
                </a:srgbClr>
              </a:outerShdw>
            </a:effectLst>
          </p:spPr>
          <p:style>
            <a:lnRef idx="0"/>
            <a:fillRef idx="0"/>
            <a:effectRef idx="0"/>
            <a:fontRef idx="minor"/>
          </p:style>
        </p:sp>
        <p:sp>
          <p:nvSpPr>
            <p:cNvPr id="362" name="CustomShape 20"/>
            <p:cNvSpPr/>
            <p:nvPr/>
          </p:nvSpPr>
          <p:spPr>
            <a:xfrm>
              <a:off x="1661400" y="3384360"/>
              <a:ext cx="135720" cy="135720"/>
            </a:xfrm>
            <a:custGeom>
              <a:avLst/>
              <a:gdLst/>
              <a:ahLst/>
              <a:rect l="l" t="t" r="r" b="b"/>
              <a:pathLst>
                <a:path w="190" h="307">
                  <a:moveTo>
                    <a:pt x="0" y="190"/>
                  </a:moveTo>
                </a:path>
              </a:pathLst>
            </a:custGeom>
            <a:gradFill rotWithShape="0">
              <a:gsLst>
                <a:gs pos="0">
                  <a:srgbClr val="65bc60"/>
                </a:gs>
                <a:gs pos="100000">
                  <a:srgbClr val="48b740"/>
                </a:gs>
              </a:gsLst>
              <a:lin ang="5400000"/>
            </a:gradFill>
            <a:ln>
              <a:noFill/>
            </a:ln>
            <a:effectLst>
              <a:outerShdw algn="tl" dir="5400000" dist="19080">
                <a:srgbClr val="000000">
                  <a:alpha val="63000"/>
                </a:srgbClr>
              </a:outerShdw>
            </a:effectLst>
          </p:spPr>
          <p:style>
            <a:lnRef idx="0"/>
            <a:fillRef idx="0"/>
            <a:effectRef idx="0"/>
            <a:fontRef idx="minor"/>
          </p:style>
        </p:sp>
        <p:sp>
          <p:nvSpPr>
            <p:cNvPr id="363" name="CustomShape 21"/>
            <p:cNvSpPr/>
            <p:nvPr/>
          </p:nvSpPr>
          <p:spPr>
            <a:xfrm>
              <a:off x="1833840" y="3077640"/>
              <a:ext cx="311760" cy="311760"/>
            </a:xfrm>
            <a:custGeom>
              <a:avLst/>
              <a:gdLst/>
              <a:ahLst/>
              <a:rect l="l" t="t" r="r" b="b"/>
              <a:pathLst>
                <a:path w="435" h="382">
                  <a:moveTo>
                    <a:pt x="0" y="435"/>
                  </a:moveTo>
                </a:path>
              </a:pathLst>
            </a:custGeom>
            <a:gradFill rotWithShape="0">
              <a:gsLst>
                <a:gs pos="0">
                  <a:srgbClr val="6ebb60"/>
                </a:gs>
                <a:gs pos="100000">
                  <a:srgbClr val="55b541"/>
                </a:gs>
              </a:gsLst>
              <a:lin ang="5400000"/>
            </a:gradFill>
            <a:ln>
              <a:noFill/>
            </a:ln>
            <a:effectLst>
              <a:outerShdw algn="tl" dir="5400000" dist="19080">
                <a:srgbClr val="000000">
                  <a:alpha val="63000"/>
                </a:srgbClr>
              </a:outerShdw>
            </a:effectLst>
          </p:spPr>
          <p:style>
            <a:lnRef idx="0"/>
            <a:fillRef idx="0"/>
            <a:effectRef idx="0"/>
            <a:fontRef idx="minor"/>
          </p:style>
        </p:sp>
        <p:sp>
          <p:nvSpPr>
            <p:cNvPr id="364" name="CustomShape 22"/>
            <p:cNvSpPr/>
            <p:nvPr/>
          </p:nvSpPr>
          <p:spPr>
            <a:xfrm>
              <a:off x="2255400" y="3000960"/>
              <a:ext cx="213840" cy="213840"/>
            </a:xfrm>
            <a:custGeom>
              <a:avLst/>
              <a:gdLst/>
              <a:ahLst/>
              <a:rect l="l" t="t" r="r" b="b"/>
              <a:pathLst>
                <a:path w="299" h="307">
                  <a:moveTo>
                    <a:pt x="0" y="299"/>
                  </a:moveTo>
                </a:path>
              </a:pathLst>
            </a:custGeom>
            <a:gradFill rotWithShape="0">
              <a:gsLst>
                <a:gs pos="0">
                  <a:srgbClr val="77b961"/>
                </a:gs>
                <a:gs pos="100000">
                  <a:srgbClr val="62b441"/>
                </a:gs>
              </a:gsLst>
              <a:lin ang="5400000"/>
            </a:gradFill>
            <a:ln>
              <a:noFill/>
            </a:ln>
            <a:effectLst>
              <a:outerShdw algn="tl" dir="5400000" dist="19080">
                <a:srgbClr val="000000">
                  <a:alpha val="63000"/>
                </a:srgbClr>
              </a:outerShdw>
            </a:effectLst>
          </p:spPr>
          <p:style>
            <a:lnRef idx="0"/>
            <a:fillRef idx="0"/>
            <a:effectRef idx="0"/>
            <a:fontRef idx="minor"/>
          </p:style>
        </p:sp>
        <p:sp>
          <p:nvSpPr>
            <p:cNvPr id="365" name="CustomShape 23"/>
            <p:cNvSpPr/>
            <p:nvPr/>
          </p:nvSpPr>
          <p:spPr>
            <a:xfrm>
              <a:off x="3030480" y="2100240"/>
              <a:ext cx="630720" cy="1204920"/>
            </a:xfrm>
            <a:custGeom>
              <a:avLst/>
              <a:gdLst/>
              <a:ahLst/>
              <a:rect l="l" t="t" r="r" b="b"/>
              <a:pathLst>
                <a:path w="1755" h="3350">
                  <a:moveTo>
                    <a:pt x="0" y="0"/>
                  </a:moveTo>
                  <a:lnTo>
                    <a:pt x="661" y="0"/>
                  </a:lnTo>
                  <a:lnTo>
                    <a:pt x="1755" y="1675"/>
                  </a:lnTo>
                  <a:lnTo>
                    <a:pt x="661" y="3350"/>
                  </a:lnTo>
                  <a:lnTo>
                    <a:pt x="0" y="3350"/>
                  </a:lnTo>
                  <a:lnTo>
                    <a:pt x="1094" y="1675"/>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sp>
        <p:sp>
          <p:nvSpPr>
            <p:cNvPr id="366" name="CustomShape 24"/>
            <p:cNvSpPr/>
            <p:nvPr/>
          </p:nvSpPr>
          <p:spPr>
            <a:xfrm>
              <a:off x="3748320" y="2100600"/>
              <a:ext cx="1721520" cy="1204920"/>
            </a:xfrm>
            <a:custGeom>
              <a:avLst/>
              <a:gdLst/>
              <a:ahLst/>
              <a:rect l="l" t="t" r="r" b="b"/>
              <a:pathLst>
                <a:path w="1722665" h="1205865">
                  <a:moveTo>
                    <a:pt x="0" y="0"/>
                  </a:moveTo>
                  <a:lnTo>
                    <a:pt x="1722665" y="0"/>
                  </a:lnTo>
                  <a:lnTo>
                    <a:pt x="1722665" y="1205865"/>
                  </a:lnTo>
                  <a:lnTo>
                    <a:pt x="0" y="1205865"/>
                  </a:lnTo>
                  <a:lnTo>
                    <a:pt x="0" y="0"/>
                  </a:lnTo>
                  <a:close/>
                </a:path>
              </a:pathLst>
            </a:custGeom>
            <a:noFill/>
            <a:ln>
              <a:noFill/>
            </a:ln>
          </p:spPr>
          <p:style>
            <a:lnRef idx="0"/>
            <a:fillRef idx="0"/>
            <a:effectRef idx="0"/>
            <a:fontRef idx="minor"/>
          </p:style>
          <p:txBody>
            <a:bodyPr lIns="45720" rIns="45720" tIns="45000" bIns="45000" anchor="ctr" anchorCtr="1">
              <a:noAutofit/>
            </a:bodyPr>
            <a:p>
              <a:pPr algn="ctr">
                <a:lnSpc>
                  <a:spcPct val="90000"/>
                </a:lnSpc>
                <a:spcAft>
                  <a:spcPts val="1500"/>
                </a:spcAft>
                <a:tabLst>
                  <a:tab algn="l" pos="0"/>
                </a:tabLst>
              </a:pPr>
              <a:r>
                <a:rPr b="0" lang="fr-FR" sz="2800" spc="-1" strike="noStrike">
                  <a:solidFill>
                    <a:srgbClr val="000000"/>
                  </a:solidFill>
                  <a:latin typeface="Calibri"/>
                  <a:ea typeface="DejaVu Sans"/>
                </a:rPr>
                <a:t>Ss Pbs simples</a:t>
              </a:r>
              <a:endParaRPr b="0" lang="fr-FR" sz="2800" spc="-1" strike="noStrike">
                <a:latin typeface="Arial"/>
              </a:endParaRPr>
            </a:p>
          </p:txBody>
        </p:sp>
        <p:sp>
          <p:nvSpPr>
            <p:cNvPr id="367" name="CustomShape 25"/>
            <p:cNvSpPr/>
            <p:nvPr/>
          </p:nvSpPr>
          <p:spPr>
            <a:xfrm>
              <a:off x="3662280" y="3990600"/>
              <a:ext cx="1893960" cy="1510560"/>
            </a:xfrm>
            <a:custGeom>
              <a:avLst/>
              <a:gdLst/>
              <a:ahLst/>
              <a:rect l="l" t="t" r="r" b="b"/>
              <a:pathLst>
                <a:path w="1894931" h="1511582">
                  <a:moveTo>
                    <a:pt x="251935" y="0"/>
                  </a:moveTo>
                  <a:lnTo>
                    <a:pt x="1642996" y="0"/>
                  </a:lnTo>
                  <a:cubicBezTo>
                    <a:pt x="1782136" y="0"/>
                    <a:pt x="1894931" y="112795"/>
                    <a:pt x="1894931" y="251935"/>
                  </a:cubicBezTo>
                  <a:lnTo>
                    <a:pt x="1894931" y="1511582"/>
                  </a:lnTo>
                  <a:lnTo>
                    <a:pt x="1894931" y="1511582"/>
                  </a:lnTo>
                  <a:lnTo>
                    <a:pt x="0" y="1511582"/>
                  </a:lnTo>
                  <a:lnTo>
                    <a:pt x="0" y="1511582"/>
                  </a:lnTo>
                  <a:lnTo>
                    <a:pt x="0" y="251935"/>
                  </a:lnTo>
                  <a:cubicBezTo>
                    <a:pt x="0" y="112795"/>
                    <a:pt x="112795" y="0"/>
                    <a:pt x="251935" y="0"/>
                  </a:cubicBezTo>
                  <a:close/>
                </a:path>
              </a:pathLst>
            </a:custGeom>
            <a:gradFill rotWithShape="0">
              <a:gsLst>
                <a:gs pos="0">
                  <a:srgbClr val="d2d2d2"/>
                </a:gs>
                <a:gs pos="100000">
                  <a:srgbClr val="c8c8c8"/>
                </a:gs>
              </a:gsLst>
              <a:lin ang="5400000"/>
            </a:gradFill>
            <a:ln>
              <a:noFill/>
            </a:ln>
            <a:effectLst>
              <a:outerShdw algn="tl" dir="5400000" dist="317520">
                <a:srgbClr val="000000">
                  <a:alpha val="15000"/>
                </a:srgbClr>
              </a:outerShdw>
            </a:effectLst>
          </p:spPr>
          <p:style>
            <a:lnRef idx="0"/>
            <a:fillRef idx="0"/>
            <a:effectRef idx="0"/>
            <a:fontRef idx="minor"/>
          </p:style>
          <p:txBody>
            <a:bodyPr lIns="114480" rIns="114480" tIns="114480" bIns="40680" anchor="ctr">
              <a:noAutofit/>
            </a:bodyPr>
            <a:p>
              <a:pPr lvl="1" marL="285840" indent="-28476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Ss Pb 1</a:t>
              </a:r>
              <a:endParaRPr b="0" lang="fr-FR" sz="2800" spc="-1" strike="noStrike">
                <a:latin typeface="Arial"/>
              </a:endParaRPr>
            </a:p>
            <a:p>
              <a:pPr lvl="1" marL="285840" indent="-28476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a:t>
              </a:r>
              <a:endParaRPr b="0" lang="fr-FR" sz="2800" spc="-1" strike="noStrike">
                <a:latin typeface="Arial"/>
              </a:endParaRPr>
            </a:p>
            <a:p>
              <a:pPr lvl="1" marL="285840" indent="-28476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Ss Pb X</a:t>
              </a:r>
              <a:endParaRPr b="0" lang="fr-FR" sz="2800" spc="-1" strike="noStrike">
                <a:latin typeface="Arial"/>
              </a:endParaRPr>
            </a:p>
          </p:txBody>
        </p:sp>
        <p:sp>
          <p:nvSpPr>
            <p:cNvPr id="368" name="CustomShape 26"/>
            <p:cNvSpPr/>
            <p:nvPr/>
          </p:nvSpPr>
          <p:spPr>
            <a:xfrm>
              <a:off x="5556960" y="2100240"/>
              <a:ext cx="630720" cy="1204920"/>
            </a:xfrm>
            <a:custGeom>
              <a:avLst/>
              <a:gdLst/>
              <a:ahLst/>
              <a:rect l="l" t="t" r="r" b="b"/>
              <a:pathLst>
                <a:path w="1755" h="3350">
                  <a:moveTo>
                    <a:pt x="0" y="0"/>
                  </a:moveTo>
                  <a:lnTo>
                    <a:pt x="661" y="0"/>
                  </a:lnTo>
                  <a:lnTo>
                    <a:pt x="1755" y="1675"/>
                  </a:lnTo>
                  <a:lnTo>
                    <a:pt x="661" y="3350"/>
                  </a:lnTo>
                  <a:lnTo>
                    <a:pt x="0" y="3350"/>
                  </a:lnTo>
                  <a:lnTo>
                    <a:pt x="1094" y="1675"/>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sp>
        <p:sp>
          <p:nvSpPr>
            <p:cNvPr id="369" name="CustomShape 27"/>
            <p:cNvSpPr/>
            <p:nvPr/>
          </p:nvSpPr>
          <p:spPr>
            <a:xfrm>
              <a:off x="6188760" y="2100600"/>
              <a:ext cx="3004560" cy="1204920"/>
            </a:xfrm>
            <a:custGeom>
              <a:avLst/>
              <a:gdLst/>
              <a:ahLst/>
              <a:rect l="l" t="t" r="r" b="b"/>
              <a:pathLst>
                <a:path w="3005551" h="1205865">
                  <a:moveTo>
                    <a:pt x="0" y="0"/>
                  </a:moveTo>
                  <a:lnTo>
                    <a:pt x="3005551" y="0"/>
                  </a:lnTo>
                  <a:lnTo>
                    <a:pt x="3005551" y="1205865"/>
                  </a:lnTo>
                  <a:lnTo>
                    <a:pt x="0" y="1205865"/>
                  </a:lnTo>
                  <a:lnTo>
                    <a:pt x="0" y="0"/>
                  </a:lnTo>
                  <a:close/>
                </a:path>
              </a:pathLst>
            </a:custGeom>
            <a:noFill/>
            <a:ln>
              <a:noFill/>
            </a:ln>
          </p:spPr>
          <p:style>
            <a:lnRef idx="0"/>
            <a:fillRef idx="0"/>
            <a:effectRef idx="0"/>
            <a:fontRef idx="minor"/>
          </p:style>
          <p:txBody>
            <a:bodyPr lIns="45720" rIns="45720" tIns="45000" bIns="45000" anchor="ctr" anchorCtr="1">
              <a:noAutofit/>
            </a:bodyPr>
            <a:p>
              <a:pPr algn="ctr">
                <a:lnSpc>
                  <a:spcPct val="90000"/>
                </a:lnSpc>
                <a:spcAft>
                  <a:spcPts val="1800"/>
                </a:spcAft>
                <a:tabLst>
                  <a:tab algn="l" pos="0"/>
                </a:tabLst>
              </a:pPr>
              <a:r>
                <a:rPr b="0" lang="fr-FR" sz="2800" spc="-1" strike="noStrike">
                  <a:solidFill>
                    <a:srgbClr val="000000"/>
                  </a:solidFill>
                  <a:latin typeface="Calibri"/>
                  <a:ea typeface="DejaVu Sans"/>
                </a:rPr>
                <a:t>Recomposition</a:t>
              </a:r>
              <a:endParaRPr b="0" lang="fr-FR" sz="2800" spc="-1" strike="noStrike">
                <a:latin typeface="Arial"/>
              </a:endParaRPr>
            </a:p>
          </p:txBody>
        </p:sp>
        <p:sp>
          <p:nvSpPr>
            <p:cNvPr id="370" name="CustomShape 28"/>
            <p:cNvSpPr/>
            <p:nvPr/>
          </p:nvSpPr>
          <p:spPr>
            <a:xfrm>
              <a:off x="6830280" y="3990600"/>
              <a:ext cx="1721520" cy="1510560"/>
            </a:xfrm>
            <a:custGeom>
              <a:avLst/>
              <a:gdLst/>
              <a:ahLst/>
              <a:rect l="l" t="t" r="r" b="b"/>
              <a:pathLst>
                <a:path w="1722665" h="1511582">
                  <a:moveTo>
                    <a:pt x="251935" y="0"/>
                  </a:moveTo>
                  <a:lnTo>
                    <a:pt x="1470730" y="0"/>
                  </a:lnTo>
                  <a:cubicBezTo>
                    <a:pt x="1609870" y="0"/>
                    <a:pt x="1722665" y="112795"/>
                    <a:pt x="1722665" y="251935"/>
                  </a:cubicBezTo>
                  <a:lnTo>
                    <a:pt x="1722665" y="1511582"/>
                  </a:lnTo>
                  <a:lnTo>
                    <a:pt x="1722665" y="1511582"/>
                  </a:lnTo>
                  <a:lnTo>
                    <a:pt x="0" y="1511582"/>
                  </a:lnTo>
                  <a:lnTo>
                    <a:pt x="0" y="1511582"/>
                  </a:lnTo>
                  <a:lnTo>
                    <a:pt x="0" y="251935"/>
                  </a:lnTo>
                  <a:cubicBezTo>
                    <a:pt x="0" y="112795"/>
                    <a:pt x="112795" y="0"/>
                    <a:pt x="251935" y="0"/>
                  </a:cubicBezTo>
                  <a:close/>
                </a:path>
              </a:pathLst>
            </a:custGeom>
            <a:gradFill rotWithShape="0">
              <a:gsLst>
                <a:gs pos="0">
                  <a:srgbClr val="d2d2d2"/>
                </a:gs>
                <a:gs pos="100000">
                  <a:srgbClr val="c8c8c8"/>
                </a:gs>
              </a:gsLst>
              <a:lin ang="5400000"/>
            </a:gradFill>
            <a:ln>
              <a:noFill/>
            </a:ln>
            <a:effectLst>
              <a:outerShdw algn="tl" dir="5400000" dist="317520">
                <a:srgbClr val="000000">
                  <a:alpha val="15000"/>
                </a:srgbClr>
              </a:outerShdw>
            </a:effectLst>
          </p:spPr>
          <p:style>
            <a:lnRef idx="0"/>
            <a:fillRef idx="0"/>
            <a:effectRef idx="0"/>
            <a:fontRef idx="minor"/>
          </p:style>
          <p:txBody>
            <a:bodyPr lIns="114480" rIns="114480" tIns="114480" bIns="40680" anchor="ctr">
              <a:noAutofit/>
            </a:bodyPr>
            <a:p>
              <a:pPr lvl="1" marL="285840" indent="-28476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Algo 1</a:t>
              </a:r>
              <a:endParaRPr b="0" lang="fr-FR" sz="2800" spc="-1" strike="noStrike">
                <a:latin typeface="Arial"/>
              </a:endParaRPr>
            </a:p>
            <a:p>
              <a:pPr lvl="1" marL="285840" indent="-28476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a:t>
              </a:r>
              <a:endParaRPr b="0" lang="fr-FR" sz="2800" spc="-1" strike="noStrike">
                <a:latin typeface="Arial"/>
              </a:endParaRPr>
            </a:p>
            <a:p>
              <a:pPr lvl="1" marL="285840" indent="-28476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Algo X</a:t>
              </a:r>
              <a:endParaRPr b="0" lang="fr-FR" sz="2800" spc="-1" strike="noStrike">
                <a:latin typeface="Arial"/>
              </a:endParaRPr>
            </a:p>
          </p:txBody>
        </p:sp>
        <p:sp>
          <p:nvSpPr>
            <p:cNvPr id="371" name="CustomShape 29"/>
            <p:cNvSpPr/>
            <p:nvPr/>
          </p:nvSpPr>
          <p:spPr>
            <a:xfrm>
              <a:off x="9194400" y="2100240"/>
              <a:ext cx="630720" cy="1204920"/>
            </a:xfrm>
            <a:custGeom>
              <a:avLst/>
              <a:gdLst/>
              <a:ahLst/>
              <a:rect l="l" t="t" r="r" b="b"/>
              <a:pathLst>
                <a:path w="1755" h="3350">
                  <a:moveTo>
                    <a:pt x="0" y="0"/>
                  </a:moveTo>
                  <a:lnTo>
                    <a:pt x="661" y="0"/>
                  </a:lnTo>
                  <a:lnTo>
                    <a:pt x="1755" y="1675"/>
                  </a:lnTo>
                  <a:lnTo>
                    <a:pt x="661" y="3350"/>
                  </a:lnTo>
                  <a:lnTo>
                    <a:pt x="0" y="3350"/>
                  </a:lnTo>
                  <a:lnTo>
                    <a:pt x="1094" y="1675"/>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sp>
        <p:sp>
          <p:nvSpPr>
            <p:cNvPr id="372" name="CustomShape 30"/>
            <p:cNvSpPr/>
            <p:nvPr/>
          </p:nvSpPr>
          <p:spPr>
            <a:xfrm>
              <a:off x="9825840" y="2061720"/>
              <a:ext cx="2357280" cy="1368360"/>
            </a:xfrm>
            <a:custGeom>
              <a:avLst/>
              <a:gdLst/>
              <a:ahLst/>
              <a:rect l="l" t="t" r="r" b="b"/>
              <a:pathLst>
                <a:path w="2358214" h="1369586">
                  <a:moveTo>
                    <a:pt x="0" y="228269"/>
                  </a:moveTo>
                  <a:cubicBezTo>
                    <a:pt x="0" y="102200"/>
                    <a:pt x="102200" y="0"/>
                    <a:pt x="228269" y="0"/>
                  </a:cubicBezTo>
                  <a:lnTo>
                    <a:pt x="2129945" y="0"/>
                  </a:lnTo>
                  <a:cubicBezTo>
                    <a:pt x="2256014" y="0"/>
                    <a:pt x="2358214" y="102200"/>
                    <a:pt x="2358214" y="228269"/>
                  </a:cubicBezTo>
                  <a:lnTo>
                    <a:pt x="2358214" y="1141317"/>
                  </a:lnTo>
                  <a:cubicBezTo>
                    <a:pt x="2358214" y="1267386"/>
                    <a:pt x="2256014" y="1369586"/>
                    <a:pt x="2129945" y="1369586"/>
                  </a:cubicBezTo>
                  <a:lnTo>
                    <a:pt x="228269" y="1369586"/>
                  </a:lnTo>
                  <a:cubicBezTo>
                    <a:pt x="102200" y="1369586"/>
                    <a:pt x="0" y="1267386"/>
                    <a:pt x="0" y="1141317"/>
                  </a:cubicBezTo>
                  <a:lnTo>
                    <a:pt x="0" y="228269"/>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66960" rIns="66960" tIns="66960" bIns="66960" anchor="ctr" anchorCtr="1">
              <a:noAutofit/>
            </a:bodyPr>
            <a:p>
              <a:pPr algn="ctr">
                <a:lnSpc>
                  <a:spcPct val="90000"/>
                </a:lnSpc>
                <a:spcAft>
                  <a:spcPts val="1500"/>
                </a:spcAft>
                <a:tabLst>
                  <a:tab algn="l" pos="0"/>
                </a:tabLst>
              </a:pPr>
              <a:r>
                <a:rPr b="0" lang="fr-FR" sz="2800" spc="-1" strike="noStrike">
                  <a:solidFill>
                    <a:srgbClr val="ffffff"/>
                  </a:solidFill>
                  <a:latin typeface="Calibri"/>
                  <a:ea typeface="DejaVu Sans"/>
                </a:rPr>
                <a:t>Algorithme principal</a:t>
              </a:r>
              <a:endParaRPr b="0" lang="fr-FR" sz="2800" spc="-1" strike="noStrike">
                <a:latin typeface="Arial"/>
              </a:endParaRPr>
            </a:p>
          </p:txBody>
        </p:sp>
        <p:sp>
          <p:nvSpPr>
            <p:cNvPr id="373" name="CustomShape 31"/>
            <p:cNvSpPr/>
            <p:nvPr/>
          </p:nvSpPr>
          <p:spPr>
            <a:xfrm>
              <a:off x="9979200" y="3990600"/>
              <a:ext cx="2050560" cy="1510560"/>
            </a:xfrm>
            <a:custGeom>
              <a:avLst/>
              <a:gdLst/>
              <a:ahLst/>
              <a:rect l="l" t="t" r="r" b="b"/>
              <a:pathLst>
                <a:path w="2051729" h="1511582">
                  <a:moveTo>
                    <a:pt x="251935" y="0"/>
                  </a:moveTo>
                  <a:lnTo>
                    <a:pt x="1799794" y="0"/>
                  </a:lnTo>
                  <a:cubicBezTo>
                    <a:pt x="1938934" y="0"/>
                    <a:pt x="2051729" y="112795"/>
                    <a:pt x="2051729" y="251935"/>
                  </a:cubicBezTo>
                  <a:lnTo>
                    <a:pt x="2051729" y="1511582"/>
                  </a:lnTo>
                  <a:lnTo>
                    <a:pt x="2051729" y="1511582"/>
                  </a:lnTo>
                  <a:lnTo>
                    <a:pt x="0" y="1511582"/>
                  </a:lnTo>
                  <a:lnTo>
                    <a:pt x="0" y="1511582"/>
                  </a:lnTo>
                  <a:lnTo>
                    <a:pt x="0" y="251935"/>
                  </a:lnTo>
                  <a:cubicBezTo>
                    <a:pt x="0" y="112795"/>
                    <a:pt x="112795" y="0"/>
                    <a:pt x="251935" y="0"/>
                  </a:cubicBezTo>
                  <a:close/>
                </a:path>
              </a:pathLst>
            </a:custGeom>
            <a:gradFill rotWithShape="0">
              <a:gsLst>
                <a:gs pos="0">
                  <a:srgbClr val="d2d2d2"/>
                </a:gs>
                <a:gs pos="100000">
                  <a:srgbClr val="c8c8c8"/>
                </a:gs>
              </a:gsLst>
              <a:lin ang="5400000"/>
            </a:gradFill>
            <a:ln>
              <a:noFill/>
            </a:ln>
            <a:effectLst>
              <a:outerShdw algn="tl" dir="5400000" dist="317520">
                <a:srgbClr val="000000">
                  <a:alpha val="15000"/>
                </a:srgbClr>
              </a:outerShdw>
            </a:effectLst>
          </p:spPr>
          <p:style>
            <a:lnRef idx="0"/>
            <a:fillRef idx="0"/>
            <a:effectRef idx="0"/>
            <a:fontRef idx="minor"/>
          </p:style>
          <p:txBody>
            <a:bodyPr lIns="114480" rIns="114480" tIns="114480" bIns="40680" anchor="ctr" anchorCtr="1">
              <a:noAutofit/>
            </a:bodyPr>
            <a:p>
              <a:pPr algn="ctr">
                <a:lnSpc>
                  <a:spcPct val="90000"/>
                </a:lnSpc>
                <a:spcAft>
                  <a:spcPts val="1301"/>
                </a:spcAft>
                <a:tabLst>
                  <a:tab algn="l" pos="0"/>
                </a:tabLst>
              </a:pPr>
              <a:r>
                <a:rPr b="0" lang="fr-FR" sz="2600" spc="-1" strike="noStrike">
                  <a:solidFill>
                    <a:srgbClr val="000000"/>
                  </a:solidFill>
                  <a:latin typeface="Calibri"/>
                  <a:ea typeface="DejaVu Sans"/>
                </a:rPr>
                <a:t>Résolution</a:t>
              </a:r>
              <a:endParaRPr b="0" lang="fr-FR" sz="2600" spc="-1" strike="noStrike">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838080" y="184320"/>
            <a:ext cx="10514520" cy="792720"/>
          </a:xfrm>
          <a:prstGeom prst="rect">
            <a:avLst/>
          </a:prstGeom>
          <a:gradFill rotWithShape="0">
            <a:gsLst>
              <a:gs pos="0">
                <a:srgbClr val="f7fafd"/>
              </a:gs>
              <a:gs pos="100000">
                <a:srgbClr val="9dc3e6"/>
              </a:gs>
            </a:gsLst>
            <a:lin ang="540000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400" spc="-1" strike="noStrike">
                <a:solidFill>
                  <a:srgbClr val="4472c4"/>
                </a:solidFill>
                <a:latin typeface="Calibri Light"/>
                <a:ea typeface="DejaVu Sans"/>
              </a:rPr>
              <a:t>objectifs de la Méthodologie de conception</a:t>
            </a:r>
            <a:endParaRPr b="0" lang="fr-FR" sz="4400" spc="-1" strike="noStrike">
              <a:latin typeface="Arial"/>
            </a:endParaRPr>
          </a:p>
        </p:txBody>
      </p:sp>
      <p:grpSp>
        <p:nvGrpSpPr>
          <p:cNvPr id="375" name="Group 2"/>
          <p:cNvGrpSpPr/>
          <p:nvPr/>
        </p:nvGrpSpPr>
        <p:grpSpPr>
          <a:xfrm>
            <a:off x="204480" y="1250640"/>
            <a:ext cx="11813040" cy="5104800"/>
            <a:chOff x="204480" y="1250640"/>
            <a:chExt cx="11813040" cy="5104800"/>
          </a:xfrm>
        </p:grpSpPr>
        <p:sp>
          <p:nvSpPr>
            <p:cNvPr id="376" name="CustomShape 3"/>
            <p:cNvSpPr/>
            <p:nvPr/>
          </p:nvSpPr>
          <p:spPr>
            <a:xfrm>
              <a:off x="204480" y="1250640"/>
              <a:ext cx="3749400" cy="5104800"/>
            </a:xfrm>
            <a:custGeom>
              <a:avLst/>
              <a:gdLst/>
              <a:ahLst/>
              <a:rect l="l" t="t" r="r" b="b"/>
              <a:pathLst>
                <a:path w="3750468" h="5105886">
                  <a:moveTo>
                    <a:pt x="0" y="375047"/>
                  </a:moveTo>
                  <a:cubicBezTo>
                    <a:pt x="0" y="167914"/>
                    <a:pt x="167914" y="0"/>
                    <a:pt x="375047" y="0"/>
                  </a:cubicBezTo>
                  <a:lnTo>
                    <a:pt x="3375421" y="0"/>
                  </a:lnTo>
                  <a:cubicBezTo>
                    <a:pt x="3582554" y="0"/>
                    <a:pt x="3750468" y="167914"/>
                    <a:pt x="3750468" y="375047"/>
                  </a:cubicBezTo>
                  <a:lnTo>
                    <a:pt x="3750468" y="4730839"/>
                  </a:lnTo>
                  <a:cubicBezTo>
                    <a:pt x="3750468" y="4937972"/>
                    <a:pt x="3582554" y="5105886"/>
                    <a:pt x="3375421" y="5105886"/>
                  </a:cubicBezTo>
                  <a:lnTo>
                    <a:pt x="375047" y="5105886"/>
                  </a:lnTo>
                  <a:cubicBezTo>
                    <a:pt x="167914" y="5105886"/>
                    <a:pt x="0" y="4937972"/>
                    <a:pt x="0" y="4730839"/>
                  </a:cubicBezTo>
                  <a:lnTo>
                    <a:pt x="0" y="375047"/>
                  </a:lnTo>
                  <a:close/>
                </a:path>
              </a:pathLst>
            </a:custGeom>
            <a:solidFill>
              <a:srgbClr val="cfd5ea"/>
            </a:solidFill>
            <a:ln>
              <a:noFill/>
            </a:ln>
          </p:spPr>
          <p:style>
            <a:lnRef idx="0"/>
            <a:fillRef idx="0"/>
            <a:effectRef idx="0"/>
            <a:fontRef idx="minor"/>
          </p:style>
          <p:txBody>
            <a:bodyPr lIns="205920" rIns="205920" tIns="205920" bIns="3780000" anchor="ctr" anchorCtr="1">
              <a:noAutofit/>
            </a:bodyPr>
            <a:p>
              <a:pPr algn="ctr">
                <a:lnSpc>
                  <a:spcPct val="90000"/>
                </a:lnSpc>
                <a:spcAft>
                  <a:spcPts val="2299"/>
                </a:spcAft>
                <a:tabLst>
                  <a:tab algn="l" pos="0"/>
                </a:tabLst>
              </a:pPr>
              <a:r>
                <a:rPr b="0" lang="fr-FR" sz="4400" spc="-1" strike="noStrike">
                  <a:solidFill>
                    <a:srgbClr val="000000"/>
                  </a:solidFill>
                  <a:latin typeface="Calibri"/>
                  <a:ea typeface="DejaVu Sans"/>
                </a:rPr>
                <a:t>Modularité: </a:t>
              </a:r>
              <a:endParaRPr b="0" lang="fr-FR" sz="4400" spc="-1" strike="noStrike">
                <a:latin typeface="Arial"/>
              </a:endParaRPr>
            </a:p>
          </p:txBody>
        </p:sp>
        <p:sp>
          <p:nvSpPr>
            <p:cNvPr id="377" name="CustomShape 4"/>
            <p:cNvSpPr/>
            <p:nvPr/>
          </p:nvSpPr>
          <p:spPr>
            <a:xfrm>
              <a:off x="579600" y="2783880"/>
              <a:ext cx="2999160" cy="1538280"/>
            </a:xfrm>
            <a:custGeom>
              <a:avLst/>
              <a:gdLst/>
              <a:ahLst/>
              <a:rect l="l" t="t" r="r" b="b"/>
              <a:pathLst>
                <a:path w="3000375" h="1539494">
                  <a:moveTo>
                    <a:pt x="0" y="153949"/>
                  </a:moveTo>
                  <a:cubicBezTo>
                    <a:pt x="0" y="68925"/>
                    <a:pt x="68925" y="0"/>
                    <a:pt x="153949" y="0"/>
                  </a:cubicBezTo>
                  <a:lnTo>
                    <a:pt x="2846426" y="0"/>
                  </a:lnTo>
                  <a:cubicBezTo>
                    <a:pt x="2931450" y="0"/>
                    <a:pt x="3000375" y="68925"/>
                    <a:pt x="3000375" y="153949"/>
                  </a:cubicBezTo>
                  <a:lnTo>
                    <a:pt x="3000375" y="1385545"/>
                  </a:lnTo>
                  <a:cubicBezTo>
                    <a:pt x="3000375" y="1470569"/>
                    <a:pt x="2931450" y="1539494"/>
                    <a:pt x="2846426" y="1539494"/>
                  </a:cubicBezTo>
                  <a:lnTo>
                    <a:pt x="153949" y="1539494"/>
                  </a:lnTo>
                  <a:cubicBezTo>
                    <a:pt x="68925" y="1539494"/>
                    <a:pt x="0" y="1470569"/>
                    <a:pt x="0" y="1385545"/>
                  </a:cubicBezTo>
                  <a:lnTo>
                    <a:pt x="0" y="153949"/>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18800" rIns="118800" tIns="100440" bIns="10044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1 problème simple = 1 algorithme simple</a:t>
              </a:r>
              <a:endParaRPr b="0" lang="fr-FR" sz="2900" spc="-1" strike="noStrike">
                <a:latin typeface="Arial"/>
              </a:endParaRPr>
            </a:p>
          </p:txBody>
        </p:sp>
        <p:sp>
          <p:nvSpPr>
            <p:cNvPr id="378" name="CustomShape 5"/>
            <p:cNvSpPr/>
            <p:nvPr/>
          </p:nvSpPr>
          <p:spPr>
            <a:xfrm>
              <a:off x="579600" y="4560120"/>
              <a:ext cx="2999160" cy="1538280"/>
            </a:xfrm>
            <a:custGeom>
              <a:avLst/>
              <a:gdLst/>
              <a:ahLst/>
              <a:rect l="l" t="t" r="r" b="b"/>
              <a:pathLst>
                <a:path w="3000375" h="1539494">
                  <a:moveTo>
                    <a:pt x="0" y="153949"/>
                  </a:moveTo>
                  <a:cubicBezTo>
                    <a:pt x="0" y="68925"/>
                    <a:pt x="68925" y="0"/>
                    <a:pt x="153949" y="0"/>
                  </a:cubicBezTo>
                  <a:lnTo>
                    <a:pt x="2846426" y="0"/>
                  </a:lnTo>
                  <a:cubicBezTo>
                    <a:pt x="2931450" y="0"/>
                    <a:pt x="3000375" y="68925"/>
                    <a:pt x="3000375" y="153949"/>
                  </a:cubicBezTo>
                  <a:lnTo>
                    <a:pt x="3000375" y="1385545"/>
                  </a:lnTo>
                  <a:cubicBezTo>
                    <a:pt x="3000375" y="1470569"/>
                    <a:pt x="2931450" y="1539494"/>
                    <a:pt x="2846426" y="1539494"/>
                  </a:cubicBezTo>
                  <a:lnTo>
                    <a:pt x="153949" y="1539494"/>
                  </a:lnTo>
                  <a:cubicBezTo>
                    <a:pt x="68925" y="1539494"/>
                    <a:pt x="0" y="1470569"/>
                    <a:pt x="0" y="1385545"/>
                  </a:cubicBezTo>
                  <a:lnTo>
                    <a:pt x="0" y="153949"/>
                  </a:lnTo>
                  <a:close/>
                </a:path>
              </a:pathLst>
            </a:custGeom>
            <a:gradFill rotWithShape="0">
              <a:gsLst>
                <a:gs pos="0">
                  <a:srgbClr val="60a1c9"/>
                </a:gs>
                <a:gs pos="100000">
                  <a:srgbClr val="3d97c8"/>
                </a:gs>
              </a:gsLst>
              <a:lin ang="5400000"/>
            </a:gradFill>
            <a:ln>
              <a:noFill/>
            </a:ln>
            <a:effectLst>
              <a:outerShdw algn="tl" dir="5400000" dist="19080">
                <a:srgbClr val="000000">
                  <a:alpha val="63000"/>
                </a:srgbClr>
              </a:outerShdw>
            </a:effectLst>
          </p:spPr>
          <p:style>
            <a:lnRef idx="0"/>
            <a:fillRef idx="0"/>
            <a:effectRef idx="0"/>
            <a:fontRef idx="minor"/>
          </p:style>
          <p:txBody>
            <a:bodyPr lIns="118800" rIns="118800" tIns="100440" bIns="10044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réutilisable</a:t>
              </a:r>
              <a:endParaRPr b="0" lang="fr-FR" sz="2900" spc="-1" strike="noStrike">
                <a:latin typeface="Arial"/>
              </a:endParaRPr>
            </a:p>
          </p:txBody>
        </p:sp>
        <p:sp>
          <p:nvSpPr>
            <p:cNvPr id="379" name="CustomShape 6"/>
            <p:cNvSpPr/>
            <p:nvPr/>
          </p:nvSpPr>
          <p:spPr>
            <a:xfrm>
              <a:off x="4236480" y="1250640"/>
              <a:ext cx="3749400" cy="5104800"/>
            </a:xfrm>
            <a:custGeom>
              <a:avLst/>
              <a:gdLst/>
              <a:ahLst/>
              <a:rect l="l" t="t" r="r" b="b"/>
              <a:pathLst>
                <a:path w="3750468" h="5105886">
                  <a:moveTo>
                    <a:pt x="0" y="375047"/>
                  </a:moveTo>
                  <a:cubicBezTo>
                    <a:pt x="0" y="167914"/>
                    <a:pt x="167914" y="0"/>
                    <a:pt x="375047" y="0"/>
                  </a:cubicBezTo>
                  <a:lnTo>
                    <a:pt x="3375421" y="0"/>
                  </a:lnTo>
                  <a:cubicBezTo>
                    <a:pt x="3582554" y="0"/>
                    <a:pt x="3750468" y="167914"/>
                    <a:pt x="3750468" y="375047"/>
                  </a:cubicBezTo>
                  <a:lnTo>
                    <a:pt x="3750468" y="4730839"/>
                  </a:lnTo>
                  <a:cubicBezTo>
                    <a:pt x="3750468" y="4937972"/>
                    <a:pt x="3582554" y="5105886"/>
                    <a:pt x="3375421" y="5105886"/>
                  </a:cubicBezTo>
                  <a:lnTo>
                    <a:pt x="375047" y="5105886"/>
                  </a:lnTo>
                  <a:cubicBezTo>
                    <a:pt x="167914" y="5105886"/>
                    <a:pt x="0" y="4937972"/>
                    <a:pt x="0" y="4730839"/>
                  </a:cubicBezTo>
                  <a:lnTo>
                    <a:pt x="0" y="375047"/>
                  </a:lnTo>
                  <a:close/>
                </a:path>
              </a:pathLst>
            </a:custGeom>
            <a:solidFill>
              <a:srgbClr val="cfd5ea"/>
            </a:solidFill>
            <a:ln>
              <a:noFill/>
            </a:ln>
          </p:spPr>
          <p:style>
            <a:lnRef idx="0"/>
            <a:fillRef idx="0"/>
            <a:effectRef idx="0"/>
            <a:fontRef idx="minor"/>
          </p:style>
          <p:txBody>
            <a:bodyPr lIns="205920" rIns="205920" tIns="205920" bIns="3780000" anchor="ctr" anchorCtr="1">
              <a:noAutofit/>
            </a:bodyPr>
            <a:p>
              <a:pPr algn="ctr">
                <a:lnSpc>
                  <a:spcPct val="90000"/>
                </a:lnSpc>
                <a:spcAft>
                  <a:spcPts val="2299"/>
                </a:spcAft>
                <a:tabLst>
                  <a:tab algn="l" pos="0"/>
                </a:tabLst>
              </a:pPr>
              <a:r>
                <a:rPr b="0" lang="fr-FR" sz="4400" spc="-1" strike="noStrike">
                  <a:solidFill>
                    <a:srgbClr val="000000"/>
                  </a:solidFill>
                  <a:latin typeface="Calibri"/>
                  <a:ea typeface="DejaVu Sans"/>
                </a:rPr>
                <a:t>Lisibilité:</a:t>
              </a:r>
              <a:endParaRPr b="0" lang="fr-FR" sz="4400" spc="-1" strike="noStrike">
                <a:latin typeface="Arial"/>
              </a:endParaRPr>
            </a:p>
          </p:txBody>
        </p:sp>
        <p:sp>
          <p:nvSpPr>
            <p:cNvPr id="380" name="CustomShape 7"/>
            <p:cNvSpPr/>
            <p:nvPr/>
          </p:nvSpPr>
          <p:spPr>
            <a:xfrm>
              <a:off x="4611600" y="2782800"/>
              <a:ext cx="2999160" cy="100188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60c0c6"/>
                </a:gs>
                <a:gs pos="100000">
                  <a:srgbClr val="3dbdc5"/>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mise en page</a:t>
              </a:r>
              <a:endParaRPr b="0" lang="fr-FR" sz="2900" spc="-1" strike="noStrike">
                <a:latin typeface="Arial"/>
              </a:endParaRPr>
            </a:p>
          </p:txBody>
        </p:sp>
        <p:sp>
          <p:nvSpPr>
            <p:cNvPr id="381" name="CustomShape 8"/>
            <p:cNvSpPr/>
            <p:nvPr/>
          </p:nvSpPr>
          <p:spPr>
            <a:xfrm>
              <a:off x="4611600" y="3940200"/>
              <a:ext cx="2999160" cy="100188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60c4aa"/>
                </a:gs>
                <a:gs pos="100000">
                  <a:srgbClr val="3dc2a3"/>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commentaires</a:t>
              </a:r>
              <a:endParaRPr b="0" lang="fr-FR" sz="2900" spc="-1" strike="noStrike">
                <a:latin typeface="Arial"/>
              </a:endParaRPr>
            </a:p>
          </p:txBody>
        </p:sp>
        <p:sp>
          <p:nvSpPr>
            <p:cNvPr id="382" name="CustomShape 9"/>
            <p:cNvSpPr/>
            <p:nvPr/>
          </p:nvSpPr>
          <p:spPr>
            <a:xfrm>
              <a:off x="4611600" y="5097600"/>
              <a:ext cx="2999160" cy="100188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5fc28a"/>
                </a:gs>
                <a:gs pos="100000">
                  <a:srgbClr val="3ebe7b"/>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description</a:t>
              </a:r>
              <a:endParaRPr b="0" lang="fr-FR" sz="2900" spc="-1" strike="noStrike">
                <a:latin typeface="Arial"/>
              </a:endParaRPr>
            </a:p>
          </p:txBody>
        </p:sp>
        <p:sp>
          <p:nvSpPr>
            <p:cNvPr id="383" name="CustomShape 10"/>
            <p:cNvSpPr/>
            <p:nvPr/>
          </p:nvSpPr>
          <p:spPr>
            <a:xfrm>
              <a:off x="8268120" y="1250640"/>
              <a:ext cx="3749400" cy="5104800"/>
            </a:xfrm>
            <a:custGeom>
              <a:avLst/>
              <a:gdLst/>
              <a:ahLst/>
              <a:rect l="l" t="t" r="r" b="b"/>
              <a:pathLst>
                <a:path w="3750468" h="5105886">
                  <a:moveTo>
                    <a:pt x="0" y="375047"/>
                  </a:moveTo>
                  <a:cubicBezTo>
                    <a:pt x="0" y="167914"/>
                    <a:pt x="167914" y="0"/>
                    <a:pt x="375047" y="0"/>
                  </a:cubicBezTo>
                  <a:lnTo>
                    <a:pt x="3375421" y="0"/>
                  </a:lnTo>
                  <a:cubicBezTo>
                    <a:pt x="3582554" y="0"/>
                    <a:pt x="3750468" y="167914"/>
                    <a:pt x="3750468" y="375047"/>
                  </a:cubicBezTo>
                  <a:lnTo>
                    <a:pt x="3750468" y="4730839"/>
                  </a:lnTo>
                  <a:cubicBezTo>
                    <a:pt x="3750468" y="4937972"/>
                    <a:pt x="3582554" y="5105886"/>
                    <a:pt x="3375421" y="5105886"/>
                  </a:cubicBezTo>
                  <a:lnTo>
                    <a:pt x="375047" y="5105886"/>
                  </a:lnTo>
                  <a:cubicBezTo>
                    <a:pt x="167914" y="5105886"/>
                    <a:pt x="0" y="4937972"/>
                    <a:pt x="0" y="4730839"/>
                  </a:cubicBezTo>
                  <a:lnTo>
                    <a:pt x="0" y="375047"/>
                  </a:lnTo>
                  <a:close/>
                </a:path>
              </a:pathLst>
            </a:custGeom>
            <a:solidFill>
              <a:srgbClr val="cfd5ea"/>
            </a:solidFill>
            <a:ln>
              <a:noFill/>
            </a:ln>
          </p:spPr>
          <p:style>
            <a:lnRef idx="0"/>
            <a:fillRef idx="0"/>
            <a:effectRef idx="0"/>
            <a:fontRef idx="minor"/>
          </p:style>
          <p:txBody>
            <a:bodyPr lIns="205920" rIns="205920" tIns="205920" bIns="3780000" anchor="ctr" anchorCtr="1">
              <a:noAutofit/>
            </a:bodyPr>
            <a:p>
              <a:pPr algn="ctr">
                <a:lnSpc>
                  <a:spcPct val="90000"/>
                </a:lnSpc>
                <a:spcAft>
                  <a:spcPts val="2299"/>
                </a:spcAft>
                <a:tabLst>
                  <a:tab algn="l" pos="0"/>
                </a:tabLst>
              </a:pPr>
              <a:r>
                <a:rPr b="0" lang="fr-FR" sz="4000" spc="-1" strike="noStrike">
                  <a:solidFill>
                    <a:srgbClr val="000000"/>
                  </a:solidFill>
                  <a:latin typeface="Calibri"/>
                  <a:ea typeface="DejaVu Sans"/>
                </a:rPr>
                <a:t>Complexité:</a:t>
              </a:r>
              <a:endParaRPr b="0" lang="fr-FR" sz="4000" spc="-1" strike="noStrike">
                <a:latin typeface="Arial"/>
              </a:endParaRPr>
            </a:p>
          </p:txBody>
        </p:sp>
        <p:sp>
          <p:nvSpPr>
            <p:cNvPr id="384" name="CustomShape 11"/>
            <p:cNvSpPr/>
            <p:nvPr/>
          </p:nvSpPr>
          <p:spPr>
            <a:xfrm>
              <a:off x="8643240" y="2782800"/>
              <a:ext cx="2999160" cy="100188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5fbf6e"/>
                </a:gs>
                <a:gs pos="100000">
                  <a:srgbClr val="3fba56"/>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800" spc="-1" strike="noStrike">
                  <a:solidFill>
                    <a:srgbClr val="ffffff"/>
                  </a:solidFill>
                  <a:latin typeface="Calibri"/>
                  <a:ea typeface="DejaVu Sans"/>
                </a:rPr>
                <a:t>enchaînements</a:t>
              </a:r>
              <a:endParaRPr b="0" lang="fr-FR" sz="2800" spc="-1" strike="noStrike">
                <a:latin typeface="Arial"/>
              </a:endParaRPr>
            </a:p>
          </p:txBody>
        </p:sp>
        <p:sp>
          <p:nvSpPr>
            <p:cNvPr id="385" name="CustomShape 12"/>
            <p:cNvSpPr/>
            <p:nvPr/>
          </p:nvSpPr>
          <p:spPr>
            <a:xfrm>
              <a:off x="8643240" y="3940200"/>
              <a:ext cx="2999160" cy="100188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68bb60"/>
                </a:gs>
                <a:gs pos="100000">
                  <a:srgbClr val="4eb641"/>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600" spc="-1" strike="noStrike">
                  <a:solidFill>
                    <a:srgbClr val="ffffff"/>
                  </a:solidFill>
                  <a:latin typeface="Calibri"/>
                  <a:ea typeface="DejaVu Sans"/>
                </a:rPr>
                <a:t>mesure de la durée d’exécution</a:t>
              </a:r>
              <a:endParaRPr b="0" lang="fr-FR" sz="2600" spc="-1" strike="noStrike">
                <a:latin typeface="Arial"/>
              </a:endParaRPr>
            </a:p>
          </p:txBody>
        </p:sp>
        <p:sp>
          <p:nvSpPr>
            <p:cNvPr id="386" name="CustomShape 13"/>
            <p:cNvSpPr/>
            <p:nvPr/>
          </p:nvSpPr>
          <p:spPr>
            <a:xfrm>
              <a:off x="8643240" y="5097600"/>
              <a:ext cx="2999160" cy="100188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600" spc="-1" strike="noStrike">
                  <a:solidFill>
                    <a:srgbClr val="ffffff"/>
                  </a:solidFill>
                  <a:latin typeface="Calibri"/>
                  <a:ea typeface="DejaVu Sans"/>
                </a:rPr>
                <a:t>mesure de l’espace mémoire</a:t>
              </a:r>
              <a:endParaRPr b="0" lang="fr-FR" sz="2600" spc="-1" strike="noStrike">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838080" y="174960"/>
            <a:ext cx="10514520" cy="731160"/>
          </a:xfrm>
          <a:prstGeom prst="rect">
            <a:avLst/>
          </a:prstGeom>
          <a:gradFill rotWithShape="0">
            <a:gsLst>
              <a:gs pos="0">
                <a:srgbClr val="f7fafd"/>
              </a:gs>
              <a:gs pos="100000">
                <a:srgbClr val="9dc3e6"/>
              </a:gs>
            </a:gsLst>
            <a:lin ang="540000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400" spc="-1" strike="noStrike">
                <a:solidFill>
                  <a:srgbClr val="4472c4"/>
                </a:solidFill>
                <a:latin typeface="Calibri Light"/>
                <a:ea typeface="DejaVu Sans"/>
              </a:rPr>
              <a:t>Méthodologie de conception: les structures</a:t>
            </a:r>
            <a:endParaRPr b="0" lang="fr-FR" sz="4400" spc="-1" strike="noStrike">
              <a:latin typeface="Arial"/>
            </a:endParaRPr>
          </a:p>
        </p:txBody>
      </p:sp>
      <p:grpSp>
        <p:nvGrpSpPr>
          <p:cNvPr id="388" name="Group 2"/>
          <p:cNvGrpSpPr/>
          <p:nvPr/>
        </p:nvGrpSpPr>
        <p:grpSpPr>
          <a:xfrm>
            <a:off x="93600" y="1517040"/>
            <a:ext cx="11921760" cy="4838400"/>
            <a:chOff x="93600" y="1517040"/>
            <a:chExt cx="11921760" cy="4838400"/>
          </a:xfrm>
        </p:grpSpPr>
        <p:sp>
          <p:nvSpPr>
            <p:cNvPr id="389" name="CustomShape 3"/>
            <p:cNvSpPr/>
            <p:nvPr/>
          </p:nvSpPr>
          <p:spPr>
            <a:xfrm>
              <a:off x="93600" y="1517040"/>
              <a:ext cx="3783960" cy="4838400"/>
            </a:xfrm>
            <a:custGeom>
              <a:avLst/>
              <a:gdLst/>
              <a:ahLst/>
              <a:rect l="l" t="t" r="r" b="b"/>
              <a:pathLst>
                <a:path w="3785005" h="4839438">
                  <a:moveTo>
                    <a:pt x="0" y="378501"/>
                  </a:moveTo>
                  <a:cubicBezTo>
                    <a:pt x="0" y="169461"/>
                    <a:pt x="169461" y="0"/>
                    <a:pt x="378501" y="0"/>
                  </a:cubicBezTo>
                  <a:lnTo>
                    <a:pt x="3406505" y="0"/>
                  </a:lnTo>
                  <a:cubicBezTo>
                    <a:pt x="3615545" y="0"/>
                    <a:pt x="3785006" y="169461"/>
                    <a:pt x="3785006" y="378501"/>
                  </a:cubicBezTo>
                  <a:cubicBezTo>
                    <a:pt x="3785006" y="1739313"/>
                    <a:pt x="3785005" y="3100126"/>
                    <a:pt x="3785005" y="4460938"/>
                  </a:cubicBezTo>
                  <a:cubicBezTo>
                    <a:pt x="3785005" y="4669978"/>
                    <a:pt x="3615544" y="4839439"/>
                    <a:pt x="3406504" y="4839439"/>
                  </a:cubicBezTo>
                  <a:lnTo>
                    <a:pt x="378501" y="4839438"/>
                  </a:lnTo>
                  <a:cubicBezTo>
                    <a:pt x="169461" y="4839438"/>
                    <a:pt x="0" y="4669977"/>
                    <a:pt x="0" y="4460937"/>
                  </a:cubicBezTo>
                  <a:lnTo>
                    <a:pt x="0" y="378501"/>
                  </a:lnTo>
                  <a:close/>
                </a:path>
              </a:pathLst>
            </a:custGeom>
            <a:solidFill>
              <a:srgbClr val="cfd5ea"/>
            </a:solidFill>
            <a:ln>
              <a:noFill/>
            </a:ln>
          </p:spPr>
          <p:style>
            <a:lnRef idx="0"/>
            <a:fillRef idx="0"/>
            <a:effectRef idx="0"/>
            <a:fontRef idx="minor"/>
          </p:style>
          <p:txBody>
            <a:bodyPr lIns="171360" rIns="171360" tIns="171360" bIns="3558960" anchor="ctr" anchorCtr="1">
              <a:noAutofit/>
            </a:bodyPr>
            <a:p>
              <a:pPr algn="ctr">
                <a:lnSpc>
                  <a:spcPct val="90000"/>
                </a:lnSpc>
                <a:spcAft>
                  <a:spcPts val="1899"/>
                </a:spcAft>
                <a:tabLst>
                  <a:tab algn="l" pos="0"/>
                </a:tabLst>
              </a:pPr>
              <a:r>
                <a:rPr b="0" lang="fr-FR" sz="4000" spc="-1" strike="noStrike">
                  <a:solidFill>
                    <a:srgbClr val="000000"/>
                  </a:solidFill>
                  <a:latin typeface="Calibri"/>
                  <a:ea typeface="DejaVu Sans"/>
                </a:rPr>
                <a:t>Séquentielle</a:t>
              </a:r>
              <a:endParaRPr b="0" lang="fr-FR" sz="4000" spc="-1" strike="noStrike">
                <a:latin typeface="Arial"/>
              </a:endParaRPr>
            </a:p>
          </p:txBody>
        </p:sp>
        <p:sp>
          <p:nvSpPr>
            <p:cNvPr id="390" name="CustomShape 4"/>
            <p:cNvSpPr/>
            <p:nvPr/>
          </p:nvSpPr>
          <p:spPr>
            <a:xfrm>
              <a:off x="471960" y="2968920"/>
              <a:ext cx="3026880" cy="3144600"/>
            </a:xfrm>
            <a:custGeom>
              <a:avLst/>
              <a:gdLst/>
              <a:ahLst/>
              <a:rect l="l" t="t" r="r" b="b"/>
              <a:pathLst>
                <a:path w="3028004" h="3145634">
                  <a:moveTo>
                    <a:pt x="0" y="302800"/>
                  </a:moveTo>
                  <a:cubicBezTo>
                    <a:pt x="0" y="135568"/>
                    <a:pt x="135568" y="0"/>
                    <a:pt x="302800" y="0"/>
                  </a:cubicBezTo>
                  <a:lnTo>
                    <a:pt x="2725204" y="0"/>
                  </a:lnTo>
                  <a:cubicBezTo>
                    <a:pt x="2892436" y="0"/>
                    <a:pt x="3028004" y="135568"/>
                    <a:pt x="3028004" y="302800"/>
                  </a:cubicBezTo>
                  <a:lnTo>
                    <a:pt x="3028004" y="2842834"/>
                  </a:lnTo>
                  <a:cubicBezTo>
                    <a:pt x="3028004" y="3010066"/>
                    <a:pt x="2892436" y="3145634"/>
                    <a:pt x="2725204" y="3145634"/>
                  </a:cubicBezTo>
                  <a:lnTo>
                    <a:pt x="302800" y="3145634"/>
                  </a:lnTo>
                  <a:cubicBezTo>
                    <a:pt x="135568" y="3145634"/>
                    <a:pt x="0" y="3010066"/>
                    <a:pt x="0" y="2842834"/>
                  </a:cubicBezTo>
                  <a:lnTo>
                    <a:pt x="0" y="302800"/>
                  </a:lnTo>
                  <a:close/>
                </a:path>
              </a:pathLst>
            </a:custGeom>
            <a:solidFill>
              <a:srgbClr val="4472c4"/>
            </a:solidFill>
            <a:ln w="12600">
              <a:solidFill>
                <a:srgbClr val="ffffff"/>
              </a:solidFill>
              <a:miter/>
            </a:ln>
          </p:spPr>
          <p:style>
            <a:lnRef idx="0"/>
            <a:fillRef idx="0"/>
            <a:effectRef idx="0"/>
            <a:fontRef idx="minor"/>
          </p:style>
          <p:txBody>
            <a:bodyPr lIns="164880" rIns="164880" tIns="145800" bIns="145800" anchor="ctr" anchorCtr="1">
              <a:noAutofit/>
            </a:bodyPr>
            <a:p>
              <a:pPr algn="ctr">
                <a:lnSpc>
                  <a:spcPct val="90000"/>
                </a:lnSpc>
                <a:spcAft>
                  <a:spcPts val="1301"/>
                </a:spcAft>
                <a:tabLst>
                  <a:tab algn="l" pos="0"/>
                </a:tabLst>
              </a:pPr>
              <a:r>
                <a:rPr b="0" lang="fr-FR" sz="3000" spc="-1" strike="noStrike">
                  <a:solidFill>
                    <a:srgbClr val="ffffff"/>
                  </a:solidFill>
                  <a:latin typeface="Calibri"/>
                  <a:ea typeface="DejaVu Sans"/>
                </a:rPr>
                <a:t>ordonnancement des instructions</a:t>
              </a:r>
              <a:endParaRPr b="0" lang="fr-FR" sz="3000" spc="-1" strike="noStrike">
                <a:latin typeface="Arial"/>
              </a:endParaRPr>
            </a:p>
          </p:txBody>
        </p:sp>
        <p:sp>
          <p:nvSpPr>
            <p:cNvPr id="391" name="CustomShape 5"/>
            <p:cNvSpPr/>
            <p:nvPr/>
          </p:nvSpPr>
          <p:spPr>
            <a:xfrm>
              <a:off x="4162320" y="1517040"/>
              <a:ext cx="3783960" cy="4838400"/>
            </a:xfrm>
            <a:custGeom>
              <a:avLst/>
              <a:gdLst/>
              <a:ahLst/>
              <a:rect l="l" t="t" r="r" b="b"/>
              <a:pathLst>
                <a:path w="3785005" h="4839438">
                  <a:moveTo>
                    <a:pt x="0" y="378501"/>
                  </a:moveTo>
                  <a:cubicBezTo>
                    <a:pt x="0" y="169461"/>
                    <a:pt x="169461" y="0"/>
                    <a:pt x="378501" y="0"/>
                  </a:cubicBezTo>
                  <a:lnTo>
                    <a:pt x="3406505" y="0"/>
                  </a:lnTo>
                  <a:cubicBezTo>
                    <a:pt x="3615545" y="0"/>
                    <a:pt x="3785006" y="169461"/>
                    <a:pt x="3785006" y="378501"/>
                  </a:cubicBezTo>
                  <a:cubicBezTo>
                    <a:pt x="3785006" y="1739313"/>
                    <a:pt x="3785005" y="3100126"/>
                    <a:pt x="3785005" y="4460938"/>
                  </a:cubicBezTo>
                  <a:cubicBezTo>
                    <a:pt x="3785005" y="4669978"/>
                    <a:pt x="3615544" y="4839439"/>
                    <a:pt x="3406504" y="4839439"/>
                  </a:cubicBezTo>
                  <a:lnTo>
                    <a:pt x="378501" y="4839438"/>
                  </a:lnTo>
                  <a:cubicBezTo>
                    <a:pt x="169461" y="4839438"/>
                    <a:pt x="0" y="4669977"/>
                    <a:pt x="0" y="4460937"/>
                  </a:cubicBezTo>
                  <a:lnTo>
                    <a:pt x="0" y="378501"/>
                  </a:lnTo>
                  <a:close/>
                </a:path>
              </a:pathLst>
            </a:custGeom>
            <a:solidFill>
              <a:srgbClr val="cfd5ea"/>
            </a:solidFill>
            <a:ln>
              <a:noFill/>
            </a:ln>
          </p:spPr>
          <p:style>
            <a:lnRef idx="0"/>
            <a:fillRef idx="0"/>
            <a:effectRef idx="0"/>
            <a:fontRef idx="minor"/>
          </p:style>
          <p:txBody>
            <a:bodyPr lIns="171360" rIns="171360" tIns="171360" bIns="3558960" anchor="ctr" anchorCtr="1">
              <a:noAutofit/>
            </a:bodyPr>
            <a:p>
              <a:pPr algn="ctr">
                <a:lnSpc>
                  <a:spcPct val="90000"/>
                </a:lnSpc>
                <a:spcAft>
                  <a:spcPts val="1899"/>
                </a:spcAft>
                <a:tabLst>
                  <a:tab algn="l" pos="0"/>
                </a:tabLst>
              </a:pPr>
              <a:r>
                <a:rPr b="0" lang="fr-FR" sz="3600" spc="-1" strike="noStrike">
                  <a:solidFill>
                    <a:srgbClr val="000000"/>
                  </a:solidFill>
                  <a:latin typeface="Calibri"/>
                  <a:ea typeface="DejaVu Sans"/>
                </a:rPr>
                <a:t>Conditionnelle</a:t>
              </a:r>
              <a:endParaRPr b="0" lang="fr-FR" sz="3600" spc="-1" strike="noStrike">
                <a:latin typeface="Arial"/>
              </a:endParaRPr>
            </a:p>
          </p:txBody>
        </p:sp>
        <p:sp>
          <p:nvSpPr>
            <p:cNvPr id="392" name="CustomShape 6"/>
            <p:cNvSpPr/>
            <p:nvPr/>
          </p:nvSpPr>
          <p:spPr>
            <a:xfrm>
              <a:off x="4541040" y="2968920"/>
              <a:ext cx="3026880" cy="3144600"/>
            </a:xfrm>
            <a:custGeom>
              <a:avLst/>
              <a:gdLst/>
              <a:ahLst/>
              <a:rect l="l" t="t" r="r" b="b"/>
              <a:pathLst>
                <a:path w="3028004" h="3145634">
                  <a:moveTo>
                    <a:pt x="0" y="302800"/>
                  </a:moveTo>
                  <a:cubicBezTo>
                    <a:pt x="0" y="135568"/>
                    <a:pt x="135568" y="0"/>
                    <a:pt x="302800" y="0"/>
                  </a:cubicBezTo>
                  <a:lnTo>
                    <a:pt x="2725204" y="0"/>
                  </a:lnTo>
                  <a:cubicBezTo>
                    <a:pt x="2892436" y="0"/>
                    <a:pt x="3028004" y="135568"/>
                    <a:pt x="3028004" y="302800"/>
                  </a:cubicBezTo>
                  <a:lnTo>
                    <a:pt x="3028004" y="2842834"/>
                  </a:lnTo>
                  <a:cubicBezTo>
                    <a:pt x="3028004" y="3010066"/>
                    <a:pt x="2892436" y="3145634"/>
                    <a:pt x="2725204" y="3145634"/>
                  </a:cubicBezTo>
                  <a:lnTo>
                    <a:pt x="302800" y="3145634"/>
                  </a:lnTo>
                  <a:cubicBezTo>
                    <a:pt x="135568" y="3145634"/>
                    <a:pt x="0" y="3010066"/>
                    <a:pt x="0" y="2842834"/>
                  </a:cubicBezTo>
                  <a:lnTo>
                    <a:pt x="0" y="302800"/>
                  </a:lnTo>
                  <a:close/>
                </a:path>
              </a:pathLst>
            </a:custGeom>
            <a:solidFill>
              <a:srgbClr val="43bb8d"/>
            </a:solidFill>
            <a:ln w="12600">
              <a:solidFill>
                <a:srgbClr val="ffffff"/>
              </a:solidFill>
              <a:miter/>
            </a:ln>
          </p:spPr>
          <p:style>
            <a:lnRef idx="0"/>
            <a:fillRef idx="0"/>
            <a:effectRef idx="0"/>
            <a:fontRef idx="minor"/>
          </p:style>
          <p:txBody>
            <a:bodyPr lIns="164880" rIns="164880" tIns="145800" bIns="145800" anchor="ctr" anchorCtr="1">
              <a:noAutofit/>
            </a:bodyPr>
            <a:p>
              <a:pPr algn="ctr">
                <a:lnSpc>
                  <a:spcPct val="90000"/>
                </a:lnSpc>
                <a:spcAft>
                  <a:spcPts val="1301"/>
                </a:spcAft>
                <a:tabLst>
                  <a:tab algn="l" pos="0"/>
                </a:tabLst>
              </a:pPr>
              <a:r>
                <a:rPr b="0" lang="fr-FR" sz="3000" spc="-1" strike="noStrike">
                  <a:solidFill>
                    <a:srgbClr val="ffffff"/>
                  </a:solidFill>
                  <a:latin typeface="Calibri"/>
                  <a:ea typeface="DejaVu Sans"/>
                </a:rPr>
                <a:t>bloc d’instructions à exécuter selon circonstances</a:t>
              </a:r>
              <a:endParaRPr b="0" lang="fr-FR" sz="3000" spc="-1" strike="noStrike">
                <a:latin typeface="Arial"/>
              </a:endParaRPr>
            </a:p>
          </p:txBody>
        </p:sp>
        <p:sp>
          <p:nvSpPr>
            <p:cNvPr id="393" name="CustomShape 7"/>
            <p:cNvSpPr/>
            <p:nvPr/>
          </p:nvSpPr>
          <p:spPr>
            <a:xfrm>
              <a:off x="8231400" y="1517040"/>
              <a:ext cx="3783960" cy="4838400"/>
            </a:xfrm>
            <a:custGeom>
              <a:avLst/>
              <a:gdLst/>
              <a:ahLst/>
              <a:rect l="l" t="t" r="r" b="b"/>
              <a:pathLst>
                <a:path w="3785005" h="4839438">
                  <a:moveTo>
                    <a:pt x="0" y="378501"/>
                  </a:moveTo>
                  <a:cubicBezTo>
                    <a:pt x="0" y="169461"/>
                    <a:pt x="169461" y="0"/>
                    <a:pt x="378501" y="0"/>
                  </a:cubicBezTo>
                  <a:lnTo>
                    <a:pt x="3406505" y="0"/>
                  </a:lnTo>
                  <a:cubicBezTo>
                    <a:pt x="3615545" y="0"/>
                    <a:pt x="3785006" y="169461"/>
                    <a:pt x="3785006" y="378501"/>
                  </a:cubicBezTo>
                  <a:cubicBezTo>
                    <a:pt x="3785006" y="1739313"/>
                    <a:pt x="3785005" y="3100126"/>
                    <a:pt x="3785005" y="4460938"/>
                  </a:cubicBezTo>
                  <a:cubicBezTo>
                    <a:pt x="3785005" y="4669978"/>
                    <a:pt x="3615544" y="4839439"/>
                    <a:pt x="3406504" y="4839439"/>
                  </a:cubicBezTo>
                  <a:lnTo>
                    <a:pt x="378501" y="4839438"/>
                  </a:lnTo>
                  <a:cubicBezTo>
                    <a:pt x="169461" y="4839438"/>
                    <a:pt x="0" y="4669977"/>
                    <a:pt x="0" y="4460937"/>
                  </a:cubicBezTo>
                  <a:lnTo>
                    <a:pt x="0" y="378501"/>
                  </a:lnTo>
                  <a:close/>
                </a:path>
              </a:pathLst>
            </a:custGeom>
            <a:solidFill>
              <a:srgbClr val="cfd5ea"/>
            </a:solidFill>
            <a:ln>
              <a:noFill/>
            </a:ln>
          </p:spPr>
          <p:style>
            <a:lnRef idx="0"/>
            <a:fillRef idx="0"/>
            <a:effectRef idx="0"/>
            <a:fontRef idx="minor"/>
          </p:style>
          <p:txBody>
            <a:bodyPr lIns="171360" rIns="171360" tIns="171360" bIns="3558960" anchor="ctr" anchorCtr="1">
              <a:noAutofit/>
            </a:bodyPr>
            <a:p>
              <a:pPr algn="ctr">
                <a:lnSpc>
                  <a:spcPct val="90000"/>
                </a:lnSpc>
                <a:spcAft>
                  <a:spcPts val="1899"/>
                </a:spcAft>
                <a:tabLst>
                  <a:tab algn="l" pos="0"/>
                </a:tabLst>
              </a:pPr>
              <a:r>
                <a:rPr b="0" lang="fr-FR" sz="4000" spc="-1" strike="noStrike">
                  <a:solidFill>
                    <a:srgbClr val="000000"/>
                  </a:solidFill>
                  <a:latin typeface="Calibri"/>
                  <a:ea typeface="DejaVu Sans"/>
                </a:rPr>
                <a:t>Itérative</a:t>
              </a:r>
              <a:endParaRPr b="0" lang="fr-FR" sz="4000" spc="-1" strike="noStrike">
                <a:latin typeface="Arial"/>
              </a:endParaRPr>
            </a:p>
          </p:txBody>
        </p:sp>
        <p:sp>
          <p:nvSpPr>
            <p:cNvPr id="394" name="CustomShape 8"/>
            <p:cNvSpPr/>
            <p:nvPr/>
          </p:nvSpPr>
          <p:spPr>
            <a:xfrm>
              <a:off x="8609760" y="2968920"/>
              <a:ext cx="3026880" cy="3144600"/>
            </a:xfrm>
            <a:custGeom>
              <a:avLst/>
              <a:gdLst/>
              <a:ahLst/>
              <a:rect l="l" t="t" r="r" b="b"/>
              <a:pathLst>
                <a:path w="3028004" h="3145634">
                  <a:moveTo>
                    <a:pt x="0" y="302800"/>
                  </a:moveTo>
                  <a:cubicBezTo>
                    <a:pt x="0" y="135568"/>
                    <a:pt x="135568" y="0"/>
                    <a:pt x="302800" y="0"/>
                  </a:cubicBezTo>
                  <a:lnTo>
                    <a:pt x="2725204" y="0"/>
                  </a:lnTo>
                  <a:cubicBezTo>
                    <a:pt x="2892436" y="0"/>
                    <a:pt x="3028004" y="135568"/>
                    <a:pt x="3028004" y="302800"/>
                  </a:cubicBezTo>
                  <a:lnTo>
                    <a:pt x="3028004" y="2842834"/>
                  </a:lnTo>
                  <a:cubicBezTo>
                    <a:pt x="3028004" y="3010066"/>
                    <a:pt x="2892436" y="3145634"/>
                    <a:pt x="2725204" y="3145634"/>
                  </a:cubicBezTo>
                  <a:lnTo>
                    <a:pt x="302800" y="3145634"/>
                  </a:lnTo>
                  <a:cubicBezTo>
                    <a:pt x="135568" y="3145634"/>
                    <a:pt x="0" y="3010066"/>
                    <a:pt x="0" y="2842834"/>
                  </a:cubicBezTo>
                  <a:lnTo>
                    <a:pt x="0" y="302800"/>
                  </a:lnTo>
                  <a:close/>
                </a:path>
              </a:pathLst>
            </a:custGeom>
            <a:solidFill>
              <a:srgbClr val="70ad47"/>
            </a:solidFill>
            <a:ln w="12600">
              <a:solidFill>
                <a:srgbClr val="ffffff"/>
              </a:solidFill>
              <a:miter/>
            </a:ln>
          </p:spPr>
          <p:style>
            <a:lnRef idx="0"/>
            <a:fillRef idx="0"/>
            <a:effectRef idx="0"/>
            <a:fontRef idx="minor"/>
          </p:style>
          <p:txBody>
            <a:bodyPr lIns="164880" rIns="164880" tIns="145800" bIns="145800" anchor="ctr" anchorCtr="1">
              <a:noAutofit/>
            </a:bodyPr>
            <a:p>
              <a:pPr algn="ctr">
                <a:lnSpc>
                  <a:spcPct val="90000"/>
                </a:lnSpc>
                <a:spcAft>
                  <a:spcPts val="1301"/>
                </a:spcAft>
                <a:tabLst>
                  <a:tab algn="l" pos="0"/>
                </a:tabLst>
              </a:pPr>
              <a:r>
                <a:rPr b="0" lang="fr-FR" sz="3000" spc="-1" strike="noStrike">
                  <a:solidFill>
                    <a:srgbClr val="ffffff"/>
                  </a:solidFill>
                  <a:latin typeface="Calibri"/>
                  <a:ea typeface="DejaVu Sans"/>
                </a:rPr>
                <a:t>bloc d’instructions à exécuter plusieurs fois</a:t>
              </a:r>
              <a:endParaRPr b="0" lang="fr-FR" sz="3000" spc="-1" strike="noStrike">
                <a:latin typeface="Arial"/>
              </a:endParaRPr>
            </a:p>
          </p:txBody>
        </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Syntaxe globale</a:t>
            </a:r>
            <a:endParaRPr b="0" lang="fr-FR" sz="4000" spc="-1" strike="noStrike">
              <a:latin typeface="Arial"/>
            </a:endParaRPr>
          </a:p>
        </p:txBody>
      </p:sp>
      <p:sp>
        <p:nvSpPr>
          <p:cNvPr id="396"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Écriture</a:t>
            </a:r>
            <a:endParaRPr b="0" lang="fr-FR" sz="2400" spc="-1" strike="noStrike">
              <a:latin typeface="Arial"/>
            </a:endParaRPr>
          </a:p>
        </p:txBody>
      </p:sp>
      <p:sp>
        <p:nvSpPr>
          <p:cNvPr id="397" name="CustomShape 3"/>
          <p:cNvSpPr/>
          <p:nvPr/>
        </p:nvSpPr>
        <p:spPr>
          <a:xfrm>
            <a:off x="102600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a:bodyPr>
          <a:p>
            <a:pPr>
              <a:lnSpc>
                <a:spcPct val="90000"/>
              </a:lnSpc>
              <a:spcBef>
                <a:spcPts val="1001"/>
              </a:spcBef>
              <a:tabLst>
                <a:tab algn="l" pos="0"/>
              </a:tabLst>
            </a:pPr>
            <a:r>
              <a:rPr b="1" lang="fr-FR" sz="3200" spc="-1" strike="noStrike">
                <a:solidFill>
                  <a:srgbClr val="ff0000"/>
                </a:solidFill>
                <a:latin typeface="Calibri"/>
                <a:ea typeface="DejaVu Sans"/>
              </a:rPr>
              <a:t>ALGORITHME</a:t>
            </a:r>
            <a:r>
              <a:rPr b="0" lang="fr-FR" sz="3200" spc="-1" strike="noStrike">
                <a:solidFill>
                  <a:srgbClr val="ff0000"/>
                </a:solidFill>
                <a:latin typeface="Calibri"/>
                <a:ea typeface="DejaVu Sans"/>
              </a:rPr>
              <a:t> </a:t>
            </a:r>
            <a:r>
              <a:rPr b="0" lang="fr-FR" sz="3200" spc="-1" strike="noStrike">
                <a:solidFill>
                  <a:srgbClr val="000000"/>
                </a:solidFill>
                <a:latin typeface="Calibri"/>
                <a:ea typeface="DejaVu Sans"/>
              </a:rPr>
              <a:t>&lt;</a:t>
            </a:r>
            <a:r>
              <a:rPr b="0" i="1" lang="fr-FR" sz="3200" spc="-1" strike="noStrike">
                <a:solidFill>
                  <a:srgbClr val="000000"/>
                </a:solidFill>
                <a:latin typeface="Calibri"/>
                <a:ea typeface="DejaVu Sans"/>
              </a:rPr>
              <a:t>Nom</a:t>
            </a:r>
            <a:r>
              <a:rPr b="0" lang="fr-FR" sz="3200" spc="-1" strike="noStrike">
                <a:solidFill>
                  <a:srgbClr val="000000"/>
                </a:solidFill>
                <a:latin typeface="Calibri"/>
                <a:ea typeface="DejaVu Sans"/>
              </a:rPr>
              <a:t>&gt;</a:t>
            </a:r>
            <a:endParaRPr b="0" lang="fr-FR" sz="3200" spc="-1" strike="noStrike">
              <a:latin typeface="Arial"/>
            </a:endParaRPr>
          </a:p>
          <a:p>
            <a:pPr>
              <a:lnSpc>
                <a:spcPct val="90000"/>
              </a:lnSpc>
              <a:spcBef>
                <a:spcPts val="1001"/>
              </a:spcBef>
              <a:tabLst>
                <a:tab algn="l" pos="0"/>
              </a:tabLst>
            </a:pPr>
            <a:r>
              <a:rPr b="1" lang="fr-FR" sz="3200" spc="-1" strike="noStrike">
                <a:solidFill>
                  <a:srgbClr val="ff0000"/>
                </a:solidFill>
                <a:latin typeface="Calibri"/>
                <a:ea typeface="DejaVu Sans"/>
              </a:rPr>
              <a:t>FONCTIONS_UTILISEES </a:t>
            </a:r>
            <a:r>
              <a:rPr b="0" lang="fr-FR" sz="3200" spc="-1" strike="noStrike">
                <a:solidFill>
                  <a:srgbClr val="000000"/>
                </a:solidFill>
                <a:latin typeface="Calibri"/>
                <a:ea typeface="DejaVu Sans"/>
              </a:rPr>
              <a:t>&lt;</a:t>
            </a:r>
            <a:r>
              <a:rPr b="0" i="1" lang="fr-FR" sz="3200" spc="-1" strike="noStrike">
                <a:solidFill>
                  <a:srgbClr val="000000"/>
                </a:solidFill>
                <a:latin typeface="Calibri"/>
                <a:ea typeface="DejaVu Sans"/>
              </a:rPr>
              <a:t>Fonctions</a:t>
            </a:r>
            <a:r>
              <a:rPr b="0" lang="fr-FR" sz="3200" spc="-1" strike="noStrike">
                <a:solidFill>
                  <a:srgbClr val="000000"/>
                </a:solidFill>
                <a:latin typeface="Calibri"/>
                <a:ea typeface="DejaVu Sans"/>
              </a:rPr>
              <a:t>&gt;</a:t>
            </a:r>
            <a:endParaRPr b="0" lang="fr-FR" sz="3200" spc="-1" strike="noStrike">
              <a:latin typeface="Arial"/>
            </a:endParaRPr>
          </a:p>
          <a:p>
            <a:pPr>
              <a:lnSpc>
                <a:spcPct val="90000"/>
              </a:lnSpc>
              <a:spcBef>
                <a:spcPts val="1001"/>
              </a:spcBef>
              <a:tabLst>
                <a:tab algn="l" pos="0"/>
              </a:tabLst>
            </a:pPr>
            <a:r>
              <a:rPr b="1" lang="fr-FR" sz="3200" spc="-1" strike="noStrike">
                <a:solidFill>
                  <a:srgbClr val="ff0000"/>
                </a:solidFill>
                <a:latin typeface="Calibri"/>
                <a:ea typeface="DejaVu Sans"/>
              </a:rPr>
              <a:t>VARIABLES</a:t>
            </a:r>
            <a:endParaRPr b="0" lang="fr-FR" sz="3200" spc="-1" strike="noStrike">
              <a:latin typeface="Arial"/>
            </a:endParaRPr>
          </a:p>
          <a:p>
            <a:pPr>
              <a:lnSpc>
                <a:spcPct val="90000"/>
              </a:lnSpc>
              <a:spcBef>
                <a:spcPts val="1001"/>
              </a:spcBef>
              <a:tabLst>
                <a:tab algn="l" pos="0"/>
              </a:tabLst>
            </a:pPr>
            <a:r>
              <a:rPr b="0" lang="fr-FR" sz="3200" spc="-1" strike="noStrike">
                <a:solidFill>
                  <a:srgbClr val="000000"/>
                </a:solidFill>
                <a:latin typeface="Calibri"/>
                <a:ea typeface="DejaVu Sans"/>
              </a:rPr>
              <a:t>&lt;</a:t>
            </a:r>
            <a:r>
              <a:rPr b="0" i="1" lang="fr-FR" sz="3200" spc="-1" strike="noStrike">
                <a:solidFill>
                  <a:srgbClr val="000000"/>
                </a:solidFill>
                <a:latin typeface="Calibri"/>
                <a:ea typeface="DejaVu Sans"/>
              </a:rPr>
              <a:t>Déclaration des variables</a:t>
            </a:r>
            <a:r>
              <a:rPr b="0" lang="fr-FR" sz="3200" spc="-1" strike="noStrike">
                <a:solidFill>
                  <a:srgbClr val="000000"/>
                </a:solidFill>
                <a:latin typeface="Calibri"/>
                <a:ea typeface="DejaVu Sans"/>
              </a:rPr>
              <a:t>&gt;</a:t>
            </a:r>
            <a:endParaRPr b="0" lang="fr-FR" sz="3200" spc="-1" strike="noStrike">
              <a:latin typeface="Arial"/>
            </a:endParaRPr>
          </a:p>
          <a:p>
            <a:pPr>
              <a:lnSpc>
                <a:spcPct val="90000"/>
              </a:lnSpc>
              <a:spcBef>
                <a:spcPts val="1001"/>
              </a:spcBef>
              <a:tabLst>
                <a:tab algn="l" pos="0"/>
              </a:tabLst>
            </a:pPr>
            <a:r>
              <a:rPr b="1" lang="fr-FR" sz="3200" spc="-1" strike="noStrike">
                <a:solidFill>
                  <a:srgbClr val="ff0000"/>
                </a:solidFill>
                <a:latin typeface="Calibri"/>
                <a:ea typeface="DejaVu Sans"/>
              </a:rPr>
              <a:t>DEBUT_ALGORITHME</a:t>
            </a:r>
            <a:endParaRPr b="0" lang="fr-FR" sz="3200" spc="-1" strike="noStrike">
              <a:latin typeface="Arial"/>
            </a:endParaRPr>
          </a:p>
          <a:p>
            <a:pPr>
              <a:lnSpc>
                <a:spcPct val="90000"/>
              </a:lnSpc>
              <a:spcBef>
                <a:spcPts val="1001"/>
              </a:spcBef>
              <a:tabLst>
                <a:tab algn="l" pos="0"/>
              </a:tabLst>
            </a:pPr>
            <a:r>
              <a:rPr b="0" lang="fr-FR" sz="3200" spc="-1" strike="noStrike">
                <a:solidFill>
                  <a:srgbClr val="000000"/>
                </a:solidFill>
                <a:latin typeface="Calibri"/>
                <a:ea typeface="DejaVu Sans"/>
              </a:rPr>
              <a:t>	</a:t>
            </a:r>
            <a:r>
              <a:rPr b="0" lang="fr-FR" sz="3200" spc="-1" strike="noStrike">
                <a:solidFill>
                  <a:srgbClr val="000000"/>
                </a:solidFill>
                <a:latin typeface="Calibri"/>
                <a:ea typeface="DejaVu Sans"/>
              </a:rPr>
              <a:t>&lt;Bloc Instructions&gt;</a:t>
            </a:r>
            <a:endParaRPr b="0" lang="fr-FR" sz="3200" spc="-1" strike="noStrike">
              <a:latin typeface="Arial"/>
            </a:endParaRPr>
          </a:p>
          <a:p>
            <a:pPr>
              <a:lnSpc>
                <a:spcPct val="90000"/>
              </a:lnSpc>
              <a:spcBef>
                <a:spcPts val="1001"/>
              </a:spcBef>
              <a:tabLst>
                <a:tab algn="l" pos="0"/>
              </a:tabLst>
            </a:pPr>
            <a:r>
              <a:rPr b="1" lang="fr-FR" sz="3200" spc="-1" strike="noStrike">
                <a:solidFill>
                  <a:srgbClr val="ff0000"/>
                </a:solidFill>
                <a:latin typeface="Calibri"/>
                <a:ea typeface="DejaVu Sans"/>
              </a:rPr>
              <a:t>FIN_ALGORITHME</a:t>
            </a:r>
            <a:endParaRPr b="0" lang="fr-FR" sz="3200" spc="-1" strike="noStrike">
              <a:latin typeface="Arial"/>
            </a:endParaRPr>
          </a:p>
        </p:txBody>
      </p:sp>
      <p:sp>
        <p:nvSpPr>
          <p:cNvPr id="398"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399" name="CustomShape 5"/>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24000"/>
          </a:bodyPr>
          <a:p>
            <a:pPr>
              <a:lnSpc>
                <a:spcPct val="90000"/>
              </a:lnSpc>
              <a:spcBef>
                <a:spcPts val="1001"/>
              </a:spcBef>
              <a:tabLst>
                <a:tab algn="l" pos="0"/>
              </a:tabLst>
            </a:pPr>
            <a:r>
              <a:rPr b="1" lang="fr-FR" sz="4000" spc="-1" strike="noStrike">
                <a:solidFill>
                  <a:srgbClr val="ff0000"/>
                </a:solidFill>
                <a:latin typeface="Calibri"/>
                <a:ea typeface="DejaVu Sans"/>
              </a:rPr>
              <a:t>ALGORITHME</a:t>
            </a:r>
            <a:r>
              <a:rPr b="0" lang="fr-FR" sz="4000" spc="-1" strike="noStrike">
                <a:solidFill>
                  <a:srgbClr val="000000"/>
                </a:solidFill>
                <a:latin typeface="Calibri"/>
                <a:ea typeface="DejaVu Sans"/>
              </a:rPr>
              <a:t> Tension</a:t>
            </a:r>
            <a:endParaRPr b="0" lang="fr-FR" sz="4000" spc="-1" strike="noStrike">
              <a:latin typeface="Arial"/>
            </a:endParaRPr>
          </a:p>
          <a:p>
            <a:pPr>
              <a:lnSpc>
                <a:spcPct val="90000"/>
              </a:lnSpc>
              <a:spcBef>
                <a:spcPts val="1001"/>
              </a:spcBef>
              <a:tabLst>
                <a:tab algn="l" pos="0"/>
              </a:tabLst>
            </a:pPr>
            <a:r>
              <a:rPr b="1" lang="fr-FR" sz="4000" spc="-1" strike="noStrike">
                <a:solidFill>
                  <a:srgbClr val="ff0000"/>
                </a:solidFill>
                <a:latin typeface="Calibri"/>
                <a:ea typeface="DejaVu Sans"/>
              </a:rPr>
              <a:t>FONCTIONS_UTILISEES</a:t>
            </a:r>
            <a:endParaRPr b="0" lang="fr-FR" sz="4000" spc="-1" strike="noStrike">
              <a:latin typeface="Arial"/>
            </a:endParaRPr>
          </a:p>
          <a:p>
            <a:pPr>
              <a:lnSpc>
                <a:spcPct val="90000"/>
              </a:lnSpc>
              <a:spcBef>
                <a:spcPts val="1001"/>
              </a:spcBef>
              <a:tabLst>
                <a:tab algn="l" pos="0"/>
              </a:tabLst>
            </a:pPr>
            <a:r>
              <a:rPr b="1" lang="fr-FR" sz="4000" spc="-1" strike="noStrike">
                <a:solidFill>
                  <a:srgbClr val="ff0000"/>
                </a:solidFill>
                <a:latin typeface="Calibri"/>
                <a:ea typeface="DejaVu Sans"/>
              </a:rPr>
              <a:t>VARIABLES</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P EST_DU_TYPE NOMBRE</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I EST_DU_TYPE NOMBRE</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U EST_DU_TYPE NOMBRE</a:t>
            </a:r>
            <a:endParaRPr b="0" lang="fr-FR" sz="4000" spc="-1" strike="noStrike">
              <a:latin typeface="Arial"/>
            </a:endParaRPr>
          </a:p>
          <a:p>
            <a:pPr>
              <a:lnSpc>
                <a:spcPct val="90000"/>
              </a:lnSpc>
              <a:spcBef>
                <a:spcPts val="1001"/>
              </a:spcBef>
              <a:tabLst>
                <a:tab algn="l" pos="0"/>
              </a:tabLst>
            </a:pPr>
            <a:r>
              <a:rPr b="1" lang="fr-FR" sz="4000" spc="-1" strike="noStrike">
                <a:solidFill>
                  <a:srgbClr val="ff0000"/>
                </a:solidFill>
                <a:latin typeface="Calibri"/>
                <a:ea typeface="DejaVu Sans"/>
              </a:rPr>
              <a:t>DEBUT_ALGORITHME</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P PREND_LA_VALEUR 4400</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I PREND_LA_VALEUR 20</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U PREND_LA_VALEUR P / I</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AFFICHER U</a:t>
            </a:r>
            <a:endParaRPr b="0" lang="fr-FR" sz="4000" spc="-1" strike="noStrike">
              <a:latin typeface="Arial"/>
            </a:endParaRPr>
          </a:p>
          <a:p>
            <a:pPr>
              <a:lnSpc>
                <a:spcPct val="90000"/>
              </a:lnSpc>
              <a:spcBef>
                <a:spcPts val="1001"/>
              </a:spcBef>
              <a:tabLst>
                <a:tab algn="l" pos="0"/>
              </a:tabLst>
            </a:pPr>
            <a:r>
              <a:rPr b="1" lang="fr-FR" sz="4000" spc="-1" strike="noStrike">
                <a:solidFill>
                  <a:srgbClr val="ff0000"/>
                </a:solidFill>
                <a:latin typeface="Calibri"/>
                <a:ea typeface="DejaVu Sans"/>
              </a:rPr>
              <a:t>FIN_ALGORITHME</a:t>
            </a:r>
            <a:endParaRPr b="0" lang="fr-FR" sz="40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2" presetSubtype="4">
                                  <p:stCondLst>
                                    <p:cond delay="0"/>
                                  </p:stCondLst>
                                  <p:childTnLst>
                                    <p:set>
                                      <p:cBhvr>
                                        <p:cTn id="54" dur="1" fill="hold">
                                          <p:stCondLst>
                                            <p:cond delay="0"/>
                                          </p:stCondLst>
                                        </p:cTn>
                                        <p:tgtEl>
                                          <p:spTgt spid="397">
                                            <p:txEl>
                                              <p:pRg st="0" end="0"/>
                                            </p:txEl>
                                          </p:spTgt>
                                        </p:tgtEl>
                                        <p:attrNameLst>
                                          <p:attrName>style.visibility</p:attrName>
                                        </p:attrNameLst>
                                      </p:cBhvr>
                                      <p:to>
                                        <p:strVal val="visible"/>
                                      </p:to>
                                    </p:set>
                                    <p:anim calcmode="lin" valueType="num">
                                      <p:cBhvr additive="repl">
                                        <p:cTn id="55" dur="500" fill="hold"/>
                                        <p:tgtEl>
                                          <p:spTgt spid="397">
                                            <p:txEl>
                                              <p:pRg st="0" end="0"/>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397">
                                            <p:txEl>
                                              <p:pRg st="0" end="0"/>
                                            </p:txEl>
                                          </p:spTgt>
                                        </p:tgtEl>
                                        <p:attrNameLst>
                                          <p:attrName>ppt_y</p:attrName>
                                        </p:attrNameLst>
                                      </p:cBhvr>
                                      <p:tavLst>
                                        <p:tav tm="0">
                                          <p:val>
                                            <p:strVal val="1+#ppt_h/2"/>
                                          </p:val>
                                        </p:tav>
                                        <p:tav tm="100000">
                                          <p:val>
                                            <p:strVal val="#ppt_y"/>
                                          </p:val>
                                        </p:tav>
                                      </p:tavLst>
                                    </p:anim>
                                  </p:childTnLst>
                                </p:cTn>
                              </p:par>
                              <p:par>
                                <p:cTn id="57" nodeType="withEffect" fill="hold" presetClass="entr" presetID="2" presetSubtype="4">
                                  <p:stCondLst>
                                    <p:cond delay="0"/>
                                  </p:stCondLst>
                                  <p:childTnLst>
                                    <p:set>
                                      <p:cBhvr>
                                        <p:cTn id="58" dur="1" fill="hold">
                                          <p:stCondLst>
                                            <p:cond delay="0"/>
                                          </p:stCondLst>
                                        </p:cTn>
                                        <p:tgtEl>
                                          <p:spTgt spid="397">
                                            <p:txEl>
                                              <p:pRg st="1" end="1"/>
                                            </p:txEl>
                                          </p:spTgt>
                                        </p:tgtEl>
                                        <p:attrNameLst>
                                          <p:attrName>style.visibility</p:attrName>
                                        </p:attrNameLst>
                                      </p:cBhvr>
                                      <p:to>
                                        <p:strVal val="visible"/>
                                      </p:to>
                                    </p:set>
                                    <p:anim calcmode="lin" valueType="num">
                                      <p:cBhvr additive="repl">
                                        <p:cTn id="59" dur="500" fill="hold"/>
                                        <p:tgtEl>
                                          <p:spTgt spid="397">
                                            <p:txEl>
                                              <p:pRg st="1" end="1"/>
                                            </p:txEl>
                                          </p:spTgt>
                                        </p:tgtEl>
                                        <p:attrNameLst>
                                          <p:attrName>ppt_x</p:attrName>
                                        </p:attrNameLst>
                                      </p:cBhvr>
                                      <p:tavLst>
                                        <p:tav tm="0">
                                          <p:val>
                                            <p:strVal val="#ppt_x"/>
                                          </p:val>
                                        </p:tav>
                                        <p:tav tm="100000">
                                          <p:val>
                                            <p:strVal val="#ppt_x"/>
                                          </p:val>
                                        </p:tav>
                                      </p:tavLst>
                                    </p:anim>
                                    <p:anim calcmode="lin" valueType="num">
                                      <p:cBhvr additive="repl">
                                        <p:cTn id="60" dur="500" fill="hold"/>
                                        <p:tgtEl>
                                          <p:spTgt spid="397">
                                            <p:txEl>
                                              <p:pRg st="1" end="1"/>
                                            </p:txEl>
                                          </p:spTgt>
                                        </p:tgtEl>
                                        <p:attrNameLst>
                                          <p:attrName>ppt_y</p:attrName>
                                        </p:attrNameLst>
                                      </p:cBhvr>
                                      <p:tavLst>
                                        <p:tav tm="0">
                                          <p:val>
                                            <p:strVal val="1+#ppt_h/2"/>
                                          </p:val>
                                        </p:tav>
                                        <p:tav tm="100000">
                                          <p:val>
                                            <p:strVal val="#ppt_y"/>
                                          </p:val>
                                        </p:tav>
                                      </p:tavLst>
                                    </p:anim>
                                  </p:childTnLst>
                                </p:cTn>
                              </p:par>
                              <p:par>
                                <p:cTn id="61" nodeType="withEffect" fill="hold" presetClass="entr" presetID="2" presetSubtype="4">
                                  <p:stCondLst>
                                    <p:cond delay="0"/>
                                  </p:stCondLst>
                                  <p:childTnLst>
                                    <p:set>
                                      <p:cBhvr>
                                        <p:cTn id="62" dur="1" fill="hold">
                                          <p:stCondLst>
                                            <p:cond delay="0"/>
                                          </p:stCondLst>
                                        </p:cTn>
                                        <p:tgtEl>
                                          <p:spTgt spid="397">
                                            <p:txEl>
                                              <p:pRg st="2" end="2"/>
                                            </p:txEl>
                                          </p:spTgt>
                                        </p:tgtEl>
                                        <p:attrNameLst>
                                          <p:attrName>style.visibility</p:attrName>
                                        </p:attrNameLst>
                                      </p:cBhvr>
                                      <p:to>
                                        <p:strVal val="visible"/>
                                      </p:to>
                                    </p:set>
                                    <p:anim calcmode="lin" valueType="num">
                                      <p:cBhvr additive="repl">
                                        <p:cTn id="63" dur="500" fill="hold"/>
                                        <p:tgtEl>
                                          <p:spTgt spid="397">
                                            <p:txEl>
                                              <p:pRg st="2" end="2"/>
                                            </p:txEl>
                                          </p:spTgt>
                                        </p:tgtEl>
                                        <p:attrNameLst>
                                          <p:attrName>ppt_x</p:attrName>
                                        </p:attrNameLst>
                                      </p:cBhvr>
                                      <p:tavLst>
                                        <p:tav tm="0">
                                          <p:val>
                                            <p:strVal val="#ppt_x"/>
                                          </p:val>
                                        </p:tav>
                                        <p:tav tm="100000">
                                          <p:val>
                                            <p:strVal val="#ppt_x"/>
                                          </p:val>
                                        </p:tav>
                                      </p:tavLst>
                                    </p:anim>
                                    <p:anim calcmode="lin" valueType="num">
                                      <p:cBhvr additive="repl">
                                        <p:cTn id="64" dur="500" fill="hold"/>
                                        <p:tgtEl>
                                          <p:spTgt spid="397">
                                            <p:txEl>
                                              <p:pRg st="2" end="2"/>
                                            </p:txEl>
                                          </p:spTgt>
                                        </p:tgtEl>
                                        <p:attrNameLst>
                                          <p:attrName>ppt_y</p:attrName>
                                        </p:attrNameLst>
                                      </p:cBhvr>
                                      <p:tavLst>
                                        <p:tav tm="0">
                                          <p:val>
                                            <p:strVal val="1+#ppt_h/2"/>
                                          </p:val>
                                        </p:tav>
                                        <p:tav tm="100000">
                                          <p:val>
                                            <p:strVal val="#ppt_y"/>
                                          </p:val>
                                        </p:tav>
                                      </p:tavLst>
                                    </p:anim>
                                  </p:childTnLst>
                                </p:cTn>
                              </p:par>
                              <p:par>
                                <p:cTn id="65" nodeType="withEffect" fill="hold" presetClass="entr" presetID="2" presetSubtype="4">
                                  <p:stCondLst>
                                    <p:cond delay="0"/>
                                  </p:stCondLst>
                                  <p:childTnLst>
                                    <p:set>
                                      <p:cBhvr>
                                        <p:cTn id="66" dur="1" fill="hold">
                                          <p:stCondLst>
                                            <p:cond delay="0"/>
                                          </p:stCondLst>
                                        </p:cTn>
                                        <p:tgtEl>
                                          <p:spTgt spid="397">
                                            <p:txEl>
                                              <p:pRg st="3" end="3"/>
                                            </p:txEl>
                                          </p:spTgt>
                                        </p:tgtEl>
                                        <p:attrNameLst>
                                          <p:attrName>style.visibility</p:attrName>
                                        </p:attrNameLst>
                                      </p:cBhvr>
                                      <p:to>
                                        <p:strVal val="visible"/>
                                      </p:to>
                                    </p:set>
                                    <p:anim calcmode="lin" valueType="num">
                                      <p:cBhvr additive="repl">
                                        <p:cTn id="67" dur="500" fill="hold"/>
                                        <p:tgtEl>
                                          <p:spTgt spid="397">
                                            <p:txEl>
                                              <p:pRg st="3" end="3"/>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397">
                                            <p:txEl>
                                              <p:pRg st="3" end="3"/>
                                            </p:txEl>
                                          </p:spTgt>
                                        </p:tgtEl>
                                        <p:attrNameLst>
                                          <p:attrName>ppt_y</p:attrName>
                                        </p:attrNameLst>
                                      </p:cBhvr>
                                      <p:tavLst>
                                        <p:tav tm="0">
                                          <p:val>
                                            <p:strVal val="1+#ppt_h/2"/>
                                          </p:val>
                                        </p:tav>
                                        <p:tav tm="100000">
                                          <p:val>
                                            <p:strVal val="#ppt_y"/>
                                          </p:val>
                                        </p:tav>
                                      </p:tavLst>
                                    </p:anim>
                                  </p:childTnLst>
                                </p:cTn>
                              </p:par>
                              <p:par>
                                <p:cTn id="69" nodeType="withEffect" fill="hold" presetClass="entr" presetID="2" presetSubtype="4">
                                  <p:stCondLst>
                                    <p:cond delay="0"/>
                                  </p:stCondLst>
                                  <p:childTnLst>
                                    <p:set>
                                      <p:cBhvr>
                                        <p:cTn id="70" dur="1" fill="hold">
                                          <p:stCondLst>
                                            <p:cond delay="0"/>
                                          </p:stCondLst>
                                        </p:cTn>
                                        <p:tgtEl>
                                          <p:spTgt spid="397">
                                            <p:txEl>
                                              <p:pRg st="4" end="4"/>
                                            </p:txEl>
                                          </p:spTgt>
                                        </p:tgtEl>
                                        <p:attrNameLst>
                                          <p:attrName>style.visibility</p:attrName>
                                        </p:attrNameLst>
                                      </p:cBhvr>
                                      <p:to>
                                        <p:strVal val="visible"/>
                                      </p:to>
                                    </p:set>
                                    <p:anim calcmode="lin" valueType="num">
                                      <p:cBhvr additive="repl">
                                        <p:cTn id="71" dur="500" fill="hold"/>
                                        <p:tgtEl>
                                          <p:spTgt spid="397">
                                            <p:txEl>
                                              <p:pRg st="4" end="4"/>
                                            </p:txEl>
                                          </p:spTgt>
                                        </p:tgtEl>
                                        <p:attrNameLst>
                                          <p:attrName>ppt_x</p:attrName>
                                        </p:attrNameLst>
                                      </p:cBhvr>
                                      <p:tavLst>
                                        <p:tav tm="0">
                                          <p:val>
                                            <p:strVal val="#ppt_x"/>
                                          </p:val>
                                        </p:tav>
                                        <p:tav tm="100000">
                                          <p:val>
                                            <p:strVal val="#ppt_x"/>
                                          </p:val>
                                        </p:tav>
                                      </p:tavLst>
                                    </p:anim>
                                    <p:anim calcmode="lin" valueType="num">
                                      <p:cBhvr additive="repl">
                                        <p:cTn id="72" dur="500" fill="hold"/>
                                        <p:tgtEl>
                                          <p:spTgt spid="397">
                                            <p:txEl>
                                              <p:pRg st="4" end="4"/>
                                            </p:txEl>
                                          </p:spTgt>
                                        </p:tgtEl>
                                        <p:attrNameLst>
                                          <p:attrName>ppt_y</p:attrName>
                                        </p:attrNameLst>
                                      </p:cBhvr>
                                      <p:tavLst>
                                        <p:tav tm="0">
                                          <p:val>
                                            <p:strVal val="1+#ppt_h/2"/>
                                          </p:val>
                                        </p:tav>
                                        <p:tav tm="100000">
                                          <p:val>
                                            <p:strVal val="#ppt_y"/>
                                          </p:val>
                                        </p:tav>
                                      </p:tavLst>
                                    </p:anim>
                                  </p:childTnLst>
                                </p:cTn>
                              </p:par>
                              <p:par>
                                <p:cTn id="73" nodeType="withEffect" fill="hold" presetClass="entr" presetID="2" presetSubtype="4">
                                  <p:stCondLst>
                                    <p:cond delay="0"/>
                                  </p:stCondLst>
                                  <p:childTnLst>
                                    <p:set>
                                      <p:cBhvr>
                                        <p:cTn id="74" dur="1" fill="hold">
                                          <p:stCondLst>
                                            <p:cond delay="0"/>
                                          </p:stCondLst>
                                        </p:cTn>
                                        <p:tgtEl>
                                          <p:spTgt spid="397">
                                            <p:txEl>
                                              <p:pRg st="5" end="5"/>
                                            </p:txEl>
                                          </p:spTgt>
                                        </p:tgtEl>
                                        <p:attrNameLst>
                                          <p:attrName>style.visibility</p:attrName>
                                        </p:attrNameLst>
                                      </p:cBhvr>
                                      <p:to>
                                        <p:strVal val="visible"/>
                                      </p:to>
                                    </p:set>
                                    <p:anim calcmode="lin" valueType="num">
                                      <p:cBhvr additive="repl">
                                        <p:cTn id="75" dur="500" fill="hold"/>
                                        <p:tgtEl>
                                          <p:spTgt spid="397">
                                            <p:txEl>
                                              <p:pRg st="5" end="5"/>
                                            </p:txEl>
                                          </p:spTgt>
                                        </p:tgtEl>
                                        <p:attrNameLst>
                                          <p:attrName>ppt_x</p:attrName>
                                        </p:attrNameLst>
                                      </p:cBhvr>
                                      <p:tavLst>
                                        <p:tav tm="0">
                                          <p:val>
                                            <p:strVal val="#ppt_x"/>
                                          </p:val>
                                        </p:tav>
                                        <p:tav tm="100000">
                                          <p:val>
                                            <p:strVal val="#ppt_x"/>
                                          </p:val>
                                        </p:tav>
                                      </p:tavLst>
                                    </p:anim>
                                    <p:anim calcmode="lin" valueType="num">
                                      <p:cBhvr additive="repl">
                                        <p:cTn id="76" dur="500" fill="hold"/>
                                        <p:tgtEl>
                                          <p:spTgt spid="397">
                                            <p:txEl>
                                              <p:pRg st="5" end="5"/>
                                            </p:txEl>
                                          </p:spTgt>
                                        </p:tgtEl>
                                        <p:attrNameLst>
                                          <p:attrName>ppt_y</p:attrName>
                                        </p:attrNameLst>
                                      </p:cBhvr>
                                      <p:tavLst>
                                        <p:tav tm="0">
                                          <p:val>
                                            <p:strVal val="1+#ppt_h/2"/>
                                          </p:val>
                                        </p:tav>
                                        <p:tav tm="100000">
                                          <p:val>
                                            <p:strVal val="#ppt_y"/>
                                          </p:val>
                                        </p:tav>
                                      </p:tavLst>
                                    </p:anim>
                                  </p:childTnLst>
                                </p:cTn>
                              </p:par>
                              <p:par>
                                <p:cTn id="77" nodeType="withEffect" fill="hold" presetClass="entr" presetID="2" presetSubtype="4">
                                  <p:stCondLst>
                                    <p:cond delay="0"/>
                                  </p:stCondLst>
                                  <p:childTnLst>
                                    <p:set>
                                      <p:cBhvr>
                                        <p:cTn id="78" dur="1" fill="hold">
                                          <p:stCondLst>
                                            <p:cond delay="0"/>
                                          </p:stCondLst>
                                        </p:cTn>
                                        <p:tgtEl>
                                          <p:spTgt spid="397">
                                            <p:txEl>
                                              <p:pRg st="6" end="6"/>
                                            </p:txEl>
                                          </p:spTgt>
                                        </p:tgtEl>
                                        <p:attrNameLst>
                                          <p:attrName>style.visibility</p:attrName>
                                        </p:attrNameLst>
                                      </p:cBhvr>
                                      <p:to>
                                        <p:strVal val="visible"/>
                                      </p:to>
                                    </p:set>
                                    <p:anim calcmode="lin" valueType="num">
                                      <p:cBhvr additive="repl">
                                        <p:cTn id="79" dur="500" fill="hold"/>
                                        <p:tgtEl>
                                          <p:spTgt spid="397">
                                            <p:txEl>
                                              <p:pRg st="6" end="6"/>
                                            </p:txEl>
                                          </p:spTgt>
                                        </p:tgtEl>
                                        <p:attrNameLst>
                                          <p:attrName>ppt_x</p:attrName>
                                        </p:attrNameLst>
                                      </p:cBhvr>
                                      <p:tavLst>
                                        <p:tav tm="0">
                                          <p:val>
                                            <p:strVal val="#ppt_x"/>
                                          </p:val>
                                        </p:tav>
                                        <p:tav tm="100000">
                                          <p:val>
                                            <p:strVal val="#ppt_x"/>
                                          </p:val>
                                        </p:tav>
                                      </p:tavLst>
                                    </p:anim>
                                    <p:anim calcmode="lin" valueType="num">
                                      <p:cBhvr additive="repl">
                                        <p:cTn id="80" dur="500" fill="hold"/>
                                        <p:tgtEl>
                                          <p:spTgt spid="39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 presetSubtype="4">
                                  <p:stCondLst>
                                    <p:cond delay="0"/>
                                  </p:stCondLst>
                                  <p:childTnLst>
                                    <p:set>
                                      <p:cBhvr>
                                        <p:cTn id="84" dur="1" fill="hold">
                                          <p:stCondLst>
                                            <p:cond delay="0"/>
                                          </p:stCondLst>
                                        </p:cTn>
                                        <p:tgtEl>
                                          <p:spTgt spid="399">
                                            <p:txEl>
                                              <p:pRg st="0" end="0"/>
                                            </p:txEl>
                                          </p:spTgt>
                                        </p:tgtEl>
                                        <p:attrNameLst>
                                          <p:attrName>style.visibility</p:attrName>
                                        </p:attrNameLst>
                                      </p:cBhvr>
                                      <p:to>
                                        <p:strVal val="visible"/>
                                      </p:to>
                                    </p:set>
                                    <p:anim calcmode="lin" valueType="num">
                                      <p:cBhvr additive="repl">
                                        <p:cTn id="85" dur="500" fill="hold"/>
                                        <p:tgtEl>
                                          <p:spTgt spid="399">
                                            <p:txEl>
                                              <p:pRg st="0" end="0"/>
                                            </p:txEl>
                                          </p:spTgt>
                                        </p:tgtEl>
                                        <p:attrNameLst>
                                          <p:attrName>ppt_x</p:attrName>
                                        </p:attrNameLst>
                                      </p:cBhvr>
                                      <p:tavLst>
                                        <p:tav tm="0">
                                          <p:val>
                                            <p:strVal val="#ppt_x"/>
                                          </p:val>
                                        </p:tav>
                                        <p:tav tm="100000">
                                          <p:val>
                                            <p:strVal val="#ppt_x"/>
                                          </p:val>
                                        </p:tav>
                                      </p:tavLst>
                                    </p:anim>
                                    <p:anim calcmode="lin" valueType="num">
                                      <p:cBhvr additive="repl">
                                        <p:cTn id="86" dur="500" fill="hold"/>
                                        <p:tgtEl>
                                          <p:spTgt spid="399">
                                            <p:txEl>
                                              <p:pRg st="0" end="0"/>
                                            </p:txEl>
                                          </p:spTgt>
                                        </p:tgtEl>
                                        <p:attrNameLst>
                                          <p:attrName>ppt_y</p:attrName>
                                        </p:attrNameLst>
                                      </p:cBhvr>
                                      <p:tavLst>
                                        <p:tav tm="0">
                                          <p:val>
                                            <p:strVal val="1+#ppt_h/2"/>
                                          </p:val>
                                        </p:tav>
                                        <p:tav tm="100000">
                                          <p:val>
                                            <p:strVal val="#ppt_y"/>
                                          </p:val>
                                        </p:tav>
                                      </p:tavLst>
                                    </p:anim>
                                  </p:childTnLst>
                                </p:cTn>
                              </p:par>
                              <p:par>
                                <p:cTn id="87" nodeType="withEffect" fill="hold" presetClass="entr" presetID="2" presetSubtype="4">
                                  <p:stCondLst>
                                    <p:cond delay="0"/>
                                  </p:stCondLst>
                                  <p:childTnLst>
                                    <p:set>
                                      <p:cBhvr>
                                        <p:cTn id="88" dur="1" fill="hold">
                                          <p:stCondLst>
                                            <p:cond delay="0"/>
                                          </p:stCondLst>
                                        </p:cTn>
                                        <p:tgtEl>
                                          <p:spTgt spid="399">
                                            <p:txEl>
                                              <p:pRg st="11" end="11"/>
                                            </p:txEl>
                                          </p:spTgt>
                                        </p:tgtEl>
                                        <p:attrNameLst>
                                          <p:attrName>style.visibility</p:attrName>
                                        </p:attrNameLst>
                                      </p:cBhvr>
                                      <p:to>
                                        <p:strVal val="visible"/>
                                      </p:to>
                                    </p:set>
                                    <p:anim calcmode="lin" valueType="num">
                                      <p:cBhvr additive="repl">
                                        <p:cTn id="89" dur="500" fill="hold"/>
                                        <p:tgtEl>
                                          <p:spTgt spid="399">
                                            <p:txEl>
                                              <p:pRg st="11" end="11"/>
                                            </p:txEl>
                                          </p:spTgt>
                                        </p:tgtEl>
                                        <p:attrNameLst>
                                          <p:attrName>ppt_x</p:attrName>
                                        </p:attrNameLst>
                                      </p:cBhvr>
                                      <p:tavLst>
                                        <p:tav tm="0">
                                          <p:val>
                                            <p:strVal val="#ppt_x"/>
                                          </p:val>
                                        </p:tav>
                                        <p:tav tm="100000">
                                          <p:val>
                                            <p:strVal val="#ppt_x"/>
                                          </p:val>
                                        </p:tav>
                                      </p:tavLst>
                                    </p:anim>
                                    <p:anim calcmode="lin" valueType="num">
                                      <p:cBhvr additive="repl">
                                        <p:cTn id="90" dur="500" fill="hold"/>
                                        <p:tgtEl>
                                          <p:spTgt spid="399">
                                            <p:txEl>
                                              <p:pRg st="11" end="11"/>
                                            </p:txEl>
                                          </p:spTgt>
                                        </p:tgtEl>
                                        <p:attrNameLst>
                                          <p:attrName>ppt_y</p:attrName>
                                        </p:attrNameLst>
                                      </p:cBhvr>
                                      <p:tavLst>
                                        <p:tav tm="0">
                                          <p:val>
                                            <p:strVal val="1+#ppt_h/2"/>
                                          </p:val>
                                        </p:tav>
                                        <p:tav tm="100000">
                                          <p:val>
                                            <p:strVal val="#ppt_y"/>
                                          </p:val>
                                        </p:tav>
                                      </p:tavLst>
                                    </p:anim>
                                  </p:childTnLst>
                                </p:cTn>
                              </p:par>
                              <p:par>
                                <p:cTn id="91" nodeType="withEffect" fill="hold" presetClass="entr" presetID="2" presetSubtype="4">
                                  <p:stCondLst>
                                    <p:cond delay="0"/>
                                  </p:stCondLst>
                                  <p:childTnLst>
                                    <p:set>
                                      <p:cBhvr>
                                        <p:cTn id="92" dur="1" fill="hold">
                                          <p:stCondLst>
                                            <p:cond delay="0"/>
                                          </p:stCondLst>
                                        </p:cTn>
                                        <p:tgtEl>
                                          <p:spTgt spid="399">
                                            <p:txEl>
                                              <p:pRg st="1" end="1"/>
                                            </p:txEl>
                                          </p:spTgt>
                                        </p:tgtEl>
                                        <p:attrNameLst>
                                          <p:attrName>style.visibility</p:attrName>
                                        </p:attrNameLst>
                                      </p:cBhvr>
                                      <p:to>
                                        <p:strVal val="visible"/>
                                      </p:to>
                                    </p:set>
                                    <p:anim calcmode="lin" valueType="num">
                                      <p:cBhvr additive="repl">
                                        <p:cTn id="93" dur="500" fill="hold"/>
                                        <p:tgtEl>
                                          <p:spTgt spid="399">
                                            <p:txEl>
                                              <p:pRg st="1" end="1"/>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399">
                                            <p:txEl>
                                              <p:pRg st="1" end="1"/>
                                            </p:txEl>
                                          </p:spTgt>
                                        </p:tgtEl>
                                        <p:attrNameLst>
                                          <p:attrName>ppt_y</p:attrName>
                                        </p:attrNameLst>
                                      </p:cBhvr>
                                      <p:tavLst>
                                        <p:tav tm="0">
                                          <p:val>
                                            <p:strVal val="1+#ppt_h/2"/>
                                          </p:val>
                                        </p:tav>
                                        <p:tav tm="100000">
                                          <p:val>
                                            <p:strVal val="#ppt_y"/>
                                          </p:val>
                                        </p:tav>
                                      </p:tavLst>
                                    </p:anim>
                                  </p:childTnLst>
                                </p:cTn>
                              </p:par>
                              <p:par>
                                <p:cTn id="95" nodeType="withEffect" fill="hold" presetClass="entr" presetID="2" presetSubtype="4">
                                  <p:stCondLst>
                                    <p:cond delay="0"/>
                                  </p:stCondLst>
                                  <p:childTnLst>
                                    <p:set>
                                      <p:cBhvr>
                                        <p:cTn id="96" dur="1" fill="hold">
                                          <p:stCondLst>
                                            <p:cond delay="0"/>
                                          </p:stCondLst>
                                        </p:cTn>
                                        <p:tgtEl>
                                          <p:spTgt spid="399">
                                            <p:txEl>
                                              <p:pRg st="2" end="2"/>
                                            </p:txEl>
                                          </p:spTgt>
                                        </p:tgtEl>
                                        <p:attrNameLst>
                                          <p:attrName>style.visibility</p:attrName>
                                        </p:attrNameLst>
                                      </p:cBhvr>
                                      <p:to>
                                        <p:strVal val="visible"/>
                                      </p:to>
                                    </p:set>
                                    <p:anim calcmode="lin" valueType="num">
                                      <p:cBhvr additive="repl">
                                        <p:cTn id="97" dur="500" fill="hold"/>
                                        <p:tgtEl>
                                          <p:spTgt spid="399">
                                            <p:txEl>
                                              <p:pRg st="2" end="2"/>
                                            </p:txEl>
                                          </p:spTgt>
                                        </p:tgtEl>
                                        <p:attrNameLst>
                                          <p:attrName>ppt_x</p:attrName>
                                        </p:attrNameLst>
                                      </p:cBhvr>
                                      <p:tavLst>
                                        <p:tav tm="0">
                                          <p:val>
                                            <p:strVal val="#ppt_x"/>
                                          </p:val>
                                        </p:tav>
                                        <p:tav tm="100000">
                                          <p:val>
                                            <p:strVal val="#ppt_x"/>
                                          </p:val>
                                        </p:tav>
                                      </p:tavLst>
                                    </p:anim>
                                    <p:anim calcmode="lin" valueType="num">
                                      <p:cBhvr additive="repl">
                                        <p:cTn id="98" dur="500" fill="hold"/>
                                        <p:tgtEl>
                                          <p:spTgt spid="399">
                                            <p:txEl>
                                              <p:pRg st="2" end="2"/>
                                            </p:txEl>
                                          </p:spTgt>
                                        </p:tgtEl>
                                        <p:attrNameLst>
                                          <p:attrName>ppt_y</p:attrName>
                                        </p:attrNameLst>
                                      </p:cBhvr>
                                      <p:tavLst>
                                        <p:tav tm="0">
                                          <p:val>
                                            <p:strVal val="1+#ppt_h/2"/>
                                          </p:val>
                                        </p:tav>
                                        <p:tav tm="100000">
                                          <p:val>
                                            <p:strVal val="#ppt_y"/>
                                          </p:val>
                                        </p:tav>
                                      </p:tavLst>
                                    </p:anim>
                                  </p:childTnLst>
                                </p:cTn>
                              </p:par>
                              <p:par>
                                <p:cTn id="99" nodeType="withEffect" fill="hold" presetClass="entr" presetID="2" presetSubtype="4">
                                  <p:stCondLst>
                                    <p:cond delay="0"/>
                                  </p:stCondLst>
                                  <p:childTnLst>
                                    <p:set>
                                      <p:cBhvr>
                                        <p:cTn id="100" dur="1" fill="hold">
                                          <p:stCondLst>
                                            <p:cond delay="0"/>
                                          </p:stCondLst>
                                        </p:cTn>
                                        <p:tgtEl>
                                          <p:spTgt spid="399">
                                            <p:txEl>
                                              <p:pRg st="3" end="3"/>
                                            </p:txEl>
                                          </p:spTgt>
                                        </p:tgtEl>
                                        <p:attrNameLst>
                                          <p:attrName>style.visibility</p:attrName>
                                        </p:attrNameLst>
                                      </p:cBhvr>
                                      <p:to>
                                        <p:strVal val="visible"/>
                                      </p:to>
                                    </p:set>
                                    <p:anim calcmode="lin" valueType="num">
                                      <p:cBhvr additive="repl">
                                        <p:cTn id="101" dur="500" fill="hold"/>
                                        <p:tgtEl>
                                          <p:spTgt spid="399">
                                            <p:txEl>
                                              <p:pRg st="3" end="3"/>
                                            </p:txEl>
                                          </p:spTgt>
                                        </p:tgtEl>
                                        <p:attrNameLst>
                                          <p:attrName>ppt_x</p:attrName>
                                        </p:attrNameLst>
                                      </p:cBhvr>
                                      <p:tavLst>
                                        <p:tav tm="0">
                                          <p:val>
                                            <p:strVal val="#ppt_x"/>
                                          </p:val>
                                        </p:tav>
                                        <p:tav tm="100000">
                                          <p:val>
                                            <p:strVal val="#ppt_x"/>
                                          </p:val>
                                        </p:tav>
                                      </p:tavLst>
                                    </p:anim>
                                    <p:anim calcmode="lin" valueType="num">
                                      <p:cBhvr additive="repl">
                                        <p:cTn id="102" dur="500" fill="hold"/>
                                        <p:tgtEl>
                                          <p:spTgt spid="399">
                                            <p:txEl>
                                              <p:pRg st="3" end="3"/>
                                            </p:txEl>
                                          </p:spTgt>
                                        </p:tgtEl>
                                        <p:attrNameLst>
                                          <p:attrName>ppt_y</p:attrName>
                                        </p:attrNameLst>
                                      </p:cBhvr>
                                      <p:tavLst>
                                        <p:tav tm="0">
                                          <p:val>
                                            <p:strVal val="1+#ppt_h/2"/>
                                          </p:val>
                                        </p:tav>
                                        <p:tav tm="100000">
                                          <p:val>
                                            <p:strVal val="#ppt_y"/>
                                          </p:val>
                                        </p:tav>
                                      </p:tavLst>
                                    </p:anim>
                                  </p:childTnLst>
                                </p:cTn>
                              </p:par>
                              <p:par>
                                <p:cTn id="103" nodeType="withEffect" fill="hold" presetClass="entr" presetID="2" presetSubtype="4">
                                  <p:stCondLst>
                                    <p:cond delay="0"/>
                                  </p:stCondLst>
                                  <p:childTnLst>
                                    <p:set>
                                      <p:cBhvr>
                                        <p:cTn id="104" dur="1" fill="hold">
                                          <p:stCondLst>
                                            <p:cond delay="0"/>
                                          </p:stCondLst>
                                        </p:cTn>
                                        <p:tgtEl>
                                          <p:spTgt spid="399">
                                            <p:txEl>
                                              <p:pRg st="4" end="4"/>
                                            </p:txEl>
                                          </p:spTgt>
                                        </p:tgtEl>
                                        <p:attrNameLst>
                                          <p:attrName>style.visibility</p:attrName>
                                        </p:attrNameLst>
                                      </p:cBhvr>
                                      <p:to>
                                        <p:strVal val="visible"/>
                                      </p:to>
                                    </p:set>
                                    <p:anim calcmode="lin" valueType="num">
                                      <p:cBhvr additive="repl">
                                        <p:cTn id="105" dur="500" fill="hold"/>
                                        <p:tgtEl>
                                          <p:spTgt spid="399">
                                            <p:txEl>
                                              <p:pRg st="4" end="4"/>
                                            </p:txEl>
                                          </p:spTgt>
                                        </p:tgtEl>
                                        <p:attrNameLst>
                                          <p:attrName>ppt_x</p:attrName>
                                        </p:attrNameLst>
                                      </p:cBhvr>
                                      <p:tavLst>
                                        <p:tav tm="0">
                                          <p:val>
                                            <p:strVal val="#ppt_x"/>
                                          </p:val>
                                        </p:tav>
                                        <p:tav tm="100000">
                                          <p:val>
                                            <p:strVal val="#ppt_x"/>
                                          </p:val>
                                        </p:tav>
                                      </p:tavLst>
                                    </p:anim>
                                    <p:anim calcmode="lin" valueType="num">
                                      <p:cBhvr additive="repl">
                                        <p:cTn id="106" dur="500" fill="hold"/>
                                        <p:tgtEl>
                                          <p:spTgt spid="399">
                                            <p:txEl>
                                              <p:pRg st="4" end="4"/>
                                            </p:txEl>
                                          </p:spTgt>
                                        </p:tgtEl>
                                        <p:attrNameLst>
                                          <p:attrName>ppt_y</p:attrName>
                                        </p:attrNameLst>
                                      </p:cBhvr>
                                      <p:tavLst>
                                        <p:tav tm="0">
                                          <p:val>
                                            <p:strVal val="1+#ppt_h/2"/>
                                          </p:val>
                                        </p:tav>
                                        <p:tav tm="100000">
                                          <p:val>
                                            <p:strVal val="#ppt_y"/>
                                          </p:val>
                                        </p:tav>
                                      </p:tavLst>
                                    </p:anim>
                                  </p:childTnLst>
                                </p:cTn>
                              </p:par>
                              <p:par>
                                <p:cTn id="107" nodeType="withEffect" fill="hold" presetClass="entr" presetID="2" presetSubtype="4">
                                  <p:stCondLst>
                                    <p:cond delay="0"/>
                                  </p:stCondLst>
                                  <p:childTnLst>
                                    <p:set>
                                      <p:cBhvr>
                                        <p:cTn id="108" dur="1" fill="hold">
                                          <p:stCondLst>
                                            <p:cond delay="0"/>
                                          </p:stCondLst>
                                        </p:cTn>
                                        <p:tgtEl>
                                          <p:spTgt spid="399">
                                            <p:txEl>
                                              <p:pRg st="5" end="5"/>
                                            </p:txEl>
                                          </p:spTgt>
                                        </p:tgtEl>
                                        <p:attrNameLst>
                                          <p:attrName>style.visibility</p:attrName>
                                        </p:attrNameLst>
                                      </p:cBhvr>
                                      <p:to>
                                        <p:strVal val="visible"/>
                                      </p:to>
                                    </p:set>
                                    <p:anim calcmode="lin" valueType="num">
                                      <p:cBhvr additive="repl">
                                        <p:cTn id="109" dur="500" fill="hold"/>
                                        <p:tgtEl>
                                          <p:spTgt spid="399">
                                            <p:txEl>
                                              <p:pRg st="5" end="5"/>
                                            </p:txEl>
                                          </p:spTgt>
                                        </p:tgtEl>
                                        <p:attrNameLst>
                                          <p:attrName>ppt_x</p:attrName>
                                        </p:attrNameLst>
                                      </p:cBhvr>
                                      <p:tavLst>
                                        <p:tav tm="0">
                                          <p:val>
                                            <p:strVal val="#ppt_x"/>
                                          </p:val>
                                        </p:tav>
                                        <p:tav tm="100000">
                                          <p:val>
                                            <p:strVal val="#ppt_x"/>
                                          </p:val>
                                        </p:tav>
                                      </p:tavLst>
                                    </p:anim>
                                    <p:anim calcmode="lin" valueType="num">
                                      <p:cBhvr additive="repl">
                                        <p:cTn id="110" dur="500" fill="hold"/>
                                        <p:tgtEl>
                                          <p:spTgt spid="399">
                                            <p:txEl>
                                              <p:pRg st="5" end="5"/>
                                            </p:txEl>
                                          </p:spTgt>
                                        </p:tgtEl>
                                        <p:attrNameLst>
                                          <p:attrName>ppt_y</p:attrName>
                                        </p:attrNameLst>
                                      </p:cBhvr>
                                      <p:tavLst>
                                        <p:tav tm="0">
                                          <p:val>
                                            <p:strVal val="1+#ppt_h/2"/>
                                          </p:val>
                                        </p:tav>
                                        <p:tav tm="100000">
                                          <p:val>
                                            <p:strVal val="#ppt_y"/>
                                          </p:val>
                                        </p:tav>
                                      </p:tavLst>
                                    </p:anim>
                                  </p:childTnLst>
                                </p:cTn>
                              </p:par>
                              <p:par>
                                <p:cTn id="111" nodeType="withEffect" fill="hold" presetClass="entr" presetID="2" presetSubtype="4">
                                  <p:stCondLst>
                                    <p:cond delay="0"/>
                                  </p:stCondLst>
                                  <p:childTnLst>
                                    <p:set>
                                      <p:cBhvr>
                                        <p:cTn id="112" dur="1" fill="hold">
                                          <p:stCondLst>
                                            <p:cond delay="0"/>
                                          </p:stCondLst>
                                        </p:cTn>
                                        <p:tgtEl>
                                          <p:spTgt spid="399">
                                            <p:txEl>
                                              <p:pRg st="6" end="6"/>
                                            </p:txEl>
                                          </p:spTgt>
                                        </p:tgtEl>
                                        <p:attrNameLst>
                                          <p:attrName>style.visibility</p:attrName>
                                        </p:attrNameLst>
                                      </p:cBhvr>
                                      <p:to>
                                        <p:strVal val="visible"/>
                                      </p:to>
                                    </p:set>
                                    <p:anim calcmode="lin" valueType="num">
                                      <p:cBhvr additive="repl">
                                        <p:cTn id="113" dur="500" fill="hold"/>
                                        <p:tgtEl>
                                          <p:spTgt spid="399">
                                            <p:txEl>
                                              <p:pRg st="6" end="6"/>
                                            </p:txEl>
                                          </p:spTgt>
                                        </p:tgtEl>
                                        <p:attrNameLst>
                                          <p:attrName>ppt_x</p:attrName>
                                        </p:attrNameLst>
                                      </p:cBhvr>
                                      <p:tavLst>
                                        <p:tav tm="0">
                                          <p:val>
                                            <p:strVal val="#ppt_x"/>
                                          </p:val>
                                        </p:tav>
                                        <p:tav tm="100000">
                                          <p:val>
                                            <p:strVal val="#ppt_x"/>
                                          </p:val>
                                        </p:tav>
                                      </p:tavLst>
                                    </p:anim>
                                    <p:anim calcmode="lin" valueType="num">
                                      <p:cBhvr additive="repl">
                                        <p:cTn id="114" dur="500" fill="hold"/>
                                        <p:tgtEl>
                                          <p:spTgt spid="399">
                                            <p:txEl>
                                              <p:pRg st="6" end="6"/>
                                            </p:txEl>
                                          </p:spTgt>
                                        </p:tgtEl>
                                        <p:attrNameLst>
                                          <p:attrName>ppt_y</p:attrName>
                                        </p:attrNameLst>
                                      </p:cBhvr>
                                      <p:tavLst>
                                        <p:tav tm="0">
                                          <p:val>
                                            <p:strVal val="1+#ppt_h/2"/>
                                          </p:val>
                                        </p:tav>
                                        <p:tav tm="100000">
                                          <p:val>
                                            <p:strVal val="#ppt_y"/>
                                          </p:val>
                                        </p:tav>
                                      </p:tavLst>
                                    </p:anim>
                                  </p:childTnLst>
                                </p:cTn>
                              </p:par>
                              <p:par>
                                <p:cTn id="115" nodeType="withEffect" fill="hold" presetClass="entr" presetID="2" presetSubtype="4">
                                  <p:stCondLst>
                                    <p:cond delay="0"/>
                                  </p:stCondLst>
                                  <p:childTnLst>
                                    <p:set>
                                      <p:cBhvr>
                                        <p:cTn id="116" dur="1" fill="hold">
                                          <p:stCondLst>
                                            <p:cond delay="0"/>
                                          </p:stCondLst>
                                        </p:cTn>
                                        <p:tgtEl>
                                          <p:spTgt spid="399">
                                            <p:txEl>
                                              <p:pRg st="7" end="7"/>
                                            </p:txEl>
                                          </p:spTgt>
                                        </p:tgtEl>
                                        <p:attrNameLst>
                                          <p:attrName>style.visibility</p:attrName>
                                        </p:attrNameLst>
                                      </p:cBhvr>
                                      <p:to>
                                        <p:strVal val="visible"/>
                                      </p:to>
                                    </p:set>
                                    <p:anim calcmode="lin" valueType="num">
                                      <p:cBhvr additive="repl">
                                        <p:cTn id="117" dur="500" fill="hold"/>
                                        <p:tgtEl>
                                          <p:spTgt spid="399">
                                            <p:txEl>
                                              <p:pRg st="7" end="7"/>
                                            </p:txEl>
                                          </p:spTgt>
                                        </p:tgtEl>
                                        <p:attrNameLst>
                                          <p:attrName>ppt_x</p:attrName>
                                        </p:attrNameLst>
                                      </p:cBhvr>
                                      <p:tavLst>
                                        <p:tav tm="0">
                                          <p:val>
                                            <p:strVal val="#ppt_x"/>
                                          </p:val>
                                        </p:tav>
                                        <p:tav tm="100000">
                                          <p:val>
                                            <p:strVal val="#ppt_x"/>
                                          </p:val>
                                        </p:tav>
                                      </p:tavLst>
                                    </p:anim>
                                    <p:anim calcmode="lin" valueType="num">
                                      <p:cBhvr additive="repl">
                                        <p:cTn id="118" dur="500" fill="hold"/>
                                        <p:tgtEl>
                                          <p:spTgt spid="399">
                                            <p:txEl>
                                              <p:pRg st="7" end="7"/>
                                            </p:txEl>
                                          </p:spTgt>
                                        </p:tgtEl>
                                        <p:attrNameLst>
                                          <p:attrName>ppt_y</p:attrName>
                                        </p:attrNameLst>
                                      </p:cBhvr>
                                      <p:tavLst>
                                        <p:tav tm="0">
                                          <p:val>
                                            <p:strVal val="1+#ppt_h/2"/>
                                          </p:val>
                                        </p:tav>
                                        <p:tav tm="100000">
                                          <p:val>
                                            <p:strVal val="#ppt_y"/>
                                          </p:val>
                                        </p:tav>
                                      </p:tavLst>
                                    </p:anim>
                                  </p:childTnLst>
                                </p:cTn>
                              </p:par>
                              <p:par>
                                <p:cTn id="119" nodeType="withEffect" fill="hold" presetClass="entr" presetID="2" presetSubtype="4">
                                  <p:stCondLst>
                                    <p:cond delay="0"/>
                                  </p:stCondLst>
                                  <p:childTnLst>
                                    <p:set>
                                      <p:cBhvr>
                                        <p:cTn id="120" dur="1" fill="hold">
                                          <p:stCondLst>
                                            <p:cond delay="0"/>
                                          </p:stCondLst>
                                        </p:cTn>
                                        <p:tgtEl>
                                          <p:spTgt spid="399">
                                            <p:txEl>
                                              <p:pRg st="8" end="8"/>
                                            </p:txEl>
                                          </p:spTgt>
                                        </p:tgtEl>
                                        <p:attrNameLst>
                                          <p:attrName>style.visibility</p:attrName>
                                        </p:attrNameLst>
                                      </p:cBhvr>
                                      <p:to>
                                        <p:strVal val="visible"/>
                                      </p:to>
                                    </p:set>
                                    <p:anim calcmode="lin" valueType="num">
                                      <p:cBhvr additive="repl">
                                        <p:cTn id="121" dur="500" fill="hold"/>
                                        <p:tgtEl>
                                          <p:spTgt spid="399">
                                            <p:txEl>
                                              <p:pRg st="8" end="8"/>
                                            </p:txEl>
                                          </p:spTgt>
                                        </p:tgtEl>
                                        <p:attrNameLst>
                                          <p:attrName>ppt_x</p:attrName>
                                        </p:attrNameLst>
                                      </p:cBhvr>
                                      <p:tavLst>
                                        <p:tav tm="0">
                                          <p:val>
                                            <p:strVal val="#ppt_x"/>
                                          </p:val>
                                        </p:tav>
                                        <p:tav tm="100000">
                                          <p:val>
                                            <p:strVal val="#ppt_x"/>
                                          </p:val>
                                        </p:tav>
                                      </p:tavLst>
                                    </p:anim>
                                    <p:anim calcmode="lin" valueType="num">
                                      <p:cBhvr additive="repl">
                                        <p:cTn id="122" dur="500" fill="hold"/>
                                        <p:tgtEl>
                                          <p:spTgt spid="399">
                                            <p:txEl>
                                              <p:pRg st="8" end="8"/>
                                            </p:txEl>
                                          </p:spTgt>
                                        </p:tgtEl>
                                        <p:attrNameLst>
                                          <p:attrName>ppt_y</p:attrName>
                                        </p:attrNameLst>
                                      </p:cBhvr>
                                      <p:tavLst>
                                        <p:tav tm="0">
                                          <p:val>
                                            <p:strVal val="1+#ppt_h/2"/>
                                          </p:val>
                                        </p:tav>
                                        <p:tav tm="100000">
                                          <p:val>
                                            <p:strVal val="#ppt_y"/>
                                          </p:val>
                                        </p:tav>
                                      </p:tavLst>
                                    </p:anim>
                                  </p:childTnLst>
                                </p:cTn>
                              </p:par>
                              <p:par>
                                <p:cTn id="123" nodeType="withEffect" fill="hold" presetClass="entr" presetID="2" presetSubtype="4">
                                  <p:stCondLst>
                                    <p:cond delay="0"/>
                                  </p:stCondLst>
                                  <p:childTnLst>
                                    <p:set>
                                      <p:cBhvr>
                                        <p:cTn id="124" dur="1" fill="hold">
                                          <p:stCondLst>
                                            <p:cond delay="0"/>
                                          </p:stCondLst>
                                        </p:cTn>
                                        <p:tgtEl>
                                          <p:spTgt spid="399">
                                            <p:txEl>
                                              <p:pRg st="9" end="9"/>
                                            </p:txEl>
                                          </p:spTgt>
                                        </p:tgtEl>
                                        <p:attrNameLst>
                                          <p:attrName>style.visibility</p:attrName>
                                        </p:attrNameLst>
                                      </p:cBhvr>
                                      <p:to>
                                        <p:strVal val="visible"/>
                                      </p:to>
                                    </p:set>
                                    <p:anim calcmode="lin" valueType="num">
                                      <p:cBhvr additive="repl">
                                        <p:cTn id="125" dur="500" fill="hold"/>
                                        <p:tgtEl>
                                          <p:spTgt spid="399">
                                            <p:txEl>
                                              <p:pRg st="9" end="9"/>
                                            </p:txEl>
                                          </p:spTgt>
                                        </p:tgtEl>
                                        <p:attrNameLst>
                                          <p:attrName>ppt_x</p:attrName>
                                        </p:attrNameLst>
                                      </p:cBhvr>
                                      <p:tavLst>
                                        <p:tav tm="0">
                                          <p:val>
                                            <p:strVal val="#ppt_x"/>
                                          </p:val>
                                        </p:tav>
                                        <p:tav tm="100000">
                                          <p:val>
                                            <p:strVal val="#ppt_x"/>
                                          </p:val>
                                        </p:tav>
                                      </p:tavLst>
                                    </p:anim>
                                    <p:anim calcmode="lin" valueType="num">
                                      <p:cBhvr additive="repl">
                                        <p:cTn id="126" dur="500" fill="hold"/>
                                        <p:tgtEl>
                                          <p:spTgt spid="399">
                                            <p:txEl>
                                              <p:pRg st="9" end="9"/>
                                            </p:txEl>
                                          </p:spTgt>
                                        </p:tgtEl>
                                        <p:attrNameLst>
                                          <p:attrName>ppt_y</p:attrName>
                                        </p:attrNameLst>
                                      </p:cBhvr>
                                      <p:tavLst>
                                        <p:tav tm="0">
                                          <p:val>
                                            <p:strVal val="1+#ppt_h/2"/>
                                          </p:val>
                                        </p:tav>
                                        <p:tav tm="100000">
                                          <p:val>
                                            <p:strVal val="#ppt_y"/>
                                          </p:val>
                                        </p:tav>
                                      </p:tavLst>
                                    </p:anim>
                                  </p:childTnLst>
                                </p:cTn>
                              </p:par>
                              <p:par>
                                <p:cTn id="127" nodeType="withEffect" fill="hold" presetClass="entr" presetID="2" presetSubtype="4">
                                  <p:stCondLst>
                                    <p:cond delay="0"/>
                                  </p:stCondLst>
                                  <p:childTnLst>
                                    <p:set>
                                      <p:cBhvr>
                                        <p:cTn id="128" dur="1" fill="hold">
                                          <p:stCondLst>
                                            <p:cond delay="0"/>
                                          </p:stCondLst>
                                        </p:cTn>
                                        <p:tgtEl>
                                          <p:spTgt spid="399">
                                            <p:txEl>
                                              <p:pRg st="10" end="10"/>
                                            </p:txEl>
                                          </p:spTgt>
                                        </p:tgtEl>
                                        <p:attrNameLst>
                                          <p:attrName>style.visibility</p:attrName>
                                        </p:attrNameLst>
                                      </p:cBhvr>
                                      <p:to>
                                        <p:strVal val="visible"/>
                                      </p:to>
                                    </p:set>
                                    <p:anim calcmode="lin" valueType="num">
                                      <p:cBhvr additive="repl">
                                        <p:cTn id="129" dur="500" fill="hold"/>
                                        <p:tgtEl>
                                          <p:spTgt spid="399">
                                            <p:txEl>
                                              <p:pRg st="10" end="10"/>
                                            </p:txEl>
                                          </p:spTgt>
                                        </p:tgtEl>
                                        <p:attrNameLst>
                                          <p:attrName>ppt_x</p:attrName>
                                        </p:attrNameLst>
                                      </p:cBhvr>
                                      <p:tavLst>
                                        <p:tav tm="0">
                                          <p:val>
                                            <p:strVal val="#ppt_x"/>
                                          </p:val>
                                        </p:tav>
                                        <p:tav tm="100000">
                                          <p:val>
                                            <p:strVal val="#ppt_x"/>
                                          </p:val>
                                        </p:tav>
                                      </p:tavLst>
                                    </p:anim>
                                    <p:anim calcmode="lin" valueType="num">
                                      <p:cBhvr additive="repl">
                                        <p:cTn id="130" dur="500" fill="hold"/>
                                        <p:tgtEl>
                                          <p:spTgt spid="3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Apprendre à réaliser un algorithme</a:t>
            </a:r>
            <a:endParaRPr b="0" lang="fr-FR" sz="6000" spc="-1" strike="noStrike">
              <a:latin typeface="Arial"/>
            </a:endParaRPr>
          </a:p>
        </p:txBody>
      </p:sp>
      <p:sp>
        <p:nvSpPr>
          <p:cNvPr id="237" name="CustomShape 2"/>
          <p:cNvSpPr/>
          <p:nvPr/>
        </p:nvSpPr>
        <p:spPr>
          <a:xfrm>
            <a:off x="831960" y="4589640"/>
            <a:ext cx="10514520" cy="14990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ou comment résoudre un problème en structurant la mise en œuvre d’une solution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831960" y="32436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AlgoBox</a:t>
            </a:r>
            <a:endParaRPr b="0" lang="fr-FR" sz="6000" spc="-1" strike="noStrike">
              <a:latin typeface="Arial"/>
            </a:endParaRPr>
          </a:p>
        </p:txBody>
      </p:sp>
      <p:sp>
        <p:nvSpPr>
          <p:cNvPr id="401" name="CustomShape 2"/>
          <p:cNvSpPr/>
          <p:nvPr/>
        </p:nvSpPr>
        <p:spPr>
          <a:xfrm>
            <a:off x="831960" y="4035240"/>
            <a:ext cx="10514520" cy="1499040"/>
          </a:xfrm>
          <a:prstGeom prst="rect">
            <a:avLst/>
          </a:prstGeom>
          <a:noFill/>
          <a:ln>
            <a:noFill/>
          </a:ln>
        </p:spPr>
        <p:style>
          <a:lnRef idx="0"/>
          <a:fillRef idx="0"/>
          <a:effectRef idx="0"/>
          <a:fontRef idx="minor"/>
        </p:style>
        <p:txBody>
          <a:bodyPr lIns="90000" rIns="90000" tIns="45000" bIns="45000">
            <a:normAutofit fontScale="25000"/>
          </a:bodyPr>
          <a:p>
            <a:pPr>
              <a:lnSpc>
                <a:spcPct val="90000"/>
              </a:lnSpc>
              <a:spcBef>
                <a:spcPts val="1001"/>
              </a:spcBef>
              <a:tabLst>
                <a:tab algn="l" pos="0"/>
              </a:tabLst>
            </a:pPr>
            <a:r>
              <a:rPr b="0" lang="fr-FR" sz="4000" spc="-1" strike="noStrike">
                <a:solidFill>
                  <a:srgbClr val="7f7f7f"/>
                </a:solidFill>
                <a:latin typeface="Calibri"/>
                <a:ea typeface="DejaVu Sans"/>
              </a:rPr>
              <a:t>Site web : </a:t>
            </a:r>
            <a:r>
              <a:rPr b="0" lang="fr-FR" sz="4000" spc="-1" strike="noStrike" u="sng">
                <a:solidFill>
                  <a:srgbClr val="0563c1"/>
                </a:solidFill>
                <a:uFillTx/>
                <a:latin typeface="Calibri"/>
                <a:ea typeface="DejaVu Sans"/>
                <a:hlinkClick r:id="rId1"/>
              </a:rPr>
              <a:t>https://www.xm1math.net/algobox/index.html</a:t>
            </a:r>
            <a:endParaRPr b="0" lang="fr-FR" sz="4000" spc="-1" strike="noStrike">
              <a:latin typeface="Arial"/>
            </a:endParaRPr>
          </a:p>
          <a:p>
            <a:pPr>
              <a:lnSpc>
                <a:spcPct val="90000"/>
              </a:lnSpc>
              <a:spcBef>
                <a:spcPts val="1001"/>
              </a:spcBef>
              <a:tabLst>
                <a:tab algn="l" pos="0"/>
              </a:tabLst>
            </a:pPr>
            <a:r>
              <a:rPr b="0" lang="fr-FR" sz="4000" spc="-1" strike="noStrike">
                <a:solidFill>
                  <a:srgbClr val="7f7f7f"/>
                </a:solidFill>
                <a:latin typeface="Calibri"/>
                <a:ea typeface="DejaVu Sans"/>
              </a:rPr>
              <a:t>Téléchargement : </a:t>
            </a:r>
            <a:r>
              <a:rPr b="0" lang="fr-FR" sz="4000" spc="-1" strike="noStrike" u="sng">
                <a:solidFill>
                  <a:srgbClr val="0563c1"/>
                </a:solidFill>
                <a:uFillTx/>
                <a:latin typeface="Calibri"/>
                <a:ea typeface="DejaVu Sans"/>
                <a:hlinkClick r:id="rId2"/>
              </a:rPr>
              <a:t>https://www.xm1math.net/algobox/download.html</a:t>
            </a:r>
            <a:endParaRPr b="0" lang="fr-FR" sz="4000" spc="-1" strike="noStrike">
              <a:latin typeface="Arial"/>
            </a:endParaRPr>
          </a:p>
          <a:p>
            <a:pPr>
              <a:lnSpc>
                <a:spcPct val="90000"/>
              </a:lnSpc>
              <a:spcBef>
                <a:spcPts val="1001"/>
              </a:spcBef>
              <a:tabLst>
                <a:tab algn="l" pos="0"/>
              </a:tabLst>
            </a:pPr>
            <a:r>
              <a:rPr b="0" lang="fr-FR" sz="4000" spc="-1" strike="noStrike">
                <a:solidFill>
                  <a:srgbClr val="7f7f7f"/>
                </a:solidFill>
                <a:latin typeface="Calibri"/>
                <a:ea typeface="DejaVu Sans"/>
              </a:rPr>
              <a:t>Documentation : </a:t>
            </a:r>
            <a:r>
              <a:rPr b="0" lang="fr-FR" sz="4000" spc="-1" strike="noStrike" u="sng">
                <a:solidFill>
                  <a:srgbClr val="0563c1"/>
                </a:solidFill>
                <a:uFillTx/>
                <a:latin typeface="Calibri"/>
                <a:ea typeface="DejaVu Sans"/>
                <a:hlinkClick r:id="rId3"/>
              </a:rPr>
              <a:t>https://www.xm1math.net/algobox/doc.html</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LES VARIABLES</a:t>
            </a:r>
            <a:endParaRPr b="0" lang="fr-FR" sz="6000" spc="-1" strike="noStrike">
              <a:latin typeface="Arial"/>
            </a:endParaRPr>
          </a:p>
        </p:txBody>
      </p:sp>
      <p:sp>
        <p:nvSpPr>
          <p:cNvPr id="403" name="CustomShape 2"/>
          <p:cNvSpPr/>
          <p:nvPr/>
        </p:nvSpPr>
        <p:spPr>
          <a:xfrm>
            <a:off x="831960" y="4589640"/>
            <a:ext cx="10514520" cy="1499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Les Variables</a:t>
            </a:r>
            <a:endParaRPr b="0" lang="fr-FR" sz="4000" spc="-1" strike="noStrike">
              <a:latin typeface="Arial"/>
            </a:endParaRPr>
          </a:p>
        </p:txBody>
      </p:sp>
      <p:sp>
        <p:nvSpPr>
          <p:cNvPr id="405"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Description</a:t>
            </a:r>
            <a:endParaRPr b="0" lang="fr-FR" sz="2400" spc="-1" strike="noStrike">
              <a:latin typeface="Arial"/>
            </a:endParaRPr>
          </a:p>
        </p:txBody>
      </p:sp>
      <p:grpSp>
        <p:nvGrpSpPr>
          <p:cNvPr id="406" name="Group 3"/>
          <p:cNvGrpSpPr/>
          <p:nvPr/>
        </p:nvGrpSpPr>
        <p:grpSpPr>
          <a:xfrm>
            <a:off x="944280" y="558000"/>
            <a:ext cx="5331240" cy="5872680"/>
            <a:chOff x="944280" y="558000"/>
            <a:chExt cx="5331240" cy="5872680"/>
          </a:xfrm>
        </p:grpSpPr>
        <p:sp>
          <p:nvSpPr>
            <p:cNvPr id="407" name="CustomShape 4"/>
            <p:cNvSpPr/>
            <p:nvPr/>
          </p:nvSpPr>
          <p:spPr>
            <a:xfrm>
              <a:off x="944280" y="558000"/>
              <a:ext cx="5331240" cy="910440"/>
            </a:xfrm>
            <a:custGeom>
              <a:avLst/>
              <a:gdLst/>
              <a:ahLst/>
              <a:rect l="l" t="t" r="r" b="b"/>
              <a:pathLst>
                <a:path w="5332411" h="911430">
                  <a:moveTo>
                    <a:pt x="0" y="151908"/>
                  </a:moveTo>
                  <a:cubicBezTo>
                    <a:pt x="0" y="68012"/>
                    <a:pt x="68012" y="0"/>
                    <a:pt x="151908" y="0"/>
                  </a:cubicBezTo>
                  <a:lnTo>
                    <a:pt x="5180503" y="0"/>
                  </a:lnTo>
                  <a:cubicBezTo>
                    <a:pt x="5264399" y="0"/>
                    <a:pt x="5332411" y="68012"/>
                    <a:pt x="5332411" y="151908"/>
                  </a:cubicBezTo>
                  <a:lnTo>
                    <a:pt x="5332411" y="759522"/>
                  </a:lnTo>
                  <a:cubicBezTo>
                    <a:pt x="5332411" y="843418"/>
                    <a:pt x="5264399" y="911430"/>
                    <a:pt x="5180503" y="911430"/>
                  </a:cubicBezTo>
                  <a:lnTo>
                    <a:pt x="151908" y="911430"/>
                  </a:lnTo>
                  <a:cubicBezTo>
                    <a:pt x="68012" y="911430"/>
                    <a:pt x="0" y="843418"/>
                    <a:pt x="0" y="759522"/>
                  </a:cubicBezTo>
                  <a:lnTo>
                    <a:pt x="0" y="151908"/>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89360" rIns="189360" tIns="189360" bIns="189360" anchor="ctr">
              <a:noAutofit/>
            </a:bodyPr>
            <a:p>
              <a:pPr>
                <a:lnSpc>
                  <a:spcPct val="90000"/>
                </a:lnSpc>
                <a:spcAft>
                  <a:spcPts val="1599"/>
                </a:spcAft>
                <a:tabLst>
                  <a:tab algn="l" pos="0"/>
                </a:tabLst>
              </a:pPr>
              <a:r>
                <a:rPr b="0" lang="fr-FR" sz="3800" spc="-1" strike="noStrike">
                  <a:solidFill>
                    <a:srgbClr val="ffffff"/>
                  </a:solidFill>
                  <a:latin typeface="Calibri"/>
                  <a:ea typeface="DejaVu Sans"/>
                </a:rPr>
                <a:t>Usage</a:t>
              </a:r>
              <a:endParaRPr b="0" lang="fr-FR" sz="3800" spc="-1" strike="noStrike">
                <a:latin typeface="Arial"/>
              </a:endParaRPr>
            </a:p>
          </p:txBody>
        </p:sp>
        <p:sp>
          <p:nvSpPr>
            <p:cNvPr id="408" name="CustomShape 5"/>
            <p:cNvSpPr/>
            <p:nvPr/>
          </p:nvSpPr>
          <p:spPr>
            <a:xfrm>
              <a:off x="944280" y="1469520"/>
              <a:ext cx="5331240" cy="2594880"/>
            </a:xfrm>
            <a:custGeom>
              <a:avLst/>
              <a:gdLst/>
              <a:ahLst/>
              <a:rect l="l" t="t" r="r" b="b"/>
              <a:pathLst>
                <a:path w="5332411" h="2595779">
                  <a:moveTo>
                    <a:pt x="0" y="0"/>
                  </a:moveTo>
                  <a:lnTo>
                    <a:pt x="5332411" y="0"/>
                  </a:lnTo>
                  <a:lnTo>
                    <a:pt x="5332411" y="2595779"/>
                  </a:lnTo>
                  <a:lnTo>
                    <a:pt x="0" y="2595779"/>
                  </a:lnTo>
                  <a:lnTo>
                    <a:pt x="0" y="0"/>
                  </a:lnTo>
                  <a:close/>
                </a:path>
              </a:pathLst>
            </a:custGeom>
            <a:noFill/>
            <a:ln>
              <a:noFill/>
            </a:ln>
          </p:spPr>
          <p:style>
            <a:lnRef idx="0"/>
            <a:fillRef idx="0"/>
            <a:effectRef idx="0"/>
            <a:fontRef idx="minor"/>
          </p:style>
          <p:txBody>
            <a:bodyPr lIns="169200" rIns="270360" tIns="48240" bIns="48240">
              <a:noAutofit/>
            </a:bodyPr>
            <a:p>
              <a:pPr lvl="1" marL="285840" indent="-28476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stocker des valeurs</a:t>
              </a:r>
              <a:endParaRPr b="0" lang="fr-FR" sz="3000" spc="-1" strike="noStrike">
                <a:latin typeface="Arial"/>
              </a:endParaRPr>
            </a:p>
            <a:p>
              <a:pPr lvl="2" marL="571680" indent="-28476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définitives</a:t>
              </a:r>
              <a:endParaRPr b="0" lang="fr-FR" sz="3000" spc="-1" strike="noStrike">
                <a:latin typeface="Arial"/>
              </a:endParaRPr>
            </a:p>
            <a:p>
              <a:pPr lvl="2" marL="571680" indent="-28476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intermédiaires</a:t>
              </a:r>
              <a:endParaRPr b="0" lang="fr-FR" sz="3000" spc="-1" strike="noStrike">
                <a:latin typeface="Arial"/>
              </a:endParaRPr>
            </a:p>
            <a:p>
              <a:pPr lvl="1" marL="285840" indent="-28476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où?</a:t>
              </a:r>
              <a:endParaRPr b="0" lang="fr-FR" sz="3000" spc="-1" strike="noStrike">
                <a:latin typeface="Arial"/>
              </a:endParaRPr>
            </a:p>
            <a:p>
              <a:pPr lvl="2" marL="571680" indent="-28476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mémoire Pc</a:t>
              </a:r>
              <a:endParaRPr b="0" lang="fr-FR" sz="3000" spc="-1" strike="noStrike">
                <a:latin typeface="Arial"/>
              </a:endParaRPr>
            </a:p>
          </p:txBody>
        </p:sp>
        <p:sp>
          <p:nvSpPr>
            <p:cNvPr id="409" name="CustomShape 6"/>
            <p:cNvSpPr/>
            <p:nvPr/>
          </p:nvSpPr>
          <p:spPr>
            <a:xfrm>
              <a:off x="944280" y="4065480"/>
              <a:ext cx="5331240" cy="910440"/>
            </a:xfrm>
            <a:custGeom>
              <a:avLst/>
              <a:gdLst/>
              <a:ahLst/>
              <a:rect l="l" t="t" r="r" b="b"/>
              <a:pathLst>
                <a:path w="5332411" h="911430">
                  <a:moveTo>
                    <a:pt x="0" y="151908"/>
                  </a:moveTo>
                  <a:cubicBezTo>
                    <a:pt x="0" y="68012"/>
                    <a:pt x="68012" y="0"/>
                    <a:pt x="151908" y="0"/>
                  </a:cubicBezTo>
                  <a:lnTo>
                    <a:pt x="5180503" y="0"/>
                  </a:lnTo>
                  <a:cubicBezTo>
                    <a:pt x="5264399" y="0"/>
                    <a:pt x="5332411" y="68012"/>
                    <a:pt x="5332411" y="151908"/>
                  </a:cubicBezTo>
                  <a:lnTo>
                    <a:pt x="5332411" y="759522"/>
                  </a:lnTo>
                  <a:cubicBezTo>
                    <a:pt x="5332411" y="843418"/>
                    <a:pt x="5264399" y="911430"/>
                    <a:pt x="5180503" y="911430"/>
                  </a:cubicBezTo>
                  <a:lnTo>
                    <a:pt x="151908" y="911430"/>
                  </a:lnTo>
                  <a:cubicBezTo>
                    <a:pt x="68012" y="911430"/>
                    <a:pt x="0" y="843418"/>
                    <a:pt x="0" y="759522"/>
                  </a:cubicBezTo>
                  <a:lnTo>
                    <a:pt x="0" y="151908"/>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89360" rIns="189360" tIns="189360" bIns="189360" anchor="ctr">
              <a:noAutofit/>
            </a:bodyPr>
            <a:p>
              <a:pPr>
                <a:lnSpc>
                  <a:spcPct val="90000"/>
                </a:lnSpc>
                <a:spcAft>
                  <a:spcPts val="1599"/>
                </a:spcAft>
                <a:tabLst>
                  <a:tab algn="l" pos="0"/>
                </a:tabLst>
              </a:pPr>
              <a:r>
                <a:rPr b="0" lang="fr-FR" sz="3800" spc="-1" strike="noStrike">
                  <a:solidFill>
                    <a:srgbClr val="ffffff"/>
                  </a:solidFill>
                  <a:latin typeface="Calibri"/>
                  <a:ea typeface="DejaVu Sans"/>
                </a:rPr>
                <a:t>Déclaration</a:t>
              </a:r>
              <a:endParaRPr b="0" lang="fr-FR" sz="3800" spc="-1" strike="noStrike">
                <a:latin typeface="Arial"/>
              </a:endParaRPr>
            </a:p>
          </p:txBody>
        </p:sp>
        <p:sp>
          <p:nvSpPr>
            <p:cNvPr id="410" name="CustomShape 7"/>
            <p:cNvSpPr/>
            <p:nvPr/>
          </p:nvSpPr>
          <p:spPr>
            <a:xfrm>
              <a:off x="944280" y="4976640"/>
              <a:ext cx="5331240" cy="1454040"/>
            </a:xfrm>
            <a:custGeom>
              <a:avLst/>
              <a:gdLst/>
              <a:ahLst/>
              <a:rect l="l" t="t" r="r" b="b"/>
              <a:pathLst>
                <a:path w="5332411" h="1455210">
                  <a:moveTo>
                    <a:pt x="0" y="0"/>
                  </a:moveTo>
                  <a:lnTo>
                    <a:pt x="5332411" y="0"/>
                  </a:lnTo>
                  <a:lnTo>
                    <a:pt x="5332411" y="1455210"/>
                  </a:lnTo>
                  <a:lnTo>
                    <a:pt x="0" y="1455210"/>
                  </a:lnTo>
                  <a:lnTo>
                    <a:pt x="0" y="0"/>
                  </a:lnTo>
                  <a:close/>
                </a:path>
              </a:pathLst>
            </a:custGeom>
            <a:noFill/>
            <a:ln>
              <a:noFill/>
            </a:ln>
          </p:spPr>
          <p:style>
            <a:lnRef idx="0"/>
            <a:fillRef idx="0"/>
            <a:effectRef idx="0"/>
            <a:fontRef idx="minor"/>
          </p:style>
          <p:txBody>
            <a:bodyPr lIns="169200" rIns="270360" tIns="48240" bIns="48240">
              <a:noAutofit/>
            </a:bodyPr>
            <a:p>
              <a:pPr lvl="1" marL="285840" indent="-28476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Nom</a:t>
              </a:r>
              <a:endParaRPr b="0" lang="fr-FR" sz="3000" spc="-1" strike="noStrike">
                <a:latin typeface="Arial"/>
              </a:endParaRPr>
            </a:p>
            <a:p>
              <a:pPr lvl="2" marL="571680" indent="-28476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simple, sans espace, sans ponctuation, pas d’accents</a:t>
              </a:r>
              <a:endParaRPr b="0" lang="fr-FR" sz="3000" spc="-1" strike="noStrike">
                <a:latin typeface="Arial"/>
              </a:endParaRPr>
            </a:p>
          </p:txBody>
        </p:sp>
      </p:grpSp>
      <p:sp>
        <p:nvSpPr>
          <p:cNvPr id="411" name="CustomShape 8"/>
          <p:cNvSpPr/>
          <p:nvPr/>
        </p:nvSpPr>
        <p:spPr>
          <a:xfrm>
            <a:off x="6358320" y="91440"/>
            <a:ext cx="5275440" cy="46260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412" name="CustomShape 9"/>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spcBef>
                <a:spcPts val="1001"/>
              </a:spcBef>
              <a:tabLst>
                <a:tab algn="l" pos="0"/>
              </a:tabLst>
            </a:pPr>
            <a:r>
              <a:rPr b="1" lang="fr-FR" sz="2000" spc="-1" strike="noStrike">
                <a:solidFill>
                  <a:srgbClr val="ff0000"/>
                </a:solidFill>
                <a:latin typeface="Calibri"/>
                <a:ea typeface="DejaVu Sans"/>
              </a:rPr>
              <a:t>VARIABLES</a:t>
            </a:r>
            <a:endParaRPr b="0" lang="fr-FR" sz="2000" spc="-1" strike="noStrike">
              <a:latin typeface="Arial"/>
            </a:endParaRPr>
          </a:p>
          <a:p>
            <a:pPr>
              <a:lnSpc>
                <a:spcPct val="90000"/>
              </a:lnSpc>
              <a:spcBef>
                <a:spcPts val="1001"/>
              </a:spcBef>
              <a:tabLst>
                <a:tab algn="l" pos="0"/>
              </a:tabLst>
            </a:pPr>
            <a:r>
              <a:rPr b="1" lang="fr-FR" sz="2000" spc="-1" strike="noStrike">
                <a:solidFill>
                  <a:srgbClr val="000000"/>
                </a:solidFill>
                <a:latin typeface="Calibri"/>
                <a:ea typeface="DejaVu Sans"/>
              </a:rPr>
              <a:t>	</a:t>
            </a:r>
            <a:r>
              <a:rPr b="1" lang="fr-FR" sz="2000" spc="-1" strike="noStrike">
                <a:solidFill>
                  <a:srgbClr val="000000"/>
                </a:solidFill>
                <a:latin typeface="Calibri"/>
                <a:ea typeface="DejaVu Sans"/>
              </a:rPr>
              <a:t>qtePiece </a:t>
            </a:r>
            <a:r>
              <a:rPr b="1" lang="fr-FR" sz="2000" spc="-1" strike="noStrike">
                <a:solidFill>
                  <a:srgbClr val="5b9bd5"/>
                </a:solidFill>
                <a:latin typeface="Calibri"/>
                <a:ea typeface="DejaVu Sans"/>
              </a:rPr>
              <a:t>EST_DU_TYPE</a:t>
            </a:r>
            <a:r>
              <a:rPr b="1" lang="fr-FR" sz="2000" spc="-1" strike="noStrike">
                <a:solidFill>
                  <a:srgbClr val="000000"/>
                </a:solidFill>
                <a:latin typeface="Calibri"/>
                <a:ea typeface="DejaVu Sans"/>
              </a:rPr>
              <a:t> NOMBRE</a:t>
            </a:r>
            <a:endParaRPr b="0" lang="fr-FR" sz="2000" spc="-1" strike="noStrike">
              <a:latin typeface="Arial"/>
            </a:endParaRPr>
          </a:p>
          <a:p>
            <a:pPr>
              <a:lnSpc>
                <a:spcPct val="90000"/>
              </a:lnSpc>
              <a:spcBef>
                <a:spcPts val="1001"/>
              </a:spcBef>
              <a:tabLst>
                <a:tab algn="l" pos="0"/>
              </a:tabLst>
            </a:pPr>
            <a:r>
              <a:rPr b="1" lang="fr-FR" sz="2000" spc="-1" strike="noStrike">
                <a:solidFill>
                  <a:srgbClr val="000000"/>
                </a:solidFill>
                <a:latin typeface="Calibri"/>
                <a:ea typeface="DejaVu Sans"/>
              </a:rPr>
              <a:t>	</a:t>
            </a:r>
            <a:r>
              <a:rPr b="1" lang="fr-FR" sz="2000" spc="-1" strike="noStrike">
                <a:solidFill>
                  <a:srgbClr val="000000"/>
                </a:solidFill>
                <a:latin typeface="Calibri"/>
                <a:ea typeface="DejaVu Sans"/>
              </a:rPr>
              <a:t>nom_piece </a:t>
            </a:r>
            <a:r>
              <a:rPr b="1" lang="fr-FR" sz="2000" spc="-1" strike="noStrike">
                <a:solidFill>
                  <a:srgbClr val="5b9bd5"/>
                </a:solidFill>
                <a:latin typeface="Calibri"/>
                <a:ea typeface="DejaVu Sans"/>
              </a:rPr>
              <a:t>EST_DU_TYPE</a:t>
            </a:r>
            <a:r>
              <a:rPr b="1" lang="fr-FR" sz="2000" spc="-1" strike="noStrike">
                <a:solidFill>
                  <a:srgbClr val="000000"/>
                </a:solidFill>
                <a:latin typeface="Calibri"/>
                <a:ea typeface="DejaVu Sans"/>
              </a:rPr>
              <a:t> CHAINE</a:t>
            </a:r>
            <a:endParaRPr b="0" lang="fr-FR" sz="2000" spc="-1" strike="noStrike">
              <a:latin typeface="Arial"/>
            </a:endParaRPr>
          </a:p>
          <a:p>
            <a:pPr>
              <a:lnSpc>
                <a:spcPct val="90000"/>
              </a:lnSpc>
              <a:spcBef>
                <a:spcPts val="1001"/>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2" presetSubtype="8">
                                  <p:stCondLst>
                                    <p:cond delay="0"/>
                                  </p:stCondLst>
                                  <p:childTnLst>
                                    <p:set>
                                      <p:cBhvr>
                                        <p:cTn id="136" dur="1" fill="hold">
                                          <p:stCondLst>
                                            <p:cond delay="0"/>
                                          </p:stCondLst>
                                        </p:cTn>
                                        <p:tgtEl>
                                          <p:spTgt spid="405">
                                            <p:txEl>
                                              <p:pRg st="0" end="0"/>
                                            </p:txEl>
                                          </p:spTgt>
                                        </p:tgtEl>
                                        <p:attrNameLst>
                                          <p:attrName>style.visibility</p:attrName>
                                        </p:attrNameLst>
                                      </p:cBhvr>
                                      <p:to>
                                        <p:strVal val="visible"/>
                                      </p:to>
                                    </p:set>
                                    <p:anim calcmode="lin" valueType="num">
                                      <p:cBhvr additive="repl">
                                        <p:cTn id="137" dur="500" fill="hold"/>
                                        <p:tgtEl>
                                          <p:spTgt spid="405">
                                            <p:txEl>
                                              <p:pRg st="0" end="0"/>
                                            </p:txEl>
                                          </p:spTgt>
                                        </p:tgtEl>
                                        <p:attrNameLst>
                                          <p:attrName>ppt_x</p:attrName>
                                        </p:attrNameLst>
                                      </p:cBhvr>
                                      <p:tavLst>
                                        <p:tav tm="0">
                                          <p:val>
                                            <p:strVal val="0-#ppt_w/2"/>
                                          </p:val>
                                        </p:tav>
                                        <p:tav tm="100000">
                                          <p:val>
                                            <p:strVal val="#ppt_x"/>
                                          </p:val>
                                        </p:tav>
                                      </p:tavLst>
                                    </p:anim>
                                    <p:anim calcmode="lin" valueType="num">
                                      <p:cBhvr additive="repl">
                                        <p:cTn id="138" dur="500" fill="hold"/>
                                        <p:tgtEl>
                                          <p:spTgt spid="405">
                                            <p:txEl>
                                              <p:pRg st="0" end="0"/>
                                            </p:txEl>
                                          </p:spTgt>
                                        </p:tgtEl>
                                        <p:attrNameLst>
                                          <p:attrName>ppt_y</p:attrName>
                                        </p:attrNameLst>
                                      </p:cBhvr>
                                      <p:tavLst>
                                        <p:tav tm="0">
                                          <p:val>
                                            <p:strVal val="#ppt_y"/>
                                          </p:val>
                                        </p:tav>
                                        <p:tav tm="100000">
                                          <p:val>
                                            <p:strVal val="#ppt_y"/>
                                          </p:val>
                                        </p:tav>
                                      </p:tavLst>
                                    </p:anim>
                                  </p:childTnLst>
                                </p:cTn>
                              </p:par>
                            </p:childTnLst>
                          </p:cTn>
                        </p:par>
                        <p:par>
                          <p:cTn id="139" fill="hold">
                            <p:stCondLst>
                              <p:cond delay="500"/>
                            </p:stCondLst>
                            <p:childTnLst>
                              <p:par>
                                <p:cTn id="140" nodeType="afterEffect" fill="hold" presetClass="entr" presetID="2" presetSubtype="2">
                                  <p:stCondLst>
                                    <p:cond delay="0"/>
                                  </p:stCondLst>
                                  <p:childTnLst>
                                    <p:set>
                                      <p:cBhvr>
                                        <p:cTn id="141" dur="1" fill="hold">
                                          <p:stCondLst>
                                            <p:cond delay="0"/>
                                          </p:stCondLst>
                                        </p:cTn>
                                        <p:tgtEl>
                                          <p:spTgt spid="411">
                                            <p:txEl>
                                              <p:pRg st="0" end="0"/>
                                            </p:txEl>
                                          </p:spTgt>
                                        </p:tgtEl>
                                        <p:attrNameLst>
                                          <p:attrName>style.visibility</p:attrName>
                                        </p:attrNameLst>
                                      </p:cBhvr>
                                      <p:to>
                                        <p:strVal val="visible"/>
                                      </p:to>
                                    </p:set>
                                    <p:anim calcmode="lin" valueType="num">
                                      <p:cBhvr additive="repl">
                                        <p:cTn id="142" dur="500" fill="hold"/>
                                        <p:tgtEl>
                                          <p:spTgt spid="411">
                                            <p:txEl>
                                              <p:pRg st="0" end="0"/>
                                            </p:txEl>
                                          </p:spTgt>
                                        </p:tgtEl>
                                        <p:attrNameLst>
                                          <p:attrName>ppt_x</p:attrName>
                                        </p:attrNameLst>
                                      </p:cBhvr>
                                      <p:tavLst>
                                        <p:tav tm="0">
                                          <p:val>
                                            <p:strVal val="1+#ppt_w/2"/>
                                          </p:val>
                                        </p:tav>
                                        <p:tav tm="100000">
                                          <p:val>
                                            <p:strVal val="#ppt_x"/>
                                          </p:val>
                                        </p:tav>
                                      </p:tavLst>
                                    </p:anim>
                                    <p:anim calcmode="lin" valueType="num">
                                      <p:cBhvr additive="repl">
                                        <p:cTn id="143" dur="500" fill="hold"/>
                                        <p:tgtEl>
                                          <p:spTgt spid="411">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00"/>
                            </p:stCondLst>
                            <p:childTnLst>
                              <p:par>
                                <p:cTn id="145" nodeType="afterEffect" fill="hold" presetClass="entr" presetID="2" presetSubtype="4">
                                  <p:stCondLst>
                                    <p:cond delay="0"/>
                                  </p:stCondLst>
                                  <p:childTnLst>
                                    <p:set>
                                      <p:cBhvr>
                                        <p:cTn id="146" dur="1" fill="hold">
                                          <p:stCondLst>
                                            <p:cond delay="0"/>
                                          </p:stCondLst>
                                        </p:cTn>
                                        <p:tgtEl>
                                          <p:spTgt spid="412"/>
                                        </p:tgtEl>
                                        <p:attrNameLst>
                                          <p:attrName>style.visibility</p:attrName>
                                        </p:attrNameLst>
                                      </p:cBhvr>
                                      <p:to>
                                        <p:strVal val="visible"/>
                                      </p:to>
                                    </p:set>
                                    <p:anim calcmode="lin" valueType="num">
                                      <p:cBhvr additive="repl">
                                        <p:cTn id="147" dur="500" fill="hold"/>
                                        <p:tgtEl>
                                          <p:spTgt spid="412"/>
                                        </p:tgtEl>
                                        <p:attrNameLst>
                                          <p:attrName>ppt_x</p:attrName>
                                        </p:attrNameLst>
                                      </p:cBhvr>
                                      <p:tavLst>
                                        <p:tav tm="0">
                                          <p:val>
                                            <p:strVal val="#ppt_x"/>
                                          </p:val>
                                        </p:tav>
                                        <p:tav tm="100000">
                                          <p:val>
                                            <p:strVal val="#ppt_x"/>
                                          </p:val>
                                        </p:tav>
                                      </p:tavLst>
                                    </p:anim>
                                    <p:anim calcmode="lin" valueType="num">
                                      <p:cBhvr additive="repl">
                                        <p:cTn id="148" dur="500" fill="hold"/>
                                        <p:tgtEl>
                                          <p:spTgt spid="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Les Variables</a:t>
            </a:r>
            <a:endParaRPr b="0" lang="fr-FR" sz="4000" spc="-1" strike="noStrike">
              <a:latin typeface="Arial"/>
            </a:endParaRPr>
          </a:p>
        </p:txBody>
      </p:sp>
      <p:sp>
        <p:nvSpPr>
          <p:cNvPr id="414"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Descriptions</a:t>
            </a:r>
            <a:endParaRPr b="0" lang="fr-FR" sz="2400" spc="-1" strike="noStrike">
              <a:latin typeface="Arial"/>
            </a:endParaRPr>
          </a:p>
        </p:txBody>
      </p:sp>
      <p:grpSp>
        <p:nvGrpSpPr>
          <p:cNvPr id="415" name="Group 3"/>
          <p:cNvGrpSpPr/>
          <p:nvPr/>
        </p:nvGrpSpPr>
        <p:grpSpPr>
          <a:xfrm>
            <a:off x="936000" y="1402200"/>
            <a:ext cx="5327280" cy="4480560"/>
            <a:chOff x="936000" y="1402200"/>
            <a:chExt cx="5327280" cy="4480560"/>
          </a:xfrm>
        </p:grpSpPr>
        <p:sp>
          <p:nvSpPr>
            <p:cNvPr id="416" name="CustomShape 4"/>
            <p:cNvSpPr/>
            <p:nvPr/>
          </p:nvSpPr>
          <p:spPr>
            <a:xfrm>
              <a:off x="936000" y="1402200"/>
              <a:ext cx="5250240" cy="541080"/>
            </a:xfrm>
            <a:custGeom>
              <a:avLst/>
              <a:gdLst/>
              <a:ahLst/>
              <a:rect l="l" t="t" r="r" b="b"/>
              <a:pathLst>
                <a:path w="5251450" h="541982">
                  <a:moveTo>
                    <a:pt x="0" y="90332"/>
                  </a:moveTo>
                  <a:cubicBezTo>
                    <a:pt x="0" y="40443"/>
                    <a:pt x="40443" y="0"/>
                    <a:pt x="90332" y="0"/>
                  </a:cubicBezTo>
                  <a:lnTo>
                    <a:pt x="5161118" y="0"/>
                  </a:lnTo>
                  <a:cubicBezTo>
                    <a:pt x="5211007" y="0"/>
                    <a:pt x="5251450" y="40443"/>
                    <a:pt x="5251450" y="90332"/>
                  </a:cubicBezTo>
                  <a:lnTo>
                    <a:pt x="5251450" y="451650"/>
                  </a:lnTo>
                  <a:cubicBezTo>
                    <a:pt x="5251450" y="501539"/>
                    <a:pt x="5211007" y="541982"/>
                    <a:pt x="5161118" y="541982"/>
                  </a:cubicBezTo>
                  <a:lnTo>
                    <a:pt x="90332" y="541982"/>
                  </a:lnTo>
                  <a:cubicBezTo>
                    <a:pt x="40443" y="541982"/>
                    <a:pt x="0" y="501539"/>
                    <a:pt x="0" y="451650"/>
                  </a:cubicBezTo>
                  <a:lnTo>
                    <a:pt x="0" y="90332"/>
                  </a:lnTo>
                  <a:close/>
                </a:path>
              </a:pathLst>
            </a:custGeom>
            <a:gradFill rotWithShape="0">
              <a:gsLst>
                <a:gs pos="0">
                  <a:srgbClr val="60adc8"/>
                </a:gs>
                <a:gs pos="100000">
                  <a:srgbClr val="3da7c7"/>
                </a:gs>
              </a:gsLst>
              <a:lin ang="5400000"/>
            </a:gradFill>
            <a:ln>
              <a:noFill/>
            </a:ln>
            <a:effectLst>
              <a:outerShdw algn="tl" dir="5400000" dist="19080">
                <a:srgbClr val="000000">
                  <a:alpha val="63000"/>
                </a:srgbClr>
              </a:outerShdw>
            </a:effectLst>
          </p:spPr>
          <p:style>
            <a:lnRef idx="0"/>
            <a:fillRef idx="0"/>
            <a:effectRef idx="0"/>
            <a:fontRef idx="minor"/>
          </p:style>
          <p:txBody>
            <a:bodyPr lIns="117720" rIns="117720" tIns="117720" bIns="1177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Nombre</a:t>
              </a:r>
              <a:endParaRPr b="0" lang="fr-FR" sz="2400" spc="-1" strike="noStrike">
                <a:latin typeface="Arial"/>
              </a:endParaRPr>
            </a:p>
          </p:txBody>
        </p:sp>
        <p:sp>
          <p:nvSpPr>
            <p:cNvPr id="417" name="CustomShape 5"/>
            <p:cNvSpPr/>
            <p:nvPr/>
          </p:nvSpPr>
          <p:spPr>
            <a:xfrm>
              <a:off x="1013040" y="1657440"/>
              <a:ext cx="5250240" cy="847440"/>
            </a:xfrm>
            <a:custGeom>
              <a:avLst/>
              <a:gdLst/>
              <a:ahLst/>
              <a:rect l="l" t="t" r="r" b="b"/>
              <a:pathLst>
                <a:path w="5251450" h="848598">
                  <a:moveTo>
                    <a:pt x="0" y="0"/>
                  </a:moveTo>
                  <a:lnTo>
                    <a:pt x="5251450" y="0"/>
                  </a:lnTo>
                  <a:lnTo>
                    <a:pt x="5251450" y="848598"/>
                  </a:lnTo>
                  <a:lnTo>
                    <a:pt x="0" y="848598"/>
                  </a:lnTo>
                  <a:lnTo>
                    <a:pt x="0" y="0"/>
                  </a:lnTo>
                  <a:close/>
                </a:path>
              </a:pathLst>
            </a:custGeom>
            <a:noFill/>
            <a:ln>
              <a:noFill/>
            </a:ln>
          </p:spPr>
          <p:style>
            <a:lnRef idx="0"/>
            <a:fillRef idx="0"/>
            <a:effectRef idx="0"/>
            <a:fontRef idx="minor"/>
          </p:style>
          <p:txBody>
            <a:bodyPr lIns="166680" rIns="78120" tIns="14040" bIns="14040">
              <a:noAutofit/>
            </a:bodyPr>
            <a:p>
              <a:pPr>
                <a:lnSpc>
                  <a:spcPct val="90000"/>
                </a:lnSpc>
                <a:spcAft>
                  <a:spcPts val="300"/>
                </a:spcAft>
              </a:pPr>
              <a:endParaRPr b="0" lang="fr-FR" sz="1800" spc="-1" strike="noStrike">
                <a:latin typeface="Arial"/>
              </a:endParaRPr>
            </a:p>
            <a:p>
              <a:pPr>
                <a:lnSpc>
                  <a:spcPct val="90000"/>
                </a:lnSpc>
                <a:spcAft>
                  <a:spcPts val="300"/>
                </a:spcAft>
              </a:pPr>
              <a:endParaRPr b="0" lang="fr-FR" sz="1800" spc="-1" strike="noStrike">
                <a:latin typeface="Arial"/>
              </a:endParaRPr>
            </a:p>
            <a:p>
              <a:pPr lvl="1" marL="57240" indent="-5616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Nombre entiers</a:t>
              </a:r>
              <a:endParaRPr b="0" lang="fr-FR" sz="1050" spc="-1" strike="noStrike">
                <a:latin typeface="Arial"/>
              </a:endParaRPr>
            </a:p>
            <a:p>
              <a:pPr lvl="1" marL="57240" indent="-5616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Nombres à virgule flottante</a:t>
              </a:r>
              <a:endParaRPr b="0" lang="fr-FR" sz="1050" spc="-1" strike="noStrike">
                <a:latin typeface="Arial"/>
              </a:endParaRPr>
            </a:p>
          </p:txBody>
        </p:sp>
        <p:sp>
          <p:nvSpPr>
            <p:cNvPr id="418" name="CustomShape 6"/>
            <p:cNvSpPr/>
            <p:nvPr/>
          </p:nvSpPr>
          <p:spPr>
            <a:xfrm>
              <a:off x="1013040" y="3048120"/>
              <a:ext cx="5250240" cy="162720"/>
            </a:xfrm>
            <a:custGeom>
              <a:avLst/>
              <a:gdLst/>
              <a:ahLst/>
              <a:rect l="l" t="t" r="r" b="b"/>
              <a:pathLst>
                <a:path w="5251450" h="163933">
                  <a:moveTo>
                    <a:pt x="0" y="0"/>
                  </a:moveTo>
                  <a:lnTo>
                    <a:pt x="5251450" y="0"/>
                  </a:lnTo>
                  <a:lnTo>
                    <a:pt x="5251450" y="163933"/>
                  </a:lnTo>
                  <a:lnTo>
                    <a:pt x="0" y="163933"/>
                  </a:lnTo>
                  <a:lnTo>
                    <a:pt x="0" y="0"/>
                  </a:lnTo>
                  <a:close/>
                </a:path>
              </a:pathLst>
            </a:custGeom>
            <a:noFill/>
            <a:ln>
              <a:noFill/>
            </a:ln>
          </p:spPr>
          <p:style>
            <a:lnRef idx="0"/>
            <a:fillRef idx="0"/>
            <a:effectRef idx="0"/>
            <a:fontRef idx="minor"/>
          </p:style>
        </p:sp>
        <p:sp>
          <p:nvSpPr>
            <p:cNvPr id="419" name="CustomShape 7"/>
            <p:cNvSpPr/>
            <p:nvPr/>
          </p:nvSpPr>
          <p:spPr>
            <a:xfrm>
              <a:off x="1013040" y="3754080"/>
              <a:ext cx="5250240" cy="336600"/>
            </a:xfrm>
            <a:custGeom>
              <a:avLst/>
              <a:gdLst/>
              <a:ahLst/>
              <a:rect l="l" t="t" r="r" b="b"/>
              <a:pathLst>
                <a:path w="5251450" h="337510">
                  <a:moveTo>
                    <a:pt x="0" y="0"/>
                  </a:moveTo>
                  <a:lnTo>
                    <a:pt x="5251450" y="0"/>
                  </a:lnTo>
                  <a:lnTo>
                    <a:pt x="5251450" y="337510"/>
                  </a:lnTo>
                  <a:lnTo>
                    <a:pt x="0" y="337510"/>
                  </a:lnTo>
                  <a:lnTo>
                    <a:pt x="0" y="0"/>
                  </a:lnTo>
                  <a:close/>
                </a:path>
              </a:pathLst>
            </a:custGeom>
            <a:noFill/>
            <a:ln>
              <a:noFill/>
            </a:ln>
          </p:spPr>
          <p:style>
            <a:lnRef idx="0"/>
            <a:fillRef idx="0"/>
            <a:effectRef idx="0"/>
            <a:fontRef idx="minor"/>
          </p:style>
        </p:sp>
        <p:sp>
          <p:nvSpPr>
            <p:cNvPr id="420" name="CustomShape 8"/>
            <p:cNvSpPr/>
            <p:nvPr/>
          </p:nvSpPr>
          <p:spPr>
            <a:xfrm>
              <a:off x="1013040" y="3119400"/>
              <a:ext cx="5250240" cy="541080"/>
            </a:xfrm>
            <a:custGeom>
              <a:avLst/>
              <a:gdLst/>
              <a:ahLst/>
              <a:rect l="l" t="t" r="r" b="b"/>
              <a:pathLst>
                <a:path w="5251450" h="541982">
                  <a:moveTo>
                    <a:pt x="0" y="90332"/>
                  </a:moveTo>
                  <a:cubicBezTo>
                    <a:pt x="0" y="40443"/>
                    <a:pt x="40443" y="0"/>
                    <a:pt x="90332" y="0"/>
                  </a:cubicBezTo>
                  <a:lnTo>
                    <a:pt x="5161118" y="0"/>
                  </a:lnTo>
                  <a:cubicBezTo>
                    <a:pt x="5211007" y="0"/>
                    <a:pt x="5251450" y="40443"/>
                    <a:pt x="5251450" y="90332"/>
                  </a:cubicBezTo>
                  <a:lnTo>
                    <a:pt x="5251450" y="451650"/>
                  </a:lnTo>
                  <a:cubicBezTo>
                    <a:pt x="5251450" y="501539"/>
                    <a:pt x="5211007" y="541982"/>
                    <a:pt x="5161118" y="541982"/>
                  </a:cubicBezTo>
                  <a:lnTo>
                    <a:pt x="90332" y="541982"/>
                  </a:lnTo>
                  <a:cubicBezTo>
                    <a:pt x="40443" y="541982"/>
                    <a:pt x="0" y="501539"/>
                    <a:pt x="0" y="451650"/>
                  </a:cubicBezTo>
                  <a:lnTo>
                    <a:pt x="0" y="90332"/>
                  </a:lnTo>
                  <a:close/>
                </a:path>
              </a:pathLst>
            </a:custGeom>
            <a:gradFill rotWithShape="0">
              <a:gsLst>
                <a:gs pos="0">
                  <a:srgbClr val="60bd60"/>
                </a:gs>
                <a:gs pos="100000">
                  <a:srgbClr val="40b841"/>
                </a:gs>
              </a:gsLst>
              <a:lin ang="5400000"/>
            </a:gradFill>
            <a:ln>
              <a:noFill/>
            </a:ln>
            <a:effectLst>
              <a:outerShdw algn="tl" dir="5400000" dist="19080">
                <a:srgbClr val="000000">
                  <a:alpha val="63000"/>
                </a:srgbClr>
              </a:outerShdw>
            </a:effectLst>
          </p:spPr>
          <p:style>
            <a:lnRef idx="0"/>
            <a:fillRef idx="0"/>
            <a:effectRef idx="0"/>
            <a:fontRef idx="minor"/>
          </p:style>
          <p:txBody>
            <a:bodyPr lIns="117720" rIns="117720" tIns="117720" bIns="1177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Chaine alphanumérique (entre guillemets: "chaine"</a:t>
              </a:r>
              <a:endParaRPr b="0" lang="fr-FR" sz="2400" spc="-1" strike="noStrike">
                <a:latin typeface="Arial"/>
              </a:endParaRPr>
            </a:p>
          </p:txBody>
        </p:sp>
        <p:sp>
          <p:nvSpPr>
            <p:cNvPr id="421" name="CustomShape 9"/>
            <p:cNvSpPr/>
            <p:nvPr/>
          </p:nvSpPr>
          <p:spPr>
            <a:xfrm>
              <a:off x="1013040" y="3553560"/>
              <a:ext cx="5250240" cy="673920"/>
            </a:xfrm>
            <a:custGeom>
              <a:avLst/>
              <a:gdLst/>
              <a:ahLst/>
              <a:rect l="l" t="t" r="r" b="b"/>
              <a:pathLst>
                <a:path w="5251450" h="675021">
                  <a:moveTo>
                    <a:pt x="0" y="0"/>
                  </a:moveTo>
                  <a:lnTo>
                    <a:pt x="5251450" y="0"/>
                  </a:lnTo>
                  <a:lnTo>
                    <a:pt x="5251450" y="675021"/>
                  </a:lnTo>
                  <a:lnTo>
                    <a:pt x="0" y="675021"/>
                  </a:lnTo>
                  <a:lnTo>
                    <a:pt x="0" y="0"/>
                  </a:lnTo>
                  <a:close/>
                </a:path>
              </a:pathLst>
            </a:custGeom>
            <a:noFill/>
            <a:ln>
              <a:noFill/>
            </a:ln>
          </p:spPr>
          <p:style>
            <a:lnRef idx="0"/>
            <a:fillRef idx="0"/>
            <a:effectRef idx="0"/>
            <a:fontRef idx="minor"/>
          </p:style>
          <p:txBody>
            <a:bodyPr lIns="166680" rIns="78120" tIns="14040" bIns="14040">
              <a:noAutofit/>
            </a:bodyPr>
            <a:p>
              <a:pPr>
                <a:lnSpc>
                  <a:spcPct val="90000"/>
                </a:lnSpc>
                <a:spcAft>
                  <a:spcPts val="300"/>
                </a:spcAft>
              </a:pPr>
              <a:endParaRPr b="0" lang="fr-FR" sz="1800" spc="-1" strike="noStrike">
                <a:latin typeface="Arial"/>
              </a:endParaRPr>
            </a:p>
            <a:p>
              <a:pPr>
                <a:lnSpc>
                  <a:spcPct val="90000"/>
                </a:lnSpc>
                <a:spcAft>
                  <a:spcPts val="300"/>
                </a:spcAft>
              </a:pPr>
              <a:endParaRPr b="0" lang="fr-FR" sz="1800" spc="-1" strike="noStrike">
                <a:latin typeface="Arial"/>
              </a:endParaRPr>
            </a:p>
            <a:p>
              <a:pPr lvl="1" marL="57240" indent="-5616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texte</a:t>
              </a:r>
              <a:endParaRPr b="0" lang="fr-FR" sz="1050" spc="-1" strike="noStrike">
                <a:latin typeface="Arial"/>
              </a:endParaRPr>
            </a:p>
            <a:p>
              <a:pPr lvl="2" marL="114480" indent="-5616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caractères</a:t>
              </a:r>
              <a:endParaRPr b="0" lang="fr-FR" sz="1050" spc="-1" strike="noStrike">
                <a:latin typeface="Arial"/>
              </a:endParaRPr>
            </a:p>
            <a:p>
              <a:pPr lvl="2" marL="114480" indent="-5616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chaîne</a:t>
              </a:r>
              <a:endParaRPr b="0" lang="fr-FR" sz="1050" spc="-1" strike="noStrike">
                <a:latin typeface="Arial"/>
              </a:endParaRPr>
            </a:p>
            <a:p>
              <a:pPr lvl="1" marL="57240" indent="-5616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nombre sous forme de texte (code postal)</a:t>
              </a:r>
              <a:endParaRPr b="0" lang="fr-FR" sz="1050" spc="-1" strike="noStrike">
                <a:latin typeface="Arial"/>
              </a:endParaRPr>
            </a:p>
          </p:txBody>
        </p:sp>
        <p:sp>
          <p:nvSpPr>
            <p:cNvPr id="422" name="CustomShape 10"/>
            <p:cNvSpPr/>
            <p:nvPr/>
          </p:nvSpPr>
          <p:spPr>
            <a:xfrm>
              <a:off x="1013040" y="5040000"/>
              <a:ext cx="5250240" cy="541080"/>
            </a:xfrm>
            <a:custGeom>
              <a:avLst/>
              <a:gdLst/>
              <a:ahLst/>
              <a:rect l="l" t="t" r="r" b="b"/>
              <a:pathLst>
                <a:path w="5251450" h="541982">
                  <a:moveTo>
                    <a:pt x="0" y="90332"/>
                  </a:moveTo>
                  <a:cubicBezTo>
                    <a:pt x="0" y="40443"/>
                    <a:pt x="40443" y="0"/>
                    <a:pt x="90332" y="0"/>
                  </a:cubicBezTo>
                  <a:lnTo>
                    <a:pt x="5161118" y="0"/>
                  </a:lnTo>
                  <a:cubicBezTo>
                    <a:pt x="5211007" y="0"/>
                    <a:pt x="5251450" y="40443"/>
                    <a:pt x="5251450" y="90332"/>
                  </a:cubicBezTo>
                  <a:lnTo>
                    <a:pt x="5251450" y="451650"/>
                  </a:lnTo>
                  <a:cubicBezTo>
                    <a:pt x="5251450" y="501539"/>
                    <a:pt x="5211007" y="541982"/>
                    <a:pt x="5161118" y="541982"/>
                  </a:cubicBezTo>
                  <a:lnTo>
                    <a:pt x="90332" y="541982"/>
                  </a:lnTo>
                  <a:cubicBezTo>
                    <a:pt x="40443" y="541982"/>
                    <a:pt x="0" y="501539"/>
                    <a:pt x="0" y="451650"/>
                  </a:cubicBezTo>
                  <a:lnTo>
                    <a:pt x="0" y="90332"/>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17720" rIns="117720" tIns="117720" bIns="1177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Liste</a:t>
              </a:r>
              <a:endParaRPr b="0" lang="fr-FR" sz="2400" spc="-1" strike="noStrike">
                <a:latin typeface="Arial"/>
              </a:endParaRPr>
            </a:p>
          </p:txBody>
        </p:sp>
        <p:sp>
          <p:nvSpPr>
            <p:cNvPr id="423" name="CustomShape 11"/>
            <p:cNvSpPr/>
            <p:nvPr/>
          </p:nvSpPr>
          <p:spPr>
            <a:xfrm>
              <a:off x="1013040" y="5382360"/>
              <a:ext cx="5250240" cy="500400"/>
            </a:xfrm>
            <a:custGeom>
              <a:avLst/>
              <a:gdLst/>
              <a:ahLst/>
              <a:rect l="l" t="t" r="r" b="b"/>
              <a:pathLst>
                <a:path w="5251450" h="501444">
                  <a:moveTo>
                    <a:pt x="0" y="0"/>
                  </a:moveTo>
                  <a:lnTo>
                    <a:pt x="5251450" y="0"/>
                  </a:lnTo>
                  <a:lnTo>
                    <a:pt x="5251450" y="501444"/>
                  </a:lnTo>
                  <a:lnTo>
                    <a:pt x="0" y="501444"/>
                  </a:lnTo>
                  <a:lnTo>
                    <a:pt x="0" y="0"/>
                  </a:lnTo>
                  <a:close/>
                </a:path>
              </a:pathLst>
            </a:custGeom>
            <a:noFill/>
            <a:ln>
              <a:noFill/>
            </a:ln>
          </p:spPr>
          <p:style>
            <a:lnRef idx="0"/>
            <a:fillRef idx="0"/>
            <a:effectRef idx="0"/>
            <a:fontRef idx="minor"/>
          </p:style>
          <p:txBody>
            <a:bodyPr lIns="166680" rIns="78120" tIns="14040" bIns="14040">
              <a:noAutofit/>
            </a:bodyPr>
            <a:p>
              <a:pPr>
                <a:lnSpc>
                  <a:spcPct val="90000"/>
                </a:lnSpc>
                <a:spcAft>
                  <a:spcPts val="300"/>
                </a:spcAft>
              </a:pPr>
              <a:endParaRPr b="0" lang="fr-FR" sz="1800" spc="-1" strike="noStrike">
                <a:latin typeface="Arial"/>
              </a:endParaRPr>
            </a:p>
            <a:p>
              <a:pPr>
                <a:lnSpc>
                  <a:spcPct val="90000"/>
                </a:lnSpc>
                <a:spcAft>
                  <a:spcPts val="300"/>
                </a:spcAft>
              </a:pPr>
              <a:endParaRPr b="0" lang="fr-FR" sz="1800" spc="-1" strike="noStrike">
                <a:latin typeface="Arial"/>
              </a:endParaRPr>
            </a:p>
            <a:p>
              <a:pPr lvl="1" marL="57240" indent="-5616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Liste de nombres</a:t>
              </a:r>
              <a:endParaRPr b="0" lang="fr-FR" sz="1050" spc="-1" strike="noStrike">
                <a:latin typeface="Arial"/>
              </a:endParaRPr>
            </a:p>
          </p:txBody>
        </p:sp>
      </p:grpSp>
      <p:sp>
        <p:nvSpPr>
          <p:cNvPr id="424" name="CustomShape 12"/>
          <p:cNvSpPr/>
          <p:nvPr/>
        </p:nvSpPr>
        <p:spPr>
          <a:xfrm>
            <a:off x="6358320" y="91440"/>
            <a:ext cx="5275440" cy="46260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exemples</a:t>
            </a:r>
            <a:endParaRPr b="0" lang="fr-FR" sz="2400" spc="-1" strike="noStrike">
              <a:latin typeface="Arial"/>
            </a:endParaRPr>
          </a:p>
        </p:txBody>
      </p:sp>
      <p:sp>
        <p:nvSpPr>
          <p:cNvPr id="425" name="CustomShape 13"/>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80000"/>
              </a:lnSpc>
              <a:spcBef>
                <a:spcPts val="1001"/>
              </a:spcBef>
            </a:pPr>
            <a:endParaRPr b="0" lang="fr-FR" sz="1800" spc="-1" strike="noStrike">
              <a:latin typeface="Arial"/>
            </a:endParaRPr>
          </a:p>
          <a:p>
            <a:pPr>
              <a:lnSpc>
                <a:spcPct val="80000"/>
              </a:lnSpc>
              <a:spcBef>
                <a:spcPts val="1001"/>
              </a:spcBef>
            </a:pPr>
            <a:endParaRPr b="0" lang="fr-FR" sz="18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DejaVu Sans"/>
              </a:rPr>
              <a:t>A EST DE TYPE NOMBRE</a:t>
            </a:r>
            <a:endParaRPr b="0" lang="fr-FR" sz="2000" spc="-1" strike="noStrike">
              <a:latin typeface="Arial"/>
            </a:endParaRPr>
          </a:p>
          <a:p>
            <a:pPr>
              <a:lnSpc>
                <a:spcPct val="80000"/>
              </a:lnSpc>
              <a:spcBef>
                <a:spcPts val="1001"/>
              </a:spcBef>
            </a:pPr>
            <a:r>
              <a:rPr b="0" lang="fr-FR" sz="2000" spc="-1" strike="noStrike">
                <a:solidFill>
                  <a:srgbClr val="000000"/>
                </a:solidFill>
                <a:latin typeface="Calibri"/>
                <a:ea typeface="Noto Sans CJK SC"/>
              </a:rPr>
              <a:t>  </a:t>
            </a:r>
            <a:r>
              <a:rPr b="0" lang="fr-FR" sz="2000" spc="-1" strike="noStrike">
                <a:solidFill>
                  <a:srgbClr val="000000"/>
                </a:solidFill>
                <a:latin typeface="Calibri"/>
                <a:ea typeface="Noto Sans CJK SC"/>
              </a:rPr>
              <a:t>PI EST DE TYPE NOMBRE</a:t>
            </a:r>
            <a:endParaRPr b="0" lang="fr-FR" sz="20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A PRENDS LA VALEUR 10</a:t>
            </a:r>
            <a:endParaRPr b="0" lang="fr-FR" sz="20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PI PRENDS LA VALEUR 3.14</a:t>
            </a:r>
            <a:endParaRPr b="0" lang="fr-FR" sz="2000" spc="-1" strike="noStrike">
              <a:latin typeface="Arial"/>
            </a:endParaRPr>
          </a:p>
          <a:p>
            <a:pPr>
              <a:lnSpc>
                <a:spcPct val="80000"/>
              </a:lnSpc>
              <a:spcBef>
                <a:spcPts val="1001"/>
              </a:spcBef>
            </a:pPr>
            <a:endParaRPr b="0" lang="fr-FR" sz="20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CAR EST DE TYPE CHAINE</a:t>
            </a:r>
            <a:endParaRPr b="0" lang="fr-FR" sz="20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STR EST DE TYPE CHAINE</a:t>
            </a:r>
            <a:endParaRPr b="0" lang="fr-FR" sz="20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CAR PRENDS LA VALEUR « A »</a:t>
            </a:r>
            <a:endParaRPr b="0" lang="fr-FR" sz="20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STR PRENDS LA VALEUR « Hello »</a:t>
            </a:r>
            <a:r>
              <a:rPr b="0" lang="fr-FR" sz="2600" spc="-1" strike="noStrike">
                <a:solidFill>
                  <a:srgbClr val="000000"/>
                </a:solidFill>
                <a:latin typeface="Calibri"/>
                <a:ea typeface="Noto Sans CJK SC"/>
              </a:rPr>
              <a:t> </a:t>
            </a:r>
            <a:endParaRPr b="0" lang="fr-FR" sz="2600" spc="-1" strike="noStrike">
              <a:latin typeface="Arial"/>
            </a:endParaRPr>
          </a:p>
          <a:p>
            <a:pPr>
              <a:lnSpc>
                <a:spcPct val="80000"/>
              </a:lnSpc>
              <a:spcBef>
                <a:spcPts val="1001"/>
              </a:spcBef>
            </a:pPr>
            <a:endParaRPr b="0" lang="fr-FR" sz="26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TAB EST DE TYPE LISTE</a:t>
            </a:r>
            <a:endParaRPr b="0" lang="fr-FR" sz="20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TAB[1] PRENDS LA VALEUR 12</a:t>
            </a:r>
            <a:endParaRPr b="0" lang="fr-FR" sz="2000" spc="-1" strike="noStrike">
              <a:latin typeface="Arial"/>
            </a:endParaRPr>
          </a:p>
          <a:p>
            <a:pPr marL="228600" indent="-22752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TAB[2] PRENDS LA VALEUR 25</a:t>
            </a:r>
            <a:endParaRPr b="0" lang="fr-FR" sz="2000" spc="-1" strike="noStrike">
              <a:latin typeface="Arial"/>
            </a:endParaRPr>
          </a:p>
          <a:p>
            <a:pPr>
              <a:lnSpc>
                <a:spcPct val="80000"/>
              </a:lnSpc>
              <a:spcBef>
                <a:spcPts val="1001"/>
              </a:spcBef>
            </a:pPr>
            <a:endParaRPr b="0" lang="fr-FR" sz="20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fill="hold">
                      <p:stCondLst>
                        <p:cond delay="0"/>
                      </p:stCondLst>
                      <p:childTnLst>
                        <p:par>
                          <p:cTn id="152" fill="hold">
                            <p:stCondLst>
                              <p:cond delay="0"/>
                            </p:stCondLst>
                            <p:childTnLst>
                              <p:par>
                                <p:cTn id="153" nodeType="afterEffect" fill="hold" presetClass="entr" presetID="2" presetSubtype="8">
                                  <p:stCondLst>
                                    <p:cond delay="0"/>
                                  </p:stCondLst>
                                  <p:childTnLst>
                                    <p:set>
                                      <p:cBhvr>
                                        <p:cTn id="154" dur="1" fill="hold">
                                          <p:stCondLst>
                                            <p:cond delay="0"/>
                                          </p:stCondLst>
                                        </p:cTn>
                                        <p:tgtEl>
                                          <p:spTgt spid="414">
                                            <p:txEl>
                                              <p:pRg st="0" end="0"/>
                                            </p:txEl>
                                          </p:spTgt>
                                        </p:tgtEl>
                                        <p:attrNameLst>
                                          <p:attrName>style.visibility</p:attrName>
                                        </p:attrNameLst>
                                      </p:cBhvr>
                                      <p:to>
                                        <p:strVal val="visible"/>
                                      </p:to>
                                    </p:set>
                                    <p:anim calcmode="lin" valueType="num">
                                      <p:cBhvr additive="repl">
                                        <p:cTn id="155" dur="500" fill="hold"/>
                                        <p:tgtEl>
                                          <p:spTgt spid="414">
                                            <p:txEl>
                                              <p:pRg st="0" end="0"/>
                                            </p:txEl>
                                          </p:spTgt>
                                        </p:tgtEl>
                                        <p:attrNameLst>
                                          <p:attrName>ppt_x</p:attrName>
                                        </p:attrNameLst>
                                      </p:cBhvr>
                                      <p:tavLst>
                                        <p:tav tm="0">
                                          <p:val>
                                            <p:strVal val="0-#ppt_w/2"/>
                                          </p:val>
                                        </p:tav>
                                        <p:tav tm="100000">
                                          <p:val>
                                            <p:strVal val="#ppt_x"/>
                                          </p:val>
                                        </p:tav>
                                      </p:tavLst>
                                    </p:anim>
                                    <p:anim calcmode="lin" valueType="num">
                                      <p:cBhvr additive="repl">
                                        <p:cTn id="156" dur="500" fill="hold"/>
                                        <p:tgtEl>
                                          <p:spTgt spid="414">
                                            <p:txEl>
                                              <p:pRg st="0" end="0"/>
                                            </p:txEl>
                                          </p:spTgt>
                                        </p:tgtEl>
                                        <p:attrNameLst>
                                          <p:attrName>ppt_y</p:attrName>
                                        </p:attrNameLst>
                                      </p:cBhvr>
                                      <p:tavLst>
                                        <p:tav tm="0">
                                          <p:val>
                                            <p:strVal val="#ppt_y"/>
                                          </p:val>
                                        </p:tav>
                                        <p:tav tm="100000">
                                          <p:val>
                                            <p:strVal val="#ppt_y"/>
                                          </p:val>
                                        </p:tav>
                                      </p:tavLst>
                                    </p:anim>
                                  </p:childTnLst>
                                </p:cTn>
                              </p:par>
                            </p:childTnLst>
                          </p:cTn>
                        </p:par>
                        <p:par>
                          <p:cTn id="157" fill="hold">
                            <p:stCondLst>
                              <p:cond delay="500"/>
                            </p:stCondLst>
                            <p:childTnLst>
                              <p:par>
                                <p:cTn id="158" nodeType="afterEffect" fill="hold" presetClass="entr" presetID="2" presetSubtype="2">
                                  <p:stCondLst>
                                    <p:cond delay="0"/>
                                  </p:stCondLst>
                                  <p:childTnLst>
                                    <p:set>
                                      <p:cBhvr>
                                        <p:cTn id="159" dur="1" fill="hold">
                                          <p:stCondLst>
                                            <p:cond delay="0"/>
                                          </p:stCondLst>
                                        </p:cTn>
                                        <p:tgtEl>
                                          <p:spTgt spid="424">
                                            <p:txEl>
                                              <p:pRg st="0" end="0"/>
                                            </p:txEl>
                                          </p:spTgt>
                                        </p:tgtEl>
                                        <p:attrNameLst>
                                          <p:attrName>style.visibility</p:attrName>
                                        </p:attrNameLst>
                                      </p:cBhvr>
                                      <p:to>
                                        <p:strVal val="visible"/>
                                      </p:to>
                                    </p:set>
                                    <p:anim calcmode="lin" valueType="num">
                                      <p:cBhvr additive="repl">
                                        <p:cTn id="160" dur="500" fill="hold"/>
                                        <p:tgtEl>
                                          <p:spTgt spid="424">
                                            <p:txEl>
                                              <p:pRg st="0" end="0"/>
                                            </p:txEl>
                                          </p:spTgt>
                                        </p:tgtEl>
                                        <p:attrNameLst>
                                          <p:attrName>ppt_x</p:attrName>
                                        </p:attrNameLst>
                                      </p:cBhvr>
                                      <p:tavLst>
                                        <p:tav tm="0">
                                          <p:val>
                                            <p:strVal val="1+#ppt_w/2"/>
                                          </p:val>
                                        </p:tav>
                                        <p:tav tm="100000">
                                          <p:val>
                                            <p:strVal val="#ppt_x"/>
                                          </p:val>
                                        </p:tav>
                                      </p:tavLst>
                                    </p:anim>
                                    <p:anim calcmode="lin" valueType="num">
                                      <p:cBhvr additive="repl">
                                        <p:cTn id="161" dur="500" fill="hold"/>
                                        <p:tgtEl>
                                          <p:spTgt spid="424">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00"/>
                            </p:stCondLst>
                            <p:childTnLst>
                              <p:par>
                                <p:cTn id="163" nodeType="afterEffect" fill="hold" presetClass="entr" presetID="2" presetSubtype="4">
                                  <p:stCondLst>
                                    <p:cond delay="0"/>
                                  </p:stCondLst>
                                  <p:childTnLst>
                                    <p:set>
                                      <p:cBhvr>
                                        <p:cTn id="164" dur="1" fill="hold">
                                          <p:stCondLst>
                                            <p:cond delay="0"/>
                                          </p:stCondLst>
                                        </p:cTn>
                                        <p:tgtEl>
                                          <p:spTgt spid="425"/>
                                        </p:tgtEl>
                                        <p:attrNameLst>
                                          <p:attrName>style.visibility</p:attrName>
                                        </p:attrNameLst>
                                      </p:cBhvr>
                                      <p:to>
                                        <p:strVal val="visible"/>
                                      </p:to>
                                    </p:set>
                                    <p:anim calcmode="lin" valueType="num">
                                      <p:cBhvr additive="repl">
                                        <p:cTn id="165" dur="500" fill="hold"/>
                                        <p:tgtEl>
                                          <p:spTgt spid="425"/>
                                        </p:tgtEl>
                                        <p:attrNameLst>
                                          <p:attrName>ppt_x</p:attrName>
                                        </p:attrNameLst>
                                      </p:cBhvr>
                                      <p:tavLst>
                                        <p:tav tm="0">
                                          <p:val>
                                            <p:strVal val="#ppt_x"/>
                                          </p:val>
                                        </p:tav>
                                        <p:tav tm="100000">
                                          <p:val>
                                            <p:strVal val="#ppt_x"/>
                                          </p:val>
                                        </p:tav>
                                      </p:tavLst>
                                    </p:anim>
                                    <p:anim calcmode="lin" valueType="num">
                                      <p:cBhvr additive="repl">
                                        <p:cTn id="166" dur="500" fill="hold"/>
                                        <p:tgtEl>
                                          <p:spTgt spid="4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Les Variables</a:t>
            </a:r>
            <a:endParaRPr b="0" lang="fr-FR" sz="4000" spc="-1" strike="noStrike">
              <a:latin typeface="Arial"/>
            </a:endParaRPr>
          </a:p>
        </p:txBody>
      </p:sp>
      <p:sp>
        <p:nvSpPr>
          <p:cNvPr id="427"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Syntaxe</a:t>
            </a:r>
            <a:endParaRPr b="0" lang="fr-FR" sz="2400" spc="-1" strike="noStrike">
              <a:latin typeface="Arial"/>
            </a:endParaRPr>
          </a:p>
        </p:txBody>
      </p:sp>
      <p:grpSp>
        <p:nvGrpSpPr>
          <p:cNvPr id="428" name="Group 3"/>
          <p:cNvGrpSpPr/>
          <p:nvPr/>
        </p:nvGrpSpPr>
        <p:grpSpPr>
          <a:xfrm>
            <a:off x="1098720" y="2450160"/>
            <a:ext cx="5052240" cy="1749960"/>
            <a:chOff x="1098720" y="2450160"/>
            <a:chExt cx="5052240" cy="1749960"/>
          </a:xfrm>
        </p:grpSpPr>
        <p:sp>
          <p:nvSpPr>
            <p:cNvPr id="429" name="CustomShape 4"/>
            <p:cNvSpPr/>
            <p:nvPr/>
          </p:nvSpPr>
          <p:spPr>
            <a:xfrm>
              <a:off x="1098720" y="2450160"/>
              <a:ext cx="5052240" cy="690120"/>
            </a:xfrm>
            <a:custGeom>
              <a:avLst/>
              <a:gdLst/>
              <a:ahLst/>
              <a:rect l="l" t="t" r="r" b="b"/>
              <a:pathLst>
                <a:path w="5053199" h="691124">
                  <a:moveTo>
                    <a:pt x="0" y="115190"/>
                  </a:moveTo>
                  <a:cubicBezTo>
                    <a:pt x="0" y="51572"/>
                    <a:pt x="51572" y="0"/>
                    <a:pt x="115190" y="0"/>
                  </a:cubicBezTo>
                  <a:lnTo>
                    <a:pt x="4938009" y="0"/>
                  </a:lnTo>
                  <a:cubicBezTo>
                    <a:pt x="5001627" y="0"/>
                    <a:pt x="5053199" y="51572"/>
                    <a:pt x="5053199" y="115190"/>
                  </a:cubicBezTo>
                  <a:lnTo>
                    <a:pt x="5053199" y="575934"/>
                  </a:lnTo>
                  <a:cubicBezTo>
                    <a:pt x="5053199" y="639552"/>
                    <a:pt x="5001627" y="691124"/>
                    <a:pt x="4938009" y="691124"/>
                  </a:cubicBezTo>
                  <a:lnTo>
                    <a:pt x="115190" y="691124"/>
                  </a:lnTo>
                  <a:cubicBezTo>
                    <a:pt x="51572" y="691124"/>
                    <a:pt x="0" y="639552"/>
                    <a:pt x="0" y="575934"/>
                  </a:cubicBezTo>
                  <a:lnTo>
                    <a:pt x="0" y="115190"/>
                  </a:lnTo>
                  <a:close/>
                </a:path>
              </a:pathLst>
            </a:custGeom>
            <a:solidFill>
              <a:srgbClr val="4472c4"/>
            </a:solidFill>
            <a:ln w="12600">
              <a:solidFill>
                <a:srgbClr val="ffffff"/>
              </a:solidFill>
              <a:miter/>
            </a:ln>
          </p:spPr>
          <p:style>
            <a:lnRef idx="0"/>
            <a:fillRef idx="0"/>
            <a:effectRef idx="0"/>
            <a:fontRef idx="minor"/>
          </p:style>
          <p:txBody>
            <a:bodyPr lIns="171000" rIns="171000" tIns="171000" bIns="171000" anchor="ctr">
              <a:noAutofit/>
            </a:bodyPr>
            <a:p>
              <a:pPr>
                <a:lnSpc>
                  <a:spcPct val="90000"/>
                </a:lnSpc>
                <a:spcAft>
                  <a:spcPts val="1500"/>
                </a:spcAft>
                <a:tabLst>
                  <a:tab algn="l" pos="0"/>
                </a:tabLst>
              </a:pPr>
              <a:r>
                <a:rPr b="0" lang="fr-FR" sz="3600" spc="-1" strike="noStrike">
                  <a:solidFill>
                    <a:srgbClr val="ffffff"/>
                  </a:solidFill>
                  <a:latin typeface="Calibri"/>
                  <a:ea typeface="DejaVu Sans"/>
                </a:rPr>
                <a:t>Affectation </a:t>
              </a:r>
              <a:endParaRPr b="0" lang="fr-FR" sz="3600" spc="-1" strike="noStrike">
                <a:latin typeface="Arial"/>
              </a:endParaRPr>
            </a:p>
          </p:txBody>
        </p:sp>
        <p:sp>
          <p:nvSpPr>
            <p:cNvPr id="430" name="CustomShape 5"/>
            <p:cNvSpPr/>
            <p:nvPr/>
          </p:nvSpPr>
          <p:spPr>
            <a:xfrm>
              <a:off x="1098720" y="3141360"/>
              <a:ext cx="5052240" cy="1058760"/>
            </a:xfrm>
            <a:custGeom>
              <a:avLst/>
              <a:gdLst/>
              <a:ahLst/>
              <a:rect l="l" t="t" r="r" b="b"/>
              <a:pathLst>
                <a:path w="5053199" h="1059840">
                  <a:moveTo>
                    <a:pt x="0" y="0"/>
                  </a:moveTo>
                  <a:lnTo>
                    <a:pt x="5053199" y="0"/>
                  </a:lnTo>
                  <a:lnTo>
                    <a:pt x="5053199" y="1059840"/>
                  </a:lnTo>
                  <a:lnTo>
                    <a:pt x="0" y="1059840"/>
                  </a:lnTo>
                  <a:lnTo>
                    <a:pt x="0" y="0"/>
                  </a:lnTo>
                  <a:close/>
                </a:path>
              </a:pathLst>
            </a:custGeom>
            <a:noFill/>
            <a:ln>
              <a:noFill/>
            </a:ln>
          </p:spPr>
          <p:style>
            <a:lnRef idx="0"/>
            <a:fillRef idx="0"/>
            <a:effectRef idx="0"/>
            <a:fontRef idx="minor"/>
          </p:style>
          <p:txBody>
            <a:bodyPr lIns="160560" rIns="170640" tIns="30600" bIns="30600">
              <a:noAutofit/>
            </a:bodyPr>
            <a:p>
              <a:pPr lvl="1" marL="228600" indent="-227520">
                <a:lnSpc>
                  <a:spcPct val="90000"/>
                </a:lnSpc>
                <a:spcAft>
                  <a:spcPts val="601"/>
                </a:spcAft>
                <a:buClr>
                  <a:srgbClr val="000000"/>
                </a:buClr>
                <a:buFont typeface="Symbol"/>
                <a:buChar char=""/>
              </a:pPr>
              <a:r>
                <a:rPr b="0" lang="fr-FR" sz="2400" spc="-1" strike="noStrike">
                  <a:solidFill>
                    <a:srgbClr val="000000"/>
                  </a:solidFill>
                  <a:latin typeface="Calibri"/>
                  <a:ea typeface="DejaVu Sans"/>
                </a:rPr>
                <a:t>"prend la valeur de …"</a:t>
              </a:r>
              <a:endParaRPr b="0" lang="fr-FR" sz="2400" spc="-1" strike="noStrike">
                <a:latin typeface="Arial"/>
              </a:endParaRPr>
            </a:p>
          </p:txBody>
        </p:sp>
      </p:grpSp>
      <p:sp>
        <p:nvSpPr>
          <p:cNvPr id="431" name="CustomShape 6"/>
          <p:cNvSpPr/>
          <p:nvPr/>
        </p:nvSpPr>
        <p:spPr>
          <a:xfrm>
            <a:off x="6358320" y="91440"/>
            <a:ext cx="5275440" cy="46260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Exemples</a:t>
            </a:r>
            <a:endParaRPr b="0" lang="fr-FR" sz="2400" spc="-1" strike="noStrike">
              <a:latin typeface="Arial"/>
            </a:endParaRPr>
          </a:p>
        </p:txBody>
      </p:sp>
      <p:sp>
        <p:nvSpPr>
          <p:cNvPr id="432" name="CustomShape 7"/>
          <p:cNvSpPr/>
          <p:nvPr/>
        </p:nvSpPr>
        <p:spPr>
          <a:xfrm>
            <a:off x="6358320" y="519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marL="228600" indent="-227520">
              <a:lnSpc>
                <a:spcPct val="90000"/>
              </a:lnSpc>
              <a:spcBef>
                <a:spcPts val="1001"/>
              </a:spcBef>
              <a:buClr>
                <a:srgbClr val="000000"/>
              </a:buClr>
              <a:buFont typeface="Arial"/>
              <a:buChar char="•"/>
            </a:pPr>
            <a:r>
              <a:rPr b="0" lang="fr-FR" sz="2000" spc="-1" strike="noStrike">
                <a:solidFill>
                  <a:srgbClr val="000000"/>
                </a:solidFill>
                <a:latin typeface="Arial"/>
                <a:ea typeface="DejaVu Sans"/>
              </a:rPr>
              <a:t>nbHeures EST DE TYPE NOMBRE</a:t>
            </a:r>
            <a:endParaRPr b="0" lang="fr-FR" sz="2000" spc="-1" strike="noStrike">
              <a:latin typeface="Arial"/>
            </a:endParaRPr>
          </a:p>
          <a:p>
            <a:pPr marL="228600" indent="-227520">
              <a:lnSpc>
                <a:spcPct val="90000"/>
              </a:lnSpc>
              <a:spcBef>
                <a:spcPts val="1001"/>
              </a:spcBef>
              <a:buClr>
                <a:srgbClr val="000000"/>
              </a:buClr>
              <a:buFont typeface="Arial"/>
              <a:buChar char="•"/>
            </a:pPr>
            <a:r>
              <a:rPr b="0" lang="fr-FR" sz="2000" spc="-1" strike="noStrike">
                <a:solidFill>
                  <a:srgbClr val="000000"/>
                </a:solidFill>
                <a:latin typeface="Arial"/>
                <a:ea typeface="DejaVu Sans"/>
              </a:rPr>
              <a:t>nbHeures PRENDS LA VALEUR 15.25</a:t>
            </a:r>
            <a:endParaRPr b="0" lang="fr-FR" sz="2000" spc="-1" strike="noStrike">
              <a:latin typeface="Arial"/>
            </a:endParaRPr>
          </a:p>
          <a:p>
            <a:pPr marL="457200">
              <a:lnSpc>
                <a:spcPct val="90000"/>
              </a:lnSpc>
              <a:spcBef>
                <a:spcPts val="499"/>
              </a:spcBef>
              <a:tabLst>
                <a:tab algn="l" pos="0"/>
              </a:tabLst>
            </a:pPr>
            <a:endParaRPr b="0" lang="fr-FR" sz="2000" spc="-1" strike="noStrike">
              <a:latin typeface="Arial"/>
            </a:endParaRPr>
          </a:p>
          <a:p>
            <a:pPr marL="228600" indent="-227520">
              <a:lnSpc>
                <a:spcPct val="90000"/>
              </a:lnSpc>
              <a:spcBef>
                <a:spcPts val="1001"/>
              </a:spcBef>
              <a:buClr>
                <a:srgbClr val="000000"/>
              </a:buClr>
              <a:buFont typeface="Arial"/>
              <a:buChar char="•"/>
              <a:tabLst>
                <a:tab algn="l" pos="0"/>
              </a:tabLst>
            </a:pPr>
            <a:r>
              <a:rPr b="0" lang="fr-FR" sz="2000" spc="-1" strike="noStrike">
                <a:solidFill>
                  <a:srgbClr val="000000"/>
                </a:solidFill>
                <a:latin typeface="Arial"/>
                <a:ea typeface="DejaVu Sans"/>
              </a:rPr>
              <a:t>Famille EST DE TYPE CHAINE</a:t>
            </a:r>
            <a:endParaRPr b="0" lang="fr-FR" sz="2000" spc="-1" strike="noStrike">
              <a:latin typeface="Arial"/>
            </a:endParaRPr>
          </a:p>
          <a:p>
            <a:pPr marL="228600" indent="-227520">
              <a:lnSpc>
                <a:spcPct val="90000"/>
              </a:lnSpc>
              <a:spcBef>
                <a:spcPts val="1001"/>
              </a:spcBef>
              <a:buClr>
                <a:srgbClr val="000000"/>
              </a:buClr>
              <a:buFont typeface="Arial"/>
              <a:buChar char="•"/>
              <a:tabLst>
                <a:tab algn="l" pos="0"/>
              </a:tabLst>
            </a:pPr>
            <a:r>
              <a:rPr b="0" lang="fr-FR" sz="2000" spc="-1" strike="noStrike">
                <a:solidFill>
                  <a:srgbClr val="000000"/>
                </a:solidFill>
                <a:latin typeface="Arial"/>
                <a:ea typeface="DejaVu Sans"/>
              </a:rPr>
              <a:t>Famille PRENDS LA VALEUR "Moteurs"     </a:t>
            </a:r>
            <a:endParaRPr b="0" lang="fr-FR" sz="2000" spc="-1" strike="noStrike">
              <a:latin typeface="Arial"/>
            </a:endParaRPr>
          </a:p>
          <a:p>
            <a:pPr>
              <a:lnSpc>
                <a:spcPct val="90000"/>
              </a:lnSpc>
              <a:spcBef>
                <a:spcPts val="1001"/>
              </a:spcBef>
              <a:tabLst>
                <a:tab algn="l" pos="0"/>
              </a:tabLst>
            </a:pPr>
            <a:endParaRPr b="0" lang="fr-FR" sz="2000" spc="-1" strike="noStrike">
              <a:latin typeface="Arial"/>
            </a:endParaRPr>
          </a:p>
          <a:p>
            <a:pPr marL="228600" indent="-227520">
              <a:lnSpc>
                <a:spcPct val="90000"/>
              </a:lnSpc>
              <a:spcBef>
                <a:spcPts val="1001"/>
              </a:spcBef>
              <a:buClr>
                <a:srgbClr val="000000"/>
              </a:buClr>
              <a:buFont typeface="Arial"/>
              <a:buChar char="•"/>
              <a:tabLst>
                <a:tab algn="l" pos="0"/>
              </a:tabLst>
            </a:pPr>
            <a:r>
              <a:rPr b="0" lang="fr-FR" sz="2000" spc="-1" strike="noStrike">
                <a:solidFill>
                  <a:srgbClr val="000000"/>
                </a:solidFill>
                <a:latin typeface="Calibri"/>
                <a:ea typeface="DejaVu Sans"/>
              </a:rPr>
              <a:t>N EST DE TYPE NOMBRE</a:t>
            </a:r>
            <a:endParaRPr b="0" lang="fr-FR" sz="2000" spc="-1" strike="noStrike">
              <a:latin typeface="Arial"/>
            </a:endParaRPr>
          </a:p>
          <a:p>
            <a:pPr marL="228600" indent="-227520">
              <a:lnSpc>
                <a:spcPct val="90000"/>
              </a:lnSpc>
              <a:spcBef>
                <a:spcPts val="1001"/>
              </a:spcBef>
              <a:buClr>
                <a:srgbClr val="000000"/>
              </a:buClr>
              <a:buFont typeface="Arial"/>
              <a:buChar char="•"/>
              <a:tabLst>
                <a:tab algn="l" pos="0"/>
              </a:tabLst>
            </a:pPr>
            <a:r>
              <a:rPr b="0" lang="fr-FR" sz="2000" spc="-1" strike="noStrike">
                <a:solidFill>
                  <a:srgbClr val="000000"/>
                </a:solidFill>
                <a:latin typeface="Calibri"/>
                <a:ea typeface="DejaVu Sans"/>
              </a:rPr>
              <a:t>N PRENDS LA VALEUR 10</a:t>
            </a:r>
            <a:endParaRPr b="0" lang="fr-FR" sz="2000" spc="-1" strike="noStrike">
              <a:latin typeface="Arial"/>
            </a:endParaRPr>
          </a:p>
          <a:p>
            <a:pPr>
              <a:lnSpc>
                <a:spcPct val="90000"/>
              </a:lnSpc>
              <a:spcBef>
                <a:spcPts val="1001"/>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0"/>
                      </p:stCondLst>
                      <p:childTnLst>
                        <p:par>
                          <p:cTn id="170" fill="hold">
                            <p:stCondLst>
                              <p:cond delay="0"/>
                            </p:stCondLst>
                            <p:childTnLst>
                              <p:par>
                                <p:cTn id="171" nodeType="afterEffect" fill="hold" presetClass="entr" presetID="2" presetSubtype="8">
                                  <p:stCondLst>
                                    <p:cond delay="0"/>
                                  </p:stCondLst>
                                  <p:childTnLst>
                                    <p:set>
                                      <p:cBhvr>
                                        <p:cTn id="172" dur="1" fill="hold">
                                          <p:stCondLst>
                                            <p:cond delay="0"/>
                                          </p:stCondLst>
                                        </p:cTn>
                                        <p:tgtEl>
                                          <p:spTgt spid="427">
                                            <p:txEl>
                                              <p:pRg st="0" end="0"/>
                                            </p:txEl>
                                          </p:spTgt>
                                        </p:tgtEl>
                                        <p:attrNameLst>
                                          <p:attrName>style.visibility</p:attrName>
                                        </p:attrNameLst>
                                      </p:cBhvr>
                                      <p:to>
                                        <p:strVal val="visible"/>
                                      </p:to>
                                    </p:set>
                                    <p:anim calcmode="lin" valueType="num">
                                      <p:cBhvr additive="repl">
                                        <p:cTn id="173" dur="500" fill="hold"/>
                                        <p:tgtEl>
                                          <p:spTgt spid="427">
                                            <p:txEl>
                                              <p:pRg st="0" end="0"/>
                                            </p:txEl>
                                          </p:spTgt>
                                        </p:tgtEl>
                                        <p:attrNameLst>
                                          <p:attrName>ppt_x</p:attrName>
                                        </p:attrNameLst>
                                      </p:cBhvr>
                                      <p:tavLst>
                                        <p:tav tm="0">
                                          <p:val>
                                            <p:strVal val="0-#ppt_w/2"/>
                                          </p:val>
                                        </p:tav>
                                        <p:tav tm="100000">
                                          <p:val>
                                            <p:strVal val="#ppt_x"/>
                                          </p:val>
                                        </p:tav>
                                      </p:tavLst>
                                    </p:anim>
                                    <p:anim calcmode="lin" valueType="num">
                                      <p:cBhvr additive="repl">
                                        <p:cTn id="174" dur="500" fill="hold"/>
                                        <p:tgtEl>
                                          <p:spTgt spid="427">
                                            <p:txEl>
                                              <p:pRg st="0" end="0"/>
                                            </p:txEl>
                                          </p:spTgt>
                                        </p:tgtEl>
                                        <p:attrNameLst>
                                          <p:attrName>ppt_y</p:attrName>
                                        </p:attrNameLst>
                                      </p:cBhvr>
                                      <p:tavLst>
                                        <p:tav tm="0">
                                          <p:val>
                                            <p:strVal val="#ppt_y"/>
                                          </p:val>
                                        </p:tav>
                                        <p:tav tm="100000">
                                          <p:val>
                                            <p:strVal val="#ppt_y"/>
                                          </p:val>
                                        </p:tav>
                                      </p:tavLst>
                                    </p:anim>
                                  </p:childTnLst>
                                </p:cTn>
                              </p:par>
                            </p:childTnLst>
                          </p:cTn>
                        </p:par>
                        <p:par>
                          <p:cTn id="175" fill="hold">
                            <p:stCondLst>
                              <p:cond delay="500"/>
                            </p:stCondLst>
                            <p:childTnLst>
                              <p:par>
                                <p:cTn id="176" nodeType="afterEffect" fill="hold" presetClass="entr" presetID="2" presetSubtype="2">
                                  <p:stCondLst>
                                    <p:cond delay="0"/>
                                  </p:stCondLst>
                                  <p:childTnLst>
                                    <p:set>
                                      <p:cBhvr>
                                        <p:cTn id="177" dur="1" fill="hold">
                                          <p:stCondLst>
                                            <p:cond delay="0"/>
                                          </p:stCondLst>
                                        </p:cTn>
                                        <p:tgtEl>
                                          <p:spTgt spid="431">
                                            <p:txEl>
                                              <p:pRg st="0" end="0"/>
                                            </p:txEl>
                                          </p:spTgt>
                                        </p:tgtEl>
                                        <p:attrNameLst>
                                          <p:attrName>style.visibility</p:attrName>
                                        </p:attrNameLst>
                                      </p:cBhvr>
                                      <p:to>
                                        <p:strVal val="visible"/>
                                      </p:to>
                                    </p:set>
                                    <p:anim calcmode="lin" valueType="num">
                                      <p:cBhvr additive="repl">
                                        <p:cTn id="178" dur="500" fill="hold"/>
                                        <p:tgtEl>
                                          <p:spTgt spid="431">
                                            <p:txEl>
                                              <p:pRg st="0" end="0"/>
                                            </p:txEl>
                                          </p:spTgt>
                                        </p:tgtEl>
                                        <p:attrNameLst>
                                          <p:attrName>ppt_x</p:attrName>
                                        </p:attrNameLst>
                                      </p:cBhvr>
                                      <p:tavLst>
                                        <p:tav tm="0">
                                          <p:val>
                                            <p:strVal val="1+#ppt_w/2"/>
                                          </p:val>
                                        </p:tav>
                                        <p:tav tm="100000">
                                          <p:val>
                                            <p:strVal val="#ppt_x"/>
                                          </p:val>
                                        </p:tav>
                                      </p:tavLst>
                                    </p:anim>
                                    <p:anim calcmode="lin" valueType="num">
                                      <p:cBhvr additive="repl">
                                        <p:cTn id="179" dur="500" fill="hold"/>
                                        <p:tgtEl>
                                          <p:spTgt spid="431">
                                            <p:txEl>
                                              <p:pRg st="0" end="0"/>
                                            </p:txEl>
                                          </p:spTgt>
                                        </p:tgtEl>
                                        <p:attrNameLst>
                                          <p:attrName>ppt_y</p:attrName>
                                        </p:attrNameLst>
                                      </p:cBhvr>
                                      <p:tavLst>
                                        <p:tav tm="0">
                                          <p:val>
                                            <p:strVal val="#ppt_y"/>
                                          </p:val>
                                        </p:tav>
                                        <p:tav tm="100000">
                                          <p:val>
                                            <p:strVal val="#ppt_y"/>
                                          </p:val>
                                        </p:tav>
                                      </p:tavLst>
                                    </p:anim>
                                  </p:childTnLst>
                                </p:cTn>
                              </p:par>
                              <p:par>
                                <p:cTn id="180" nodeType="withEffect" fill="hold" presetClass="entr" presetID="2" presetSubtype="4">
                                  <p:stCondLst>
                                    <p:cond delay="0"/>
                                  </p:stCondLst>
                                  <p:childTnLst>
                                    <p:set>
                                      <p:cBhvr>
                                        <p:cTn id="181" dur="1" fill="hold">
                                          <p:stCondLst>
                                            <p:cond delay="0"/>
                                          </p:stCondLst>
                                        </p:cTn>
                                        <p:tgtEl>
                                          <p:spTgt spid="432"/>
                                        </p:tgtEl>
                                        <p:attrNameLst>
                                          <p:attrName>style.visibility</p:attrName>
                                        </p:attrNameLst>
                                      </p:cBhvr>
                                      <p:to>
                                        <p:strVal val="visible"/>
                                      </p:to>
                                    </p:set>
                                    <p:anim calcmode="lin" valueType="num">
                                      <p:cBhvr additive="repl">
                                        <p:cTn id="182" dur="500" fill="hold"/>
                                        <p:tgtEl>
                                          <p:spTgt spid="432"/>
                                        </p:tgtEl>
                                        <p:attrNameLst>
                                          <p:attrName>ppt_x</p:attrName>
                                        </p:attrNameLst>
                                      </p:cBhvr>
                                      <p:tavLst>
                                        <p:tav tm="0">
                                          <p:val>
                                            <p:strVal val="#ppt_x"/>
                                          </p:val>
                                        </p:tav>
                                        <p:tav tm="100000">
                                          <p:val>
                                            <p:strVal val="#ppt_x"/>
                                          </p:val>
                                        </p:tav>
                                      </p:tavLst>
                                    </p:anim>
                                    <p:anim calcmode="lin" valueType="num">
                                      <p:cBhvr additive="repl">
                                        <p:cTn id="183" dur="500" fill="hold"/>
                                        <p:tgtEl>
                                          <p:spTgt spid="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Exercices</a:t>
            </a:r>
            <a:endParaRPr b="0" lang="fr-FR" sz="6000" spc="-1" strike="noStrike">
              <a:latin typeface="Arial"/>
            </a:endParaRPr>
          </a:p>
        </p:txBody>
      </p:sp>
      <p:sp>
        <p:nvSpPr>
          <p:cNvPr id="434" name="CustomShape 2"/>
          <p:cNvSpPr/>
          <p:nvPr/>
        </p:nvSpPr>
        <p:spPr>
          <a:xfrm>
            <a:off x="831960" y="4589640"/>
            <a:ext cx="10514520" cy="14990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Valeurs des variables au cours et à la fin de l’exécution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Variables</a:t>
            </a:r>
            <a:endParaRPr b="0" lang="fr-FR" sz="4000" spc="-1" strike="noStrike">
              <a:latin typeface="Arial"/>
            </a:endParaRPr>
          </a:p>
        </p:txBody>
      </p:sp>
      <p:sp>
        <p:nvSpPr>
          <p:cNvPr id="436"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1: </a:t>
            </a:r>
            <a:endParaRPr b="0" lang="fr-FR" sz="2400" spc="-1" strike="noStrike">
              <a:latin typeface="Arial"/>
            </a:endParaRPr>
          </a:p>
        </p:txBody>
      </p:sp>
      <p:sp>
        <p:nvSpPr>
          <p:cNvPr id="437" name="CustomShape 3"/>
          <p:cNvSpPr/>
          <p:nvPr/>
        </p:nvSpPr>
        <p:spPr>
          <a:xfrm>
            <a:off x="102600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fontScale="86000"/>
          </a:bodyPr>
          <a:p>
            <a:pPr>
              <a:lnSpc>
                <a:spcPct val="90000"/>
              </a:lnSpc>
              <a:spcBef>
                <a:spcPts val="499"/>
              </a:spcBef>
              <a:tabLst>
                <a:tab algn="l" pos="0"/>
              </a:tabLst>
            </a:pPr>
            <a:r>
              <a:rPr b="1" lang="fr-FR" sz="2800" spc="-1" strike="noStrike">
                <a:solidFill>
                  <a:srgbClr val="ff0000"/>
                </a:solidFill>
                <a:latin typeface="Calibri"/>
                <a:ea typeface="DejaVu Sans"/>
              </a:rPr>
              <a:t>FONCTIONS_UTILISEES</a:t>
            </a:r>
            <a:endParaRPr b="0" lang="fr-FR" sz="2800" spc="-1" strike="noStrike">
              <a:latin typeface="Arial"/>
            </a:endParaRPr>
          </a:p>
          <a:p>
            <a:pPr>
              <a:lnSpc>
                <a:spcPct val="90000"/>
              </a:lnSpc>
              <a:spcBef>
                <a:spcPts val="499"/>
              </a:spcBef>
              <a:tabLst>
                <a:tab algn="l" pos="0"/>
              </a:tabLst>
            </a:pPr>
            <a:r>
              <a:rPr b="1" lang="fr-FR" sz="2800" spc="-1" strike="noStrike">
                <a:solidFill>
                  <a:srgbClr val="ff0000"/>
                </a:solidFill>
                <a:latin typeface="Calibri"/>
                <a:ea typeface="DejaVu Sans"/>
              </a:rPr>
              <a:t>VARIABLES</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A </a:t>
            </a:r>
            <a:r>
              <a:rPr b="1" lang="fr-FR" sz="2800" spc="-1" strike="noStrike">
                <a:solidFill>
                  <a:srgbClr val="5b9bd5"/>
                </a:solidFill>
                <a:latin typeface="Calibri"/>
                <a:ea typeface="DejaVu Sans"/>
              </a:rPr>
              <a:t>EST_DU_TYPE</a:t>
            </a:r>
            <a:r>
              <a:rPr b="1" lang="fr-FR" sz="2800" spc="-1" strike="noStrike">
                <a:solidFill>
                  <a:srgbClr val="000000"/>
                </a:solidFill>
                <a:latin typeface="Calibri"/>
                <a:ea typeface="DejaVu Sans"/>
              </a:rPr>
              <a:t> NOMBRE</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B </a:t>
            </a:r>
            <a:r>
              <a:rPr b="1" lang="fr-FR" sz="2800" spc="-1" strike="noStrike">
                <a:solidFill>
                  <a:srgbClr val="5b9bd5"/>
                </a:solidFill>
                <a:latin typeface="Calibri"/>
                <a:ea typeface="DejaVu Sans"/>
              </a:rPr>
              <a:t>EST_DU_TYPE</a:t>
            </a:r>
            <a:r>
              <a:rPr b="1" lang="fr-FR" sz="2800" spc="-1" strike="noStrike">
                <a:solidFill>
                  <a:srgbClr val="000000"/>
                </a:solidFill>
                <a:latin typeface="Calibri"/>
                <a:ea typeface="DejaVu Sans"/>
              </a:rPr>
              <a:t> NOMBRE</a:t>
            </a:r>
            <a:endParaRPr b="0" lang="fr-FR" sz="2800" spc="-1" strike="noStrike">
              <a:latin typeface="Arial"/>
            </a:endParaRPr>
          </a:p>
          <a:p>
            <a:pPr>
              <a:lnSpc>
                <a:spcPct val="90000"/>
              </a:lnSpc>
              <a:spcBef>
                <a:spcPts val="499"/>
              </a:spcBef>
              <a:tabLst>
                <a:tab algn="l" pos="0"/>
              </a:tabLst>
            </a:pPr>
            <a:r>
              <a:rPr b="1" lang="fr-FR" sz="2800" spc="-1" strike="noStrike">
                <a:solidFill>
                  <a:srgbClr val="ff0000"/>
                </a:solidFill>
                <a:latin typeface="Calibri"/>
                <a:ea typeface="DejaVu Sans"/>
              </a:rPr>
              <a:t>DEBUT_ALGORITHME</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A </a:t>
            </a:r>
            <a:r>
              <a:rPr b="1" lang="fr-FR" sz="2800" spc="-1" strike="noStrike">
                <a:solidFill>
                  <a:srgbClr val="5b9bd5"/>
                </a:solidFill>
                <a:latin typeface="Calibri"/>
                <a:ea typeface="DejaVu Sans"/>
              </a:rPr>
              <a:t>PREND_LA_VALEUR</a:t>
            </a:r>
            <a:r>
              <a:rPr b="1" lang="fr-FR" sz="2800" spc="-1" strike="noStrike">
                <a:solidFill>
                  <a:srgbClr val="000000"/>
                </a:solidFill>
                <a:latin typeface="Calibri"/>
                <a:ea typeface="DejaVu Sans"/>
              </a:rPr>
              <a:t> 4</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B </a:t>
            </a:r>
            <a:r>
              <a:rPr b="1" lang="fr-FR" sz="2800" spc="-1" strike="noStrike">
                <a:solidFill>
                  <a:srgbClr val="5b9bd5"/>
                </a:solidFill>
                <a:latin typeface="Calibri"/>
                <a:ea typeface="DejaVu Sans"/>
              </a:rPr>
              <a:t>PREND_LA_VALEUR</a:t>
            </a:r>
            <a:r>
              <a:rPr b="1" lang="fr-FR" sz="2800" spc="-1" strike="noStrike">
                <a:solidFill>
                  <a:srgbClr val="000000"/>
                </a:solidFill>
                <a:latin typeface="Calibri"/>
                <a:ea typeface="DejaVu Sans"/>
              </a:rPr>
              <a:t> A + 5</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A </a:t>
            </a:r>
            <a:r>
              <a:rPr b="1" lang="fr-FR" sz="2800" spc="-1" strike="noStrike">
                <a:solidFill>
                  <a:srgbClr val="5b9bd5"/>
                </a:solidFill>
                <a:latin typeface="Calibri"/>
                <a:ea typeface="DejaVu Sans"/>
              </a:rPr>
              <a:t>PREND_LA_VALEUR</a:t>
            </a:r>
            <a:r>
              <a:rPr b="1" lang="fr-FR" sz="2800" spc="-1" strike="noStrike">
                <a:solidFill>
                  <a:srgbClr val="000000"/>
                </a:solidFill>
                <a:latin typeface="Calibri"/>
                <a:ea typeface="DejaVu Sans"/>
              </a:rPr>
              <a:t> 8</a:t>
            </a:r>
            <a:endParaRPr b="0" lang="fr-FR" sz="2800" spc="-1" strike="noStrike">
              <a:latin typeface="Arial"/>
            </a:endParaRPr>
          </a:p>
          <a:p>
            <a:pPr>
              <a:lnSpc>
                <a:spcPct val="90000"/>
              </a:lnSpc>
              <a:spcBef>
                <a:spcPts val="499"/>
              </a:spcBef>
              <a:tabLst>
                <a:tab algn="l" pos="0"/>
              </a:tabLst>
            </a:pPr>
            <a:r>
              <a:rPr b="1" lang="fr-FR" sz="2800" spc="-1" strike="noStrike">
                <a:solidFill>
                  <a:srgbClr val="ff0000"/>
                </a:solidFill>
                <a:latin typeface="Calibri"/>
                <a:ea typeface="DejaVu Sans"/>
              </a:rPr>
              <a:t>FIN_ALGORITHME</a:t>
            </a:r>
            <a:endParaRPr b="0" lang="fr-FR" sz="2800" spc="-1" strike="noStrike">
              <a:latin typeface="Arial"/>
            </a:endParaRPr>
          </a:p>
          <a:p>
            <a:pPr>
              <a:lnSpc>
                <a:spcPct val="90000"/>
              </a:lnSpc>
              <a:spcBef>
                <a:spcPts val="499"/>
              </a:spcBef>
              <a:tabLst>
                <a:tab algn="l" pos="0"/>
              </a:tabLst>
            </a:pPr>
            <a:endParaRPr b="0" lang="fr-FR" sz="2800" spc="-1" strike="noStrike">
              <a:latin typeface="Arial"/>
            </a:endParaRPr>
          </a:p>
          <a:p>
            <a:pPr>
              <a:lnSpc>
                <a:spcPct val="90000"/>
              </a:lnSpc>
              <a:spcBef>
                <a:spcPts val="499"/>
              </a:spcBef>
              <a:tabLst>
                <a:tab algn="l" pos="0"/>
              </a:tabLst>
            </a:pPr>
            <a:endParaRPr b="0" lang="fr-FR" sz="2800" spc="-1" strike="noStrike">
              <a:latin typeface="Arial"/>
            </a:endParaRPr>
          </a:p>
          <a:p>
            <a:pPr>
              <a:lnSpc>
                <a:spcPct val="90000"/>
              </a:lnSpc>
              <a:spcBef>
                <a:spcPts val="499"/>
              </a:spcBef>
              <a:tabLst>
                <a:tab algn="l" pos="0"/>
              </a:tabLst>
            </a:pPr>
            <a:r>
              <a:rPr b="1" lang="fr-FR" sz="2800" spc="-1" strike="noStrike" u="sng">
                <a:solidFill>
                  <a:srgbClr val="0563c1"/>
                </a:solidFill>
                <a:uFillTx/>
                <a:latin typeface="Calibri"/>
                <a:ea typeface="DejaVu Sans"/>
                <a:hlinkClick r:id="rId1"/>
              </a:rPr>
              <a:t>exo_affectation01.alg</a:t>
            </a:r>
            <a:endParaRPr b="0" lang="fr-FR" sz="2800" spc="-1" strike="noStrike">
              <a:latin typeface="Arial"/>
            </a:endParaRPr>
          </a:p>
        </p:txBody>
      </p:sp>
      <p:sp>
        <p:nvSpPr>
          <p:cNvPr id="438"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2:</a:t>
            </a:r>
            <a:endParaRPr b="0" lang="fr-FR" sz="2400" spc="-1" strike="noStrike">
              <a:latin typeface="Arial"/>
            </a:endParaRPr>
          </a:p>
        </p:txBody>
      </p:sp>
      <p:sp>
        <p:nvSpPr>
          <p:cNvPr id="439" name="CustomShape 5"/>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spcBef>
                <a:spcPts val="1001"/>
              </a:spcBef>
              <a:tabLst>
                <a:tab algn="l" pos="0"/>
              </a:tabLst>
            </a:pPr>
            <a:r>
              <a:rPr b="1" lang="fr-FR" sz="2400" spc="-1" strike="noStrike">
                <a:solidFill>
                  <a:srgbClr val="ff0000"/>
                </a:solidFill>
                <a:latin typeface="Calibri"/>
                <a:ea typeface="DejaVu Sans"/>
              </a:rPr>
              <a:t>FONCTIONS_UTILISEES</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VARIABLES</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C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DEBUT_ALGORITHME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2</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6</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C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A+B</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3</a:t>
            </a:r>
            <a:r>
              <a:rPr b="1" lang="fr-FR" sz="2400" spc="-1" strike="noStrike">
                <a:solidFill>
                  <a:srgbClr val="000000"/>
                </a:solidFill>
                <a:latin typeface="Calibri"/>
                <a:ea typeface="DejaVu Sans"/>
              </a:rPr>
              <a:t>	</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C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B-A</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FIN_ALGORITHME</a:t>
            </a:r>
            <a:endParaRPr b="0" lang="fr-FR" sz="2400" spc="-1" strike="noStrike">
              <a:latin typeface="Arial"/>
            </a:endParaRPr>
          </a:p>
          <a:p>
            <a:pPr>
              <a:lnSpc>
                <a:spcPct val="90000"/>
              </a:lnSpc>
              <a:spcBef>
                <a:spcPts val="1001"/>
              </a:spcBef>
              <a:tabLst>
                <a:tab algn="l" pos="0"/>
              </a:tabLst>
            </a:pPr>
            <a:r>
              <a:rPr b="0" lang="fr-FR" sz="2400" spc="-1" strike="noStrike" u="sng">
                <a:solidFill>
                  <a:srgbClr val="0563c1"/>
                </a:solidFill>
                <a:uFillTx/>
                <a:latin typeface="Calibri"/>
                <a:ea typeface="DejaVu Sans"/>
                <a:hlinkClick r:id="rId2"/>
              </a:rPr>
              <a:t>exo_affectation02.alg</a:t>
            </a:r>
            <a:endParaRPr b="0" lang="fr-FR" sz="2400" spc="-1" strike="noStrike">
              <a:latin typeface="Arial"/>
            </a:endParaRPr>
          </a:p>
        </p:txBody>
      </p:sp>
      <p:sp>
        <p:nvSpPr>
          <p:cNvPr id="440" name="CustomShape 6"/>
          <p:cNvSpPr/>
          <p:nvPr/>
        </p:nvSpPr>
        <p:spPr>
          <a:xfrm>
            <a:off x="3580200" y="7144920"/>
            <a:ext cx="2352600" cy="1834200"/>
          </a:xfrm>
          <a:custGeom>
            <a:avLst/>
            <a:gdLst/>
            <a:ahLst/>
            <a:rect l="l" t="t" r="r" b="b"/>
            <a:pathLst>
              <a:path w="6539" h="5099">
                <a:moveTo>
                  <a:pt x="849" y="0"/>
                </a:moveTo>
                <a:lnTo>
                  <a:pt x="849" y="0"/>
                </a:lnTo>
                <a:lnTo>
                  <a:pt x="805" y="1"/>
                </a:lnTo>
                <a:lnTo>
                  <a:pt x="760" y="5"/>
                </a:lnTo>
                <a:lnTo>
                  <a:pt x="716" y="10"/>
                </a:lnTo>
                <a:lnTo>
                  <a:pt x="672" y="19"/>
                </a:lnTo>
                <a:lnTo>
                  <a:pt x="629" y="29"/>
                </a:lnTo>
                <a:lnTo>
                  <a:pt x="587" y="42"/>
                </a:lnTo>
                <a:lnTo>
                  <a:pt x="545" y="56"/>
                </a:lnTo>
                <a:lnTo>
                  <a:pt x="504" y="73"/>
                </a:lnTo>
                <a:lnTo>
                  <a:pt x="464" y="93"/>
                </a:lnTo>
                <a:lnTo>
                  <a:pt x="425" y="114"/>
                </a:lnTo>
                <a:lnTo>
                  <a:pt x="387" y="137"/>
                </a:lnTo>
                <a:lnTo>
                  <a:pt x="350" y="162"/>
                </a:lnTo>
                <a:lnTo>
                  <a:pt x="315" y="189"/>
                </a:lnTo>
                <a:lnTo>
                  <a:pt x="281" y="218"/>
                </a:lnTo>
                <a:lnTo>
                  <a:pt x="249" y="249"/>
                </a:lnTo>
                <a:lnTo>
                  <a:pt x="218" y="281"/>
                </a:lnTo>
                <a:lnTo>
                  <a:pt x="189" y="315"/>
                </a:lnTo>
                <a:lnTo>
                  <a:pt x="162" y="350"/>
                </a:lnTo>
                <a:lnTo>
                  <a:pt x="137" y="387"/>
                </a:lnTo>
                <a:lnTo>
                  <a:pt x="114" y="424"/>
                </a:lnTo>
                <a:lnTo>
                  <a:pt x="93" y="464"/>
                </a:lnTo>
                <a:lnTo>
                  <a:pt x="73" y="504"/>
                </a:lnTo>
                <a:lnTo>
                  <a:pt x="56" y="545"/>
                </a:lnTo>
                <a:lnTo>
                  <a:pt x="42" y="587"/>
                </a:lnTo>
                <a:lnTo>
                  <a:pt x="29" y="629"/>
                </a:lnTo>
                <a:lnTo>
                  <a:pt x="19" y="672"/>
                </a:lnTo>
                <a:lnTo>
                  <a:pt x="10" y="716"/>
                </a:lnTo>
                <a:lnTo>
                  <a:pt x="5" y="760"/>
                </a:lnTo>
                <a:lnTo>
                  <a:pt x="1" y="805"/>
                </a:lnTo>
                <a:lnTo>
                  <a:pt x="0" y="849"/>
                </a:lnTo>
                <a:lnTo>
                  <a:pt x="0" y="4248"/>
                </a:lnTo>
                <a:lnTo>
                  <a:pt x="0" y="4248"/>
                </a:lnTo>
                <a:lnTo>
                  <a:pt x="1" y="4292"/>
                </a:lnTo>
                <a:lnTo>
                  <a:pt x="5" y="4337"/>
                </a:lnTo>
                <a:lnTo>
                  <a:pt x="10" y="4381"/>
                </a:lnTo>
                <a:lnTo>
                  <a:pt x="19" y="4425"/>
                </a:lnTo>
                <a:lnTo>
                  <a:pt x="29" y="4468"/>
                </a:lnTo>
                <a:lnTo>
                  <a:pt x="42" y="4510"/>
                </a:lnTo>
                <a:lnTo>
                  <a:pt x="56" y="4552"/>
                </a:lnTo>
                <a:lnTo>
                  <a:pt x="73" y="4593"/>
                </a:lnTo>
                <a:lnTo>
                  <a:pt x="93" y="4633"/>
                </a:lnTo>
                <a:lnTo>
                  <a:pt x="114" y="4673"/>
                </a:lnTo>
                <a:lnTo>
                  <a:pt x="137" y="4710"/>
                </a:lnTo>
                <a:lnTo>
                  <a:pt x="162" y="4747"/>
                </a:lnTo>
                <a:lnTo>
                  <a:pt x="189" y="4782"/>
                </a:lnTo>
                <a:lnTo>
                  <a:pt x="218" y="4816"/>
                </a:lnTo>
                <a:lnTo>
                  <a:pt x="249" y="4848"/>
                </a:lnTo>
                <a:lnTo>
                  <a:pt x="281" y="4879"/>
                </a:lnTo>
                <a:lnTo>
                  <a:pt x="315" y="4908"/>
                </a:lnTo>
                <a:lnTo>
                  <a:pt x="350" y="4935"/>
                </a:lnTo>
                <a:lnTo>
                  <a:pt x="387" y="4960"/>
                </a:lnTo>
                <a:lnTo>
                  <a:pt x="425" y="4983"/>
                </a:lnTo>
                <a:lnTo>
                  <a:pt x="464" y="5004"/>
                </a:lnTo>
                <a:lnTo>
                  <a:pt x="504" y="5024"/>
                </a:lnTo>
                <a:lnTo>
                  <a:pt x="545" y="5041"/>
                </a:lnTo>
                <a:lnTo>
                  <a:pt x="587" y="5055"/>
                </a:lnTo>
                <a:lnTo>
                  <a:pt x="629" y="5068"/>
                </a:lnTo>
                <a:lnTo>
                  <a:pt x="672" y="5078"/>
                </a:lnTo>
                <a:lnTo>
                  <a:pt x="716" y="5087"/>
                </a:lnTo>
                <a:lnTo>
                  <a:pt x="760" y="5092"/>
                </a:lnTo>
                <a:lnTo>
                  <a:pt x="805" y="5096"/>
                </a:lnTo>
                <a:lnTo>
                  <a:pt x="849" y="5097"/>
                </a:lnTo>
                <a:lnTo>
                  <a:pt x="5688" y="5098"/>
                </a:lnTo>
                <a:lnTo>
                  <a:pt x="5688" y="5097"/>
                </a:lnTo>
                <a:lnTo>
                  <a:pt x="5732" y="5096"/>
                </a:lnTo>
                <a:lnTo>
                  <a:pt x="5777" y="5092"/>
                </a:lnTo>
                <a:lnTo>
                  <a:pt x="5821" y="5087"/>
                </a:lnTo>
                <a:lnTo>
                  <a:pt x="5864" y="5078"/>
                </a:lnTo>
                <a:lnTo>
                  <a:pt x="5908" y="5068"/>
                </a:lnTo>
                <a:lnTo>
                  <a:pt x="5950" y="5056"/>
                </a:lnTo>
                <a:lnTo>
                  <a:pt x="5992" y="5041"/>
                </a:lnTo>
                <a:lnTo>
                  <a:pt x="6033" y="5024"/>
                </a:lnTo>
                <a:lnTo>
                  <a:pt x="6073" y="5005"/>
                </a:lnTo>
                <a:lnTo>
                  <a:pt x="6112" y="4983"/>
                </a:lnTo>
                <a:lnTo>
                  <a:pt x="6150" y="4960"/>
                </a:lnTo>
                <a:lnTo>
                  <a:pt x="6187" y="4935"/>
                </a:lnTo>
                <a:lnTo>
                  <a:pt x="6222" y="4908"/>
                </a:lnTo>
                <a:lnTo>
                  <a:pt x="6256" y="4879"/>
                </a:lnTo>
                <a:lnTo>
                  <a:pt x="6288" y="4849"/>
                </a:lnTo>
                <a:lnTo>
                  <a:pt x="6319" y="4816"/>
                </a:lnTo>
                <a:lnTo>
                  <a:pt x="6347" y="4783"/>
                </a:lnTo>
                <a:lnTo>
                  <a:pt x="6375" y="4748"/>
                </a:lnTo>
                <a:lnTo>
                  <a:pt x="6400" y="4711"/>
                </a:lnTo>
                <a:lnTo>
                  <a:pt x="6423" y="4673"/>
                </a:lnTo>
                <a:lnTo>
                  <a:pt x="6444" y="4634"/>
                </a:lnTo>
                <a:lnTo>
                  <a:pt x="6463" y="4594"/>
                </a:lnTo>
                <a:lnTo>
                  <a:pt x="6480" y="4553"/>
                </a:lnTo>
                <a:lnTo>
                  <a:pt x="6495" y="4511"/>
                </a:lnTo>
                <a:lnTo>
                  <a:pt x="6508" y="4469"/>
                </a:lnTo>
                <a:lnTo>
                  <a:pt x="6518" y="4425"/>
                </a:lnTo>
                <a:lnTo>
                  <a:pt x="6526" y="4382"/>
                </a:lnTo>
                <a:lnTo>
                  <a:pt x="6532" y="4338"/>
                </a:lnTo>
                <a:lnTo>
                  <a:pt x="6536" y="4293"/>
                </a:lnTo>
                <a:lnTo>
                  <a:pt x="6537" y="4249"/>
                </a:lnTo>
                <a:lnTo>
                  <a:pt x="6538" y="849"/>
                </a:lnTo>
                <a:lnTo>
                  <a:pt x="6537" y="849"/>
                </a:lnTo>
                <a:lnTo>
                  <a:pt x="6536" y="805"/>
                </a:lnTo>
                <a:lnTo>
                  <a:pt x="6532" y="760"/>
                </a:lnTo>
                <a:lnTo>
                  <a:pt x="6527" y="716"/>
                </a:lnTo>
                <a:lnTo>
                  <a:pt x="6518" y="673"/>
                </a:lnTo>
                <a:lnTo>
                  <a:pt x="6508" y="629"/>
                </a:lnTo>
                <a:lnTo>
                  <a:pt x="6496" y="587"/>
                </a:lnTo>
                <a:lnTo>
                  <a:pt x="6481" y="545"/>
                </a:lnTo>
                <a:lnTo>
                  <a:pt x="6464" y="504"/>
                </a:lnTo>
                <a:lnTo>
                  <a:pt x="6445" y="464"/>
                </a:lnTo>
                <a:lnTo>
                  <a:pt x="6423" y="425"/>
                </a:lnTo>
                <a:lnTo>
                  <a:pt x="6400" y="387"/>
                </a:lnTo>
                <a:lnTo>
                  <a:pt x="6375" y="350"/>
                </a:lnTo>
                <a:lnTo>
                  <a:pt x="6348" y="315"/>
                </a:lnTo>
                <a:lnTo>
                  <a:pt x="6319" y="281"/>
                </a:lnTo>
                <a:lnTo>
                  <a:pt x="6289" y="249"/>
                </a:lnTo>
                <a:lnTo>
                  <a:pt x="6256" y="218"/>
                </a:lnTo>
                <a:lnTo>
                  <a:pt x="6223" y="190"/>
                </a:lnTo>
                <a:lnTo>
                  <a:pt x="6188" y="162"/>
                </a:lnTo>
                <a:lnTo>
                  <a:pt x="6151" y="137"/>
                </a:lnTo>
                <a:lnTo>
                  <a:pt x="6113" y="114"/>
                </a:lnTo>
                <a:lnTo>
                  <a:pt x="6074" y="93"/>
                </a:lnTo>
                <a:lnTo>
                  <a:pt x="6034" y="74"/>
                </a:lnTo>
                <a:lnTo>
                  <a:pt x="5993" y="57"/>
                </a:lnTo>
                <a:lnTo>
                  <a:pt x="5951" y="42"/>
                </a:lnTo>
                <a:lnTo>
                  <a:pt x="5909" y="29"/>
                </a:lnTo>
                <a:lnTo>
                  <a:pt x="5865" y="19"/>
                </a:lnTo>
                <a:lnTo>
                  <a:pt x="5822" y="11"/>
                </a:lnTo>
                <a:lnTo>
                  <a:pt x="5778" y="5"/>
                </a:lnTo>
                <a:lnTo>
                  <a:pt x="5733" y="1"/>
                </a:lnTo>
                <a:lnTo>
                  <a:pt x="5689" y="0"/>
                </a:lnTo>
                <a:lnTo>
                  <a:pt x="849"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441" name="CustomShape 7"/>
          <p:cNvSpPr/>
          <p:nvPr/>
        </p:nvSpPr>
        <p:spPr>
          <a:xfrm>
            <a:off x="8996760" y="7017840"/>
            <a:ext cx="2352600" cy="2865600"/>
          </a:xfrm>
          <a:custGeom>
            <a:avLst/>
            <a:gdLst/>
            <a:ahLst/>
            <a:rect l="l" t="t" r="r" b="b"/>
            <a:pathLst>
              <a:path w="6539" h="7963">
                <a:moveTo>
                  <a:pt x="1089" y="0"/>
                </a:moveTo>
                <a:lnTo>
                  <a:pt x="1089" y="0"/>
                </a:lnTo>
                <a:lnTo>
                  <a:pt x="1032" y="1"/>
                </a:lnTo>
                <a:lnTo>
                  <a:pt x="975" y="6"/>
                </a:lnTo>
                <a:lnTo>
                  <a:pt x="919" y="13"/>
                </a:lnTo>
                <a:lnTo>
                  <a:pt x="863" y="24"/>
                </a:lnTo>
                <a:lnTo>
                  <a:pt x="807" y="37"/>
                </a:lnTo>
                <a:lnTo>
                  <a:pt x="752" y="53"/>
                </a:lnTo>
                <a:lnTo>
                  <a:pt x="699" y="72"/>
                </a:lnTo>
                <a:lnTo>
                  <a:pt x="646" y="94"/>
                </a:lnTo>
                <a:lnTo>
                  <a:pt x="595" y="119"/>
                </a:lnTo>
                <a:lnTo>
                  <a:pt x="545" y="146"/>
                </a:lnTo>
                <a:lnTo>
                  <a:pt x="496" y="176"/>
                </a:lnTo>
                <a:lnTo>
                  <a:pt x="449" y="208"/>
                </a:lnTo>
                <a:lnTo>
                  <a:pt x="404" y="243"/>
                </a:lnTo>
                <a:lnTo>
                  <a:pt x="360" y="280"/>
                </a:lnTo>
                <a:lnTo>
                  <a:pt x="319" y="319"/>
                </a:lnTo>
                <a:lnTo>
                  <a:pt x="280" y="360"/>
                </a:lnTo>
                <a:lnTo>
                  <a:pt x="243" y="404"/>
                </a:lnTo>
                <a:lnTo>
                  <a:pt x="208" y="449"/>
                </a:lnTo>
                <a:lnTo>
                  <a:pt x="176" y="496"/>
                </a:lnTo>
                <a:lnTo>
                  <a:pt x="146" y="544"/>
                </a:lnTo>
                <a:lnTo>
                  <a:pt x="119" y="595"/>
                </a:lnTo>
                <a:lnTo>
                  <a:pt x="94" y="646"/>
                </a:lnTo>
                <a:lnTo>
                  <a:pt x="72" y="699"/>
                </a:lnTo>
                <a:lnTo>
                  <a:pt x="53" y="752"/>
                </a:lnTo>
                <a:lnTo>
                  <a:pt x="37" y="807"/>
                </a:lnTo>
                <a:lnTo>
                  <a:pt x="24" y="863"/>
                </a:lnTo>
                <a:lnTo>
                  <a:pt x="13" y="919"/>
                </a:lnTo>
                <a:lnTo>
                  <a:pt x="6" y="975"/>
                </a:lnTo>
                <a:lnTo>
                  <a:pt x="1" y="1032"/>
                </a:lnTo>
                <a:lnTo>
                  <a:pt x="0" y="1089"/>
                </a:lnTo>
                <a:lnTo>
                  <a:pt x="0" y="6873"/>
                </a:lnTo>
                <a:lnTo>
                  <a:pt x="0" y="6873"/>
                </a:lnTo>
                <a:lnTo>
                  <a:pt x="1" y="6930"/>
                </a:lnTo>
                <a:lnTo>
                  <a:pt x="6" y="6987"/>
                </a:lnTo>
                <a:lnTo>
                  <a:pt x="13" y="7043"/>
                </a:lnTo>
                <a:lnTo>
                  <a:pt x="24" y="7099"/>
                </a:lnTo>
                <a:lnTo>
                  <a:pt x="37" y="7155"/>
                </a:lnTo>
                <a:lnTo>
                  <a:pt x="53" y="7210"/>
                </a:lnTo>
                <a:lnTo>
                  <a:pt x="72" y="7263"/>
                </a:lnTo>
                <a:lnTo>
                  <a:pt x="94" y="7316"/>
                </a:lnTo>
                <a:lnTo>
                  <a:pt x="119" y="7367"/>
                </a:lnTo>
                <a:lnTo>
                  <a:pt x="146" y="7418"/>
                </a:lnTo>
                <a:lnTo>
                  <a:pt x="176" y="7466"/>
                </a:lnTo>
                <a:lnTo>
                  <a:pt x="208" y="7513"/>
                </a:lnTo>
                <a:lnTo>
                  <a:pt x="243" y="7558"/>
                </a:lnTo>
                <a:lnTo>
                  <a:pt x="280" y="7602"/>
                </a:lnTo>
                <a:lnTo>
                  <a:pt x="319" y="7643"/>
                </a:lnTo>
                <a:lnTo>
                  <a:pt x="360" y="7682"/>
                </a:lnTo>
                <a:lnTo>
                  <a:pt x="404" y="7719"/>
                </a:lnTo>
                <a:lnTo>
                  <a:pt x="449" y="7754"/>
                </a:lnTo>
                <a:lnTo>
                  <a:pt x="496" y="7786"/>
                </a:lnTo>
                <a:lnTo>
                  <a:pt x="545" y="7816"/>
                </a:lnTo>
                <a:lnTo>
                  <a:pt x="595" y="7843"/>
                </a:lnTo>
                <a:lnTo>
                  <a:pt x="646" y="7868"/>
                </a:lnTo>
                <a:lnTo>
                  <a:pt x="699" y="7890"/>
                </a:lnTo>
                <a:lnTo>
                  <a:pt x="752" y="7909"/>
                </a:lnTo>
                <a:lnTo>
                  <a:pt x="807" y="7925"/>
                </a:lnTo>
                <a:lnTo>
                  <a:pt x="863" y="7938"/>
                </a:lnTo>
                <a:lnTo>
                  <a:pt x="919" y="7949"/>
                </a:lnTo>
                <a:lnTo>
                  <a:pt x="975" y="7956"/>
                </a:lnTo>
                <a:lnTo>
                  <a:pt x="1032" y="7961"/>
                </a:lnTo>
                <a:lnTo>
                  <a:pt x="1089" y="7962"/>
                </a:lnTo>
                <a:lnTo>
                  <a:pt x="5448" y="7962"/>
                </a:lnTo>
                <a:lnTo>
                  <a:pt x="5448" y="7961"/>
                </a:lnTo>
                <a:lnTo>
                  <a:pt x="5505" y="7960"/>
                </a:lnTo>
                <a:lnTo>
                  <a:pt x="5562" y="7955"/>
                </a:lnTo>
                <a:lnTo>
                  <a:pt x="5618" y="7948"/>
                </a:lnTo>
                <a:lnTo>
                  <a:pt x="5674" y="7937"/>
                </a:lnTo>
                <a:lnTo>
                  <a:pt x="5730" y="7924"/>
                </a:lnTo>
                <a:lnTo>
                  <a:pt x="5784" y="7908"/>
                </a:lnTo>
                <a:lnTo>
                  <a:pt x="5838" y="7889"/>
                </a:lnTo>
                <a:lnTo>
                  <a:pt x="5891" y="7867"/>
                </a:lnTo>
                <a:lnTo>
                  <a:pt x="5942" y="7842"/>
                </a:lnTo>
                <a:lnTo>
                  <a:pt x="5992" y="7815"/>
                </a:lnTo>
                <a:lnTo>
                  <a:pt x="6041" y="7786"/>
                </a:lnTo>
                <a:lnTo>
                  <a:pt x="6088" y="7753"/>
                </a:lnTo>
                <a:lnTo>
                  <a:pt x="6133" y="7719"/>
                </a:lnTo>
                <a:lnTo>
                  <a:pt x="6176" y="7682"/>
                </a:lnTo>
                <a:lnTo>
                  <a:pt x="6218" y="7642"/>
                </a:lnTo>
                <a:lnTo>
                  <a:pt x="6257" y="7601"/>
                </a:lnTo>
                <a:lnTo>
                  <a:pt x="6294" y="7558"/>
                </a:lnTo>
                <a:lnTo>
                  <a:pt x="6329" y="7513"/>
                </a:lnTo>
                <a:lnTo>
                  <a:pt x="6361" y="7466"/>
                </a:lnTo>
                <a:lnTo>
                  <a:pt x="6391" y="7417"/>
                </a:lnTo>
                <a:lnTo>
                  <a:pt x="6418" y="7367"/>
                </a:lnTo>
                <a:lnTo>
                  <a:pt x="6443" y="7316"/>
                </a:lnTo>
                <a:lnTo>
                  <a:pt x="6464" y="7263"/>
                </a:lnTo>
                <a:lnTo>
                  <a:pt x="6483" y="7209"/>
                </a:lnTo>
                <a:lnTo>
                  <a:pt x="6500" y="7155"/>
                </a:lnTo>
                <a:lnTo>
                  <a:pt x="6513" y="7099"/>
                </a:lnTo>
                <a:lnTo>
                  <a:pt x="6523" y="7043"/>
                </a:lnTo>
                <a:lnTo>
                  <a:pt x="6531" y="6987"/>
                </a:lnTo>
                <a:lnTo>
                  <a:pt x="6535" y="6930"/>
                </a:lnTo>
                <a:lnTo>
                  <a:pt x="6537" y="6873"/>
                </a:lnTo>
                <a:lnTo>
                  <a:pt x="6538" y="1089"/>
                </a:lnTo>
                <a:lnTo>
                  <a:pt x="6537" y="1089"/>
                </a:lnTo>
                <a:lnTo>
                  <a:pt x="6536" y="1032"/>
                </a:lnTo>
                <a:lnTo>
                  <a:pt x="6531" y="975"/>
                </a:lnTo>
                <a:lnTo>
                  <a:pt x="6524" y="919"/>
                </a:lnTo>
                <a:lnTo>
                  <a:pt x="6513" y="863"/>
                </a:lnTo>
                <a:lnTo>
                  <a:pt x="6500" y="807"/>
                </a:lnTo>
                <a:lnTo>
                  <a:pt x="6484" y="753"/>
                </a:lnTo>
                <a:lnTo>
                  <a:pt x="6465" y="699"/>
                </a:lnTo>
                <a:lnTo>
                  <a:pt x="6443" y="646"/>
                </a:lnTo>
                <a:lnTo>
                  <a:pt x="6418" y="595"/>
                </a:lnTo>
                <a:lnTo>
                  <a:pt x="6391" y="545"/>
                </a:lnTo>
                <a:lnTo>
                  <a:pt x="6362" y="496"/>
                </a:lnTo>
                <a:lnTo>
                  <a:pt x="6329" y="449"/>
                </a:lnTo>
                <a:lnTo>
                  <a:pt x="6295" y="404"/>
                </a:lnTo>
                <a:lnTo>
                  <a:pt x="6258" y="361"/>
                </a:lnTo>
                <a:lnTo>
                  <a:pt x="6218" y="319"/>
                </a:lnTo>
                <a:lnTo>
                  <a:pt x="6177" y="280"/>
                </a:lnTo>
                <a:lnTo>
                  <a:pt x="6134" y="243"/>
                </a:lnTo>
                <a:lnTo>
                  <a:pt x="6089" y="208"/>
                </a:lnTo>
                <a:lnTo>
                  <a:pt x="6042" y="176"/>
                </a:lnTo>
                <a:lnTo>
                  <a:pt x="5993" y="146"/>
                </a:lnTo>
                <a:lnTo>
                  <a:pt x="5943" y="119"/>
                </a:lnTo>
                <a:lnTo>
                  <a:pt x="5892" y="94"/>
                </a:lnTo>
                <a:lnTo>
                  <a:pt x="5839" y="73"/>
                </a:lnTo>
                <a:lnTo>
                  <a:pt x="5785" y="54"/>
                </a:lnTo>
                <a:lnTo>
                  <a:pt x="5731" y="37"/>
                </a:lnTo>
                <a:lnTo>
                  <a:pt x="5675" y="24"/>
                </a:lnTo>
                <a:lnTo>
                  <a:pt x="5619" y="14"/>
                </a:lnTo>
                <a:lnTo>
                  <a:pt x="5563" y="6"/>
                </a:lnTo>
                <a:lnTo>
                  <a:pt x="5506" y="2"/>
                </a:lnTo>
                <a:lnTo>
                  <a:pt x="5449" y="0"/>
                </a:lnTo>
                <a:lnTo>
                  <a:pt x="1089"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fill="hold">
                      <p:stCondLst>
                        <p:cond delay="0"/>
                      </p:stCondLst>
                      <p:childTnLst>
                        <p:par>
                          <p:cTn id="187" fill="hold">
                            <p:stCondLst>
                              <p:cond delay="0"/>
                            </p:stCondLst>
                            <p:childTnLst>
                              <p:par>
                                <p:cTn id="188" nodeType="withEffect" fill="hold" presetClass="path" presetID="42">
                                  <p:stCondLst>
                                    <p:cond delay="0"/>
                                  </p:stCondLst>
                                  <p:childTnLst>
                                    <p:animMotion origin="layout" path="M -4.16667E-006 -4.44444E-006 L 0.00821 -0.62314 E">
                                      <p:cBhvr>
                                        <p:cTn id="189" dur="100" fill="hold"/>
                                        <p:tgtEl>
                                          <p:spTgt spid="440"/>
                                        </p:tgtEl>
                                        <p:attrNameLst>
                                          <p:attrName>ppt_x</p:attrName>
                                        </p:attrNameLst>
                                      </p:cBhvr>
                                    </p:animMotion>
                                  </p:childTnLst>
                                </p:cTn>
                              </p:par>
                              <p:par>
                                <p:cTn id="190" nodeType="withEffect" fill="hold" presetClass="path" presetID="42">
                                  <p:stCondLst>
                                    <p:cond delay="0"/>
                                  </p:stCondLst>
                                  <p:childTnLst>
                                    <p:animMotion origin="layout" path="M 5E-006 4.07407E-006 L -0.00273 -0.69005 E">
                                      <p:cBhvr>
                                        <p:cTn id="191" dur="100" fill="hold"/>
                                        <p:tgtEl>
                                          <p:spTgt spid="441"/>
                                        </p:tgtEl>
                                        <p:attrNameLst>
                                          <p:attrName>ppt_x</p:attrName>
                                        </p:attrNameLst>
                                      </p:cBhvr>
                                    </p:animMotion>
                                  </p:childTnLst>
                                </p:cTn>
                              </p:par>
                            </p:childTnLst>
                          </p:cTn>
                        </p:par>
                      </p:childTnLst>
                    </p:cTn>
                  </p:par>
                  <p:par>
                    <p:cTn id="192" fill="hold">
                      <p:stCondLst>
                        <p:cond delay="indefinite"/>
                      </p:stCondLst>
                      <p:childTnLst>
                        <p:par>
                          <p:cTn id="193" fill="hold">
                            <p:stCondLst>
                              <p:cond delay="0"/>
                            </p:stCondLst>
                            <p:childTnLst>
                              <p:par>
                                <p:cTn id="194" nodeType="clickEffect" fill="hold" presetClass="exit" presetID="53" presetSubtype="32">
                                  <p:stCondLst>
                                    <p:cond delay="0"/>
                                  </p:stCondLst>
                                  <p:childTnLst>
                                    <p:anim calcmode="lin" valueType="num">
                                      <p:cBhvr additive="repl">
                                        <p:cTn id="195" dur="500"/>
                                        <p:tgtEl>
                                          <p:spTgt spid="440"/>
                                        </p:tgtEl>
                                        <p:attrNameLst>
                                          <p:attrName>ppt_w</p:attrName>
                                        </p:attrNameLst>
                                      </p:cBhvr>
                                      <p:tavLst>
                                        <p:tav tm="0">
                                          <p:val>
                                            <p:strVal val="#ppt_w"/>
                                          </p:val>
                                        </p:tav>
                                        <p:tav tm="100000">
                                          <p:val>
                                            <p:strVal val="0"/>
                                          </p:val>
                                        </p:tav>
                                      </p:tavLst>
                                    </p:anim>
                                    <p:anim calcmode="lin" valueType="num">
                                      <p:cBhvr additive="repl">
                                        <p:cTn id="196" dur="500"/>
                                        <p:tgtEl>
                                          <p:spTgt spid="440"/>
                                        </p:tgtEl>
                                        <p:attrNameLst>
                                          <p:attrName>ppt_h</p:attrName>
                                        </p:attrNameLst>
                                      </p:cBhvr>
                                      <p:tavLst>
                                        <p:tav tm="0">
                                          <p:val>
                                            <p:strVal val="#ppt_h"/>
                                          </p:val>
                                        </p:tav>
                                        <p:tav tm="100000">
                                          <p:val>
                                            <p:strVal val="0"/>
                                          </p:val>
                                        </p:tav>
                                      </p:tavLst>
                                    </p:anim>
                                    <p:animEffect filter="fade" transition="out">
                                      <p:cBhvr additive="repl">
                                        <p:cTn id="197" dur="500"/>
                                        <p:tgtEl>
                                          <p:spTgt spid="440"/>
                                        </p:tgtEl>
                                      </p:cBhvr>
                                    </p:animEffect>
                                    <p:set>
                                      <p:cBhvr>
                                        <p:cTn id="198" dur="1" fill="hold">
                                          <p:stCondLst>
                                            <p:cond delay="499"/>
                                          </p:stCondLst>
                                        </p:cTn>
                                        <p:tgtEl>
                                          <p:spTgt spid="440"/>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xit" presetID="53" presetSubtype="32">
                                  <p:stCondLst>
                                    <p:cond delay="0"/>
                                  </p:stCondLst>
                                  <p:childTnLst>
                                    <p:anim calcmode="lin" valueType="num">
                                      <p:cBhvr additive="repl">
                                        <p:cTn id="202" dur="500"/>
                                        <p:tgtEl>
                                          <p:spTgt spid="441"/>
                                        </p:tgtEl>
                                        <p:attrNameLst>
                                          <p:attrName>ppt_w</p:attrName>
                                        </p:attrNameLst>
                                      </p:cBhvr>
                                      <p:tavLst>
                                        <p:tav tm="0">
                                          <p:val>
                                            <p:strVal val="#ppt_w"/>
                                          </p:val>
                                        </p:tav>
                                        <p:tav tm="100000">
                                          <p:val>
                                            <p:strVal val="0"/>
                                          </p:val>
                                        </p:tav>
                                      </p:tavLst>
                                    </p:anim>
                                    <p:anim calcmode="lin" valueType="num">
                                      <p:cBhvr additive="repl">
                                        <p:cTn id="203" dur="500"/>
                                        <p:tgtEl>
                                          <p:spTgt spid="441"/>
                                        </p:tgtEl>
                                        <p:attrNameLst>
                                          <p:attrName>ppt_h</p:attrName>
                                        </p:attrNameLst>
                                      </p:cBhvr>
                                      <p:tavLst>
                                        <p:tav tm="0">
                                          <p:val>
                                            <p:strVal val="#ppt_h"/>
                                          </p:val>
                                        </p:tav>
                                        <p:tav tm="100000">
                                          <p:val>
                                            <p:strVal val="0"/>
                                          </p:val>
                                        </p:tav>
                                      </p:tavLst>
                                    </p:anim>
                                    <p:animEffect filter="fade" transition="out">
                                      <p:cBhvr additive="repl">
                                        <p:cTn id="204" dur="500"/>
                                        <p:tgtEl>
                                          <p:spTgt spid="441"/>
                                        </p:tgtEl>
                                      </p:cBhvr>
                                    </p:animEffect>
                                    <p:set>
                                      <p:cBhvr>
                                        <p:cTn id="205" dur="1" fill="hold">
                                          <p:stCondLst>
                                            <p:cond delay="499"/>
                                          </p:stCondLst>
                                        </p:cTn>
                                        <p:tgtEl>
                                          <p:spTgt spid="4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Variables</a:t>
            </a:r>
            <a:endParaRPr b="0" lang="fr-FR" sz="4000" spc="-1" strike="noStrike">
              <a:latin typeface="Arial"/>
            </a:endParaRPr>
          </a:p>
        </p:txBody>
      </p:sp>
      <p:sp>
        <p:nvSpPr>
          <p:cNvPr id="443"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3: </a:t>
            </a:r>
            <a:endParaRPr b="0" lang="fr-FR" sz="2400" spc="-1" strike="noStrike">
              <a:latin typeface="Arial"/>
            </a:endParaRPr>
          </a:p>
        </p:txBody>
      </p:sp>
      <p:sp>
        <p:nvSpPr>
          <p:cNvPr id="444" name="CustomShape 3"/>
          <p:cNvSpPr/>
          <p:nvPr/>
        </p:nvSpPr>
        <p:spPr>
          <a:xfrm>
            <a:off x="102600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a:bodyPr>
          <a:p>
            <a:pPr>
              <a:lnSpc>
                <a:spcPct val="90000"/>
              </a:lnSpc>
              <a:spcBef>
                <a:spcPts val="499"/>
              </a:spcBef>
              <a:tabLst>
                <a:tab algn="l" pos="0"/>
              </a:tabLst>
            </a:pPr>
            <a:r>
              <a:rPr b="1" lang="fr-FR" sz="2600" spc="-1" strike="noStrike">
                <a:solidFill>
                  <a:srgbClr val="ff0000"/>
                </a:solidFill>
                <a:latin typeface="Calibri"/>
                <a:ea typeface="DejaVu Sans"/>
              </a:rPr>
              <a:t>FONCTIONS_UTILISEES</a:t>
            </a:r>
            <a:endParaRPr b="0" lang="fr-FR" sz="2600" spc="-1" strike="noStrike">
              <a:latin typeface="Arial"/>
            </a:endParaRPr>
          </a:p>
          <a:p>
            <a:pPr>
              <a:lnSpc>
                <a:spcPct val="90000"/>
              </a:lnSpc>
              <a:spcBef>
                <a:spcPts val="499"/>
              </a:spcBef>
              <a:tabLst>
                <a:tab algn="l" pos="0"/>
              </a:tabLst>
            </a:pPr>
            <a:r>
              <a:rPr b="1" lang="fr-FR" sz="2600" spc="-1" strike="noStrike">
                <a:solidFill>
                  <a:srgbClr val="ff0000"/>
                </a:solidFill>
                <a:latin typeface="Calibri"/>
                <a:ea typeface="DejaVu Sans"/>
              </a:rPr>
              <a:t>VARIABLES</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A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NOMBRE</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B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NOMBRE</a:t>
            </a:r>
            <a:endParaRPr b="0" lang="fr-FR" sz="2600" spc="-1" strike="noStrike">
              <a:latin typeface="Arial"/>
            </a:endParaRPr>
          </a:p>
          <a:p>
            <a:pPr>
              <a:lnSpc>
                <a:spcPct val="90000"/>
              </a:lnSpc>
              <a:spcBef>
                <a:spcPts val="499"/>
              </a:spcBef>
              <a:tabLst>
                <a:tab algn="l" pos="0"/>
              </a:tabLst>
            </a:pPr>
            <a:r>
              <a:rPr b="1" lang="fr-FR" sz="2600" spc="-1" strike="noStrike">
                <a:solidFill>
                  <a:srgbClr val="ff0000"/>
                </a:solidFill>
                <a:latin typeface="Calibri"/>
                <a:ea typeface="DejaVu Sans"/>
              </a:rPr>
              <a:t>DEBUT_ALGORITHME</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A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1</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B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A+3</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A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A+3</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B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4-A</a:t>
            </a:r>
            <a:endParaRPr b="0" lang="fr-FR" sz="2600" spc="-1" strike="noStrike">
              <a:latin typeface="Arial"/>
            </a:endParaRPr>
          </a:p>
          <a:p>
            <a:pPr>
              <a:lnSpc>
                <a:spcPct val="90000"/>
              </a:lnSpc>
              <a:spcBef>
                <a:spcPts val="499"/>
              </a:spcBef>
              <a:tabLst>
                <a:tab algn="l" pos="0"/>
              </a:tabLst>
            </a:pPr>
            <a:r>
              <a:rPr b="1" lang="fr-FR" sz="2600" spc="-1" strike="noStrike">
                <a:solidFill>
                  <a:srgbClr val="ff0000"/>
                </a:solidFill>
                <a:latin typeface="Calibri"/>
                <a:ea typeface="DejaVu Sans"/>
              </a:rPr>
              <a:t>FIN_ALGORITHME</a:t>
            </a:r>
            <a:endParaRPr b="0" lang="fr-FR" sz="2600" spc="-1" strike="noStrike">
              <a:latin typeface="Arial"/>
            </a:endParaRPr>
          </a:p>
          <a:p>
            <a:pPr>
              <a:lnSpc>
                <a:spcPct val="90000"/>
              </a:lnSpc>
              <a:spcBef>
                <a:spcPts val="499"/>
              </a:spcBef>
              <a:tabLst>
                <a:tab algn="l" pos="0"/>
              </a:tabLst>
            </a:pPr>
            <a:endParaRPr b="0" lang="fr-FR" sz="2600" spc="-1" strike="noStrike">
              <a:latin typeface="Arial"/>
            </a:endParaRPr>
          </a:p>
          <a:p>
            <a:pPr>
              <a:lnSpc>
                <a:spcPct val="90000"/>
              </a:lnSpc>
              <a:spcBef>
                <a:spcPts val="499"/>
              </a:spcBef>
              <a:tabLst>
                <a:tab algn="l" pos="0"/>
              </a:tabLst>
            </a:pPr>
            <a:r>
              <a:rPr b="1" lang="fr-FR" sz="3600" spc="-1" strike="noStrike" u="sng">
                <a:solidFill>
                  <a:srgbClr val="0563c1"/>
                </a:solidFill>
                <a:uFillTx/>
                <a:latin typeface="Calibri"/>
                <a:ea typeface="DejaVu Sans"/>
                <a:hlinkClick r:id="rId1"/>
              </a:rPr>
              <a:t>exo_affectation03.alg</a:t>
            </a:r>
            <a:endParaRPr b="0" lang="fr-FR" sz="3600" spc="-1" strike="noStrike">
              <a:latin typeface="Arial"/>
            </a:endParaRPr>
          </a:p>
        </p:txBody>
      </p:sp>
      <p:sp>
        <p:nvSpPr>
          <p:cNvPr id="445"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4:</a:t>
            </a:r>
            <a:endParaRPr b="0" lang="fr-FR" sz="2400" spc="-1" strike="noStrike">
              <a:latin typeface="Arial"/>
            </a:endParaRPr>
          </a:p>
        </p:txBody>
      </p:sp>
      <p:sp>
        <p:nvSpPr>
          <p:cNvPr id="446" name="CustomShape 5"/>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a:lnSpc>
                <a:spcPct val="90000"/>
              </a:lnSpc>
              <a:spcBef>
                <a:spcPts val="1001"/>
              </a:spcBef>
              <a:tabLst>
                <a:tab algn="l" pos="0"/>
              </a:tabLst>
            </a:pPr>
            <a:r>
              <a:rPr b="1" lang="fr-FR" sz="2400" spc="-1" strike="noStrike">
                <a:solidFill>
                  <a:srgbClr val="ff0000"/>
                </a:solidFill>
                <a:latin typeface="Calibri"/>
                <a:ea typeface="DejaVu Sans"/>
              </a:rPr>
              <a:t>FONCTIONS_UTILISEES</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VARIABLES</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DEBUT_ALGORITHME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6</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4</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B</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A</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FIN_ALGORITHME</a:t>
            </a:r>
            <a:endParaRPr b="0" lang="fr-FR" sz="2400" spc="-1" strike="noStrike">
              <a:latin typeface="Arial"/>
            </a:endParaRPr>
          </a:p>
          <a:p>
            <a:pPr>
              <a:lnSpc>
                <a:spcPct val="90000"/>
              </a:lnSpc>
              <a:spcBef>
                <a:spcPts val="1001"/>
              </a:spcBef>
              <a:tabLst>
                <a:tab algn="l" pos="0"/>
              </a:tabLst>
            </a:pPr>
            <a:endParaRPr b="0" lang="fr-FR" sz="2400" spc="-1" strike="noStrike">
              <a:latin typeface="Arial"/>
            </a:endParaRPr>
          </a:p>
          <a:p>
            <a:pPr>
              <a:lnSpc>
                <a:spcPct val="90000"/>
              </a:lnSpc>
              <a:spcBef>
                <a:spcPts val="1001"/>
              </a:spcBef>
              <a:tabLst>
                <a:tab algn="l" pos="0"/>
              </a:tabLst>
            </a:pPr>
            <a:r>
              <a:rPr b="1" lang="fr-FR" sz="2400" spc="-1" strike="noStrike" u="sng">
                <a:solidFill>
                  <a:srgbClr val="0563c1"/>
                </a:solidFill>
                <a:uFillTx/>
                <a:latin typeface="Calibri"/>
                <a:ea typeface="DejaVu Sans"/>
                <a:hlinkClick r:id="rId2"/>
              </a:rPr>
              <a:t>exo_affectation04.alg</a:t>
            </a:r>
            <a:endParaRPr b="0" lang="fr-FR" sz="2400" spc="-1" strike="noStrike">
              <a:latin typeface="Arial"/>
            </a:endParaRPr>
          </a:p>
        </p:txBody>
      </p:sp>
      <p:sp>
        <p:nvSpPr>
          <p:cNvPr id="447" name="CustomShape 6"/>
          <p:cNvSpPr/>
          <p:nvPr/>
        </p:nvSpPr>
        <p:spPr>
          <a:xfrm>
            <a:off x="3580200" y="7030800"/>
            <a:ext cx="2352600" cy="2121120"/>
          </a:xfrm>
          <a:custGeom>
            <a:avLst/>
            <a:gdLst/>
            <a:ahLst/>
            <a:rect l="l" t="t" r="r" b="b"/>
            <a:pathLst>
              <a:path w="6539" h="5895">
                <a:moveTo>
                  <a:pt x="982" y="0"/>
                </a:moveTo>
                <a:lnTo>
                  <a:pt x="982" y="0"/>
                </a:lnTo>
                <a:lnTo>
                  <a:pt x="931" y="1"/>
                </a:lnTo>
                <a:lnTo>
                  <a:pt x="879" y="5"/>
                </a:lnTo>
                <a:lnTo>
                  <a:pt x="828" y="12"/>
                </a:lnTo>
                <a:lnTo>
                  <a:pt x="778" y="21"/>
                </a:lnTo>
                <a:lnTo>
                  <a:pt x="728" y="33"/>
                </a:lnTo>
                <a:lnTo>
                  <a:pt x="679" y="48"/>
                </a:lnTo>
                <a:lnTo>
                  <a:pt x="630" y="65"/>
                </a:lnTo>
                <a:lnTo>
                  <a:pt x="583" y="85"/>
                </a:lnTo>
                <a:lnTo>
                  <a:pt x="536" y="107"/>
                </a:lnTo>
                <a:lnTo>
                  <a:pt x="491" y="132"/>
                </a:lnTo>
                <a:lnTo>
                  <a:pt x="447" y="158"/>
                </a:lnTo>
                <a:lnTo>
                  <a:pt x="405" y="188"/>
                </a:lnTo>
                <a:lnTo>
                  <a:pt x="364" y="219"/>
                </a:lnTo>
                <a:lnTo>
                  <a:pt x="325" y="252"/>
                </a:lnTo>
                <a:lnTo>
                  <a:pt x="288" y="288"/>
                </a:lnTo>
                <a:lnTo>
                  <a:pt x="252" y="325"/>
                </a:lnTo>
                <a:lnTo>
                  <a:pt x="219" y="364"/>
                </a:lnTo>
                <a:lnTo>
                  <a:pt x="188" y="405"/>
                </a:lnTo>
                <a:lnTo>
                  <a:pt x="158" y="447"/>
                </a:lnTo>
                <a:lnTo>
                  <a:pt x="132" y="491"/>
                </a:lnTo>
                <a:lnTo>
                  <a:pt x="107" y="536"/>
                </a:lnTo>
                <a:lnTo>
                  <a:pt x="85" y="583"/>
                </a:lnTo>
                <a:lnTo>
                  <a:pt x="65" y="630"/>
                </a:lnTo>
                <a:lnTo>
                  <a:pt x="48" y="679"/>
                </a:lnTo>
                <a:lnTo>
                  <a:pt x="33" y="728"/>
                </a:lnTo>
                <a:lnTo>
                  <a:pt x="21" y="778"/>
                </a:lnTo>
                <a:lnTo>
                  <a:pt x="12" y="828"/>
                </a:lnTo>
                <a:lnTo>
                  <a:pt x="5" y="879"/>
                </a:lnTo>
                <a:lnTo>
                  <a:pt x="1" y="931"/>
                </a:lnTo>
                <a:lnTo>
                  <a:pt x="0" y="982"/>
                </a:lnTo>
                <a:lnTo>
                  <a:pt x="0" y="4912"/>
                </a:lnTo>
                <a:lnTo>
                  <a:pt x="0" y="4912"/>
                </a:lnTo>
                <a:lnTo>
                  <a:pt x="1" y="4963"/>
                </a:lnTo>
                <a:lnTo>
                  <a:pt x="5" y="5015"/>
                </a:lnTo>
                <a:lnTo>
                  <a:pt x="12" y="5066"/>
                </a:lnTo>
                <a:lnTo>
                  <a:pt x="21" y="5116"/>
                </a:lnTo>
                <a:lnTo>
                  <a:pt x="33" y="5166"/>
                </a:lnTo>
                <a:lnTo>
                  <a:pt x="48" y="5215"/>
                </a:lnTo>
                <a:lnTo>
                  <a:pt x="65" y="5264"/>
                </a:lnTo>
                <a:lnTo>
                  <a:pt x="85" y="5311"/>
                </a:lnTo>
                <a:lnTo>
                  <a:pt x="107" y="5358"/>
                </a:lnTo>
                <a:lnTo>
                  <a:pt x="132" y="5403"/>
                </a:lnTo>
                <a:lnTo>
                  <a:pt x="158" y="5447"/>
                </a:lnTo>
                <a:lnTo>
                  <a:pt x="188" y="5489"/>
                </a:lnTo>
                <a:lnTo>
                  <a:pt x="219" y="5530"/>
                </a:lnTo>
                <a:lnTo>
                  <a:pt x="252" y="5569"/>
                </a:lnTo>
                <a:lnTo>
                  <a:pt x="288" y="5606"/>
                </a:lnTo>
                <a:lnTo>
                  <a:pt x="325" y="5642"/>
                </a:lnTo>
                <a:lnTo>
                  <a:pt x="364" y="5675"/>
                </a:lnTo>
                <a:lnTo>
                  <a:pt x="405" y="5706"/>
                </a:lnTo>
                <a:lnTo>
                  <a:pt x="447" y="5736"/>
                </a:lnTo>
                <a:lnTo>
                  <a:pt x="491" y="5762"/>
                </a:lnTo>
                <a:lnTo>
                  <a:pt x="536" y="5787"/>
                </a:lnTo>
                <a:lnTo>
                  <a:pt x="583" y="5809"/>
                </a:lnTo>
                <a:lnTo>
                  <a:pt x="630" y="5829"/>
                </a:lnTo>
                <a:lnTo>
                  <a:pt x="679" y="5846"/>
                </a:lnTo>
                <a:lnTo>
                  <a:pt x="728" y="5861"/>
                </a:lnTo>
                <a:lnTo>
                  <a:pt x="778" y="5873"/>
                </a:lnTo>
                <a:lnTo>
                  <a:pt x="828" y="5882"/>
                </a:lnTo>
                <a:lnTo>
                  <a:pt x="879" y="5889"/>
                </a:lnTo>
                <a:lnTo>
                  <a:pt x="931" y="5893"/>
                </a:lnTo>
                <a:lnTo>
                  <a:pt x="982" y="5894"/>
                </a:lnTo>
                <a:lnTo>
                  <a:pt x="5555" y="5894"/>
                </a:lnTo>
                <a:lnTo>
                  <a:pt x="5555" y="5893"/>
                </a:lnTo>
                <a:lnTo>
                  <a:pt x="5606" y="5892"/>
                </a:lnTo>
                <a:lnTo>
                  <a:pt x="5658" y="5888"/>
                </a:lnTo>
                <a:lnTo>
                  <a:pt x="5709" y="5881"/>
                </a:lnTo>
                <a:lnTo>
                  <a:pt x="5759" y="5872"/>
                </a:lnTo>
                <a:lnTo>
                  <a:pt x="5809" y="5860"/>
                </a:lnTo>
                <a:lnTo>
                  <a:pt x="5858" y="5845"/>
                </a:lnTo>
                <a:lnTo>
                  <a:pt x="5907" y="5828"/>
                </a:lnTo>
                <a:lnTo>
                  <a:pt x="5954" y="5808"/>
                </a:lnTo>
                <a:lnTo>
                  <a:pt x="6001" y="5786"/>
                </a:lnTo>
                <a:lnTo>
                  <a:pt x="6046" y="5762"/>
                </a:lnTo>
                <a:lnTo>
                  <a:pt x="6090" y="5735"/>
                </a:lnTo>
                <a:lnTo>
                  <a:pt x="6132" y="5706"/>
                </a:lnTo>
                <a:lnTo>
                  <a:pt x="6173" y="5674"/>
                </a:lnTo>
                <a:lnTo>
                  <a:pt x="6212" y="5641"/>
                </a:lnTo>
                <a:lnTo>
                  <a:pt x="6249" y="5606"/>
                </a:lnTo>
                <a:lnTo>
                  <a:pt x="6284" y="5568"/>
                </a:lnTo>
                <a:lnTo>
                  <a:pt x="6318" y="5529"/>
                </a:lnTo>
                <a:lnTo>
                  <a:pt x="6349" y="5489"/>
                </a:lnTo>
                <a:lnTo>
                  <a:pt x="6378" y="5446"/>
                </a:lnTo>
                <a:lnTo>
                  <a:pt x="6405" y="5403"/>
                </a:lnTo>
                <a:lnTo>
                  <a:pt x="6430" y="5357"/>
                </a:lnTo>
                <a:lnTo>
                  <a:pt x="6452" y="5311"/>
                </a:lnTo>
                <a:lnTo>
                  <a:pt x="6472" y="5264"/>
                </a:lnTo>
                <a:lnTo>
                  <a:pt x="6489" y="5215"/>
                </a:lnTo>
                <a:lnTo>
                  <a:pt x="6503" y="5166"/>
                </a:lnTo>
                <a:lnTo>
                  <a:pt x="6515" y="5116"/>
                </a:lnTo>
                <a:lnTo>
                  <a:pt x="6525" y="5066"/>
                </a:lnTo>
                <a:lnTo>
                  <a:pt x="6532" y="5015"/>
                </a:lnTo>
                <a:lnTo>
                  <a:pt x="6536" y="4963"/>
                </a:lnTo>
                <a:lnTo>
                  <a:pt x="6537" y="4912"/>
                </a:lnTo>
                <a:lnTo>
                  <a:pt x="6538" y="982"/>
                </a:lnTo>
                <a:lnTo>
                  <a:pt x="6537" y="982"/>
                </a:lnTo>
                <a:lnTo>
                  <a:pt x="6536" y="931"/>
                </a:lnTo>
                <a:lnTo>
                  <a:pt x="6532" y="879"/>
                </a:lnTo>
                <a:lnTo>
                  <a:pt x="6525" y="828"/>
                </a:lnTo>
                <a:lnTo>
                  <a:pt x="6516" y="778"/>
                </a:lnTo>
                <a:lnTo>
                  <a:pt x="6504" y="728"/>
                </a:lnTo>
                <a:lnTo>
                  <a:pt x="6489" y="679"/>
                </a:lnTo>
                <a:lnTo>
                  <a:pt x="6472" y="630"/>
                </a:lnTo>
                <a:lnTo>
                  <a:pt x="6452" y="583"/>
                </a:lnTo>
                <a:lnTo>
                  <a:pt x="6430" y="536"/>
                </a:lnTo>
                <a:lnTo>
                  <a:pt x="6406" y="491"/>
                </a:lnTo>
                <a:lnTo>
                  <a:pt x="6379" y="447"/>
                </a:lnTo>
                <a:lnTo>
                  <a:pt x="6350" y="405"/>
                </a:lnTo>
                <a:lnTo>
                  <a:pt x="6318" y="364"/>
                </a:lnTo>
                <a:lnTo>
                  <a:pt x="6285" y="325"/>
                </a:lnTo>
                <a:lnTo>
                  <a:pt x="6250" y="288"/>
                </a:lnTo>
                <a:lnTo>
                  <a:pt x="6212" y="253"/>
                </a:lnTo>
                <a:lnTo>
                  <a:pt x="6173" y="219"/>
                </a:lnTo>
                <a:lnTo>
                  <a:pt x="6133" y="188"/>
                </a:lnTo>
                <a:lnTo>
                  <a:pt x="6090" y="159"/>
                </a:lnTo>
                <a:lnTo>
                  <a:pt x="6047" y="132"/>
                </a:lnTo>
                <a:lnTo>
                  <a:pt x="6001" y="107"/>
                </a:lnTo>
                <a:lnTo>
                  <a:pt x="5955" y="85"/>
                </a:lnTo>
                <a:lnTo>
                  <a:pt x="5908" y="65"/>
                </a:lnTo>
                <a:lnTo>
                  <a:pt x="5859" y="48"/>
                </a:lnTo>
                <a:lnTo>
                  <a:pt x="5810" y="34"/>
                </a:lnTo>
                <a:lnTo>
                  <a:pt x="5760" y="22"/>
                </a:lnTo>
                <a:lnTo>
                  <a:pt x="5710" y="12"/>
                </a:lnTo>
                <a:lnTo>
                  <a:pt x="5659" y="5"/>
                </a:lnTo>
                <a:lnTo>
                  <a:pt x="5607" y="1"/>
                </a:lnTo>
                <a:lnTo>
                  <a:pt x="5556" y="0"/>
                </a:lnTo>
                <a:lnTo>
                  <a:pt x="982"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448" name="CustomShape 7"/>
          <p:cNvSpPr/>
          <p:nvPr/>
        </p:nvSpPr>
        <p:spPr>
          <a:xfrm>
            <a:off x="8853120" y="7030800"/>
            <a:ext cx="2352600" cy="2121120"/>
          </a:xfrm>
          <a:custGeom>
            <a:avLst/>
            <a:gdLst/>
            <a:ahLst/>
            <a:rect l="l" t="t" r="r" b="b"/>
            <a:pathLst>
              <a:path w="6539" h="5895">
                <a:moveTo>
                  <a:pt x="982" y="0"/>
                </a:moveTo>
                <a:lnTo>
                  <a:pt x="982" y="0"/>
                </a:lnTo>
                <a:lnTo>
                  <a:pt x="931" y="1"/>
                </a:lnTo>
                <a:lnTo>
                  <a:pt x="879" y="5"/>
                </a:lnTo>
                <a:lnTo>
                  <a:pt x="828" y="12"/>
                </a:lnTo>
                <a:lnTo>
                  <a:pt x="778" y="21"/>
                </a:lnTo>
                <a:lnTo>
                  <a:pt x="728" y="33"/>
                </a:lnTo>
                <a:lnTo>
                  <a:pt x="679" y="48"/>
                </a:lnTo>
                <a:lnTo>
                  <a:pt x="630" y="65"/>
                </a:lnTo>
                <a:lnTo>
                  <a:pt x="583" y="85"/>
                </a:lnTo>
                <a:lnTo>
                  <a:pt x="536" y="107"/>
                </a:lnTo>
                <a:lnTo>
                  <a:pt x="491" y="132"/>
                </a:lnTo>
                <a:lnTo>
                  <a:pt x="447" y="158"/>
                </a:lnTo>
                <a:lnTo>
                  <a:pt x="405" y="188"/>
                </a:lnTo>
                <a:lnTo>
                  <a:pt x="364" y="219"/>
                </a:lnTo>
                <a:lnTo>
                  <a:pt x="325" y="252"/>
                </a:lnTo>
                <a:lnTo>
                  <a:pt x="288" y="288"/>
                </a:lnTo>
                <a:lnTo>
                  <a:pt x="252" y="325"/>
                </a:lnTo>
                <a:lnTo>
                  <a:pt x="219" y="364"/>
                </a:lnTo>
                <a:lnTo>
                  <a:pt x="188" y="405"/>
                </a:lnTo>
                <a:lnTo>
                  <a:pt x="158" y="447"/>
                </a:lnTo>
                <a:lnTo>
                  <a:pt x="132" y="491"/>
                </a:lnTo>
                <a:lnTo>
                  <a:pt x="107" y="536"/>
                </a:lnTo>
                <a:lnTo>
                  <a:pt x="85" y="583"/>
                </a:lnTo>
                <a:lnTo>
                  <a:pt x="65" y="630"/>
                </a:lnTo>
                <a:lnTo>
                  <a:pt x="48" y="679"/>
                </a:lnTo>
                <a:lnTo>
                  <a:pt x="33" y="728"/>
                </a:lnTo>
                <a:lnTo>
                  <a:pt x="21" y="778"/>
                </a:lnTo>
                <a:lnTo>
                  <a:pt x="12" y="828"/>
                </a:lnTo>
                <a:lnTo>
                  <a:pt x="5" y="879"/>
                </a:lnTo>
                <a:lnTo>
                  <a:pt x="1" y="931"/>
                </a:lnTo>
                <a:lnTo>
                  <a:pt x="0" y="982"/>
                </a:lnTo>
                <a:lnTo>
                  <a:pt x="0" y="4912"/>
                </a:lnTo>
                <a:lnTo>
                  <a:pt x="0" y="4912"/>
                </a:lnTo>
                <a:lnTo>
                  <a:pt x="1" y="4963"/>
                </a:lnTo>
                <a:lnTo>
                  <a:pt x="5" y="5015"/>
                </a:lnTo>
                <a:lnTo>
                  <a:pt x="12" y="5066"/>
                </a:lnTo>
                <a:lnTo>
                  <a:pt x="21" y="5116"/>
                </a:lnTo>
                <a:lnTo>
                  <a:pt x="33" y="5166"/>
                </a:lnTo>
                <a:lnTo>
                  <a:pt x="48" y="5215"/>
                </a:lnTo>
                <a:lnTo>
                  <a:pt x="65" y="5264"/>
                </a:lnTo>
                <a:lnTo>
                  <a:pt x="85" y="5311"/>
                </a:lnTo>
                <a:lnTo>
                  <a:pt x="107" y="5358"/>
                </a:lnTo>
                <a:lnTo>
                  <a:pt x="132" y="5403"/>
                </a:lnTo>
                <a:lnTo>
                  <a:pt x="158" y="5447"/>
                </a:lnTo>
                <a:lnTo>
                  <a:pt x="188" y="5489"/>
                </a:lnTo>
                <a:lnTo>
                  <a:pt x="219" y="5530"/>
                </a:lnTo>
                <a:lnTo>
                  <a:pt x="252" y="5569"/>
                </a:lnTo>
                <a:lnTo>
                  <a:pt x="288" y="5606"/>
                </a:lnTo>
                <a:lnTo>
                  <a:pt x="325" y="5642"/>
                </a:lnTo>
                <a:lnTo>
                  <a:pt x="364" y="5675"/>
                </a:lnTo>
                <a:lnTo>
                  <a:pt x="405" y="5706"/>
                </a:lnTo>
                <a:lnTo>
                  <a:pt x="447" y="5736"/>
                </a:lnTo>
                <a:lnTo>
                  <a:pt x="491" y="5762"/>
                </a:lnTo>
                <a:lnTo>
                  <a:pt x="536" y="5787"/>
                </a:lnTo>
                <a:lnTo>
                  <a:pt x="583" y="5809"/>
                </a:lnTo>
                <a:lnTo>
                  <a:pt x="630" y="5829"/>
                </a:lnTo>
                <a:lnTo>
                  <a:pt x="679" y="5846"/>
                </a:lnTo>
                <a:lnTo>
                  <a:pt x="728" y="5861"/>
                </a:lnTo>
                <a:lnTo>
                  <a:pt x="778" y="5873"/>
                </a:lnTo>
                <a:lnTo>
                  <a:pt x="828" y="5882"/>
                </a:lnTo>
                <a:lnTo>
                  <a:pt x="879" y="5889"/>
                </a:lnTo>
                <a:lnTo>
                  <a:pt x="931" y="5893"/>
                </a:lnTo>
                <a:lnTo>
                  <a:pt x="982" y="5894"/>
                </a:lnTo>
                <a:lnTo>
                  <a:pt x="5555" y="5894"/>
                </a:lnTo>
                <a:lnTo>
                  <a:pt x="5555" y="5893"/>
                </a:lnTo>
                <a:lnTo>
                  <a:pt x="5606" y="5892"/>
                </a:lnTo>
                <a:lnTo>
                  <a:pt x="5658" y="5888"/>
                </a:lnTo>
                <a:lnTo>
                  <a:pt x="5709" y="5881"/>
                </a:lnTo>
                <a:lnTo>
                  <a:pt x="5759" y="5872"/>
                </a:lnTo>
                <a:lnTo>
                  <a:pt x="5809" y="5860"/>
                </a:lnTo>
                <a:lnTo>
                  <a:pt x="5858" y="5845"/>
                </a:lnTo>
                <a:lnTo>
                  <a:pt x="5907" y="5828"/>
                </a:lnTo>
                <a:lnTo>
                  <a:pt x="5954" y="5808"/>
                </a:lnTo>
                <a:lnTo>
                  <a:pt x="6001" y="5786"/>
                </a:lnTo>
                <a:lnTo>
                  <a:pt x="6046" y="5762"/>
                </a:lnTo>
                <a:lnTo>
                  <a:pt x="6090" y="5735"/>
                </a:lnTo>
                <a:lnTo>
                  <a:pt x="6132" y="5706"/>
                </a:lnTo>
                <a:lnTo>
                  <a:pt x="6173" y="5674"/>
                </a:lnTo>
                <a:lnTo>
                  <a:pt x="6212" y="5641"/>
                </a:lnTo>
                <a:lnTo>
                  <a:pt x="6249" y="5606"/>
                </a:lnTo>
                <a:lnTo>
                  <a:pt x="6284" y="5568"/>
                </a:lnTo>
                <a:lnTo>
                  <a:pt x="6318" y="5529"/>
                </a:lnTo>
                <a:lnTo>
                  <a:pt x="6349" y="5489"/>
                </a:lnTo>
                <a:lnTo>
                  <a:pt x="6378" y="5446"/>
                </a:lnTo>
                <a:lnTo>
                  <a:pt x="6405" y="5403"/>
                </a:lnTo>
                <a:lnTo>
                  <a:pt x="6430" y="5357"/>
                </a:lnTo>
                <a:lnTo>
                  <a:pt x="6452" y="5311"/>
                </a:lnTo>
                <a:lnTo>
                  <a:pt x="6472" y="5264"/>
                </a:lnTo>
                <a:lnTo>
                  <a:pt x="6489" y="5215"/>
                </a:lnTo>
                <a:lnTo>
                  <a:pt x="6503" y="5166"/>
                </a:lnTo>
                <a:lnTo>
                  <a:pt x="6515" y="5116"/>
                </a:lnTo>
                <a:lnTo>
                  <a:pt x="6525" y="5066"/>
                </a:lnTo>
                <a:lnTo>
                  <a:pt x="6532" y="5015"/>
                </a:lnTo>
                <a:lnTo>
                  <a:pt x="6536" y="4963"/>
                </a:lnTo>
                <a:lnTo>
                  <a:pt x="6537" y="4912"/>
                </a:lnTo>
                <a:lnTo>
                  <a:pt x="6538" y="982"/>
                </a:lnTo>
                <a:lnTo>
                  <a:pt x="6537" y="982"/>
                </a:lnTo>
                <a:lnTo>
                  <a:pt x="6536" y="931"/>
                </a:lnTo>
                <a:lnTo>
                  <a:pt x="6532" y="879"/>
                </a:lnTo>
                <a:lnTo>
                  <a:pt x="6525" y="828"/>
                </a:lnTo>
                <a:lnTo>
                  <a:pt x="6516" y="778"/>
                </a:lnTo>
                <a:lnTo>
                  <a:pt x="6504" y="728"/>
                </a:lnTo>
                <a:lnTo>
                  <a:pt x="6489" y="679"/>
                </a:lnTo>
                <a:lnTo>
                  <a:pt x="6472" y="630"/>
                </a:lnTo>
                <a:lnTo>
                  <a:pt x="6452" y="583"/>
                </a:lnTo>
                <a:lnTo>
                  <a:pt x="6430" y="536"/>
                </a:lnTo>
                <a:lnTo>
                  <a:pt x="6406" y="491"/>
                </a:lnTo>
                <a:lnTo>
                  <a:pt x="6379" y="447"/>
                </a:lnTo>
                <a:lnTo>
                  <a:pt x="6350" y="405"/>
                </a:lnTo>
                <a:lnTo>
                  <a:pt x="6318" y="364"/>
                </a:lnTo>
                <a:lnTo>
                  <a:pt x="6285" y="325"/>
                </a:lnTo>
                <a:lnTo>
                  <a:pt x="6250" y="288"/>
                </a:lnTo>
                <a:lnTo>
                  <a:pt x="6212" y="253"/>
                </a:lnTo>
                <a:lnTo>
                  <a:pt x="6173" y="219"/>
                </a:lnTo>
                <a:lnTo>
                  <a:pt x="6133" y="188"/>
                </a:lnTo>
                <a:lnTo>
                  <a:pt x="6090" y="159"/>
                </a:lnTo>
                <a:lnTo>
                  <a:pt x="6047" y="132"/>
                </a:lnTo>
                <a:lnTo>
                  <a:pt x="6001" y="107"/>
                </a:lnTo>
                <a:lnTo>
                  <a:pt x="5955" y="85"/>
                </a:lnTo>
                <a:lnTo>
                  <a:pt x="5908" y="65"/>
                </a:lnTo>
                <a:lnTo>
                  <a:pt x="5859" y="48"/>
                </a:lnTo>
                <a:lnTo>
                  <a:pt x="5810" y="34"/>
                </a:lnTo>
                <a:lnTo>
                  <a:pt x="5760" y="22"/>
                </a:lnTo>
                <a:lnTo>
                  <a:pt x="5710" y="12"/>
                </a:lnTo>
                <a:lnTo>
                  <a:pt x="5659" y="5"/>
                </a:lnTo>
                <a:lnTo>
                  <a:pt x="5607" y="1"/>
                </a:lnTo>
                <a:lnTo>
                  <a:pt x="5556" y="0"/>
                </a:lnTo>
                <a:lnTo>
                  <a:pt x="982"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Tree>
  </p:cSld>
  <mc:AlternateContent>
    <mc:Choice Requires="p14">
      <p:transition spd="slow" p14:dur="2000"/>
    </mc:Choice>
    <mc:Fallback>
      <p:transition spd="slow"/>
    </mc:Fallback>
  </mc:AlternateContent>
  <p:timing>
    <p:tnLst>
      <p:par>
        <p:cTn id="206" dur="indefinite" restart="never" nodeType="tmRoot">
          <p:childTnLst>
            <p:seq>
              <p:cTn id="207" dur="indefinite" nodeType="mainSeq">
                <p:childTnLst>
                  <p:par>
                    <p:cTn id="208" fill="hold">
                      <p:stCondLst>
                        <p:cond delay="0"/>
                      </p:stCondLst>
                      <p:childTnLst>
                        <p:par>
                          <p:cTn id="209" fill="hold">
                            <p:stCondLst>
                              <p:cond delay="0"/>
                            </p:stCondLst>
                            <p:childTnLst>
                              <p:par>
                                <p:cTn id="210" nodeType="withEffect" fill="hold" presetClass="path" presetID="42">
                                  <p:stCondLst>
                                    <p:cond delay="0"/>
                                  </p:stCondLst>
                                  <p:childTnLst>
                                    <p:animMotion origin="layout" path="M -4.16667E-006 -1.11111E-006 L 0.00157 -0.64954 E">
                                      <p:cBhvr>
                                        <p:cTn id="211" dur="100" fill="hold"/>
                                        <p:tgtEl>
                                          <p:spTgt spid="447"/>
                                        </p:tgtEl>
                                        <p:attrNameLst>
                                          <p:attrName>ppt_x</p:attrName>
                                        </p:attrNameLst>
                                      </p:cBhvr>
                                    </p:animMotion>
                                  </p:childTnLst>
                                </p:cTn>
                              </p:par>
                              <p:par>
                                <p:cTn id="212" nodeType="withEffect" fill="hold" presetClass="path" presetID="42">
                                  <p:stCondLst>
                                    <p:cond delay="0"/>
                                  </p:stCondLst>
                                  <p:childTnLst>
                                    <p:animMotion origin="layout" path="M 3.75E-006 -1.11111E-006 L 0.00156 -0.64954 E">
                                      <p:cBhvr>
                                        <p:cTn id="213" dur="100" fill="hold"/>
                                        <p:tgtEl>
                                          <p:spTgt spid="448"/>
                                        </p:tgtEl>
                                        <p:attrNameLst>
                                          <p:attrName>ppt_x</p:attrName>
                                        </p:attrNameLst>
                                      </p:cBhvr>
                                    </p:animMotion>
                                  </p:childTnLst>
                                </p:cTn>
                              </p:par>
                            </p:childTnLst>
                          </p:cTn>
                        </p:par>
                      </p:childTnLst>
                    </p:cTn>
                  </p:par>
                  <p:par>
                    <p:cTn id="214" fill="hold">
                      <p:stCondLst>
                        <p:cond delay="indefinite"/>
                      </p:stCondLst>
                      <p:childTnLst>
                        <p:par>
                          <p:cTn id="215" fill="hold">
                            <p:stCondLst>
                              <p:cond delay="0"/>
                            </p:stCondLst>
                            <p:childTnLst>
                              <p:par>
                                <p:cTn id="216" nodeType="clickEffect" fill="hold" presetClass="exit" presetID="53" presetSubtype="32">
                                  <p:stCondLst>
                                    <p:cond delay="0"/>
                                  </p:stCondLst>
                                  <p:childTnLst>
                                    <p:anim calcmode="lin" valueType="num">
                                      <p:cBhvr additive="repl">
                                        <p:cTn id="217" dur="500"/>
                                        <p:tgtEl>
                                          <p:spTgt spid="447"/>
                                        </p:tgtEl>
                                        <p:attrNameLst>
                                          <p:attrName>ppt_w</p:attrName>
                                        </p:attrNameLst>
                                      </p:cBhvr>
                                      <p:tavLst>
                                        <p:tav tm="0">
                                          <p:val>
                                            <p:strVal val="#ppt_w"/>
                                          </p:val>
                                        </p:tav>
                                        <p:tav tm="100000">
                                          <p:val>
                                            <p:strVal val="0"/>
                                          </p:val>
                                        </p:tav>
                                      </p:tavLst>
                                    </p:anim>
                                    <p:anim calcmode="lin" valueType="num">
                                      <p:cBhvr additive="repl">
                                        <p:cTn id="218" dur="500"/>
                                        <p:tgtEl>
                                          <p:spTgt spid="447"/>
                                        </p:tgtEl>
                                        <p:attrNameLst>
                                          <p:attrName>ppt_h</p:attrName>
                                        </p:attrNameLst>
                                      </p:cBhvr>
                                      <p:tavLst>
                                        <p:tav tm="0">
                                          <p:val>
                                            <p:strVal val="#ppt_h"/>
                                          </p:val>
                                        </p:tav>
                                        <p:tav tm="100000">
                                          <p:val>
                                            <p:strVal val="0"/>
                                          </p:val>
                                        </p:tav>
                                      </p:tavLst>
                                    </p:anim>
                                    <p:animEffect filter="fade" transition="out">
                                      <p:cBhvr additive="repl">
                                        <p:cTn id="219" dur="500"/>
                                        <p:tgtEl>
                                          <p:spTgt spid="447"/>
                                        </p:tgtEl>
                                      </p:cBhvr>
                                    </p:animEffect>
                                    <p:set>
                                      <p:cBhvr>
                                        <p:cTn id="220" dur="1" fill="hold">
                                          <p:stCondLst>
                                            <p:cond delay="499"/>
                                          </p:stCondLst>
                                        </p:cTn>
                                        <p:tgtEl>
                                          <p:spTgt spid="447"/>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xit" presetID="53" presetSubtype="32">
                                  <p:stCondLst>
                                    <p:cond delay="0"/>
                                  </p:stCondLst>
                                  <p:childTnLst>
                                    <p:anim calcmode="lin" valueType="num">
                                      <p:cBhvr additive="repl">
                                        <p:cTn id="224" dur="500"/>
                                        <p:tgtEl>
                                          <p:spTgt spid="448"/>
                                        </p:tgtEl>
                                        <p:attrNameLst>
                                          <p:attrName>ppt_w</p:attrName>
                                        </p:attrNameLst>
                                      </p:cBhvr>
                                      <p:tavLst>
                                        <p:tav tm="0">
                                          <p:val>
                                            <p:strVal val="#ppt_w"/>
                                          </p:val>
                                        </p:tav>
                                        <p:tav tm="100000">
                                          <p:val>
                                            <p:strVal val="0"/>
                                          </p:val>
                                        </p:tav>
                                      </p:tavLst>
                                    </p:anim>
                                    <p:anim calcmode="lin" valueType="num">
                                      <p:cBhvr additive="repl">
                                        <p:cTn id="225" dur="500"/>
                                        <p:tgtEl>
                                          <p:spTgt spid="448"/>
                                        </p:tgtEl>
                                        <p:attrNameLst>
                                          <p:attrName>ppt_h</p:attrName>
                                        </p:attrNameLst>
                                      </p:cBhvr>
                                      <p:tavLst>
                                        <p:tav tm="0">
                                          <p:val>
                                            <p:strVal val="#ppt_h"/>
                                          </p:val>
                                        </p:tav>
                                        <p:tav tm="100000">
                                          <p:val>
                                            <p:strVal val="0"/>
                                          </p:val>
                                        </p:tav>
                                      </p:tavLst>
                                    </p:anim>
                                    <p:animEffect filter="fade" transition="out">
                                      <p:cBhvr additive="repl">
                                        <p:cTn id="226" dur="500"/>
                                        <p:tgtEl>
                                          <p:spTgt spid="448"/>
                                        </p:tgtEl>
                                      </p:cBhvr>
                                    </p:animEffect>
                                    <p:set>
                                      <p:cBhvr>
                                        <p:cTn id="227" dur="1" fill="hold">
                                          <p:stCondLst>
                                            <p:cond delay="499"/>
                                          </p:stCondLst>
                                        </p:cTn>
                                        <p:tgtEl>
                                          <p:spTgt spid="4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Variables</a:t>
            </a:r>
            <a:endParaRPr b="0" lang="fr-FR" sz="4000" spc="-1" strike="noStrike">
              <a:latin typeface="Arial"/>
            </a:endParaRPr>
          </a:p>
        </p:txBody>
      </p:sp>
      <p:sp>
        <p:nvSpPr>
          <p:cNvPr id="450"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5: </a:t>
            </a:r>
            <a:endParaRPr b="0" lang="fr-FR" sz="2400" spc="-1" strike="noStrike">
              <a:latin typeface="Arial"/>
            </a:endParaRPr>
          </a:p>
        </p:txBody>
      </p:sp>
      <p:sp>
        <p:nvSpPr>
          <p:cNvPr id="451" name="CustomShape 3"/>
          <p:cNvSpPr/>
          <p:nvPr/>
        </p:nvSpPr>
        <p:spPr>
          <a:xfrm>
            <a:off x="100548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a:bodyPr>
          <a:p>
            <a:pPr>
              <a:lnSpc>
                <a:spcPct val="80000"/>
              </a:lnSpc>
              <a:spcBef>
                <a:spcPts val="1001"/>
              </a:spcBef>
              <a:tabLst>
                <a:tab algn="l" pos="0"/>
              </a:tabLst>
            </a:pPr>
            <a:r>
              <a:rPr b="1" lang="fr-FR" sz="3600" spc="-1" strike="noStrike">
                <a:solidFill>
                  <a:srgbClr val="000000"/>
                </a:solidFill>
                <a:latin typeface="Calibri"/>
                <a:ea typeface="DejaVu Sans"/>
              </a:rPr>
              <a:t>Écrire l’algorithme qui permet d’échanger les valeurs de 2 entiers A et B</a:t>
            </a:r>
            <a:endParaRPr b="0" lang="fr-FR" sz="3600" spc="-1" strike="noStrike">
              <a:latin typeface="Arial"/>
            </a:endParaRPr>
          </a:p>
          <a:p>
            <a:pPr>
              <a:lnSpc>
                <a:spcPct val="80000"/>
              </a:lnSpc>
              <a:spcBef>
                <a:spcPts val="1001"/>
              </a:spcBef>
              <a:tabLst>
                <a:tab algn="l" pos="0"/>
              </a:tabLst>
            </a:pPr>
            <a:endParaRPr b="0" lang="fr-FR" sz="3600" spc="-1" strike="noStrike">
              <a:latin typeface="Arial"/>
            </a:endParaRPr>
          </a:p>
          <a:p>
            <a:pPr>
              <a:lnSpc>
                <a:spcPct val="80000"/>
              </a:lnSpc>
              <a:spcBef>
                <a:spcPts val="1001"/>
              </a:spcBef>
              <a:tabLst>
                <a:tab algn="l" pos="0"/>
              </a:tabLst>
            </a:pPr>
            <a:r>
              <a:rPr b="1" lang="fr-FR" sz="2400" spc="-1" strike="noStrike" u="sng">
                <a:solidFill>
                  <a:srgbClr val="0563c1"/>
                </a:solidFill>
                <a:uFillTx/>
                <a:latin typeface="Calibri"/>
                <a:ea typeface="DejaVu Sans"/>
                <a:hlinkClick r:id="rId1"/>
              </a:rPr>
              <a:t>exo_affectation05.alg</a:t>
            </a:r>
            <a:endParaRPr b="0" lang="fr-FR" sz="2400" spc="-1" strike="noStrike">
              <a:latin typeface="Arial"/>
            </a:endParaRPr>
          </a:p>
          <a:p>
            <a:pPr>
              <a:lnSpc>
                <a:spcPct val="80000"/>
              </a:lnSpc>
              <a:spcBef>
                <a:spcPts val="1001"/>
              </a:spcBef>
              <a:tabLst>
                <a:tab algn="l" pos="0"/>
              </a:tabLst>
            </a:pPr>
            <a:endParaRPr b="0" lang="fr-FR" sz="2400" spc="-1" strike="noStrike">
              <a:latin typeface="Arial"/>
            </a:endParaRPr>
          </a:p>
        </p:txBody>
      </p:sp>
      <p:sp>
        <p:nvSpPr>
          <p:cNvPr id="452"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6:</a:t>
            </a:r>
            <a:endParaRPr b="0" lang="fr-FR" sz="2400" spc="-1" strike="noStrike">
              <a:latin typeface="Arial"/>
            </a:endParaRPr>
          </a:p>
        </p:txBody>
      </p:sp>
      <p:sp>
        <p:nvSpPr>
          <p:cNvPr id="453" name="CustomShape 5"/>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a:lnSpc>
                <a:spcPct val="80000"/>
              </a:lnSpc>
              <a:spcBef>
                <a:spcPts val="1001"/>
              </a:spcBef>
              <a:tabLst>
                <a:tab algn="l" pos="0"/>
              </a:tabLst>
            </a:pPr>
            <a:r>
              <a:rPr b="1" lang="fr-FR" sz="3200" spc="-1" strike="noStrike">
                <a:solidFill>
                  <a:srgbClr val="000000"/>
                </a:solidFill>
                <a:latin typeface="Calibri"/>
                <a:ea typeface="DejaVu Sans"/>
              </a:rPr>
              <a:t>Écrire l’algorithme qui permet d’échanger les valeurs de 3 entiers A,B et C (B à A, C à B et A à C)</a:t>
            </a:r>
            <a:endParaRPr b="0" lang="fr-FR" sz="3200" spc="-1" strike="noStrike">
              <a:latin typeface="Arial"/>
            </a:endParaRPr>
          </a:p>
          <a:p>
            <a:pPr>
              <a:lnSpc>
                <a:spcPct val="80000"/>
              </a:lnSpc>
              <a:spcBef>
                <a:spcPts val="1001"/>
              </a:spcBef>
              <a:tabLst>
                <a:tab algn="l" pos="0"/>
              </a:tabLst>
            </a:pPr>
            <a:endParaRPr b="0" lang="fr-FR" sz="3200" spc="-1" strike="noStrike">
              <a:latin typeface="Arial"/>
            </a:endParaRPr>
          </a:p>
          <a:p>
            <a:pPr>
              <a:lnSpc>
                <a:spcPct val="80000"/>
              </a:lnSpc>
              <a:spcBef>
                <a:spcPts val="1001"/>
              </a:spcBef>
              <a:tabLst>
                <a:tab algn="l" pos="0"/>
              </a:tabLst>
            </a:pPr>
            <a:r>
              <a:rPr b="1" lang="fr-FR" sz="3200" spc="-1" strike="noStrike" u="sng">
                <a:solidFill>
                  <a:srgbClr val="0563c1"/>
                </a:solidFill>
                <a:uFillTx/>
                <a:latin typeface="Calibri"/>
                <a:ea typeface="DejaVu Sans"/>
                <a:hlinkClick r:id="rId2"/>
              </a:rPr>
              <a:t>exo_affectation06.alg</a:t>
            </a:r>
            <a:endParaRPr b="0" lang="fr-FR" sz="3200" spc="-1" strike="noStrike">
              <a:latin typeface="Arial"/>
            </a:endParaRPr>
          </a:p>
        </p:txBody>
      </p:sp>
      <p:sp>
        <p:nvSpPr>
          <p:cNvPr id="454" name="CustomShape 6"/>
          <p:cNvSpPr/>
          <p:nvPr/>
        </p:nvSpPr>
        <p:spPr>
          <a:xfrm>
            <a:off x="1026000" y="7193160"/>
            <a:ext cx="5150160" cy="3656520"/>
          </a:xfrm>
          <a:custGeom>
            <a:avLst/>
            <a:gdLst/>
            <a:ahLst/>
            <a:rect l="l" t="t" r="r" b="b"/>
            <a:pathLst>
              <a:path w="14310" h="10161">
                <a:moveTo>
                  <a:pt x="1693" y="0"/>
                </a:moveTo>
                <a:lnTo>
                  <a:pt x="1693" y="0"/>
                </a:lnTo>
                <a:lnTo>
                  <a:pt x="1604" y="2"/>
                </a:lnTo>
                <a:lnTo>
                  <a:pt x="1516" y="9"/>
                </a:lnTo>
                <a:lnTo>
                  <a:pt x="1428" y="21"/>
                </a:lnTo>
                <a:lnTo>
                  <a:pt x="1341" y="37"/>
                </a:lnTo>
                <a:lnTo>
                  <a:pt x="1255" y="58"/>
                </a:lnTo>
                <a:lnTo>
                  <a:pt x="1170" y="83"/>
                </a:lnTo>
                <a:lnTo>
                  <a:pt x="1086" y="112"/>
                </a:lnTo>
                <a:lnTo>
                  <a:pt x="1004" y="146"/>
                </a:lnTo>
                <a:lnTo>
                  <a:pt x="924" y="185"/>
                </a:lnTo>
                <a:lnTo>
                  <a:pt x="847" y="227"/>
                </a:lnTo>
                <a:lnTo>
                  <a:pt x="771" y="273"/>
                </a:lnTo>
                <a:lnTo>
                  <a:pt x="698" y="323"/>
                </a:lnTo>
                <a:lnTo>
                  <a:pt x="628" y="377"/>
                </a:lnTo>
                <a:lnTo>
                  <a:pt x="560" y="435"/>
                </a:lnTo>
                <a:lnTo>
                  <a:pt x="496" y="496"/>
                </a:lnTo>
                <a:lnTo>
                  <a:pt x="435" y="560"/>
                </a:lnTo>
                <a:lnTo>
                  <a:pt x="377" y="628"/>
                </a:lnTo>
                <a:lnTo>
                  <a:pt x="323" y="698"/>
                </a:lnTo>
                <a:lnTo>
                  <a:pt x="273" y="771"/>
                </a:lnTo>
                <a:lnTo>
                  <a:pt x="227" y="846"/>
                </a:lnTo>
                <a:lnTo>
                  <a:pt x="185" y="924"/>
                </a:lnTo>
                <a:lnTo>
                  <a:pt x="146" y="1004"/>
                </a:lnTo>
                <a:lnTo>
                  <a:pt x="112" y="1086"/>
                </a:lnTo>
                <a:lnTo>
                  <a:pt x="83" y="1170"/>
                </a:lnTo>
                <a:lnTo>
                  <a:pt x="58" y="1255"/>
                </a:lnTo>
                <a:lnTo>
                  <a:pt x="37" y="1341"/>
                </a:lnTo>
                <a:lnTo>
                  <a:pt x="21" y="1428"/>
                </a:lnTo>
                <a:lnTo>
                  <a:pt x="9" y="1516"/>
                </a:lnTo>
                <a:lnTo>
                  <a:pt x="2" y="1604"/>
                </a:lnTo>
                <a:lnTo>
                  <a:pt x="0" y="1693"/>
                </a:lnTo>
                <a:lnTo>
                  <a:pt x="0" y="8466"/>
                </a:lnTo>
                <a:lnTo>
                  <a:pt x="0" y="8466"/>
                </a:lnTo>
                <a:lnTo>
                  <a:pt x="2" y="8555"/>
                </a:lnTo>
                <a:lnTo>
                  <a:pt x="9" y="8643"/>
                </a:lnTo>
                <a:lnTo>
                  <a:pt x="21" y="8731"/>
                </a:lnTo>
                <a:lnTo>
                  <a:pt x="37" y="8818"/>
                </a:lnTo>
                <a:lnTo>
                  <a:pt x="58" y="8904"/>
                </a:lnTo>
                <a:lnTo>
                  <a:pt x="83" y="8989"/>
                </a:lnTo>
                <a:lnTo>
                  <a:pt x="112" y="9073"/>
                </a:lnTo>
                <a:lnTo>
                  <a:pt x="146" y="9155"/>
                </a:lnTo>
                <a:lnTo>
                  <a:pt x="185" y="9235"/>
                </a:lnTo>
                <a:lnTo>
                  <a:pt x="227" y="9313"/>
                </a:lnTo>
                <a:lnTo>
                  <a:pt x="273" y="9388"/>
                </a:lnTo>
                <a:lnTo>
                  <a:pt x="323" y="9461"/>
                </a:lnTo>
                <a:lnTo>
                  <a:pt x="377" y="9531"/>
                </a:lnTo>
                <a:lnTo>
                  <a:pt x="435" y="9599"/>
                </a:lnTo>
                <a:lnTo>
                  <a:pt x="496" y="9663"/>
                </a:lnTo>
                <a:lnTo>
                  <a:pt x="560" y="9724"/>
                </a:lnTo>
                <a:lnTo>
                  <a:pt x="628" y="9782"/>
                </a:lnTo>
                <a:lnTo>
                  <a:pt x="698" y="9836"/>
                </a:lnTo>
                <a:lnTo>
                  <a:pt x="771" y="9886"/>
                </a:lnTo>
                <a:lnTo>
                  <a:pt x="847" y="9932"/>
                </a:lnTo>
                <a:lnTo>
                  <a:pt x="924" y="9974"/>
                </a:lnTo>
                <a:lnTo>
                  <a:pt x="1004" y="10013"/>
                </a:lnTo>
                <a:lnTo>
                  <a:pt x="1086" y="10047"/>
                </a:lnTo>
                <a:lnTo>
                  <a:pt x="1170" y="10076"/>
                </a:lnTo>
                <a:lnTo>
                  <a:pt x="1255" y="10101"/>
                </a:lnTo>
                <a:lnTo>
                  <a:pt x="1341" y="10122"/>
                </a:lnTo>
                <a:lnTo>
                  <a:pt x="1428" y="10138"/>
                </a:lnTo>
                <a:lnTo>
                  <a:pt x="1516" y="10150"/>
                </a:lnTo>
                <a:lnTo>
                  <a:pt x="1604" y="10157"/>
                </a:lnTo>
                <a:lnTo>
                  <a:pt x="1693" y="10159"/>
                </a:lnTo>
                <a:lnTo>
                  <a:pt x="12615" y="10160"/>
                </a:lnTo>
                <a:lnTo>
                  <a:pt x="12615" y="10160"/>
                </a:lnTo>
                <a:lnTo>
                  <a:pt x="12704" y="10158"/>
                </a:lnTo>
                <a:lnTo>
                  <a:pt x="12792" y="10151"/>
                </a:lnTo>
                <a:lnTo>
                  <a:pt x="12880" y="10139"/>
                </a:lnTo>
                <a:lnTo>
                  <a:pt x="12967" y="10123"/>
                </a:lnTo>
                <a:lnTo>
                  <a:pt x="13053" y="10102"/>
                </a:lnTo>
                <a:lnTo>
                  <a:pt x="13138" y="10077"/>
                </a:lnTo>
                <a:lnTo>
                  <a:pt x="13222" y="10048"/>
                </a:lnTo>
                <a:lnTo>
                  <a:pt x="13304" y="10014"/>
                </a:lnTo>
                <a:lnTo>
                  <a:pt x="13384" y="9975"/>
                </a:lnTo>
                <a:lnTo>
                  <a:pt x="13462" y="9933"/>
                </a:lnTo>
                <a:lnTo>
                  <a:pt x="13537" y="9887"/>
                </a:lnTo>
                <a:lnTo>
                  <a:pt x="13610" y="9837"/>
                </a:lnTo>
                <a:lnTo>
                  <a:pt x="13680" y="9783"/>
                </a:lnTo>
                <a:lnTo>
                  <a:pt x="13748" y="9725"/>
                </a:lnTo>
                <a:lnTo>
                  <a:pt x="13812" y="9664"/>
                </a:lnTo>
                <a:lnTo>
                  <a:pt x="13873" y="9600"/>
                </a:lnTo>
                <a:lnTo>
                  <a:pt x="13931" y="9532"/>
                </a:lnTo>
                <a:lnTo>
                  <a:pt x="13985" y="9462"/>
                </a:lnTo>
                <a:lnTo>
                  <a:pt x="14035" y="9389"/>
                </a:lnTo>
                <a:lnTo>
                  <a:pt x="14081" y="9313"/>
                </a:lnTo>
                <a:lnTo>
                  <a:pt x="14123" y="9236"/>
                </a:lnTo>
                <a:lnTo>
                  <a:pt x="14162" y="9156"/>
                </a:lnTo>
                <a:lnTo>
                  <a:pt x="14196" y="9074"/>
                </a:lnTo>
                <a:lnTo>
                  <a:pt x="14225" y="8990"/>
                </a:lnTo>
                <a:lnTo>
                  <a:pt x="14250" y="8905"/>
                </a:lnTo>
                <a:lnTo>
                  <a:pt x="14271" y="8819"/>
                </a:lnTo>
                <a:lnTo>
                  <a:pt x="14287" y="8732"/>
                </a:lnTo>
                <a:lnTo>
                  <a:pt x="14299" y="8644"/>
                </a:lnTo>
                <a:lnTo>
                  <a:pt x="14306" y="8556"/>
                </a:lnTo>
                <a:lnTo>
                  <a:pt x="14308" y="8467"/>
                </a:lnTo>
                <a:lnTo>
                  <a:pt x="14309" y="1693"/>
                </a:lnTo>
                <a:lnTo>
                  <a:pt x="14309" y="1693"/>
                </a:lnTo>
                <a:lnTo>
                  <a:pt x="14307" y="1604"/>
                </a:lnTo>
                <a:lnTo>
                  <a:pt x="14300" y="1516"/>
                </a:lnTo>
                <a:lnTo>
                  <a:pt x="14288" y="1428"/>
                </a:lnTo>
                <a:lnTo>
                  <a:pt x="14272" y="1341"/>
                </a:lnTo>
                <a:lnTo>
                  <a:pt x="14251" y="1255"/>
                </a:lnTo>
                <a:lnTo>
                  <a:pt x="14226" y="1170"/>
                </a:lnTo>
                <a:lnTo>
                  <a:pt x="14197" y="1086"/>
                </a:lnTo>
                <a:lnTo>
                  <a:pt x="14163" y="1004"/>
                </a:lnTo>
                <a:lnTo>
                  <a:pt x="14124" y="924"/>
                </a:lnTo>
                <a:lnTo>
                  <a:pt x="14082" y="847"/>
                </a:lnTo>
                <a:lnTo>
                  <a:pt x="14036" y="771"/>
                </a:lnTo>
                <a:lnTo>
                  <a:pt x="13986" y="698"/>
                </a:lnTo>
                <a:lnTo>
                  <a:pt x="13932" y="628"/>
                </a:lnTo>
                <a:lnTo>
                  <a:pt x="13874" y="560"/>
                </a:lnTo>
                <a:lnTo>
                  <a:pt x="13813" y="496"/>
                </a:lnTo>
                <a:lnTo>
                  <a:pt x="13749" y="435"/>
                </a:lnTo>
                <a:lnTo>
                  <a:pt x="13681" y="377"/>
                </a:lnTo>
                <a:lnTo>
                  <a:pt x="13611" y="323"/>
                </a:lnTo>
                <a:lnTo>
                  <a:pt x="13538" y="273"/>
                </a:lnTo>
                <a:lnTo>
                  <a:pt x="13463" y="227"/>
                </a:lnTo>
                <a:lnTo>
                  <a:pt x="13385" y="185"/>
                </a:lnTo>
                <a:lnTo>
                  <a:pt x="13305" y="146"/>
                </a:lnTo>
                <a:lnTo>
                  <a:pt x="13223" y="112"/>
                </a:lnTo>
                <a:lnTo>
                  <a:pt x="13139" y="83"/>
                </a:lnTo>
                <a:lnTo>
                  <a:pt x="13054" y="58"/>
                </a:lnTo>
                <a:lnTo>
                  <a:pt x="12968" y="37"/>
                </a:lnTo>
                <a:lnTo>
                  <a:pt x="12881" y="21"/>
                </a:lnTo>
                <a:lnTo>
                  <a:pt x="12793" y="9"/>
                </a:lnTo>
                <a:lnTo>
                  <a:pt x="12705" y="2"/>
                </a:lnTo>
                <a:lnTo>
                  <a:pt x="12616" y="0"/>
                </a:lnTo>
                <a:lnTo>
                  <a:pt x="1693"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455" name="CustomShape 7"/>
          <p:cNvSpPr/>
          <p:nvPr/>
        </p:nvSpPr>
        <p:spPr>
          <a:xfrm>
            <a:off x="6358320" y="7193160"/>
            <a:ext cx="5085720" cy="3453480"/>
          </a:xfrm>
          <a:custGeom>
            <a:avLst/>
            <a:gdLst/>
            <a:ahLst/>
            <a:rect l="l" t="t" r="r" b="b"/>
            <a:pathLst>
              <a:path w="14131" h="9597">
                <a:moveTo>
                  <a:pt x="1599" y="0"/>
                </a:moveTo>
                <a:lnTo>
                  <a:pt x="1599" y="0"/>
                </a:lnTo>
                <a:lnTo>
                  <a:pt x="1515" y="2"/>
                </a:lnTo>
                <a:lnTo>
                  <a:pt x="1432" y="9"/>
                </a:lnTo>
                <a:lnTo>
                  <a:pt x="1349" y="20"/>
                </a:lnTo>
                <a:lnTo>
                  <a:pt x="1267" y="35"/>
                </a:lnTo>
                <a:lnTo>
                  <a:pt x="1185" y="54"/>
                </a:lnTo>
                <a:lnTo>
                  <a:pt x="1105" y="78"/>
                </a:lnTo>
                <a:lnTo>
                  <a:pt x="1026" y="106"/>
                </a:lnTo>
                <a:lnTo>
                  <a:pt x="949" y="138"/>
                </a:lnTo>
                <a:lnTo>
                  <a:pt x="873" y="174"/>
                </a:lnTo>
                <a:lnTo>
                  <a:pt x="800" y="214"/>
                </a:lnTo>
                <a:lnTo>
                  <a:pt x="728" y="258"/>
                </a:lnTo>
                <a:lnTo>
                  <a:pt x="659" y="305"/>
                </a:lnTo>
                <a:lnTo>
                  <a:pt x="593" y="356"/>
                </a:lnTo>
                <a:lnTo>
                  <a:pt x="529" y="411"/>
                </a:lnTo>
                <a:lnTo>
                  <a:pt x="468" y="468"/>
                </a:lnTo>
                <a:lnTo>
                  <a:pt x="411" y="529"/>
                </a:lnTo>
                <a:lnTo>
                  <a:pt x="356" y="593"/>
                </a:lnTo>
                <a:lnTo>
                  <a:pt x="305" y="659"/>
                </a:lnTo>
                <a:lnTo>
                  <a:pt x="258" y="728"/>
                </a:lnTo>
                <a:lnTo>
                  <a:pt x="214" y="799"/>
                </a:lnTo>
                <a:lnTo>
                  <a:pt x="174" y="873"/>
                </a:lnTo>
                <a:lnTo>
                  <a:pt x="138" y="949"/>
                </a:lnTo>
                <a:lnTo>
                  <a:pt x="106" y="1026"/>
                </a:lnTo>
                <a:lnTo>
                  <a:pt x="78" y="1105"/>
                </a:lnTo>
                <a:lnTo>
                  <a:pt x="54" y="1185"/>
                </a:lnTo>
                <a:lnTo>
                  <a:pt x="35" y="1267"/>
                </a:lnTo>
                <a:lnTo>
                  <a:pt x="20" y="1349"/>
                </a:lnTo>
                <a:lnTo>
                  <a:pt x="9" y="1432"/>
                </a:lnTo>
                <a:lnTo>
                  <a:pt x="2" y="1515"/>
                </a:lnTo>
                <a:lnTo>
                  <a:pt x="0" y="1599"/>
                </a:lnTo>
                <a:lnTo>
                  <a:pt x="0" y="7996"/>
                </a:lnTo>
                <a:lnTo>
                  <a:pt x="0" y="7996"/>
                </a:lnTo>
                <a:lnTo>
                  <a:pt x="2" y="8080"/>
                </a:lnTo>
                <a:lnTo>
                  <a:pt x="9" y="8163"/>
                </a:lnTo>
                <a:lnTo>
                  <a:pt x="20" y="8246"/>
                </a:lnTo>
                <a:lnTo>
                  <a:pt x="35" y="8328"/>
                </a:lnTo>
                <a:lnTo>
                  <a:pt x="54" y="8410"/>
                </a:lnTo>
                <a:lnTo>
                  <a:pt x="78" y="8490"/>
                </a:lnTo>
                <a:lnTo>
                  <a:pt x="106" y="8569"/>
                </a:lnTo>
                <a:lnTo>
                  <a:pt x="138" y="8646"/>
                </a:lnTo>
                <a:lnTo>
                  <a:pt x="174" y="8722"/>
                </a:lnTo>
                <a:lnTo>
                  <a:pt x="214" y="8796"/>
                </a:lnTo>
                <a:lnTo>
                  <a:pt x="258" y="8867"/>
                </a:lnTo>
                <a:lnTo>
                  <a:pt x="305" y="8936"/>
                </a:lnTo>
                <a:lnTo>
                  <a:pt x="356" y="9002"/>
                </a:lnTo>
                <a:lnTo>
                  <a:pt x="411" y="9066"/>
                </a:lnTo>
                <a:lnTo>
                  <a:pt x="468" y="9127"/>
                </a:lnTo>
                <a:lnTo>
                  <a:pt x="529" y="9184"/>
                </a:lnTo>
                <a:lnTo>
                  <a:pt x="593" y="9239"/>
                </a:lnTo>
                <a:lnTo>
                  <a:pt x="659" y="9290"/>
                </a:lnTo>
                <a:lnTo>
                  <a:pt x="728" y="9337"/>
                </a:lnTo>
                <a:lnTo>
                  <a:pt x="800" y="9381"/>
                </a:lnTo>
                <a:lnTo>
                  <a:pt x="873" y="9421"/>
                </a:lnTo>
                <a:lnTo>
                  <a:pt x="949" y="9457"/>
                </a:lnTo>
                <a:lnTo>
                  <a:pt x="1026" y="9489"/>
                </a:lnTo>
                <a:lnTo>
                  <a:pt x="1105" y="9517"/>
                </a:lnTo>
                <a:lnTo>
                  <a:pt x="1185" y="9541"/>
                </a:lnTo>
                <a:lnTo>
                  <a:pt x="1267" y="9560"/>
                </a:lnTo>
                <a:lnTo>
                  <a:pt x="1349" y="9575"/>
                </a:lnTo>
                <a:lnTo>
                  <a:pt x="1432" y="9586"/>
                </a:lnTo>
                <a:lnTo>
                  <a:pt x="1515" y="9593"/>
                </a:lnTo>
                <a:lnTo>
                  <a:pt x="1599" y="9595"/>
                </a:lnTo>
                <a:lnTo>
                  <a:pt x="12530" y="9596"/>
                </a:lnTo>
                <a:lnTo>
                  <a:pt x="12530" y="9596"/>
                </a:lnTo>
                <a:lnTo>
                  <a:pt x="12614" y="9594"/>
                </a:lnTo>
                <a:lnTo>
                  <a:pt x="12697" y="9587"/>
                </a:lnTo>
                <a:lnTo>
                  <a:pt x="12780" y="9576"/>
                </a:lnTo>
                <a:lnTo>
                  <a:pt x="12862" y="9561"/>
                </a:lnTo>
                <a:lnTo>
                  <a:pt x="12944" y="9542"/>
                </a:lnTo>
                <a:lnTo>
                  <a:pt x="13024" y="9518"/>
                </a:lnTo>
                <a:lnTo>
                  <a:pt x="13103" y="9490"/>
                </a:lnTo>
                <a:lnTo>
                  <a:pt x="13180" y="9458"/>
                </a:lnTo>
                <a:lnTo>
                  <a:pt x="13256" y="9422"/>
                </a:lnTo>
                <a:lnTo>
                  <a:pt x="13330" y="9382"/>
                </a:lnTo>
                <a:lnTo>
                  <a:pt x="13401" y="9338"/>
                </a:lnTo>
                <a:lnTo>
                  <a:pt x="13470" y="9291"/>
                </a:lnTo>
                <a:lnTo>
                  <a:pt x="13536" y="9240"/>
                </a:lnTo>
                <a:lnTo>
                  <a:pt x="13600" y="9185"/>
                </a:lnTo>
                <a:lnTo>
                  <a:pt x="13661" y="9128"/>
                </a:lnTo>
                <a:lnTo>
                  <a:pt x="13718" y="9067"/>
                </a:lnTo>
                <a:lnTo>
                  <a:pt x="13773" y="9003"/>
                </a:lnTo>
                <a:lnTo>
                  <a:pt x="13824" y="8937"/>
                </a:lnTo>
                <a:lnTo>
                  <a:pt x="13871" y="8868"/>
                </a:lnTo>
                <a:lnTo>
                  <a:pt x="13915" y="8796"/>
                </a:lnTo>
                <a:lnTo>
                  <a:pt x="13955" y="8723"/>
                </a:lnTo>
                <a:lnTo>
                  <a:pt x="13991" y="8647"/>
                </a:lnTo>
                <a:lnTo>
                  <a:pt x="14023" y="8570"/>
                </a:lnTo>
                <a:lnTo>
                  <a:pt x="14051" y="8491"/>
                </a:lnTo>
                <a:lnTo>
                  <a:pt x="14075" y="8411"/>
                </a:lnTo>
                <a:lnTo>
                  <a:pt x="14094" y="8329"/>
                </a:lnTo>
                <a:lnTo>
                  <a:pt x="14109" y="8247"/>
                </a:lnTo>
                <a:lnTo>
                  <a:pt x="14120" y="8164"/>
                </a:lnTo>
                <a:lnTo>
                  <a:pt x="14127" y="8081"/>
                </a:lnTo>
                <a:lnTo>
                  <a:pt x="14129" y="7997"/>
                </a:lnTo>
                <a:lnTo>
                  <a:pt x="14130" y="1599"/>
                </a:lnTo>
                <a:lnTo>
                  <a:pt x="14130" y="1599"/>
                </a:lnTo>
                <a:lnTo>
                  <a:pt x="14128" y="1515"/>
                </a:lnTo>
                <a:lnTo>
                  <a:pt x="14121" y="1432"/>
                </a:lnTo>
                <a:lnTo>
                  <a:pt x="14110" y="1349"/>
                </a:lnTo>
                <a:lnTo>
                  <a:pt x="14095" y="1267"/>
                </a:lnTo>
                <a:lnTo>
                  <a:pt x="14076" y="1185"/>
                </a:lnTo>
                <a:lnTo>
                  <a:pt x="14052" y="1105"/>
                </a:lnTo>
                <a:lnTo>
                  <a:pt x="14024" y="1026"/>
                </a:lnTo>
                <a:lnTo>
                  <a:pt x="13992" y="949"/>
                </a:lnTo>
                <a:lnTo>
                  <a:pt x="13956" y="873"/>
                </a:lnTo>
                <a:lnTo>
                  <a:pt x="13916" y="800"/>
                </a:lnTo>
                <a:lnTo>
                  <a:pt x="13872" y="728"/>
                </a:lnTo>
                <a:lnTo>
                  <a:pt x="13825" y="659"/>
                </a:lnTo>
                <a:lnTo>
                  <a:pt x="13774" y="593"/>
                </a:lnTo>
                <a:lnTo>
                  <a:pt x="13719" y="529"/>
                </a:lnTo>
                <a:lnTo>
                  <a:pt x="13662" y="468"/>
                </a:lnTo>
                <a:lnTo>
                  <a:pt x="13601" y="411"/>
                </a:lnTo>
                <a:lnTo>
                  <a:pt x="13537" y="356"/>
                </a:lnTo>
                <a:lnTo>
                  <a:pt x="13471" y="305"/>
                </a:lnTo>
                <a:lnTo>
                  <a:pt x="13402" y="258"/>
                </a:lnTo>
                <a:lnTo>
                  <a:pt x="13331" y="214"/>
                </a:lnTo>
                <a:lnTo>
                  <a:pt x="13257" y="174"/>
                </a:lnTo>
                <a:lnTo>
                  <a:pt x="13181" y="138"/>
                </a:lnTo>
                <a:lnTo>
                  <a:pt x="13104" y="106"/>
                </a:lnTo>
                <a:lnTo>
                  <a:pt x="13025" y="78"/>
                </a:lnTo>
                <a:lnTo>
                  <a:pt x="12945" y="54"/>
                </a:lnTo>
                <a:lnTo>
                  <a:pt x="12863" y="35"/>
                </a:lnTo>
                <a:lnTo>
                  <a:pt x="12781" y="20"/>
                </a:lnTo>
                <a:lnTo>
                  <a:pt x="12698" y="9"/>
                </a:lnTo>
                <a:lnTo>
                  <a:pt x="12615" y="2"/>
                </a:lnTo>
                <a:lnTo>
                  <a:pt x="12531" y="0"/>
                </a:lnTo>
                <a:lnTo>
                  <a:pt x="1599"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Tree>
  </p:cSld>
  <mc:AlternateContent>
    <mc:Choice Requires="p14">
      <p:transition spd="slow" p14:dur="2000"/>
    </mc:Choice>
    <mc:Fallback>
      <p:transition spd="slow"/>
    </mc:Fallback>
  </mc:AlternateContent>
  <p:timing>
    <p:tnLst>
      <p:par>
        <p:cTn id="228" dur="indefinite" restart="never" nodeType="tmRoot">
          <p:childTnLst>
            <p:seq>
              <p:cTn id="229" dur="indefinite" nodeType="mainSeq">
                <p:childTnLst>
                  <p:par>
                    <p:cTn id="230" fill="hold">
                      <p:stCondLst>
                        <p:cond delay="0"/>
                      </p:stCondLst>
                      <p:childTnLst>
                        <p:par>
                          <p:cTn id="231" fill="hold">
                            <p:stCondLst>
                              <p:cond delay="0"/>
                            </p:stCondLst>
                            <p:childTnLst>
                              <p:par>
                                <p:cTn id="232" nodeType="withEffect" fill="hold" presetClass="path" presetID="42">
                                  <p:stCondLst>
                                    <p:cond delay="0"/>
                                  </p:stCondLst>
                                  <p:childTnLst>
                                    <p:animMotion origin="layout" path="M -2.5E-006 7.40741E-007 L 0.00157 -0.64954 E">
                                      <p:cBhvr>
                                        <p:cTn id="233" dur="100" fill="hold"/>
                                        <p:tgtEl>
                                          <p:spTgt spid="454"/>
                                        </p:tgtEl>
                                        <p:attrNameLst>
                                          <p:attrName>ppt_x</p:attrName>
                                        </p:attrNameLst>
                                      </p:cBhvr>
                                    </p:animMotion>
                                  </p:childTnLst>
                                </p:cTn>
                              </p:par>
                              <p:par>
                                <p:cTn id="234" nodeType="withEffect" fill="hold" presetClass="path" presetID="42">
                                  <p:stCondLst>
                                    <p:cond delay="0"/>
                                  </p:stCondLst>
                                  <p:childTnLst>
                                    <p:animMotion origin="layout" path="M 1.875E-006 -4.44444E-006 L 0.00156 -0.64953 E">
                                      <p:cBhvr>
                                        <p:cTn id="235" dur="100" fill="hold"/>
                                        <p:tgtEl>
                                          <p:spTgt spid="455"/>
                                        </p:tgtEl>
                                        <p:attrNameLst>
                                          <p:attrName>ppt_x</p:attrName>
                                        </p:attrNameLst>
                                      </p:cBhvr>
                                    </p:animMotion>
                                  </p:childTnLst>
                                </p:cTn>
                              </p:par>
                            </p:childTnLst>
                          </p:cTn>
                        </p:par>
                      </p:childTnLst>
                    </p:cTn>
                  </p:par>
                  <p:par>
                    <p:cTn id="236" fill="hold">
                      <p:stCondLst>
                        <p:cond delay="indefinite"/>
                      </p:stCondLst>
                      <p:childTnLst>
                        <p:par>
                          <p:cTn id="237" fill="hold">
                            <p:stCondLst>
                              <p:cond delay="0"/>
                            </p:stCondLst>
                            <p:childTnLst>
                              <p:par>
                                <p:cTn id="238" nodeType="clickEffect" fill="hold" presetClass="exit" presetID="53" presetSubtype="32">
                                  <p:stCondLst>
                                    <p:cond delay="0"/>
                                  </p:stCondLst>
                                  <p:childTnLst>
                                    <p:anim calcmode="lin" valueType="num">
                                      <p:cBhvr additive="repl">
                                        <p:cTn id="239" dur="500"/>
                                        <p:tgtEl>
                                          <p:spTgt spid="454"/>
                                        </p:tgtEl>
                                        <p:attrNameLst>
                                          <p:attrName>ppt_w</p:attrName>
                                        </p:attrNameLst>
                                      </p:cBhvr>
                                      <p:tavLst>
                                        <p:tav tm="0">
                                          <p:val>
                                            <p:strVal val="#ppt_w"/>
                                          </p:val>
                                        </p:tav>
                                        <p:tav tm="100000">
                                          <p:val>
                                            <p:strVal val="0"/>
                                          </p:val>
                                        </p:tav>
                                      </p:tavLst>
                                    </p:anim>
                                    <p:anim calcmode="lin" valueType="num">
                                      <p:cBhvr additive="repl">
                                        <p:cTn id="240" dur="500"/>
                                        <p:tgtEl>
                                          <p:spTgt spid="454"/>
                                        </p:tgtEl>
                                        <p:attrNameLst>
                                          <p:attrName>ppt_h</p:attrName>
                                        </p:attrNameLst>
                                      </p:cBhvr>
                                      <p:tavLst>
                                        <p:tav tm="0">
                                          <p:val>
                                            <p:strVal val="#ppt_h"/>
                                          </p:val>
                                        </p:tav>
                                        <p:tav tm="100000">
                                          <p:val>
                                            <p:strVal val="0"/>
                                          </p:val>
                                        </p:tav>
                                      </p:tavLst>
                                    </p:anim>
                                    <p:animEffect filter="fade" transition="out">
                                      <p:cBhvr additive="repl">
                                        <p:cTn id="241" dur="500"/>
                                        <p:tgtEl>
                                          <p:spTgt spid="454"/>
                                        </p:tgtEl>
                                      </p:cBhvr>
                                    </p:animEffect>
                                    <p:set>
                                      <p:cBhvr>
                                        <p:cTn id="242" dur="1" fill="hold">
                                          <p:stCondLst>
                                            <p:cond delay="499"/>
                                          </p:stCondLst>
                                        </p:cTn>
                                        <p:tgtEl>
                                          <p:spTgt spid="45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xit" presetID="53" presetSubtype="32">
                                  <p:stCondLst>
                                    <p:cond delay="0"/>
                                  </p:stCondLst>
                                  <p:childTnLst>
                                    <p:anim calcmode="lin" valueType="num">
                                      <p:cBhvr additive="repl">
                                        <p:cTn id="246" dur="500"/>
                                        <p:tgtEl>
                                          <p:spTgt spid="455"/>
                                        </p:tgtEl>
                                        <p:attrNameLst>
                                          <p:attrName>ppt_w</p:attrName>
                                        </p:attrNameLst>
                                      </p:cBhvr>
                                      <p:tavLst>
                                        <p:tav tm="0">
                                          <p:val>
                                            <p:strVal val="#ppt_w"/>
                                          </p:val>
                                        </p:tav>
                                        <p:tav tm="100000">
                                          <p:val>
                                            <p:strVal val="0"/>
                                          </p:val>
                                        </p:tav>
                                      </p:tavLst>
                                    </p:anim>
                                    <p:anim calcmode="lin" valueType="num">
                                      <p:cBhvr additive="repl">
                                        <p:cTn id="247" dur="500"/>
                                        <p:tgtEl>
                                          <p:spTgt spid="455"/>
                                        </p:tgtEl>
                                        <p:attrNameLst>
                                          <p:attrName>ppt_h</p:attrName>
                                        </p:attrNameLst>
                                      </p:cBhvr>
                                      <p:tavLst>
                                        <p:tav tm="0">
                                          <p:val>
                                            <p:strVal val="#ppt_h"/>
                                          </p:val>
                                        </p:tav>
                                        <p:tav tm="100000">
                                          <p:val>
                                            <p:strVal val="0"/>
                                          </p:val>
                                        </p:tav>
                                      </p:tavLst>
                                    </p:anim>
                                    <p:animEffect filter="fade" transition="out">
                                      <p:cBhvr additive="repl">
                                        <p:cTn id="248" dur="500"/>
                                        <p:tgtEl>
                                          <p:spTgt spid="455"/>
                                        </p:tgtEl>
                                      </p:cBhvr>
                                    </p:animEffect>
                                    <p:set>
                                      <p:cBhvr>
                                        <p:cTn id="249" dur="1" fill="hold">
                                          <p:stCondLst>
                                            <p:cond delay="499"/>
                                          </p:stCondLst>
                                        </p:cTn>
                                        <p:tgtEl>
                                          <p:spTgt spid="4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Variables</a:t>
            </a:r>
            <a:endParaRPr b="0" lang="fr-FR" sz="4000" spc="-1" strike="noStrike">
              <a:latin typeface="Arial"/>
            </a:endParaRPr>
          </a:p>
        </p:txBody>
      </p:sp>
      <p:sp>
        <p:nvSpPr>
          <p:cNvPr id="457"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7: </a:t>
            </a:r>
            <a:endParaRPr b="0" lang="fr-FR" sz="2400" spc="-1" strike="noStrike">
              <a:latin typeface="Arial"/>
            </a:endParaRPr>
          </a:p>
        </p:txBody>
      </p:sp>
      <p:sp>
        <p:nvSpPr>
          <p:cNvPr id="458" name="CustomShape 3"/>
          <p:cNvSpPr/>
          <p:nvPr/>
        </p:nvSpPr>
        <p:spPr>
          <a:xfrm>
            <a:off x="102600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fontScale="21000"/>
          </a:bodyPr>
          <a:p>
            <a:pPr>
              <a:lnSpc>
                <a:spcPct val="90000"/>
              </a:lnSpc>
              <a:spcBef>
                <a:spcPts val="1001"/>
              </a:spcBef>
              <a:tabLst>
                <a:tab algn="l" pos="0"/>
              </a:tabLst>
            </a:pPr>
            <a:endParaRPr b="0" lang="fr-FR" sz="18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Pour Ajouter A et B qui sont de type différents, il faut convertir la chaine A en nombre.</a:t>
            </a:r>
            <a:endParaRPr b="0" lang="fr-FR" sz="3600" spc="-1" strike="noStrike">
              <a:latin typeface="Arial"/>
            </a:endParaRPr>
          </a:p>
          <a:p>
            <a:pPr>
              <a:lnSpc>
                <a:spcPct val="90000"/>
              </a:lnSpc>
              <a:spcBef>
                <a:spcPts val="1001"/>
              </a:spcBef>
              <a:tabLst>
                <a:tab algn="l" pos="0"/>
              </a:tabLst>
            </a:pPr>
            <a:r>
              <a:rPr b="1" lang="fr-FR" sz="3600" spc="-1" strike="noStrike">
                <a:solidFill>
                  <a:srgbClr val="ff0000"/>
                </a:solidFill>
                <a:latin typeface="Calibri"/>
                <a:ea typeface="DejaVu Sans"/>
              </a:rPr>
              <a:t>FONCTIONS_UTILISEES</a:t>
            </a:r>
            <a:endParaRPr b="0" lang="fr-FR" sz="3600" spc="-1" strike="noStrike">
              <a:latin typeface="Arial"/>
            </a:endParaRPr>
          </a:p>
          <a:p>
            <a:pPr>
              <a:lnSpc>
                <a:spcPct val="90000"/>
              </a:lnSpc>
              <a:spcBef>
                <a:spcPts val="1001"/>
              </a:spcBef>
              <a:tabLst>
                <a:tab algn="l" pos="0"/>
              </a:tabLst>
            </a:pPr>
            <a:r>
              <a:rPr b="1" lang="fr-FR" sz="3600" spc="-1" strike="noStrike">
                <a:solidFill>
                  <a:srgbClr val="ff0000"/>
                </a:solidFill>
                <a:latin typeface="Calibri"/>
                <a:ea typeface="DejaVu Sans"/>
              </a:rPr>
              <a:t>VARIABLES</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A </a:t>
            </a:r>
            <a:r>
              <a:rPr b="1" lang="fr-FR" sz="3600" spc="-1" strike="noStrike">
                <a:solidFill>
                  <a:srgbClr val="5b9bd5"/>
                </a:solidFill>
                <a:latin typeface="Calibri"/>
                <a:ea typeface="DejaVu Sans"/>
              </a:rPr>
              <a:t>EST_DU_TYPE</a:t>
            </a:r>
            <a:r>
              <a:rPr b="1" lang="fr-FR" sz="3600" spc="-1" strike="noStrike">
                <a:solidFill>
                  <a:srgbClr val="000000"/>
                </a:solidFill>
                <a:latin typeface="Calibri"/>
                <a:ea typeface="DejaVu Sans"/>
              </a:rPr>
              <a:t> CHAINE</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B </a:t>
            </a:r>
            <a:r>
              <a:rPr b="1" lang="fr-FR" sz="3600" spc="-1" strike="noStrike">
                <a:solidFill>
                  <a:srgbClr val="5b9bd5"/>
                </a:solidFill>
                <a:latin typeface="Calibri"/>
                <a:ea typeface="DejaVu Sans"/>
              </a:rPr>
              <a:t>EST_DU_TYPE</a:t>
            </a:r>
            <a:r>
              <a:rPr b="1" lang="fr-FR" sz="3600" spc="-1" strike="noStrike">
                <a:solidFill>
                  <a:srgbClr val="000000"/>
                </a:solidFill>
                <a:latin typeface="Calibri"/>
                <a:ea typeface="DejaVu Sans"/>
              </a:rPr>
              <a:t> NOMBRE</a:t>
            </a:r>
            <a:endParaRPr b="0" lang="fr-FR" sz="3600" spc="-1" strike="noStrike">
              <a:latin typeface="Arial"/>
            </a:endParaRPr>
          </a:p>
          <a:p>
            <a:pPr>
              <a:lnSpc>
                <a:spcPct val="90000"/>
              </a:lnSpc>
              <a:spcBef>
                <a:spcPts val="1001"/>
              </a:spcBef>
              <a:tabLst>
                <a:tab algn="l" pos="0"/>
              </a:tabLst>
            </a:pPr>
            <a:r>
              <a:rPr b="1" lang="fr-FR" sz="3600" spc="-1" strike="noStrike">
                <a:solidFill>
                  <a:srgbClr val="ff0000"/>
                </a:solidFill>
                <a:latin typeface="Calibri"/>
                <a:ea typeface="DejaVu Sans"/>
              </a:rPr>
              <a:t>DEBUT_ALGORITHME</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A </a:t>
            </a:r>
            <a:r>
              <a:rPr b="1" lang="fr-FR" sz="3600" spc="-1" strike="noStrike">
                <a:solidFill>
                  <a:srgbClr val="5b9bd5"/>
                </a:solidFill>
                <a:latin typeface="Calibri"/>
                <a:ea typeface="DejaVu Sans"/>
              </a:rPr>
              <a:t>PREND_LA_VALEUR</a:t>
            </a:r>
            <a:r>
              <a:rPr b="1" lang="fr-FR" sz="3600" spc="-1" strike="noStrike">
                <a:solidFill>
                  <a:srgbClr val="000000"/>
                </a:solidFill>
                <a:latin typeface="Calibri"/>
                <a:ea typeface="DejaVu Sans"/>
              </a:rPr>
              <a:t> "100"</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B </a:t>
            </a:r>
            <a:r>
              <a:rPr b="1" lang="fr-FR" sz="3600" spc="-1" strike="noStrike">
                <a:solidFill>
                  <a:srgbClr val="5b9bd5"/>
                </a:solidFill>
                <a:latin typeface="Calibri"/>
                <a:ea typeface="DejaVu Sans"/>
              </a:rPr>
              <a:t>PREND_LA_VALEUR</a:t>
            </a:r>
            <a:r>
              <a:rPr b="1" lang="fr-FR" sz="3600" spc="-1" strike="noStrike">
                <a:solidFill>
                  <a:srgbClr val="000000"/>
                </a:solidFill>
                <a:latin typeface="Calibri"/>
                <a:ea typeface="DejaVu Sans"/>
              </a:rPr>
              <a:t> 200</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//Convertir la CHAINE A en NOMBRE</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B </a:t>
            </a:r>
            <a:r>
              <a:rPr b="1" lang="fr-FR" sz="3600" spc="-1" strike="noStrike">
                <a:solidFill>
                  <a:srgbClr val="5b9bd5"/>
                </a:solidFill>
                <a:latin typeface="Calibri"/>
                <a:ea typeface="DejaVu Sans"/>
              </a:rPr>
              <a:t>PREND_LA_VALEUR</a:t>
            </a:r>
            <a:r>
              <a:rPr b="1" lang="fr-FR" sz="3600" spc="-1" strike="noStrike">
                <a:solidFill>
                  <a:srgbClr val="000000"/>
                </a:solidFill>
                <a:latin typeface="Calibri"/>
                <a:ea typeface="DejaVu Sans"/>
              </a:rPr>
              <a:t> parseInt(A)+B</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5b9bd5"/>
                </a:solidFill>
                <a:latin typeface="Calibri"/>
                <a:ea typeface="DejaVu Sans"/>
              </a:rPr>
              <a:t>AFFICHER</a:t>
            </a:r>
            <a:r>
              <a:rPr b="1" lang="fr-FR" sz="3600" spc="-1" strike="noStrike">
                <a:solidFill>
                  <a:srgbClr val="000000"/>
                </a:solidFill>
                <a:latin typeface="Calibri"/>
                <a:ea typeface="DejaVu Sans"/>
              </a:rPr>
              <a:t>* B</a:t>
            </a:r>
            <a:endParaRPr b="0" lang="fr-FR" sz="3600" spc="-1" strike="noStrike">
              <a:latin typeface="Arial"/>
            </a:endParaRPr>
          </a:p>
          <a:p>
            <a:pPr>
              <a:lnSpc>
                <a:spcPct val="90000"/>
              </a:lnSpc>
              <a:spcBef>
                <a:spcPts val="1001"/>
              </a:spcBef>
              <a:tabLst>
                <a:tab algn="l" pos="0"/>
              </a:tabLst>
            </a:pPr>
            <a:r>
              <a:rPr b="1" lang="fr-FR" sz="3600" spc="-1" strike="noStrike">
                <a:solidFill>
                  <a:srgbClr val="ff0000"/>
                </a:solidFill>
                <a:latin typeface="Calibri"/>
                <a:ea typeface="DejaVu Sans"/>
              </a:rPr>
              <a:t>FIN_ALGORITHME</a:t>
            </a:r>
            <a:endParaRPr b="0" lang="fr-FR" sz="3600" spc="-1" strike="noStrike">
              <a:latin typeface="Arial"/>
            </a:endParaRPr>
          </a:p>
          <a:p>
            <a:pPr>
              <a:lnSpc>
                <a:spcPct val="90000"/>
              </a:lnSpc>
              <a:spcBef>
                <a:spcPts val="1001"/>
              </a:spcBef>
              <a:tabLst>
                <a:tab algn="l" pos="0"/>
              </a:tabLst>
            </a:pPr>
            <a:r>
              <a:rPr b="1" lang="fr-FR" sz="3600" spc="-1" strike="noStrike" u="sng">
                <a:solidFill>
                  <a:srgbClr val="0563c1"/>
                </a:solidFill>
                <a:uFillTx/>
                <a:latin typeface="Calibri"/>
                <a:ea typeface="DejaVu Sans"/>
                <a:hlinkClick r:id="rId1"/>
              </a:rPr>
              <a:t>exo_affectation07.alg</a:t>
            </a:r>
            <a:endParaRPr b="0" lang="fr-FR" sz="3600" spc="-1" strike="noStrike">
              <a:latin typeface="Arial"/>
            </a:endParaRPr>
          </a:p>
          <a:p>
            <a:pPr>
              <a:lnSpc>
                <a:spcPct val="90000"/>
              </a:lnSpc>
              <a:spcBef>
                <a:spcPts val="499"/>
              </a:spcBef>
              <a:tabLst>
                <a:tab algn="l" pos="0"/>
              </a:tabLst>
            </a:pPr>
            <a:endParaRPr b="0" lang="fr-FR" sz="3600" spc="-1" strike="noStrike">
              <a:latin typeface="Arial"/>
            </a:endParaRPr>
          </a:p>
          <a:p>
            <a:pPr>
              <a:lnSpc>
                <a:spcPct val="90000"/>
              </a:lnSpc>
              <a:spcBef>
                <a:spcPts val="499"/>
              </a:spcBef>
              <a:tabLst>
                <a:tab algn="l" pos="0"/>
              </a:tabLst>
            </a:pPr>
            <a:endParaRPr b="0" lang="fr-FR" sz="3600" spc="-1" strike="noStrike">
              <a:latin typeface="Arial"/>
            </a:endParaRPr>
          </a:p>
        </p:txBody>
      </p:sp>
      <p:sp>
        <p:nvSpPr>
          <p:cNvPr id="459"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8:</a:t>
            </a:r>
            <a:endParaRPr b="0" lang="fr-FR" sz="2400" spc="-1" strike="noStrike">
              <a:latin typeface="Arial"/>
            </a:endParaRPr>
          </a:p>
        </p:txBody>
      </p:sp>
      <p:sp>
        <p:nvSpPr>
          <p:cNvPr id="460" name="CustomShape 5"/>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44000"/>
          </a:bodyPr>
          <a:p>
            <a:pPr>
              <a:lnSpc>
                <a:spcPct val="90000"/>
              </a:lnSpc>
              <a:spcBef>
                <a:spcPts val="1001"/>
              </a:spcBef>
              <a:tabLst>
                <a:tab algn="l" pos="0"/>
              </a:tabLst>
            </a:pPr>
            <a:r>
              <a:rPr b="1" lang="fr-FR" sz="2800" spc="-1" strike="noStrike">
                <a:solidFill>
                  <a:srgbClr val="000000"/>
                </a:solidFill>
                <a:latin typeface="Calibri"/>
                <a:ea typeface="DejaVu Sans"/>
              </a:rPr>
              <a:t>Concaténer des variables de type différents.</a:t>
            </a:r>
            <a:endParaRPr b="0" lang="fr-FR" sz="2800" spc="-1" strike="noStrike">
              <a:latin typeface="Arial"/>
            </a:endParaRPr>
          </a:p>
          <a:p>
            <a:pPr>
              <a:lnSpc>
                <a:spcPct val="90000"/>
              </a:lnSpc>
              <a:spcBef>
                <a:spcPts val="1001"/>
              </a:spcBef>
              <a:tabLst>
                <a:tab algn="l" pos="0"/>
              </a:tabLst>
            </a:pPr>
            <a:r>
              <a:rPr b="1" lang="fr-FR" sz="2600" spc="-1" strike="noStrike">
                <a:solidFill>
                  <a:srgbClr val="ff0000"/>
                </a:solidFill>
                <a:latin typeface="Calibri"/>
                <a:ea typeface="DejaVu Sans"/>
              </a:rPr>
              <a:t>FONCTIONS_UTILISEES</a:t>
            </a:r>
            <a:endParaRPr b="0" lang="fr-FR" sz="2600" spc="-1" strike="noStrike">
              <a:latin typeface="Arial"/>
            </a:endParaRPr>
          </a:p>
          <a:p>
            <a:pPr>
              <a:lnSpc>
                <a:spcPct val="90000"/>
              </a:lnSpc>
              <a:spcBef>
                <a:spcPts val="1001"/>
              </a:spcBef>
              <a:tabLst>
                <a:tab algn="l" pos="0"/>
              </a:tabLst>
            </a:pPr>
            <a:r>
              <a:rPr b="1" lang="fr-FR" sz="2600" spc="-1" strike="noStrike">
                <a:solidFill>
                  <a:srgbClr val="ff0000"/>
                </a:solidFill>
                <a:latin typeface="Calibri"/>
                <a:ea typeface="DejaVu Sans"/>
              </a:rPr>
              <a:t>VARIABLES</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jour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NOMBRE</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mois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CHAINE</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fete_nationale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CHAINE</a:t>
            </a:r>
            <a:endParaRPr b="0" lang="fr-FR" sz="2600" spc="-1" strike="noStrike">
              <a:latin typeface="Arial"/>
            </a:endParaRPr>
          </a:p>
          <a:p>
            <a:pPr>
              <a:lnSpc>
                <a:spcPct val="90000"/>
              </a:lnSpc>
              <a:spcBef>
                <a:spcPts val="1001"/>
              </a:spcBef>
              <a:tabLst>
                <a:tab algn="l" pos="0"/>
              </a:tabLst>
            </a:pPr>
            <a:r>
              <a:rPr b="1" lang="fr-FR" sz="2600" spc="-1" strike="noStrike">
                <a:solidFill>
                  <a:srgbClr val="ff0000"/>
                </a:solidFill>
                <a:latin typeface="Calibri"/>
                <a:ea typeface="DejaVu Sans"/>
              </a:rPr>
              <a:t>DEBUT_ALGORITHME</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jour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14</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mois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"Juillet"</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//Concaténer les parties du message</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fete_nationale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jour.toString() + " " + mois</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5b9bd5"/>
                </a:solidFill>
                <a:latin typeface="Calibri"/>
                <a:ea typeface="DejaVu Sans"/>
              </a:rPr>
              <a:t>AFFICHER</a:t>
            </a:r>
            <a:r>
              <a:rPr b="1" lang="fr-FR" sz="2600" spc="-1" strike="noStrike">
                <a:solidFill>
                  <a:srgbClr val="000000"/>
                </a:solidFill>
                <a:latin typeface="Calibri"/>
                <a:ea typeface="DejaVu Sans"/>
              </a:rPr>
              <a:t>* fete_nationale</a:t>
            </a:r>
            <a:endParaRPr b="0" lang="fr-FR" sz="2600" spc="-1" strike="noStrike">
              <a:latin typeface="Arial"/>
            </a:endParaRPr>
          </a:p>
          <a:p>
            <a:pPr>
              <a:lnSpc>
                <a:spcPct val="90000"/>
              </a:lnSpc>
              <a:spcBef>
                <a:spcPts val="1001"/>
              </a:spcBef>
              <a:tabLst>
                <a:tab algn="l" pos="0"/>
              </a:tabLst>
            </a:pPr>
            <a:r>
              <a:rPr b="1" lang="fr-FR" sz="2600" spc="-1" strike="noStrike">
                <a:solidFill>
                  <a:srgbClr val="ff0000"/>
                </a:solidFill>
                <a:latin typeface="Calibri"/>
                <a:ea typeface="DejaVu Sans"/>
              </a:rPr>
              <a:t>FIN_ALGORITHME</a:t>
            </a:r>
            <a:endParaRPr b="0" lang="fr-FR" sz="2600" spc="-1" strike="noStrike">
              <a:latin typeface="Arial"/>
            </a:endParaRPr>
          </a:p>
          <a:p>
            <a:pPr>
              <a:lnSpc>
                <a:spcPct val="90000"/>
              </a:lnSpc>
              <a:spcBef>
                <a:spcPts val="1001"/>
              </a:spcBef>
              <a:tabLst>
                <a:tab algn="l" pos="0"/>
              </a:tabLst>
            </a:pPr>
            <a:r>
              <a:rPr b="1" lang="fr-FR" sz="3600" spc="-1" strike="noStrike" u="sng">
                <a:solidFill>
                  <a:srgbClr val="0563c1"/>
                </a:solidFill>
                <a:uFillTx/>
                <a:latin typeface="Calibri"/>
                <a:ea typeface="DejaVu Sans"/>
                <a:hlinkClick r:id="rId2"/>
              </a:rPr>
              <a:t>exo_affectation08.alg</a:t>
            </a:r>
            <a:endParaRPr b="0" lang="fr-FR" sz="3600" spc="-1" strike="noStrike">
              <a:latin typeface="Arial"/>
            </a:endParaRPr>
          </a:p>
          <a:p>
            <a:pPr marL="90360">
              <a:lnSpc>
                <a:spcPct val="90000"/>
              </a:lnSpc>
              <a:spcBef>
                <a:spcPts val="499"/>
              </a:spcBef>
              <a:tabLst>
                <a:tab algn="l" pos="0"/>
              </a:tabLst>
            </a:pP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8" name="Group 1"/>
          <p:cNvGrpSpPr/>
          <p:nvPr/>
        </p:nvGrpSpPr>
        <p:grpSpPr>
          <a:xfrm>
            <a:off x="947160" y="138960"/>
            <a:ext cx="11069640" cy="6216480"/>
            <a:chOff x="947160" y="138960"/>
            <a:chExt cx="11069640" cy="6216480"/>
          </a:xfrm>
        </p:grpSpPr>
        <p:sp>
          <p:nvSpPr>
            <p:cNvPr id="239" name="CustomShape 2"/>
            <p:cNvSpPr/>
            <p:nvPr/>
          </p:nvSpPr>
          <p:spPr>
            <a:xfrm>
              <a:off x="947160" y="138960"/>
              <a:ext cx="11069640" cy="6216480"/>
            </a:xfrm>
            <a:custGeom>
              <a:avLst/>
              <a:gdLst/>
              <a:ahLst/>
              <a:rect l="l" t="t" r="r" b="b"/>
              <a:pathLst>
                <a:path w="11070772" h="6217557">
                  <a:moveTo>
                    <a:pt x="0" y="528492"/>
                  </a:moveTo>
                  <a:cubicBezTo>
                    <a:pt x="0" y="236614"/>
                    <a:pt x="236614" y="0"/>
                    <a:pt x="528492" y="0"/>
                  </a:cubicBezTo>
                  <a:lnTo>
                    <a:pt x="10542280" y="0"/>
                  </a:lnTo>
                  <a:cubicBezTo>
                    <a:pt x="10834158" y="0"/>
                    <a:pt x="11070772" y="236614"/>
                    <a:pt x="11070772" y="528492"/>
                  </a:cubicBezTo>
                  <a:lnTo>
                    <a:pt x="11070772" y="5689065"/>
                  </a:lnTo>
                  <a:cubicBezTo>
                    <a:pt x="11070772" y="5980943"/>
                    <a:pt x="10834158" y="6217557"/>
                    <a:pt x="10542280" y="6217557"/>
                  </a:cubicBezTo>
                  <a:lnTo>
                    <a:pt x="528492" y="6217557"/>
                  </a:lnTo>
                  <a:cubicBezTo>
                    <a:pt x="236614" y="6217557"/>
                    <a:pt x="0" y="5980943"/>
                    <a:pt x="0" y="5689065"/>
                  </a:cubicBezTo>
                  <a:lnTo>
                    <a:pt x="0" y="528492"/>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91960" rIns="291960" tIns="291960" bIns="4980240">
              <a:noAutofit/>
            </a:bodyPr>
            <a:p>
              <a:pPr>
                <a:lnSpc>
                  <a:spcPct val="90000"/>
                </a:lnSpc>
                <a:spcAft>
                  <a:spcPts val="1500"/>
                </a:spcAft>
                <a:tabLst>
                  <a:tab algn="l" pos="0"/>
                </a:tabLst>
              </a:pPr>
              <a:r>
                <a:rPr b="0" lang="fr-FR" sz="3600" spc="-1" strike="noStrike">
                  <a:solidFill>
                    <a:srgbClr val="ffffff"/>
                  </a:solidFill>
                  <a:latin typeface="Calibri"/>
                  <a:ea typeface="DejaVu Sans"/>
                </a:rPr>
                <a:t>Enjeu: Être plus efficace dans le bricolage de ma voiture</a:t>
              </a:r>
              <a:endParaRPr b="0" lang="fr-FR" sz="3600" spc="-1" strike="noStrike">
                <a:latin typeface="Arial"/>
              </a:endParaRPr>
            </a:p>
          </p:txBody>
        </p:sp>
        <p:sp>
          <p:nvSpPr>
            <p:cNvPr id="240" name="CustomShape 3"/>
            <p:cNvSpPr/>
            <p:nvPr/>
          </p:nvSpPr>
          <p:spPr>
            <a:xfrm>
              <a:off x="1224000" y="1419120"/>
              <a:ext cx="10516320" cy="4899240"/>
            </a:xfrm>
            <a:custGeom>
              <a:avLst/>
              <a:gdLst/>
              <a:ahLst/>
              <a:rect l="l" t="t" r="r" b="b"/>
              <a:pathLst>
                <a:path w="10517234" h="4900199">
                  <a:moveTo>
                    <a:pt x="0" y="514521"/>
                  </a:moveTo>
                  <a:cubicBezTo>
                    <a:pt x="0" y="230359"/>
                    <a:pt x="230359" y="0"/>
                    <a:pt x="514521" y="0"/>
                  </a:cubicBezTo>
                  <a:lnTo>
                    <a:pt x="10002713" y="0"/>
                  </a:lnTo>
                  <a:cubicBezTo>
                    <a:pt x="10286875" y="0"/>
                    <a:pt x="10517234" y="230359"/>
                    <a:pt x="10517234" y="514521"/>
                  </a:cubicBezTo>
                  <a:lnTo>
                    <a:pt x="10517234" y="4385678"/>
                  </a:lnTo>
                  <a:cubicBezTo>
                    <a:pt x="10517234" y="4669840"/>
                    <a:pt x="10286875" y="4900199"/>
                    <a:pt x="10002713" y="4900199"/>
                  </a:cubicBezTo>
                  <a:lnTo>
                    <a:pt x="514521" y="4900199"/>
                  </a:lnTo>
                  <a:cubicBezTo>
                    <a:pt x="230359" y="4900199"/>
                    <a:pt x="0" y="4669840"/>
                    <a:pt x="0" y="4385678"/>
                  </a:cubicBezTo>
                  <a:lnTo>
                    <a:pt x="0" y="514521"/>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288000" rIns="288000" tIns="288000" bIns="2914560">
              <a:noAutofit/>
            </a:bodyPr>
            <a:p>
              <a:pPr>
                <a:lnSpc>
                  <a:spcPct val="90000"/>
                </a:lnSpc>
                <a:spcAft>
                  <a:spcPts val="1500"/>
                </a:spcAft>
                <a:tabLst>
                  <a:tab algn="l" pos="0"/>
                </a:tabLst>
              </a:pPr>
              <a:r>
                <a:rPr b="0" lang="fr-FR" sz="3600" spc="-1" strike="noStrike">
                  <a:solidFill>
                    <a:srgbClr val="ffffff"/>
                  </a:solidFill>
                  <a:latin typeface="Calibri"/>
                  <a:ea typeface="DejaVu Sans"/>
                </a:rPr>
                <a:t>Objectif : Ranger son armoire de bricolage pour la voiture</a:t>
              </a:r>
              <a:endParaRPr b="0" lang="fr-FR" sz="3600" spc="-1" strike="noStrike">
                <a:latin typeface="Arial"/>
              </a:endParaRPr>
            </a:p>
          </p:txBody>
        </p:sp>
        <p:sp>
          <p:nvSpPr>
            <p:cNvPr id="241" name="CustomShape 4"/>
            <p:cNvSpPr/>
            <p:nvPr/>
          </p:nvSpPr>
          <p:spPr>
            <a:xfrm>
              <a:off x="1405440" y="3143520"/>
              <a:ext cx="9962640" cy="3094560"/>
            </a:xfrm>
            <a:custGeom>
              <a:avLst/>
              <a:gdLst/>
              <a:ahLst/>
              <a:rect l="l" t="t" r="r" b="b"/>
              <a:pathLst>
                <a:path w="9963695" h="3095547">
                  <a:moveTo>
                    <a:pt x="0" y="325032"/>
                  </a:moveTo>
                  <a:cubicBezTo>
                    <a:pt x="0" y="145522"/>
                    <a:pt x="145522" y="0"/>
                    <a:pt x="325032" y="0"/>
                  </a:cubicBezTo>
                  <a:lnTo>
                    <a:pt x="9638663" y="0"/>
                  </a:lnTo>
                  <a:cubicBezTo>
                    <a:pt x="9818173" y="0"/>
                    <a:pt x="9963695" y="145522"/>
                    <a:pt x="9963695" y="325032"/>
                  </a:cubicBezTo>
                  <a:lnTo>
                    <a:pt x="9963695" y="2770515"/>
                  </a:lnTo>
                  <a:cubicBezTo>
                    <a:pt x="9963695" y="2950025"/>
                    <a:pt x="9818173" y="3095547"/>
                    <a:pt x="9638663" y="3095547"/>
                  </a:cubicBezTo>
                  <a:lnTo>
                    <a:pt x="325032" y="3095547"/>
                  </a:lnTo>
                  <a:cubicBezTo>
                    <a:pt x="145522" y="3095547"/>
                    <a:pt x="0" y="2950025"/>
                    <a:pt x="0" y="2770515"/>
                  </a:cubicBezTo>
                  <a:lnTo>
                    <a:pt x="0" y="325032"/>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232200" rIns="232200" tIns="232200" bIns="1499040">
              <a:noAutofit/>
            </a:bodyPr>
            <a:p>
              <a:pPr>
                <a:lnSpc>
                  <a:spcPct val="90000"/>
                </a:lnSpc>
                <a:spcAft>
                  <a:spcPts val="1500"/>
                </a:spcAft>
                <a:tabLst>
                  <a:tab algn="l" pos="0"/>
                </a:tabLst>
              </a:pPr>
              <a:r>
                <a:rPr b="0" lang="fr-FR" sz="3600" spc="-1" strike="noStrike">
                  <a:solidFill>
                    <a:srgbClr val="ffffff"/>
                  </a:solidFill>
                  <a:latin typeface="Calibri"/>
                  <a:ea typeface="DejaVu Sans"/>
                </a:rPr>
                <a:t>Étapes </a:t>
              </a:r>
              <a:endParaRPr b="0" lang="fr-FR" sz="3600" spc="-1" strike="noStrike">
                <a:latin typeface="Arial"/>
              </a:endParaRPr>
            </a:p>
          </p:txBody>
        </p:sp>
        <p:sp>
          <p:nvSpPr>
            <p:cNvPr id="242" name="CustomShape 5"/>
            <p:cNvSpPr/>
            <p:nvPr/>
          </p:nvSpPr>
          <p:spPr>
            <a:xfrm>
              <a:off x="1660680" y="4105440"/>
              <a:ext cx="3114000" cy="2079000"/>
            </a:xfrm>
            <a:custGeom>
              <a:avLst/>
              <a:gdLst/>
              <a:ahLst/>
              <a:rect l="l" t="t" r="r" b="b"/>
              <a:pathLst>
                <a:path w="3115114" h="2080216">
                  <a:moveTo>
                    <a:pt x="0" y="218423"/>
                  </a:moveTo>
                  <a:cubicBezTo>
                    <a:pt x="0" y="97791"/>
                    <a:pt x="97791" y="0"/>
                    <a:pt x="218423" y="0"/>
                  </a:cubicBezTo>
                  <a:lnTo>
                    <a:pt x="2896691" y="0"/>
                  </a:lnTo>
                  <a:cubicBezTo>
                    <a:pt x="3017323" y="0"/>
                    <a:pt x="3115114" y="97791"/>
                    <a:pt x="3115114" y="218423"/>
                  </a:cubicBezTo>
                  <a:lnTo>
                    <a:pt x="3115114" y="1861793"/>
                  </a:lnTo>
                  <a:cubicBezTo>
                    <a:pt x="3115114" y="1982425"/>
                    <a:pt x="3017323" y="2080216"/>
                    <a:pt x="2896691" y="2080216"/>
                  </a:cubicBezTo>
                  <a:lnTo>
                    <a:pt x="218423" y="2080216"/>
                  </a:lnTo>
                  <a:cubicBezTo>
                    <a:pt x="97791" y="2080216"/>
                    <a:pt x="0" y="1982425"/>
                    <a:pt x="0" y="1861793"/>
                  </a:cubicBezTo>
                  <a:lnTo>
                    <a:pt x="0" y="218423"/>
                  </a:lnTo>
                  <a:close/>
                </a:path>
              </a:pathLst>
            </a:custGeom>
            <a:solidFill>
              <a:srgbClr val="ffffff">
                <a:alpha val="90000"/>
              </a:srgbClr>
            </a:solidFill>
            <a:ln w="6480">
              <a:solidFill>
                <a:srgbClr val="4472c4"/>
              </a:solidFill>
              <a:miter/>
            </a:ln>
          </p:spPr>
          <p:style>
            <a:lnRef idx="0"/>
            <a:fillRef idx="0"/>
            <a:effectRef idx="0"/>
            <a:fontRef idx="minor"/>
          </p:style>
          <p:txBody>
            <a:bodyPr lIns="201240" rIns="201240" tIns="201240" bIns="201240" anchor="ctr" anchorCtr="1">
              <a:noAutofit/>
            </a:bodyPr>
            <a:p>
              <a:pPr algn="ctr">
                <a:lnSpc>
                  <a:spcPct val="90000"/>
                </a:lnSpc>
                <a:spcAft>
                  <a:spcPts val="1500"/>
                </a:spcAft>
                <a:tabLst>
                  <a:tab algn="l" pos="0"/>
                </a:tabLst>
              </a:pPr>
              <a:r>
                <a:rPr b="0" lang="fr-FR" sz="3600" spc="-1" strike="noStrike">
                  <a:solidFill>
                    <a:srgbClr val="000000"/>
                  </a:solidFill>
                  <a:latin typeface="Calibri"/>
                  <a:ea typeface="DejaVu Sans"/>
                </a:rPr>
                <a:t>Regrouper les objets « voiture »</a:t>
              </a:r>
              <a:endParaRPr b="0" lang="fr-FR" sz="3600" spc="-1" strike="noStrike">
                <a:latin typeface="Arial"/>
              </a:endParaRPr>
            </a:p>
          </p:txBody>
        </p:sp>
        <p:sp>
          <p:nvSpPr>
            <p:cNvPr id="243" name="CustomShape 6"/>
            <p:cNvSpPr/>
            <p:nvPr/>
          </p:nvSpPr>
          <p:spPr>
            <a:xfrm>
              <a:off x="4830120" y="4105440"/>
              <a:ext cx="3114000" cy="2079000"/>
            </a:xfrm>
            <a:custGeom>
              <a:avLst/>
              <a:gdLst/>
              <a:ahLst/>
              <a:rect l="l" t="t" r="r" b="b"/>
              <a:pathLst>
                <a:path w="3115114" h="2080216">
                  <a:moveTo>
                    <a:pt x="0" y="218423"/>
                  </a:moveTo>
                  <a:cubicBezTo>
                    <a:pt x="0" y="97791"/>
                    <a:pt x="97791" y="0"/>
                    <a:pt x="218423" y="0"/>
                  </a:cubicBezTo>
                  <a:lnTo>
                    <a:pt x="2896691" y="0"/>
                  </a:lnTo>
                  <a:cubicBezTo>
                    <a:pt x="3017323" y="0"/>
                    <a:pt x="3115114" y="97791"/>
                    <a:pt x="3115114" y="218423"/>
                  </a:cubicBezTo>
                  <a:lnTo>
                    <a:pt x="3115114" y="1861793"/>
                  </a:lnTo>
                  <a:cubicBezTo>
                    <a:pt x="3115114" y="1982425"/>
                    <a:pt x="3017323" y="2080216"/>
                    <a:pt x="2896691" y="2080216"/>
                  </a:cubicBezTo>
                  <a:lnTo>
                    <a:pt x="218423" y="2080216"/>
                  </a:lnTo>
                  <a:cubicBezTo>
                    <a:pt x="97791" y="2080216"/>
                    <a:pt x="0" y="1982425"/>
                    <a:pt x="0" y="1861793"/>
                  </a:cubicBezTo>
                  <a:lnTo>
                    <a:pt x="0" y="218423"/>
                  </a:lnTo>
                  <a:close/>
                </a:path>
              </a:pathLst>
            </a:custGeom>
            <a:solidFill>
              <a:srgbClr val="ffffff">
                <a:alpha val="90000"/>
              </a:srgbClr>
            </a:solidFill>
            <a:ln w="6480">
              <a:solidFill>
                <a:srgbClr val="43bb8d"/>
              </a:solidFill>
              <a:miter/>
            </a:ln>
          </p:spPr>
          <p:style>
            <a:lnRef idx="0"/>
            <a:fillRef idx="0"/>
            <a:effectRef idx="0"/>
            <a:fontRef idx="minor"/>
          </p:style>
          <p:txBody>
            <a:bodyPr lIns="185760" rIns="185760" tIns="185760" bIns="185760" anchor="ctr" anchorCtr="1">
              <a:noAutofit/>
            </a:bodyPr>
            <a:p>
              <a:pPr algn="ctr">
                <a:lnSpc>
                  <a:spcPct val="90000"/>
                </a:lnSpc>
                <a:spcAft>
                  <a:spcPts val="1301"/>
                </a:spcAft>
                <a:tabLst>
                  <a:tab algn="l" pos="0"/>
                </a:tabLst>
              </a:pPr>
              <a:r>
                <a:rPr b="0" lang="fr-FR" sz="3200" spc="-1" strike="noStrike">
                  <a:solidFill>
                    <a:srgbClr val="000000"/>
                  </a:solidFill>
                  <a:latin typeface="Calibri"/>
                  <a:ea typeface="DejaVu Sans"/>
                </a:rPr>
                <a:t>Trier les objets « voiture »</a:t>
              </a:r>
              <a:endParaRPr b="0" lang="fr-FR" sz="3200" spc="-1" strike="noStrike">
                <a:latin typeface="Arial"/>
              </a:endParaRPr>
            </a:p>
          </p:txBody>
        </p:sp>
        <p:sp>
          <p:nvSpPr>
            <p:cNvPr id="244" name="CustomShape 7"/>
            <p:cNvSpPr/>
            <p:nvPr/>
          </p:nvSpPr>
          <p:spPr>
            <a:xfrm>
              <a:off x="7999920" y="4105440"/>
              <a:ext cx="3114000" cy="2079000"/>
            </a:xfrm>
            <a:custGeom>
              <a:avLst/>
              <a:gdLst/>
              <a:ahLst/>
              <a:rect l="l" t="t" r="r" b="b"/>
              <a:pathLst>
                <a:path w="3115114" h="2080216">
                  <a:moveTo>
                    <a:pt x="0" y="218423"/>
                  </a:moveTo>
                  <a:cubicBezTo>
                    <a:pt x="0" y="97791"/>
                    <a:pt x="97791" y="0"/>
                    <a:pt x="218423" y="0"/>
                  </a:cubicBezTo>
                  <a:lnTo>
                    <a:pt x="2896691" y="0"/>
                  </a:lnTo>
                  <a:cubicBezTo>
                    <a:pt x="3017323" y="0"/>
                    <a:pt x="3115114" y="97791"/>
                    <a:pt x="3115114" y="218423"/>
                  </a:cubicBezTo>
                  <a:lnTo>
                    <a:pt x="3115114" y="1861793"/>
                  </a:lnTo>
                  <a:cubicBezTo>
                    <a:pt x="3115114" y="1982425"/>
                    <a:pt x="3017323" y="2080216"/>
                    <a:pt x="2896691" y="2080216"/>
                  </a:cubicBezTo>
                  <a:lnTo>
                    <a:pt x="218423" y="2080216"/>
                  </a:lnTo>
                  <a:cubicBezTo>
                    <a:pt x="97791" y="2080216"/>
                    <a:pt x="0" y="1982425"/>
                    <a:pt x="0" y="1861793"/>
                  </a:cubicBezTo>
                  <a:lnTo>
                    <a:pt x="0" y="218423"/>
                  </a:lnTo>
                  <a:close/>
                </a:path>
              </a:pathLst>
            </a:custGeom>
            <a:solidFill>
              <a:srgbClr val="ffffff">
                <a:alpha val="90000"/>
              </a:srgbClr>
            </a:solidFill>
            <a:ln w="6480">
              <a:solidFill>
                <a:srgbClr val="70ad47"/>
              </a:solidFill>
              <a:miter/>
            </a:ln>
          </p:spPr>
          <p:style>
            <a:lnRef idx="0"/>
            <a:fillRef idx="0"/>
            <a:effectRef idx="0"/>
            <a:fontRef idx="minor"/>
          </p:style>
          <p:txBody>
            <a:bodyPr lIns="185760" rIns="185760" tIns="185760" bIns="185760" anchor="ctr" anchorCtr="1">
              <a:noAutofit/>
            </a:bodyPr>
            <a:p>
              <a:pPr algn="ctr">
                <a:lnSpc>
                  <a:spcPct val="90000"/>
                </a:lnSpc>
                <a:tabLst>
                  <a:tab algn="l" pos="0"/>
                </a:tabLst>
              </a:pPr>
              <a:r>
                <a:rPr b="0" lang="fr-FR" sz="3200" spc="-1" strike="noStrike">
                  <a:solidFill>
                    <a:srgbClr val="000000"/>
                  </a:solidFill>
                  <a:latin typeface="Calibri"/>
                  <a:ea typeface="DejaVu Sans"/>
                </a:rPr>
                <a:t>Créer/</a:t>
              </a:r>
              <a:endParaRPr b="0" lang="fr-FR" sz="3200" spc="-1" strike="noStrike">
                <a:latin typeface="Arial"/>
              </a:endParaRPr>
            </a:p>
            <a:p>
              <a:pPr algn="ctr">
                <a:lnSpc>
                  <a:spcPct val="90000"/>
                </a:lnSpc>
                <a:tabLst>
                  <a:tab algn="l" pos="0"/>
                </a:tabLst>
              </a:pPr>
              <a:r>
                <a:rPr b="0" lang="fr-FR" sz="3200" spc="-1" strike="noStrike">
                  <a:solidFill>
                    <a:srgbClr val="000000"/>
                  </a:solidFill>
                  <a:latin typeface="Calibri"/>
                  <a:ea typeface="DejaVu Sans"/>
                </a:rPr>
                <a:t>adapter le rangement</a:t>
              </a:r>
              <a:endParaRPr b="0" lang="fr-FR" sz="3200" spc="-1" strike="noStrike">
                <a:latin typeface="Arial"/>
              </a:endParaRPr>
            </a:p>
            <a:p>
              <a:pPr algn="ctr">
                <a:lnSpc>
                  <a:spcPct val="90000"/>
                </a:lnSpc>
                <a:tabLst>
                  <a:tab algn="l" pos="0"/>
                </a:tabLst>
              </a:pPr>
              <a:r>
                <a:rPr b="0" lang="fr-FR" sz="3200" spc="-1" strike="noStrike">
                  <a:solidFill>
                    <a:srgbClr val="000000"/>
                  </a:solidFill>
                  <a:latin typeface="Calibri"/>
                  <a:ea typeface="DejaVu Sans"/>
                </a:rPr>
                <a:t>« voiture »</a:t>
              </a:r>
              <a:endParaRPr b="0" lang="fr-FR" sz="3200" spc="-1" strike="noStrike">
                <a:latin typeface="Arial"/>
              </a:endParaRPr>
            </a:p>
          </p:txBody>
        </p:sp>
      </p:grpSp>
      <p:sp>
        <p:nvSpPr>
          <p:cNvPr id="245" name="CustomShape 8"/>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Exemple</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LECTURE ET ECRITURE</a:t>
            </a:r>
            <a:endParaRPr b="0" lang="fr-FR" sz="6000" spc="-1" strike="noStrike">
              <a:latin typeface="Arial"/>
            </a:endParaRPr>
          </a:p>
        </p:txBody>
      </p:sp>
      <p:sp>
        <p:nvSpPr>
          <p:cNvPr id="462" name="CustomShape 2"/>
          <p:cNvSpPr/>
          <p:nvPr/>
        </p:nvSpPr>
        <p:spPr>
          <a:xfrm>
            <a:off x="831960" y="4589640"/>
            <a:ext cx="10514520" cy="1499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Lecture / écriture</a:t>
            </a:r>
            <a:endParaRPr b="0" lang="fr-FR" sz="4000" spc="-1" strike="noStrike">
              <a:latin typeface="Arial"/>
            </a:endParaRPr>
          </a:p>
        </p:txBody>
      </p:sp>
      <p:sp>
        <p:nvSpPr>
          <p:cNvPr id="464" name="CustomShape 2"/>
          <p:cNvSpPr/>
          <p:nvPr/>
        </p:nvSpPr>
        <p:spPr>
          <a:xfrm>
            <a:off x="1026000" y="91440"/>
            <a:ext cx="5249520" cy="462600"/>
          </a:xfrm>
          <a:prstGeom prst="rect">
            <a:avLst/>
          </a:prstGeom>
          <a:noFill/>
          <a:ln>
            <a:noFill/>
          </a:ln>
        </p:spPr>
        <p:style>
          <a:lnRef idx="0"/>
          <a:fillRef idx="0"/>
          <a:effectRef idx="0"/>
          <a:fontRef idx="minor"/>
        </p:style>
      </p:sp>
      <p:grpSp>
        <p:nvGrpSpPr>
          <p:cNvPr id="465" name="Group 3"/>
          <p:cNvGrpSpPr/>
          <p:nvPr/>
        </p:nvGrpSpPr>
        <p:grpSpPr>
          <a:xfrm>
            <a:off x="1026000" y="1142280"/>
            <a:ext cx="5249520" cy="4626000"/>
            <a:chOff x="1026000" y="1142280"/>
            <a:chExt cx="5249520" cy="4626000"/>
          </a:xfrm>
        </p:grpSpPr>
        <p:sp>
          <p:nvSpPr>
            <p:cNvPr id="466" name="CustomShape 4"/>
            <p:cNvSpPr/>
            <p:nvPr/>
          </p:nvSpPr>
          <p:spPr>
            <a:xfrm>
              <a:off x="1026000" y="1142280"/>
              <a:ext cx="5249520" cy="2253600"/>
            </a:xfrm>
            <a:custGeom>
              <a:avLst/>
              <a:gdLst/>
              <a:ahLst/>
              <a:rect l="l" t="t" r="r" b="b"/>
              <a:pathLst>
                <a:path w="5250683" h="2254590">
                  <a:moveTo>
                    <a:pt x="0" y="375773"/>
                  </a:moveTo>
                  <a:cubicBezTo>
                    <a:pt x="0" y="168239"/>
                    <a:pt x="168239" y="0"/>
                    <a:pt x="375773" y="0"/>
                  </a:cubicBezTo>
                  <a:lnTo>
                    <a:pt x="4874910" y="0"/>
                  </a:lnTo>
                  <a:cubicBezTo>
                    <a:pt x="5082444" y="0"/>
                    <a:pt x="5250683" y="168239"/>
                    <a:pt x="5250683" y="375773"/>
                  </a:cubicBezTo>
                  <a:lnTo>
                    <a:pt x="5250683" y="1878817"/>
                  </a:lnTo>
                  <a:cubicBezTo>
                    <a:pt x="5250683" y="2086351"/>
                    <a:pt x="5082444" y="2254590"/>
                    <a:pt x="4874910" y="2254590"/>
                  </a:cubicBezTo>
                  <a:lnTo>
                    <a:pt x="375773" y="2254590"/>
                  </a:lnTo>
                  <a:cubicBezTo>
                    <a:pt x="168239" y="2254590"/>
                    <a:pt x="0" y="2086351"/>
                    <a:pt x="0" y="1878817"/>
                  </a:cubicBezTo>
                  <a:lnTo>
                    <a:pt x="0" y="375773"/>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66400" rIns="266400" tIns="266400" bIns="266400" anchor="ctr">
              <a:noAutofit/>
            </a:bodyPr>
            <a:p>
              <a:pPr>
                <a:lnSpc>
                  <a:spcPct val="90000"/>
                </a:lnSpc>
                <a:spcAft>
                  <a:spcPts val="1701"/>
                </a:spcAft>
                <a:tabLst>
                  <a:tab algn="l" pos="0"/>
                </a:tabLst>
              </a:pPr>
              <a:r>
                <a:rPr b="0" lang="fr-FR" sz="2400" spc="-1" strike="noStrike">
                  <a:solidFill>
                    <a:srgbClr val="ffffff"/>
                  </a:solidFill>
                  <a:latin typeface="Calibri"/>
                  <a:ea typeface="DejaVu Sans"/>
                </a:rPr>
                <a:t>Lecture: Récupérer une valeur provenant de l’extérieur (clavier)</a:t>
              </a:r>
              <a:endParaRPr b="0" lang="fr-FR" sz="2400" spc="-1" strike="noStrike">
                <a:latin typeface="Arial"/>
              </a:endParaRPr>
            </a:p>
            <a:p>
              <a:pPr>
                <a:lnSpc>
                  <a:spcPct val="90000"/>
                </a:lnSpc>
                <a:spcAft>
                  <a:spcPts val="1701"/>
                </a:spcAft>
                <a:tabLst>
                  <a:tab algn="l" pos="0"/>
                </a:tabLst>
              </a:pPr>
              <a:r>
                <a:rPr b="0" lang="fr-FR" sz="2400" spc="-1" strike="noStrike">
                  <a:solidFill>
                    <a:srgbClr val="ffffff"/>
                  </a:solidFill>
                  <a:latin typeface="Calibri"/>
                  <a:ea typeface="DejaVu Sans"/>
                </a:rPr>
                <a:t>Instruction: LIRE</a:t>
              </a:r>
              <a:endParaRPr b="0" lang="fr-FR" sz="2400" spc="-1" strike="noStrike">
                <a:latin typeface="Arial"/>
              </a:endParaRPr>
            </a:p>
          </p:txBody>
        </p:sp>
        <p:sp>
          <p:nvSpPr>
            <p:cNvPr id="467" name="CustomShape 5"/>
            <p:cNvSpPr/>
            <p:nvPr/>
          </p:nvSpPr>
          <p:spPr>
            <a:xfrm>
              <a:off x="1026000" y="3514680"/>
              <a:ext cx="5249520" cy="2253600"/>
            </a:xfrm>
            <a:custGeom>
              <a:avLst/>
              <a:gdLst/>
              <a:ahLst/>
              <a:rect l="l" t="t" r="r" b="b"/>
              <a:pathLst>
                <a:path w="5250683" h="2254590">
                  <a:moveTo>
                    <a:pt x="0" y="375773"/>
                  </a:moveTo>
                  <a:cubicBezTo>
                    <a:pt x="0" y="168239"/>
                    <a:pt x="168239" y="0"/>
                    <a:pt x="375773" y="0"/>
                  </a:cubicBezTo>
                  <a:lnTo>
                    <a:pt x="4874910" y="0"/>
                  </a:lnTo>
                  <a:cubicBezTo>
                    <a:pt x="5082444" y="0"/>
                    <a:pt x="5250683" y="168239"/>
                    <a:pt x="5250683" y="375773"/>
                  </a:cubicBezTo>
                  <a:lnTo>
                    <a:pt x="5250683" y="1878817"/>
                  </a:lnTo>
                  <a:cubicBezTo>
                    <a:pt x="5250683" y="2086351"/>
                    <a:pt x="5082444" y="2254590"/>
                    <a:pt x="4874910" y="2254590"/>
                  </a:cubicBezTo>
                  <a:lnTo>
                    <a:pt x="375773" y="2254590"/>
                  </a:lnTo>
                  <a:cubicBezTo>
                    <a:pt x="168239" y="2254590"/>
                    <a:pt x="0" y="2086351"/>
                    <a:pt x="0" y="1878817"/>
                  </a:cubicBezTo>
                  <a:lnTo>
                    <a:pt x="0" y="375773"/>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266400" rIns="266400" tIns="266400" bIns="266400" anchor="ctr">
              <a:noAutofit/>
            </a:bodyPr>
            <a:p>
              <a:pPr>
                <a:lnSpc>
                  <a:spcPct val="90000"/>
                </a:lnSpc>
                <a:spcAft>
                  <a:spcPts val="1701"/>
                </a:spcAft>
                <a:tabLst>
                  <a:tab algn="l" pos="0"/>
                </a:tabLst>
              </a:pPr>
              <a:r>
                <a:rPr b="0" lang="fr-FR" sz="2400" spc="-1" strike="noStrike">
                  <a:solidFill>
                    <a:srgbClr val="ffffff"/>
                  </a:solidFill>
                  <a:latin typeface="Calibri"/>
                  <a:ea typeface="DejaVu Sans"/>
                </a:rPr>
                <a:t>Écriture: Afficher une valeur ( écran)</a:t>
              </a:r>
              <a:endParaRPr b="0" lang="fr-FR" sz="2400" spc="-1" strike="noStrike">
                <a:latin typeface="Arial"/>
              </a:endParaRPr>
            </a:p>
            <a:p>
              <a:pPr>
                <a:lnSpc>
                  <a:spcPct val="90000"/>
                </a:lnSpc>
                <a:spcAft>
                  <a:spcPts val="1701"/>
                </a:spcAft>
                <a:tabLst>
                  <a:tab algn="l" pos="0"/>
                </a:tabLst>
              </a:pPr>
              <a:r>
                <a:rPr b="0" lang="fr-FR" sz="2400" spc="-1" strike="noStrike">
                  <a:solidFill>
                    <a:srgbClr val="ffffff"/>
                  </a:solidFill>
                  <a:latin typeface="Calibri"/>
                  <a:ea typeface="DejaVu Sans"/>
                </a:rPr>
                <a:t>Instructions : AFFICHER, AFFICHERCALCUL</a:t>
              </a:r>
              <a:endParaRPr b="0" lang="fr-FR" sz="2400" spc="-1" strike="noStrike">
                <a:latin typeface="Arial"/>
              </a:endParaRPr>
            </a:p>
          </p:txBody>
        </p:sp>
      </p:grpSp>
      <p:sp>
        <p:nvSpPr>
          <p:cNvPr id="468" name="CustomShape 6"/>
          <p:cNvSpPr/>
          <p:nvPr/>
        </p:nvSpPr>
        <p:spPr>
          <a:xfrm>
            <a:off x="6358320" y="91440"/>
            <a:ext cx="5275440" cy="46260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469" name="CustomShape 7"/>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a:lnSpc>
                <a:spcPct val="90000"/>
              </a:lnSpc>
              <a:spcBef>
                <a:spcPts val="1001"/>
              </a:spcBef>
              <a:tabLst>
                <a:tab algn="l" pos="0"/>
              </a:tabLst>
            </a:pPr>
            <a:r>
              <a:rPr b="0" lang="fr-FR" sz="2400" spc="-1" strike="noStrike">
                <a:solidFill>
                  <a:srgbClr val="ff0000"/>
                </a:solidFill>
                <a:latin typeface="Calibri"/>
                <a:ea typeface="DejaVu Sans"/>
              </a:rPr>
              <a:t>FONCTIONS_UTILISEES</a:t>
            </a:r>
            <a:endParaRPr b="0" lang="fr-FR" sz="2400" spc="-1" strike="noStrike">
              <a:latin typeface="Arial"/>
            </a:endParaRPr>
          </a:p>
          <a:p>
            <a:pPr>
              <a:lnSpc>
                <a:spcPct val="90000"/>
              </a:lnSpc>
              <a:spcBef>
                <a:spcPts val="1001"/>
              </a:spcBef>
              <a:tabLst>
                <a:tab algn="l" pos="0"/>
              </a:tabLst>
            </a:pPr>
            <a:r>
              <a:rPr b="0" lang="fr-FR" sz="2400" spc="-1" strike="noStrike">
                <a:solidFill>
                  <a:srgbClr val="ff0000"/>
                </a:solidFill>
                <a:latin typeface="Calibri"/>
                <a:ea typeface="DejaVu Sans"/>
              </a:rPr>
              <a:t>VARIABLES</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A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B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0" lang="fr-FR" sz="2400" spc="-1" strike="noStrike">
                <a:solidFill>
                  <a:srgbClr val="ff0000"/>
                </a:solidFill>
                <a:latin typeface="Calibri"/>
                <a:ea typeface="DejaVu Sans"/>
              </a:rPr>
              <a:t>DEBUT_ALGORITHME</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LIRE</a:t>
            </a:r>
            <a:r>
              <a:rPr b="0" lang="fr-FR" sz="2400" spc="-1" strike="noStrike">
                <a:solidFill>
                  <a:srgbClr val="000000"/>
                </a:solidFill>
                <a:latin typeface="Calibri"/>
                <a:ea typeface="DejaVu Sans"/>
              </a:rPr>
              <a:t> A</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LIRE</a:t>
            </a:r>
            <a:r>
              <a:rPr b="0" lang="fr-FR" sz="2400" spc="-1" strike="noStrike">
                <a:solidFill>
                  <a:srgbClr val="000000"/>
                </a:solidFill>
                <a:latin typeface="Calibri"/>
                <a:ea typeface="DejaVu Sans"/>
              </a:rPr>
              <a:t> B</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AFFICHERCALCUL</a:t>
            </a:r>
            <a:r>
              <a:rPr b="0" lang="fr-FR" sz="2400" spc="-1" strike="noStrike">
                <a:solidFill>
                  <a:srgbClr val="000000"/>
                </a:solidFill>
                <a:latin typeface="Calibri"/>
                <a:ea typeface="DejaVu Sans"/>
              </a:rPr>
              <a:t> A+B</a:t>
            </a:r>
            <a:endParaRPr b="0" lang="fr-FR" sz="2400" spc="-1" strike="noStrike">
              <a:latin typeface="Arial"/>
            </a:endParaRPr>
          </a:p>
          <a:p>
            <a:pPr>
              <a:lnSpc>
                <a:spcPct val="90000"/>
              </a:lnSpc>
              <a:spcBef>
                <a:spcPts val="1001"/>
              </a:spcBef>
              <a:tabLst>
                <a:tab algn="l" pos="0"/>
              </a:tabLst>
            </a:pPr>
            <a:r>
              <a:rPr b="0" lang="fr-FR" sz="2400" spc="-1" strike="noStrike">
                <a:solidFill>
                  <a:srgbClr val="ff0000"/>
                </a:solidFill>
                <a:latin typeface="Calibri"/>
                <a:ea typeface="DejaVu Sans"/>
              </a:rPr>
              <a:t>FIN_ALGORITHME</a:t>
            </a:r>
            <a:endParaRPr b="0" lang="fr-FR" sz="2400" spc="-1" strike="noStrike">
              <a:latin typeface="Arial"/>
            </a:endParaRPr>
          </a:p>
        </p:txBody>
      </p:sp>
    </p:spTree>
  </p:cSld>
  <mc:AlternateContent>
    <mc:Choice Requires="p14">
      <p:transition spd="slow" p14:dur="2000"/>
    </mc:Choice>
    <mc:Fallback>
      <p:transition spd="slow"/>
    </mc:Fallback>
  </mc:AlternateContent>
  <p:timing>
    <p:tnLst>
      <p:par>
        <p:cTn id="250" dur="indefinite" restart="never" nodeType="tmRoot">
          <p:childTnLst>
            <p:seq>
              <p:cTn id="251" dur="indefinite" nodeType="mainSeq">
                <p:childTnLst>
                  <p:par>
                    <p:cTn id="252" fill="hold">
                      <p:stCondLst>
                        <p:cond delay="indefinite"/>
                      </p:stCondLst>
                      <p:childTnLst>
                        <p:par>
                          <p:cTn id="253" fill="hold">
                            <p:stCondLst>
                              <p:cond delay="0"/>
                            </p:stCondLst>
                            <p:childTnLst>
                              <p:par>
                                <p:cTn id="254" nodeType="clickEffect" fill="hold" presetClass="entr" presetID="2" presetSubtype="4">
                                  <p:stCondLst>
                                    <p:cond delay="0"/>
                                  </p:stCondLst>
                                  <p:childTnLst>
                                    <p:set>
                                      <p:cBhvr>
                                        <p:cTn id="255" dur="1" fill="hold">
                                          <p:stCondLst>
                                            <p:cond delay="0"/>
                                          </p:stCondLst>
                                        </p:cTn>
                                        <p:tgtEl>
                                          <p:spTgt spid="469">
                                            <p:txEl>
                                              <p:pRg st="0" end="0"/>
                                            </p:txEl>
                                          </p:spTgt>
                                        </p:tgtEl>
                                        <p:attrNameLst>
                                          <p:attrName>style.visibility</p:attrName>
                                        </p:attrNameLst>
                                      </p:cBhvr>
                                      <p:to>
                                        <p:strVal val="visible"/>
                                      </p:to>
                                    </p:set>
                                    <p:anim calcmode="lin" valueType="num">
                                      <p:cBhvr additive="repl">
                                        <p:cTn id="256" dur="500" fill="hold"/>
                                        <p:tgtEl>
                                          <p:spTgt spid="469">
                                            <p:txEl>
                                              <p:pRg st="0" end="0"/>
                                            </p:txEl>
                                          </p:spTgt>
                                        </p:tgtEl>
                                        <p:attrNameLst>
                                          <p:attrName>ppt_x</p:attrName>
                                        </p:attrNameLst>
                                      </p:cBhvr>
                                      <p:tavLst>
                                        <p:tav tm="0">
                                          <p:val>
                                            <p:strVal val="#ppt_x"/>
                                          </p:val>
                                        </p:tav>
                                        <p:tav tm="100000">
                                          <p:val>
                                            <p:strVal val="#ppt_x"/>
                                          </p:val>
                                        </p:tav>
                                      </p:tavLst>
                                    </p:anim>
                                    <p:anim calcmode="lin" valueType="num">
                                      <p:cBhvr additive="repl">
                                        <p:cTn id="257" dur="500" fill="hold"/>
                                        <p:tgtEl>
                                          <p:spTgt spid="4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nodeType="clickEffect" fill="hold" presetClass="entr" presetID="2" presetSubtype="4">
                                  <p:stCondLst>
                                    <p:cond delay="0"/>
                                  </p:stCondLst>
                                  <p:childTnLst>
                                    <p:set>
                                      <p:cBhvr>
                                        <p:cTn id="261" dur="1" fill="hold">
                                          <p:stCondLst>
                                            <p:cond delay="0"/>
                                          </p:stCondLst>
                                        </p:cTn>
                                        <p:tgtEl>
                                          <p:spTgt spid="469">
                                            <p:txEl>
                                              <p:pRg st="1" end="1"/>
                                            </p:txEl>
                                          </p:spTgt>
                                        </p:tgtEl>
                                        <p:attrNameLst>
                                          <p:attrName>style.visibility</p:attrName>
                                        </p:attrNameLst>
                                      </p:cBhvr>
                                      <p:to>
                                        <p:strVal val="visible"/>
                                      </p:to>
                                    </p:set>
                                    <p:anim calcmode="lin" valueType="num">
                                      <p:cBhvr additive="repl">
                                        <p:cTn id="262" dur="500" fill="hold"/>
                                        <p:tgtEl>
                                          <p:spTgt spid="469">
                                            <p:txEl>
                                              <p:pRg st="1" end="1"/>
                                            </p:txEl>
                                          </p:spTgt>
                                        </p:tgtEl>
                                        <p:attrNameLst>
                                          <p:attrName>ppt_x</p:attrName>
                                        </p:attrNameLst>
                                      </p:cBhvr>
                                      <p:tavLst>
                                        <p:tav tm="0">
                                          <p:val>
                                            <p:strVal val="#ppt_x"/>
                                          </p:val>
                                        </p:tav>
                                        <p:tav tm="100000">
                                          <p:val>
                                            <p:strVal val="#ppt_x"/>
                                          </p:val>
                                        </p:tav>
                                      </p:tavLst>
                                    </p:anim>
                                    <p:anim calcmode="lin" valueType="num">
                                      <p:cBhvr additive="repl">
                                        <p:cTn id="263" dur="500" fill="hold"/>
                                        <p:tgtEl>
                                          <p:spTgt spid="4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nodeType="clickEffect" fill="hold" presetClass="entr" presetID="2" presetSubtype="4">
                                  <p:stCondLst>
                                    <p:cond delay="0"/>
                                  </p:stCondLst>
                                  <p:childTnLst>
                                    <p:set>
                                      <p:cBhvr>
                                        <p:cTn id="267" dur="1" fill="hold">
                                          <p:stCondLst>
                                            <p:cond delay="0"/>
                                          </p:stCondLst>
                                        </p:cTn>
                                        <p:tgtEl>
                                          <p:spTgt spid="469">
                                            <p:txEl>
                                              <p:pRg st="2" end="2"/>
                                            </p:txEl>
                                          </p:spTgt>
                                        </p:tgtEl>
                                        <p:attrNameLst>
                                          <p:attrName>style.visibility</p:attrName>
                                        </p:attrNameLst>
                                      </p:cBhvr>
                                      <p:to>
                                        <p:strVal val="visible"/>
                                      </p:to>
                                    </p:set>
                                    <p:anim calcmode="lin" valueType="num">
                                      <p:cBhvr additive="repl">
                                        <p:cTn id="268" dur="500" fill="hold"/>
                                        <p:tgtEl>
                                          <p:spTgt spid="469">
                                            <p:txEl>
                                              <p:pRg st="2" end="2"/>
                                            </p:txEl>
                                          </p:spTgt>
                                        </p:tgtEl>
                                        <p:attrNameLst>
                                          <p:attrName>ppt_x</p:attrName>
                                        </p:attrNameLst>
                                      </p:cBhvr>
                                      <p:tavLst>
                                        <p:tav tm="0">
                                          <p:val>
                                            <p:strVal val="#ppt_x"/>
                                          </p:val>
                                        </p:tav>
                                        <p:tav tm="100000">
                                          <p:val>
                                            <p:strVal val="#ppt_x"/>
                                          </p:val>
                                        </p:tav>
                                      </p:tavLst>
                                    </p:anim>
                                    <p:anim calcmode="lin" valueType="num">
                                      <p:cBhvr additive="repl">
                                        <p:cTn id="269" dur="500" fill="hold"/>
                                        <p:tgtEl>
                                          <p:spTgt spid="4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nodeType="clickEffect" fill="hold" presetClass="entr" presetID="2" presetSubtype="4">
                                  <p:stCondLst>
                                    <p:cond delay="0"/>
                                  </p:stCondLst>
                                  <p:childTnLst>
                                    <p:set>
                                      <p:cBhvr>
                                        <p:cTn id="273" dur="1" fill="hold">
                                          <p:stCondLst>
                                            <p:cond delay="0"/>
                                          </p:stCondLst>
                                        </p:cTn>
                                        <p:tgtEl>
                                          <p:spTgt spid="469">
                                            <p:txEl>
                                              <p:pRg st="3" end="3"/>
                                            </p:txEl>
                                          </p:spTgt>
                                        </p:tgtEl>
                                        <p:attrNameLst>
                                          <p:attrName>style.visibility</p:attrName>
                                        </p:attrNameLst>
                                      </p:cBhvr>
                                      <p:to>
                                        <p:strVal val="visible"/>
                                      </p:to>
                                    </p:set>
                                    <p:anim calcmode="lin" valueType="num">
                                      <p:cBhvr additive="repl">
                                        <p:cTn id="274" dur="500" fill="hold"/>
                                        <p:tgtEl>
                                          <p:spTgt spid="469">
                                            <p:txEl>
                                              <p:pRg st="3" end="3"/>
                                            </p:txEl>
                                          </p:spTgt>
                                        </p:tgtEl>
                                        <p:attrNameLst>
                                          <p:attrName>ppt_x</p:attrName>
                                        </p:attrNameLst>
                                      </p:cBhvr>
                                      <p:tavLst>
                                        <p:tav tm="0">
                                          <p:val>
                                            <p:strVal val="#ppt_x"/>
                                          </p:val>
                                        </p:tav>
                                        <p:tav tm="100000">
                                          <p:val>
                                            <p:strVal val="#ppt_x"/>
                                          </p:val>
                                        </p:tav>
                                      </p:tavLst>
                                    </p:anim>
                                    <p:anim calcmode="lin" valueType="num">
                                      <p:cBhvr additive="repl">
                                        <p:cTn id="275" dur="500" fill="hold"/>
                                        <p:tgtEl>
                                          <p:spTgt spid="4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nodeType="clickEffect" fill="hold" presetClass="entr" presetID="2" presetSubtype="4">
                                  <p:stCondLst>
                                    <p:cond delay="0"/>
                                  </p:stCondLst>
                                  <p:childTnLst>
                                    <p:set>
                                      <p:cBhvr>
                                        <p:cTn id="279" dur="1" fill="hold">
                                          <p:stCondLst>
                                            <p:cond delay="0"/>
                                          </p:stCondLst>
                                        </p:cTn>
                                        <p:tgtEl>
                                          <p:spTgt spid="469">
                                            <p:txEl>
                                              <p:pRg st="4" end="4"/>
                                            </p:txEl>
                                          </p:spTgt>
                                        </p:tgtEl>
                                        <p:attrNameLst>
                                          <p:attrName>style.visibility</p:attrName>
                                        </p:attrNameLst>
                                      </p:cBhvr>
                                      <p:to>
                                        <p:strVal val="visible"/>
                                      </p:to>
                                    </p:set>
                                    <p:anim calcmode="lin" valueType="num">
                                      <p:cBhvr additive="repl">
                                        <p:cTn id="280" dur="500" fill="hold"/>
                                        <p:tgtEl>
                                          <p:spTgt spid="469">
                                            <p:txEl>
                                              <p:pRg st="4" end="4"/>
                                            </p:txEl>
                                          </p:spTgt>
                                        </p:tgtEl>
                                        <p:attrNameLst>
                                          <p:attrName>ppt_x</p:attrName>
                                        </p:attrNameLst>
                                      </p:cBhvr>
                                      <p:tavLst>
                                        <p:tav tm="0">
                                          <p:val>
                                            <p:strVal val="#ppt_x"/>
                                          </p:val>
                                        </p:tav>
                                        <p:tav tm="100000">
                                          <p:val>
                                            <p:strVal val="#ppt_x"/>
                                          </p:val>
                                        </p:tav>
                                      </p:tavLst>
                                    </p:anim>
                                    <p:anim calcmode="lin" valueType="num">
                                      <p:cBhvr additive="repl">
                                        <p:cTn id="281" dur="500" fill="hold"/>
                                        <p:tgtEl>
                                          <p:spTgt spid="46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nodeType="clickEffect" fill="hold" presetClass="entr" presetID="2" presetSubtype="4">
                                  <p:stCondLst>
                                    <p:cond delay="0"/>
                                  </p:stCondLst>
                                  <p:childTnLst>
                                    <p:set>
                                      <p:cBhvr>
                                        <p:cTn id="285" dur="1" fill="hold">
                                          <p:stCondLst>
                                            <p:cond delay="0"/>
                                          </p:stCondLst>
                                        </p:cTn>
                                        <p:tgtEl>
                                          <p:spTgt spid="469">
                                            <p:txEl>
                                              <p:pRg st="5" end="5"/>
                                            </p:txEl>
                                          </p:spTgt>
                                        </p:tgtEl>
                                        <p:attrNameLst>
                                          <p:attrName>style.visibility</p:attrName>
                                        </p:attrNameLst>
                                      </p:cBhvr>
                                      <p:to>
                                        <p:strVal val="visible"/>
                                      </p:to>
                                    </p:set>
                                    <p:anim calcmode="lin" valueType="num">
                                      <p:cBhvr additive="repl">
                                        <p:cTn id="286" dur="500" fill="hold"/>
                                        <p:tgtEl>
                                          <p:spTgt spid="469">
                                            <p:txEl>
                                              <p:pRg st="5" end="5"/>
                                            </p:txEl>
                                          </p:spTgt>
                                        </p:tgtEl>
                                        <p:attrNameLst>
                                          <p:attrName>ppt_x</p:attrName>
                                        </p:attrNameLst>
                                      </p:cBhvr>
                                      <p:tavLst>
                                        <p:tav tm="0">
                                          <p:val>
                                            <p:strVal val="#ppt_x"/>
                                          </p:val>
                                        </p:tav>
                                        <p:tav tm="100000">
                                          <p:val>
                                            <p:strVal val="#ppt_x"/>
                                          </p:val>
                                        </p:tav>
                                      </p:tavLst>
                                    </p:anim>
                                    <p:anim calcmode="lin" valueType="num">
                                      <p:cBhvr additive="repl">
                                        <p:cTn id="287" dur="500" fill="hold"/>
                                        <p:tgtEl>
                                          <p:spTgt spid="46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nodeType="clickEffect" fill="hold" presetClass="entr" presetID="2" presetSubtype="4">
                                  <p:stCondLst>
                                    <p:cond delay="0"/>
                                  </p:stCondLst>
                                  <p:childTnLst>
                                    <p:set>
                                      <p:cBhvr>
                                        <p:cTn id="291" dur="1" fill="hold">
                                          <p:stCondLst>
                                            <p:cond delay="0"/>
                                          </p:stCondLst>
                                        </p:cTn>
                                        <p:tgtEl>
                                          <p:spTgt spid="469">
                                            <p:txEl>
                                              <p:pRg st="6" end="6"/>
                                            </p:txEl>
                                          </p:spTgt>
                                        </p:tgtEl>
                                        <p:attrNameLst>
                                          <p:attrName>style.visibility</p:attrName>
                                        </p:attrNameLst>
                                      </p:cBhvr>
                                      <p:to>
                                        <p:strVal val="visible"/>
                                      </p:to>
                                    </p:set>
                                    <p:anim calcmode="lin" valueType="num">
                                      <p:cBhvr additive="repl">
                                        <p:cTn id="292" dur="500" fill="hold"/>
                                        <p:tgtEl>
                                          <p:spTgt spid="469">
                                            <p:txEl>
                                              <p:pRg st="6" end="6"/>
                                            </p:txEl>
                                          </p:spTgt>
                                        </p:tgtEl>
                                        <p:attrNameLst>
                                          <p:attrName>ppt_x</p:attrName>
                                        </p:attrNameLst>
                                      </p:cBhvr>
                                      <p:tavLst>
                                        <p:tav tm="0">
                                          <p:val>
                                            <p:strVal val="#ppt_x"/>
                                          </p:val>
                                        </p:tav>
                                        <p:tav tm="100000">
                                          <p:val>
                                            <p:strVal val="#ppt_x"/>
                                          </p:val>
                                        </p:tav>
                                      </p:tavLst>
                                    </p:anim>
                                    <p:anim calcmode="lin" valueType="num">
                                      <p:cBhvr additive="repl">
                                        <p:cTn id="293" dur="500" fill="hold"/>
                                        <p:tgtEl>
                                          <p:spTgt spid="46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4" fill="hold">
                      <p:stCondLst>
                        <p:cond delay="indefinite"/>
                      </p:stCondLst>
                      <p:childTnLst>
                        <p:par>
                          <p:cTn id="295" fill="hold">
                            <p:stCondLst>
                              <p:cond delay="0"/>
                            </p:stCondLst>
                            <p:childTnLst>
                              <p:par>
                                <p:cTn id="296" nodeType="clickEffect" fill="hold" presetClass="entr" presetID="2" presetSubtype="4">
                                  <p:stCondLst>
                                    <p:cond delay="0"/>
                                  </p:stCondLst>
                                  <p:childTnLst>
                                    <p:set>
                                      <p:cBhvr>
                                        <p:cTn id="297" dur="1" fill="hold">
                                          <p:stCondLst>
                                            <p:cond delay="0"/>
                                          </p:stCondLst>
                                        </p:cTn>
                                        <p:tgtEl>
                                          <p:spTgt spid="469">
                                            <p:txEl>
                                              <p:pRg st="7" end="7"/>
                                            </p:txEl>
                                          </p:spTgt>
                                        </p:tgtEl>
                                        <p:attrNameLst>
                                          <p:attrName>style.visibility</p:attrName>
                                        </p:attrNameLst>
                                      </p:cBhvr>
                                      <p:to>
                                        <p:strVal val="visible"/>
                                      </p:to>
                                    </p:set>
                                    <p:anim calcmode="lin" valueType="num">
                                      <p:cBhvr additive="repl">
                                        <p:cTn id="298" dur="500" fill="hold"/>
                                        <p:tgtEl>
                                          <p:spTgt spid="469">
                                            <p:txEl>
                                              <p:pRg st="7" end="7"/>
                                            </p:txEl>
                                          </p:spTgt>
                                        </p:tgtEl>
                                        <p:attrNameLst>
                                          <p:attrName>ppt_x</p:attrName>
                                        </p:attrNameLst>
                                      </p:cBhvr>
                                      <p:tavLst>
                                        <p:tav tm="0">
                                          <p:val>
                                            <p:strVal val="#ppt_x"/>
                                          </p:val>
                                        </p:tav>
                                        <p:tav tm="100000">
                                          <p:val>
                                            <p:strVal val="#ppt_x"/>
                                          </p:val>
                                        </p:tav>
                                      </p:tavLst>
                                    </p:anim>
                                    <p:anim calcmode="lin" valueType="num">
                                      <p:cBhvr additive="repl">
                                        <p:cTn id="299" dur="500" fill="hold"/>
                                        <p:tgtEl>
                                          <p:spTgt spid="46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0" fill="hold">
                      <p:stCondLst>
                        <p:cond delay="indefinite"/>
                      </p:stCondLst>
                      <p:childTnLst>
                        <p:par>
                          <p:cTn id="301" fill="hold">
                            <p:stCondLst>
                              <p:cond delay="0"/>
                            </p:stCondLst>
                            <p:childTnLst>
                              <p:par>
                                <p:cTn id="302" nodeType="clickEffect" fill="hold" presetClass="entr" presetID="2" presetSubtype="4">
                                  <p:stCondLst>
                                    <p:cond delay="0"/>
                                  </p:stCondLst>
                                  <p:childTnLst>
                                    <p:set>
                                      <p:cBhvr>
                                        <p:cTn id="303" dur="1" fill="hold">
                                          <p:stCondLst>
                                            <p:cond delay="0"/>
                                          </p:stCondLst>
                                        </p:cTn>
                                        <p:tgtEl>
                                          <p:spTgt spid="469">
                                            <p:txEl>
                                              <p:pRg st="8" end="8"/>
                                            </p:txEl>
                                          </p:spTgt>
                                        </p:tgtEl>
                                        <p:attrNameLst>
                                          <p:attrName>style.visibility</p:attrName>
                                        </p:attrNameLst>
                                      </p:cBhvr>
                                      <p:to>
                                        <p:strVal val="visible"/>
                                      </p:to>
                                    </p:set>
                                    <p:anim calcmode="lin" valueType="num">
                                      <p:cBhvr additive="repl">
                                        <p:cTn id="304" dur="500" fill="hold"/>
                                        <p:tgtEl>
                                          <p:spTgt spid="469">
                                            <p:txEl>
                                              <p:pRg st="8" end="8"/>
                                            </p:txEl>
                                          </p:spTgt>
                                        </p:tgtEl>
                                        <p:attrNameLst>
                                          <p:attrName>ppt_x</p:attrName>
                                        </p:attrNameLst>
                                      </p:cBhvr>
                                      <p:tavLst>
                                        <p:tav tm="0">
                                          <p:val>
                                            <p:strVal val="#ppt_x"/>
                                          </p:val>
                                        </p:tav>
                                        <p:tav tm="100000">
                                          <p:val>
                                            <p:strVal val="#ppt_x"/>
                                          </p:val>
                                        </p:tav>
                                      </p:tavLst>
                                    </p:anim>
                                    <p:anim calcmode="lin" valueType="num">
                                      <p:cBhvr additive="repl">
                                        <p:cTn id="305" dur="500" fill="hold"/>
                                        <p:tgtEl>
                                          <p:spTgt spid="46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Lesture/Ecriture</a:t>
            </a:r>
            <a:endParaRPr b="0" lang="fr-FR" sz="4000" spc="-1" strike="noStrike">
              <a:latin typeface="Arial"/>
            </a:endParaRPr>
          </a:p>
        </p:txBody>
      </p:sp>
      <p:sp>
        <p:nvSpPr>
          <p:cNvPr id="471"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09: </a:t>
            </a:r>
            <a:endParaRPr b="0" lang="fr-FR" sz="2400" spc="-1" strike="noStrike">
              <a:latin typeface="Arial"/>
            </a:endParaRPr>
          </a:p>
        </p:txBody>
      </p:sp>
      <p:sp>
        <p:nvSpPr>
          <p:cNvPr id="472" name="CustomShape 3"/>
          <p:cNvSpPr/>
          <p:nvPr/>
        </p:nvSpPr>
        <p:spPr>
          <a:xfrm>
            <a:off x="102600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a:bodyPr>
          <a:p>
            <a:pPr>
              <a:lnSpc>
                <a:spcPct val="90000"/>
              </a:lnSpc>
              <a:spcBef>
                <a:spcPts val="1001"/>
              </a:spcBef>
              <a:tabLst>
                <a:tab algn="l" pos="0"/>
              </a:tabLst>
            </a:pPr>
            <a:r>
              <a:rPr b="1" lang="fr-FR" sz="2800" spc="-1" strike="noStrike">
                <a:solidFill>
                  <a:srgbClr val="000000"/>
                </a:solidFill>
                <a:latin typeface="Calibri"/>
                <a:ea typeface="DejaVu Sans"/>
              </a:rPr>
              <a:t>Programme qui demande un nombre puis affiche le carré de ce nombre sous la forme:" "le carré de ce nombre est …« </a:t>
            </a:r>
            <a:endParaRPr b="0" lang="fr-FR" sz="2800" spc="-1" strike="noStrike">
              <a:latin typeface="Arial"/>
            </a:endParaRPr>
          </a:p>
          <a:p>
            <a:pPr>
              <a:lnSpc>
                <a:spcPct val="90000"/>
              </a:lnSpc>
              <a:spcBef>
                <a:spcPts val="1001"/>
              </a:spcBef>
              <a:tabLst>
                <a:tab algn="l" pos="0"/>
              </a:tabLst>
            </a:pPr>
            <a:endParaRPr b="0" lang="fr-FR" sz="2800" spc="-1" strike="noStrike">
              <a:latin typeface="Arial"/>
            </a:endParaRPr>
          </a:p>
          <a:p>
            <a:pPr>
              <a:lnSpc>
                <a:spcPct val="90000"/>
              </a:lnSpc>
              <a:spcBef>
                <a:spcPts val="1001"/>
              </a:spcBef>
              <a:tabLst>
                <a:tab algn="l" pos="0"/>
              </a:tabLst>
            </a:pPr>
            <a:r>
              <a:rPr b="1" lang="fr-FR" sz="2800" spc="-1" strike="noStrike" u="sng">
                <a:solidFill>
                  <a:srgbClr val="0563c1"/>
                </a:solidFill>
                <a:uFillTx/>
                <a:latin typeface="Calibri"/>
                <a:ea typeface="DejaVu Sans"/>
                <a:hlinkClick r:id="rId1"/>
              </a:rPr>
              <a:t>exo_affectation09.alg</a:t>
            </a:r>
            <a:endParaRPr b="0" lang="fr-FR" sz="2800" spc="-1" strike="noStrike">
              <a:latin typeface="Arial"/>
            </a:endParaRPr>
          </a:p>
        </p:txBody>
      </p:sp>
      <p:sp>
        <p:nvSpPr>
          <p:cNvPr id="473"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10:</a:t>
            </a:r>
            <a:endParaRPr b="0" lang="fr-FR" sz="2400" spc="-1" strike="noStrike">
              <a:latin typeface="Arial"/>
            </a:endParaRPr>
          </a:p>
        </p:txBody>
      </p:sp>
      <p:sp>
        <p:nvSpPr>
          <p:cNvPr id="474" name="CustomShape 5"/>
          <p:cNvSpPr/>
          <p:nvPr/>
        </p:nvSpPr>
        <p:spPr>
          <a:xfrm>
            <a:off x="6358320" y="555120"/>
            <a:ext cx="555804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70000"/>
              </a:lnSpc>
              <a:spcBef>
                <a:spcPts val="1001"/>
              </a:spcBef>
              <a:tabLst>
                <a:tab algn="l" pos="0"/>
              </a:tabLst>
            </a:pPr>
            <a:r>
              <a:rPr b="1" lang="fr-FR" sz="2400" spc="-1" strike="noStrike">
                <a:solidFill>
                  <a:srgbClr val="000000"/>
                </a:solidFill>
                <a:latin typeface="Calibri"/>
                <a:ea typeface="DejaVu Sans"/>
              </a:rPr>
              <a:t>Programme de caisse qui affiche le montant à payer, le montant reçu et le reste à rendre </a:t>
            </a:r>
            <a:endParaRPr b="0" lang="fr-FR" sz="2400" spc="-1" strike="noStrike">
              <a:latin typeface="Arial"/>
            </a:endParaRPr>
          </a:p>
          <a:p>
            <a:pPr>
              <a:lnSpc>
                <a:spcPct val="70000"/>
              </a:lnSpc>
              <a:spcBef>
                <a:spcPts val="1001"/>
              </a:spcBef>
              <a:tabLst>
                <a:tab algn="l" pos="0"/>
              </a:tabLst>
            </a:pPr>
            <a:endParaRPr b="0" lang="fr-FR" sz="2400" spc="-1" strike="noStrike">
              <a:latin typeface="Arial"/>
            </a:endParaRPr>
          </a:p>
          <a:p>
            <a:pPr>
              <a:lnSpc>
                <a:spcPct val="70000"/>
              </a:lnSpc>
              <a:spcBef>
                <a:spcPts val="1001"/>
              </a:spcBef>
              <a:tabLst>
                <a:tab algn="l" pos="0"/>
              </a:tabLst>
            </a:pPr>
            <a:r>
              <a:rPr b="1" lang="fr-FR" sz="2400" spc="-1" strike="noStrike" u="sng">
                <a:solidFill>
                  <a:srgbClr val="0563c1"/>
                </a:solidFill>
                <a:uFillTx/>
                <a:latin typeface="Calibri"/>
                <a:ea typeface="DejaVu Sans"/>
                <a:hlinkClick r:id="rId2"/>
              </a:rPr>
              <a:t>exo_affectation10.alg</a:t>
            </a:r>
            <a:endParaRPr b="0" lang="fr-FR" sz="2400" spc="-1" strike="noStrike">
              <a:latin typeface="Arial"/>
            </a:endParaRPr>
          </a:p>
        </p:txBody>
      </p:sp>
      <p:sp>
        <p:nvSpPr>
          <p:cNvPr id="475" name="CustomShape 6"/>
          <p:cNvSpPr/>
          <p:nvPr/>
        </p:nvSpPr>
        <p:spPr>
          <a:xfrm>
            <a:off x="1026000" y="7085520"/>
            <a:ext cx="5249520" cy="3383280"/>
          </a:xfrm>
          <a:custGeom>
            <a:avLst/>
            <a:gdLst/>
            <a:ahLst/>
            <a:rect l="l" t="t" r="r" b="b"/>
            <a:pathLst>
              <a:path w="14586" h="9402">
                <a:moveTo>
                  <a:pt x="1566" y="0"/>
                </a:moveTo>
                <a:lnTo>
                  <a:pt x="1566" y="0"/>
                </a:lnTo>
                <a:lnTo>
                  <a:pt x="1484" y="2"/>
                </a:lnTo>
                <a:lnTo>
                  <a:pt x="1402" y="9"/>
                </a:lnTo>
                <a:lnTo>
                  <a:pt x="1321" y="19"/>
                </a:lnTo>
                <a:lnTo>
                  <a:pt x="1240" y="34"/>
                </a:lnTo>
                <a:lnTo>
                  <a:pt x="1161" y="53"/>
                </a:lnTo>
                <a:lnTo>
                  <a:pt x="1082" y="77"/>
                </a:lnTo>
                <a:lnTo>
                  <a:pt x="1005" y="104"/>
                </a:lnTo>
                <a:lnTo>
                  <a:pt x="929" y="135"/>
                </a:lnTo>
                <a:lnTo>
                  <a:pt x="855" y="171"/>
                </a:lnTo>
                <a:lnTo>
                  <a:pt x="783" y="210"/>
                </a:lnTo>
                <a:lnTo>
                  <a:pt x="713" y="253"/>
                </a:lnTo>
                <a:lnTo>
                  <a:pt x="646" y="299"/>
                </a:lnTo>
                <a:lnTo>
                  <a:pt x="580" y="349"/>
                </a:lnTo>
                <a:lnTo>
                  <a:pt x="518" y="402"/>
                </a:lnTo>
                <a:lnTo>
                  <a:pt x="459" y="459"/>
                </a:lnTo>
                <a:lnTo>
                  <a:pt x="402" y="518"/>
                </a:lnTo>
                <a:lnTo>
                  <a:pt x="349" y="580"/>
                </a:lnTo>
                <a:lnTo>
                  <a:pt x="299" y="646"/>
                </a:lnTo>
                <a:lnTo>
                  <a:pt x="253" y="713"/>
                </a:lnTo>
                <a:lnTo>
                  <a:pt x="210" y="783"/>
                </a:lnTo>
                <a:lnTo>
                  <a:pt x="171" y="855"/>
                </a:lnTo>
                <a:lnTo>
                  <a:pt x="135" y="929"/>
                </a:lnTo>
                <a:lnTo>
                  <a:pt x="104" y="1005"/>
                </a:lnTo>
                <a:lnTo>
                  <a:pt x="77" y="1082"/>
                </a:lnTo>
                <a:lnTo>
                  <a:pt x="53" y="1161"/>
                </a:lnTo>
                <a:lnTo>
                  <a:pt x="34" y="1240"/>
                </a:lnTo>
                <a:lnTo>
                  <a:pt x="19" y="1321"/>
                </a:lnTo>
                <a:lnTo>
                  <a:pt x="9" y="1402"/>
                </a:lnTo>
                <a:lnTo>
                  <a:pt x="2" y="1484"/>
                </a:lnTo>
                <a:lnTo>
                  <a:pt x="0" y="1566"/>
                </a:lnTo>
                <a:lnTo>
                  <a:pt x="0" y="7834"/>
                </a:lnTo>
                <a:lnTo>
                  <a:pt x="0" y="7834"/>
                </a:lnTo>
                <a:lnTo>
                  <a:pt x="2" y="7916"/>
                </a:lnTo>
                <a:lnTo>
                  <a:pt x="9" y="7998"/>
                </a:lnTo>
                <a:lnTo>
                  <a:pt x="19" y="8079"/>
                </a:lnTo>
                <a:lnTo>
                  <a:pt x="34" y="8160"/>
                </a:lnTo>
                <a:lnTo>
                  <a:pt x="53" y="8239"/>
                </a:lnTo>
                <a:lnTo>
                  <a:pt x="77" y="8318"/>
                </a:lnTo>
                <a:lnTo>
                  <a:pt x="104" y="8395"/>
                </a:lnTo>
                <a:lnTo>
                  <a:pt x="135" y="8471"/>
                </a:lnTo>
                <a:lnTo>
                  <a:pt x="171" y="8545"/>
                </a:lnTo>
                <a:lnTo>
                  <a:pt x="210" y="8617"/>
                </a:lnTo>
                <a:lnTo>
                  <a:pt x="253" y="8687"/>
                </a:lnTo>
                <a:lnTo>
                  <a:pt x="299" y="8754"/>
                </a:lnTo>
                <a:lnTo>
                  <a:pt x="349" y="8820"/>
                </a:lnTo>
                <a:lnTo>
                  <a:pt x="402" y="8882"/>
                </a:lnTo>
                <a:lnTo>
                  <a:pt x="459" y="8941"/>
                </a:lnTo>
                <a:lnTo>
                  <a:pt x="518" y="8998"/>
                </a:lnTo>
                <a:lnTo>
                  <a:pt x="580" y="9051"/>
                </a:lnTo>
                <a:lnTo>
                  <a:pt x="646" y="9101"/>
                </a:lnTo>
                <a:lnTo>
                  <a:pt x="713" y="9147"/>
                </a:lnTo>
                <a:lnTo>
                  <a:pt x="783" y="9190"/>
                </a:lnTo>
                <a:lnTo>
                  <a:pt x="855" y="9229"/>
                </a:lnTo>
                <a:lnTo>
                  <a:pt x="929" y="9265"/>
                </a:lnTo>
                <a:lnTo>
                  <a:pt x="1005" y="9296"/>
                </a:lnTo>
                <a:lnTo>
                  <a:pt x="1082" y="9323"/>
                </a:lnTo>
                <a:lnTo>
                  <a:pt x="1161" y="9347"/>
                </a:lnTo>
                <a:lnTo>
                  <a:pt x="1240" y="9366"/>
                </a:lnTo>
                <a:lnTo>
                  <a:pt x="1321" y="9381"/>
                </a:lnTo>
                <a:lnTo>
                  <a:pt x="1402" y="9391"/>
                </a:lnTo>
                <a:lnTo>
                  <a:pt x="1484" y="9398"/>
                </a:lnTo>
                <a:lnTo>
                  <a:pt x="1566" y="9400"/>
                </a:lnTo>
                <a:lnTo>
                  <a:pt x="13018" y="9401"/>
                </a:lnTo>
                <a:lnTo>
                  <a:pt x="13018" y="9400"/>
                </a:lnTo>
                <a:lnTo>
                  <a:pt x="13100" y="9398"/>
                </a:lnTo>
                <a:lnTo>
                  <a:pt x="13182" y="9391"/>
                </a:lnTo>
                <a:lnTo>
                  <a:pt x="13263" y="9381"/>
                </a:lnTo>
                <a:lnTo>
                  <a:pt x="13343" y="9366"/>
                </a:lnTo>
                <a:lnTo>
                  <a:pt x="13423" y="9347"/>
                </a:lnTo>
                <a:lnTo>
                  <a:pt x="13502" y="9323"/>
                </a:lnTo>
                <a:lnTo>
                  <a:pt x="13579" y="9296"/>
                </a:lnTo>
                <a:lnTo>
                  <a:pt x="13655" y="9265"/>
                </a:lnTo>
                <a:lnTo>
                  <a:pt x="13729" y="9229"/>
                </a:lnTo>
                <a:lnTo>
                  <a:pt x="13801" y="9190"/>
                </a:lnTo>
                <a:lnTo>
                  <a:pt x="13871" y="9148"/>
                </a:lnTo>
                <a:lnTo>
                  <a:pt x="13938" y="9101"/>
                </a:lnTo>
                <a:lnTo>
                  <a:pt x="14003" y="9051"/>
                </a:lnTo>
                <a:lnTo>
                  <a:pt x="14066" y="8998"/>
                </a:lnTo>
                <a:lnTo>
                  <a:pt x="14125" y="8942"/>
                </a:lnTo>
                <a:lnTo>
                  <a:pt x="14181" y="8882"/>
                </a:lnTo>
                <a:lnTo>
                  <a:pt x="14235" y="8820"/>
                </a:lnTo>
                <a:lnTo>
                  <a:pt x="14285" y="8755"/>
                </a:lnTo>
                <a:lnTo>
                  <a:pt x="14331" y="8687"/>
                </a:lnTo>
                <a:lnTo>
                  <a:pt x="14374" y="8618"/>
                </a:lnTo>
                <a:lnTo>
                  <a:pt x="14413" y="8546"/>
                </a:lnTo>
                <a:lnTo>
                  <a:pt x="14448" y="8472"/>
                </a:lnTo>
                <a:lnTo>
                  <a:pt x="14480" y="8396"/>
                </a:lnTo>
                <a:lnTo>
                  <a:pt x="14507" y="8319"/>
                </a:lnTo>
                <a:lnTo>
                  <a:pt x="14530" y="8240"/>
                </a:lnTo>
                <a:lnTo>
                  <a:pt x="14550" y="8160"/>
                </a:lnTo>
                <a:lnTo>
                  <a:pt x="14565" y="8080"/>
                </a:lnTo>
                <a:lnTo>
                  <a:pt x="14575" y="7999"/>
                </a:lnTo>
                <a:lnTo>
                  <a:pt x="14582" y="7917"/>
                </a:lnTo>
                <a:lnTo>
                  <a:pt x="14584" y="7835"/>
                </a:lnTo>
                <a:lnTo>
                  <a:pt x="14585" y="1566"/>
                </a:lnTo>
                <a:lnTo>
                  <a:pt x="14584" y="1566"/>
                </a:lnTo>
                <a:lnTo>
                  <a:pt x="14582" y="1484"/>
                </a:lnTo>
                <a:lnTo>
                  <a:pt x="14575" y="1402"/>
                </a:lnTo>
                <a:lnTo>
                  <a:pt x="14565" y="1321"/>
                </a:lnTo>
                <a:lnTo>
                  <a:pt x="14550" y="1241"/>
                </a:lnTo>
                <a:lnTo>
                  <a:pt x="14531" y="1161"/>
                </a:lnTo>
                <a:lnTo>
                  <a:pt x="14507" y="1082"/>
                </a:lnTo>
                <a:lnTo>
                  <a:pt x="14480" y="1005"/>
                </a:lnTo>
                <a:lnTo>
                  <a:pt x="14449" y="929"/>
                </a:lnTo>
                <a:lnTo>
                  <a:pt x="14413" y="855"/>
                </a:lnTo>
                <a:lnTo>
                  <a:pt x="14374" y="783"/>
                </a:lnTo>
                <a:lnTo>
                  <a:pt x="14332" y="713"/>
                </a:lnTo>
                <a:lnTo>
                  <a:pt x="14285" y="646"/>
                </a:lnTo>
                <a:lnTo>
                  <a:pt x="14235" y="581"/>
                </a:lnTo>
                <a:lnTo>
                  <a:pt x="14182" y="518"/>
                </a:lnTo>
                <a:lnTo>
                  <a:pt x="14126" y="459"/>
                </a:lnTo>
                <a:lnTo>
                  <a:pt x="14066" y="403"/>
                </a:lnTo>
                <a:lnTo>
                  <a:pt x="14004" y="349"/>
                </a:lnTo>
                <a:lnTo>
                  <a:pt x="13939" y="299"/>
                </a:lnTo>
                <a:lnTo>
                  <a:pt x="13871" y="253"/>
                </a:lnTo>
                <a:lnTo>
                  <a:pt x="13802" y="210"/>
                </a:lnTo>
                <a:lnTo>
                  <a:pt x="13730" y="171"/>
                </a:lnTo>
                <a:lnTo>
                  <a:pt x="13656" y="136"/>
                </a:lnTo>
                <a:lnTo>
                  <a:pt x="13580" y="104"/>
                </a:lnTo>
                <a:lnTo>
                  <a:pt x="13503" y="77"/>
                </a:lnTo>
                <a:lnTo>
                  <a:pt x="13424" y="54"/>
                </a:lnTo>
                <a:lnTo>
                  <a:pt x="13344" y="34"/>
                </a:lnTo>
                <a:lnTo>
                  <a:pt x="13264" y="19"/>
                </a:lnTo>
                <a:lnTo>
                  <a:pt x="13183" y="9"/>
                </a:lnTo>
                <a:lnTo>
                  <a:pt x="13101" y="2"/>
                </a:lnTo>
                <a:lnTo>
                  <a:pt x="13019" y="0"/>
                </a:lnTo>
                <a:lnTo>
                  <a:pt x="1566"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476" name="CustomShape 7"/>
          <p:cNvSpPr/>
          <p:nvPr/>
        </p:nvSpPr>
        <p:spPr>
          <a:xfrm>
            <a:off x="6358320" y="7085520"/>
            <a:ext cx="5558040" cy="4617720"/>
          </a:xfrm>
          <a:custGeom>
            <a:avLst/>
            <a:gdLst/>
            <a:ahLst/>
            <a:rect l="l" t="t" r="r" b="b"/>
            <a:pathLst>
              <a:path w="15442" h="12831">
                <a:moveTo>
                  <a:pt x="2138" y="0"/>
                </a:moveTo>
                <a:lnTo>
                  <a:pt x="2138" y="0"/>
                </a:lnTo>
                <a:lnTo>
                  <a:pt x="2026" y="3"/>
                </a:lnTo>
                <a:lnTo>
                  <a:pt x="1915" y="12"/>
                </a:lnTo>
                <a:lnTo>
                  <a:pt x="1804" y="26"/>
                </a:lnTo>
                <a:lnTo>
                  <a:pt x="1693" y="47"/>
                </a:lnTo>
                <a:lnTo>
                  <a:pt x="1585" y="73"/>
                </a:lnTo>
                <a:lnTo>
                  <a:pt x="1477" y="105"/>
                </a:lnTo>
                <a:lnTo>
                  <a:pt x="1372" y="142"/>
                </a:lnTo>
                <a:lnTo>
                  <a:pt x="1268" y="185"/>
                </a:lnTo>
                <a:lnTo>
                  <a:pt x="1167" y="233"/>
                </a:lnTo>
                <a:lnTo>
                  <a:pt x="1069" y="286"/>
                </a:lnTo>
                <a:lnTo>
                  <a:pt x="974" y="345"/>
                </a:lnTo>
                <a:lnTo>
                  <a:pt x="881" y="408"/>
                </a:lnTo>
                <a:lnTo>
                  <a:pt x="793" y="476"/>
                </a:lnTo>
                <a:lnTo>
                  <a:pt x="707" y="549"/>
                </a:lnTo>
                <a:lnTo>
                  <a:pt x="626" y="626"/>
                </a:lnTo>
                <a:lnTo>
                  <a:pt x="549" y="707"/>
                </a:lnTo>
                <a:lnTo>
                  <a:pt x="476" y="793"/>
                </a:lnTo>
                <a:lnTo>
                  <a:pt x="408" y="881"/>
                </a:lnTo>
                <a:lnTo>
                  <a:pt x="345" y="974"/>
                </a:lnTo>
                <a:lnTo>
                  <a:pt x="286" y="1069"/>
                </a:lnTo>
                <a:lnTo>
                  <a:pt x="233" y="1167"/>
                </a:lnTo>
                <a:lnTo>
                  <a:pt x="185" y="1268"/>
                </a:lnTo>
                <a:lnTo>
                  <a:pt x="142" y="1372"/>
                </a:lnTo>
                <a:lnTo>
                  <a:pt x="105" y="1477"/>
                </a:lnTo>
                <a:lnTo>
                  <a:pt x="73" y="1585"/>
                </a:lnTo>
                <a:lnTo>
                  <a:pt x="47" y="1693"/>
                </a:lnTo>
                <a:lnTo>
                  <a:pt x="26" y="1804"/>
                </a:lnTo>
                <a:lnTo>
                  <a:pt x="12" y="1915"/>
                </a:lnTo>
                <a:lnTo>
                  <a:pt x="3" y="2026"/>
                </a:lnTo>
                <a:lnTo>
                  <a:pt x="0" y="2138"/>
                </a:lnTo>
                <a:lnTo>
                  <a:pt x="0" y="10691"/>
                </a:lnTo>
                <a:lnTo>
                  <a:pt x="0" y="10691"/>
                </a:lnTo>
                <a:lnTo>
                  <a:pt x="3" y="10803"/>
                </a:lnTo>
                <a:lnTo>
                  <a:pt x="12" y="10914"/>
                </a:lnTo>
                <a:lnTo>
                  <a:pt x="26" y="11025"/>
                </a:lnTo>
                <a:lnTo>
                  <a:pt x="47" y="11136"/>
                </a:lnTo>
                <a:lnTo>
                  <a:pt x="73" y="11244"/>
                </a:lnTo>
                <a:lnTo>
                  <a:pt x="105" y="11352"/>
                </a:lnTo>
                <a:lnTo>
                  <a:pt x="142" y="11457"/>
                </a:lnTo>
                <a:lnTo>
                  <a:pt x="185" y="11561"/>
                </a:lnTo>
                <a:lnTo>
                  <a:pt x="233" y="11662"/>
                </a:lnTo>
                <a:lnTo>
                  <a:pt x="286" y="11760"/>
                </a:lnTo>
                <a:lnTo>
                  <a:pt x="345" y="11855"/>
                </a:lnTo>
                <a:lnTo>
                  <a:pt x="408" y="11948"/>
                </a:lnTo>
                <a:lnTo>
                  <a:pt x="476" y="12036"/>
                </a:lnTo>
                <a:lnTo>
                  <a:pt x="549" y="12122"/>
                </a:lnTo>
                <a:lnTo>
                  <a:pt x="626" y="12203"/>
                </a:lnTo>
                <a:lnTo>
                  <a:pt x="707" y="12280"/>
                </a:lnTo>
                <a:lnTo>
                  <a:pt x="793" y="12353"/>
                </a:lnTo>
                <a:lnTo>
                  <a:pt x="881" y="12421"/>
                </a:lnTo>
                <a:lnTo>
                  <a:pt x="974" y="12484"/>
                </a:lnTo>
                <a:lnTo>
                  <a:pt x="1069" y="12543"/>
                </a:lnTo>
                <a:lnTo>
                  <a:pt x="1167" y="12596"/>
                </a:lnTo>
                <a:lnTo>
                  <a:pt x="1268" y="12644"/>
                </a:lnTo>
                <a:lnTo>
                  <a:pt x="1372" y="12687"/>
                </a:lnTo>
                <a:lnTo>
                  <a:pt x="1477" y="12724"/>
                </a:lnTo>
                <a:lnTo>
                  <a:pt x="1585" y="12756"/>
                </a:lnTo>
                <a:lnTo>
                  <a:pt x="1693" y="12782"/>
                </a:lnTo>
                <a:lnTo>
                  <a:pt x="1804" y="12803"/>
                </a:lnTo>
                <a:lnTo>
                  <a:pt x="1915" y="12817"/>
                </a:lnTo>
                <a:lnTo>
                  <a:pt x="2026" y="12826"/>
                </a:lnTo>
                <a:lnTo>
                  <a:pt x="2138" y="12829"/>
                </a:lnTo>
                <a:lnTo>
                  <a:pt x="13303" y="12830"/>
                </a:lnTo>
                <a:lnTo>
                  <a:pt x="13303" y="12830"/>
                </a:lnTo>
                <a:lnTo>
                  <a:pt x="13415" y="12827"/>
                </a:lnTo>
                <a:lnTo>
                  <a:pt x="13526" y="12818"/>
                </a:lnTo>
                <a:lnTo>
                  <a:pt x="13637" y="12804"/>
                </a:lnTo>
                <a:lnTo>
                  <a:pt x="13748" y="12783"/>
                </a:lnTo>
                <a:lnTo>
                  <a:pt x="13856" y="12757"/>
                </a:lnTo>
                <a:lnTo>
                  <a:pt x="13964" y="12725"/>
                </a:lnTo>
                <a:lnTo>
                  <a:pt x="14069" y="12688"/>
                </a:lnTo>
                <a:lnTo>
                  <a:pt x="14173" y="12645"/>
                </a:lnTo>
                <a:lnTo>
                  <a:pt x="14274" y="12597"/>
                </a:lnTo>
                <a:lnTo>
                  <a:pt x="14372" y="12544"/>
                </a:lnTo>
                <a:lnTo>
                  <a:pt x="14467" y="12485"/>
                </a:lnTo>
                <a:lnTo>
                  <a:pt x="14560" y="12422"/>
                </a:lnTo>
                <a:lnTo>
                  <a:pt x="14648" y="12354"/>
                </a:lnTo>
                <a:lnTo>
                  <a:pt x="14734" y="12281"/>
                </a:lnTo>
                <a:lnTo>
                  <a:pt x="14815" y="12204"/>
                </a:lnTo>
                <a:lnTo>
                  <a:pt x="14892" y="12123"/>
                </a:lnTo>
                <a:lnTo>
                  <a:pt x="14965" y="12037"/>
                </a:lnTo>
                <a:lnTo>
                  <a:pt x="15033" y="11949"/>
                </a:lnTo>
                <a:lnTo>
                  <a:pt x="15096" y="11856"/>
                </a:lnTo>
                <a:lnTo>
                  <a:pt x="15155" y="11761"/>
                </a:lnTo>
                <a:lnTo>
                  <a:pt x="15208" y="11663"/>
                </a:lnTo>
                <a:lnTo>
                  <a:pt x="15256" y="11562"/>
                </a:lnTo>
                <a:lnTo>
                  <a:pt x="15299" y="11458"/>
                </a:lnTo>
                <a:lnTo>
                  <a:pt x="15336" y="11353"/>
                </a:lnTo>
                <a:lnTo>
                  <a:pt x="15368" y="11245"/>
                </a:lnTo>
                <a:lnTo>
                  <a:pt x="15394" y="11137"/>
                </a:lnTo>
                <a:lnTo>
                  <a:pt x="15415" y="11026"/>
                </a:lnTo>
                <a:lnTo>
                  <a:pt x="15429" y="10915"/>
                </a:lnTo>
                <a:lnTo>
                  <a:pt x="15438" y="10804"/>
                </a:lnTo>
                <a:lnTo>
                  <a:pt x="15441" y="10692"/>
                </a:lnTo>
                <a:lnTo>
                  <a:pt x="15441" y="2138"/>
                </a:lnTo>
                <a:lnTo>
                  <a:pt x="15441" y="2138"/>
                </a:lnTo>
                <a:lnTo>
                  <a:pt x="15438" y="2026"/>
                </a:lnTo>
                <a:lnTo>
                  <a:pt x="15429" y="1915"/>
                </a:lnTo>
                <a:lnTo>
                  <a:pt x="15415" y="1804"/>
                </a:lnTo>
                <a:lnTo>
                  <a:pt x="15394" y="1693"/>
                </a:lnTo>
                <a:lnTo>
                  <a:pt x="15368" y="1585"/>
                </a:lnTo>
                <a:lnTo>
                  <a:pt x="15336" y="1477"/>
                </a:lnTo>
                <a:lnTo>
                  <a:pt x="15299" y="1372"/>
                </a:lnTo>
                <a:lnTo>
                  <a:pt x="15256" y="1268"/>
                </a:lnTo>
                <a:lnTo>
                  <a:pt x="15208" y="1167"/>
                </a:lnTo>
                <a:lnTo>
                  <a:pt x="15155" y="1069"/>
                </a:lnTo>
                <a:lnTo>
                  <a:pt x="15096" y="974"/>
                </a:lnTo>
                <a:lnTo>
                  <a:pt x="15033" y="881"/>
                </a:lnTo>
                <a:lnTo>
                  <a:pt x="14965" y="793"/>
                </a:lnTo>
                <a:lnTo>
                  <a:pt x="14892" y="707"/>
                </a:lnTo>
                <a:lnTo>
                  <a:pt x="14815" y="626"/>
                </a:lnTo>
                <a:lnTo>
                  <a:pt x="14734" y="549"/>
                </a:lnTo>
                <a:lnTo>
                  <a:pt x="14648" y="476"/>
                </a:lnTo>
                <a:lnTo>
                  <a:pt x="14560" y="408"/>
                </a:lnTo>
                <a:lnTo>
                  <a:pt x="14467" y="345"/>
                </a:lnTo>
                <a:lnTo>
                  <a:pt x="14372" y="286"/>
                </a:lnTo>
                <a:lnTo>
                  <a:pt x="14274" y="233"/>
                </a:lnTo>
                <a:lnTo>
                  <a:pt x="14173" y="185"/>
                </a:lnTo>
                <a:lnTo>
                  <a:pt x="14069" y="142"/>
                </a:lnTo>
                <a:lnTo>
                  <a:pt x="13964" y="105"/>
                </a:lnTo>
                <a:lnTo>
                  <a:pt x="13856" y="73"/>
                </a:lnTo>
                <a:lnTo>
                  <a:pt x="13748" y="47"/>
                </a:lnTo>
                <a:lnTo>
                  <a:pt x="13637" y="26"/>
                </a:lnTo>
                <a:lnTo>
                  <a:pt x="13526" y="12"/>
                </a:lnTo>
                <a:lnTo>
                  <a:pt x="13415" y="3"/>
                </a:lnTo>
                <a:lnTo>
                  <a:pt x="13303" y="0"/>
                </a:lnTo>
                <a:lnTo>
                  <a:pt x="2138"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Tree>
  </p:cSld>
  <mc:AlternateContent>
    <mc:Choice Requires="p14">
      <p:transition spd="slow" p14:dur="2000"/>
    </mc:Choice>
    <mc:Fallback>
      <p:transition spd="slow"/>
    </mc:Fallback>
  </mc:AlternateContent>
  <p:timing>
    <p:tnLst>
      <p:par>
        <p:cTn id="306" dur="indefinite" restart="never" nodeType="tmRoot">
          <p:childTnLst>
            <p:seq>
              <p:cTn id="307" dur="indefinite" nodeType="mainSeq">
                <p:childTnLst>
                  <p:par>
                    <p:cTn id="308" fill="hold">
                      <p:stCondLst>
                        <p:cond delay="0"/>
                      </p:stCondLst>
                      <p:childTnLst>
                        <p:par>
                          <p:cTn id="309" fill="hold">
                            <p:stCondLst>
                              <p:cond delay="0"/>
                            </p:stCondLst>
                            <p:childTnLst>
                              <p:par>
                                <p:cTn id="310" nodeType="withEffect" fill="hold" presetClass="path" presetID="42">
                                  <p:stCondLst>
                                    <p:cond delay="0"/>
                                  </p:stCondLst>
                                  <p:childTnLst>
                                    <p:animMotion origin="layout" path="M 8.33333E-007 -1.11111E-006 L -0.00703 -0.6088 E">
                                      <p:cBhvr>
                                        <p:cTn id="311" dur="100" fill="hold"/>
                                        <p:tgtEl>
                                          <p:spTgt spid="475"/>
                                        </p:tgtEl>
                                        <p:attrNameLst>
                                          <p:attrName>ppt_x</p:attrName>
                                        </p:attrNameLst>
                                      </p:cBhvr>
                                    </p:animMotion>
                                  </p:childTnLst>
                                </p:cTn>
                              </p:par>
                              <p:par>
                                <p:cTn id="312" nodeType="withEffect" fill="hold" presetClass="path" presetID="42">
                                  <p:stCondLst>
                                    <p:cond delay="0"/>
                                  </p:stCondLst>
                                  <p:childTnLst>
                                    <p:animMotion origin="layout" path="M 8.33333E-007 2.59259E-006 L -0.00534 -0.77523 E">
                                      <p:cBhvr>
                                        <p:cTn id="313" dur="100" fill="hold"/>
                                        <p:tgtEl>
                                          <p:spTgt spid="476"/>
                                        </p:tgtEl>
                                        <p:attrNameLst>
                                          <p:attrName>ppt_x</p:attrName>
                                        </p:attrNameLst>
                                      </p:cBhvr>
                                    </p:animMotion>
                                  </p:childTnLst>
                                </p:cTn>
                              </p:par>
                            </p:childTnLst>
                          </p:cTn>
                        </p:par>
                      </p:childTnLst>
                    </p:cTn>
                  </p:par>
                  <p:par>
                    <p:cTn id="314" fill="hold">
                      <p:stCondLst>
                        <p:cond delay="indefinite"/>
                      </p:stCondLst>
                      <p:childTnLst>
                        <p:par>
                          <p:cTn id="315" fill="hold">
                            <p:stCondLst>
                              <p:cond delay="0"/>
                            </p:stCondLst>
                            <p:childTnLst>
                              <p:par>
                                <p:cTn id="316" nodeType="clickEffect" fill="hold" presetClass="exit" presetID="53" presetSubtype="32">
                                  <p:stCondLst>
                                    <p:cond delay="0"/>
                                  </p:stCondLst>
                                  <p:childTnLst>
                                    <p:anim calcmode="lin" valueType="num">
                                      <p:cBhvr additive="repl">
                                        <p:cTn id="317" dur="500"/>
                                        <p:tgtEl>
                                          <p:spTgt spid="475"/>
                                        </p:tgtEl>
                                        <p:attrNameLst>
                                          <p:attrName>ppt_w</p:attrName>
                                        </p:attrNameLst>
                                      </p:cBhvr>
                                      <p:tavLst>
                                        <p:tav tm="0">
                                          <p:val>
                                            <p:strVal val="#ppt_w"/>
                                          </p:val>
                                        </p:tav>
                                        <p:tav tm="100000">
                                          <p:val>
                                            <p:strVal val="0"/>
                                          </p:val>
                                        </p:tav>
                                      </p:tavLst>
                                    </p:anim>
                                    <p:anim calcmode="lin" valueType="num">
                                      <p:cBhvr additive="repl">
                                        <p:cTn id="318" dur="500"/>
                                        <p:tgtEl>
                                          <p:spTgt spid="475"/>
                                        </p:tgtEl>
                                        <p:attrNameLst>
                                          <p:attrName>ppt_h</p:attrName>
                                        </p:attrNameLst>
                                      </p:cBhvr>
                                      <p:tavLst>
                                        <p:tav tm="0">
                                          <p:val>
                                            <p:strVal val="#ppt_h"/>
                                          </p:val>
                                        </p:tav>
                                        <p:tav tm="100000">
                                          <p:val>
                                            <p:strVal val="0"/>
                                          </p:val>
                                        </p:tav>
                                      </p:tavLst>
                                    </p:anim>
                                    <p:animEffect filter="fade" transition="out">
                                      <p:cBhvr additive="repl">
                                        <p:cTn id="319" dur="500"/>
                                        <p:tgtEl>
                                          <p:spTgt spid="475"/>
                                        </p:tgtEl>
                                      </p:cBhvr>
                                    </p:animEffect>
                                    <p:set>
                                      <p:cBhvr>
                                        <p:cTn id="320" dur="1" fill="hold">
                                          <p:stCondLst>
                                            <p:cond delay="499"/>
                                          </p:stCondLst>
                                        </p:cTn>
                                        <p:tgtEl>
                                          <p:spTgt spid="475"/>
                                        </p:tgtEl>
                                        <p:attrNameLst>
                                          <p:attrName>style.visibility</p:attrName>
                                        </p:attrNameLst>
                                      </p:cBhvr>
                                      <p:to>
                                        <p:strVal val="hidden"/>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xit" presetID="53" presetSubtype="32">
                                  <p:stCondLst>
                                    <p:cond delay="0"/>
                                  </p:stCondLst>
                                  <p:childTnLst>
                                    <p:anim calcmode="lin" valueType="num">
                                      <p:cBhvr additive="repl">
                                        <p:cTn id="324" dur="500"/>
                                        <p:tgtEl>
                                          <p:spTgt spid="476"/>
                                        </p:tgtEl>
                                        <p:attrNameLst>
                                          <p:attrName>ppt_w</p:attrName>
                                        </p:attrNameLst>
                                      </p:cBhvr>
                                      <p:tavLst>
                                        <p:tav tm="0">
                                          <p:val>
                                            <p:strVal val="#ppt_w"/>
                                          </p:val>
                                        </p:tav>
                                        <p:tav tm="100000">
                                          <p:val>
                                            <p:strVal val="0"/>
                                          </p:val>
                                        </p:tav>
                                      </p:tavLst>
                                    </p:anim>
                                    <p:anim calcmode="lin" valueType="num">
                                      <p:cBhvr additive="repl">
                                        <p:cTn id="325" dur="500"/>
                                        <p:tgtEl>
                                          <p:spTgt spid="476"/>
                                        </p:tgtEl>
                                        <p:attrNameLst>
                                          <p:attrName>ppt_h</p:attrName>
                                        </p:attrNameLst>
                                      </p:cBhvr>
                                      <p:tavLst>
                                        <p:tav tm="0">
                                          <p:val>
                                            <p:strVal val="#ppt_h"/>
                                          </p:val>
                                        </p:tav>
                                        <p:tav tm="100000">
                                          <p:val>
                                            <p:strVal val="0"/>
                                          </p:val>
                                        </p:tav>
                                      </p:tavLst>
                                    </p:anim>
                                    <p:animEffect filter="fade" transition="out">
                                      <p:cBhvr additive="repl">
                                        <p:cTn id="326" dur="500"/>
                                        <p:tgtEl>
                                          <p:spTgt spid="476"/>
                                        </p:tgtEl>
                                      </p:cBhvr>
                                    </p:animEffect>
                                    <p:set>
                                      <p:cBhvr>
                                        <p:cTn id="327" dur="1" fill="hold">
                                          <p:stCondLst>
                                            <p:cond delay="499"/>
                                          </p:stCondLst>
                                        </p:cTn>
                                        <p:tgtEl>
                                          <p:spTgt spid="4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LES STRUCTURES</a:t>
            </a:r>
            <a:endParaRPr b="0" lang="fr-FR" sz="6000" spc="-1" strike="noStrike">
              <a:latin typeface="Arial"/>
            </a:endParaRPr>
          </a:p>
        </p:txBody>
      </p:sp>
      <p:sp>
        <p:nvSpPr>
          <p:cNvPr id="478" name="CustomShape 2"/>
          <p:cNvSpPr/>
          <p:nvPr/>
        </p:nvSpPr>
        <p:spPr>
          <a:xfrm>
            <a:off x="831960" y="4589640"/>
            <a:ext cx="10514520" cy="1499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SEQUENTIELLES (ALTERNATIVES): </a:t>
            </a:r>
            <a:endParaRPr b="0" lang="fr-FR" sz="6000" spc="-1" strike="noStrike">
              <a:latin typeface="Arial"/>
            </a:endParaRPr>
          </a:p>
        </p:txBody>
      </p:sp>
      <p:sp>
        <p:nvSpPr>
          <p:cNvPr id="480" name="CustomShape 2"/>
          <p:cNvSpPr/>
          <p:nvPr/>
        </p:nvSpPr>
        <p:spPr>
          <a:xfrm>
            <a:off x="831960" y="4589640"/>
            <a:ext cx="10514520" cy="14990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les conditions (tests)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Sequentielle </a:t>
            </a:r>
            <a:endParaRPr b="0" lang="fr-FR" sz="4000" spc="-1" strike="noStrike">
              <a:latin typeface="Arial"/>
            </a:endParaRPr>
          </a:p>
        </p:txBody>
      </p:sp>
      <p:sp>
        <p:nvSpPr>
          <p:cNvPr id="482"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SI ALORS SINON</a:t>
            </a:r>
            <a:endParaRPr b="0" lang="fr-FR" sz="2400" spc="-1" strike="noStrike">
              <a:latin typeface="Arial"/>
            </a:endParaRPr>
          </a:p>
        </p:txBody>
      </p:sp>
      <p:sp>
        <p:nvSpPr>
          <p:cNvPr id="483" name="CustomShape 3"/>
          <p:cNvSpPr/>
          <p:nvPr/>
        </p:nvSpPr>
        <p:spPr>
          <a:xfrm>
            <a:off x="102600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fontScale="70000"/>
          </a:bodyPr>
          <a:p>
            <a:pPr>
              <a:lnSpc>
                <a:spcPct val="90000"/>
              </a:lnSpc>
              <a:spcBef>
                <a:spcPts val="1001"/>
              </a:spcBef>
              <a:tabLst>
                <a:tab algn="l" pos="0"/>
              </a:tabLst>
            </a:pPr>
            <a:r>
              <a:rPr b="1" lang="fr-FR" sz="4000" spc="-1" strike="noStrike">
                <a:solidFill>
                  <a:srgbClr val="5b9bd5"/>
                </a:solidFill>
                <a:latin typeface="Calibri"/>
                <a:ea typeface="DejaVu Sans"/>
              </a:rPr>
              <a:t>SI</a:t>
            </a:r>
            <a:r>
              <a:rPr b="0" lang="fr-FR" sz="4000" spc="-1" strike="noStrike">
                <a:solidFill>
                  <a:srgbClr val="ff0000"/>
                </a:solidFill>
                <a:latin typeface="Calibri"/>
                <a:ea typeface="DejaVu Sans"/>
              </a:rPr>
              <a:t> </a:t>
            </a:r>
            <a:r>
              <a:rPr b="0" i="1" lang="fr-FR" sz="4000" spc="-1" strike="noStrike">
                <a:solidFill>
                  <a:srgbClr val="000000"/>
                </a:solidFill>
                <a:latin typeface="Calibri"/>
                <a:ea typeface="DejaVu Sans"/>
              </a:rPr>
              <a:t>&lt;CONDITION&gt; </a:t>
            </a:r>
            <a:r>
              <a:rPr b="1" lang="fr-FR" sz="3600" spc="-1" strike="noStrike">
                <a:solidFill>
                  <a:srgbClr val="5b9bd5"/>
                </a:solidFill>
                <a:latin typeface="Calibri"/>
                <a:ea typeface="DejaVu Sans"/>
              </a:rPr>
              <a:t>ALORS</a:t>
            </a:r>
            <a:r>
              <a:rPr b="1" lang="fr-FR" sz="3600" spc="-1" strike="noStrike">
                <a:solidFill>
                  <a:srgbClr val="ff0000"/>
                </a:solidFill>
                <a:latin typeface="Calibri"/>
                <a:ea typeface="DejaVu Sans"/>
              </a:rPr>
              <a:t> </a:t>
            </a:r>
            <a:endParaRPr b="0" lang="fr-FR" sz="3600" spc="-1" strike="noStrike">
              <a:latin typeface="Arial"/>
            </a:endParaRPr>
          </a:p>
          <a:p>
            <a:pPr>
              <a:lnSpc>
                <a:spcPct val="90000"/>
              </a:lnSpc>
              <a:spcBef>
                <a:spcPts val="1001"/>
              </a:spcBef>
              <a:tabLst>
                <a:tab algn="l" pos="0"/>
              </a:tabLst>
            </a:pPr>
            <a:r>
              <a:rPr b="1" lang="fr-FR" sz="3600" spc="-1" strike="noStrike">
                <a:solidFill>
                  <a:srgbClr val="5b9bd5"/>
                </a:solidFill>
                <a:latin typeface="Calibri"/>
                <a:ea typeface="DejaVu Sans"/>
              </a:rPr>
              <a:t>	</a:t>
            </a:r>
            <a:r>
              <a:rPr b="1" lang="fr-FR" sz="3600" spc="-1" strike="noStrike">
                <a:solidFill>
                  <a:srgbClr val="5b9bd5"/>
                </a:solidFill>
                <a:latin typeface="Calibri"/>
                <a:ea typeface="DejaVu Sans"/>
              </a:rPr>
              <a:t>DEBUT_SI</a:t>
            </a:r>
            <a:endParaRPr b="0" lang="fr-FR" sz="3600" spc="-1" strike="noStrike">
              <a:latin typeface="Arial"/>
            </a:endParaRPr>
          </a:p>
          <a:p>
            <a:pPr>
              <a:lnSpc>
                <a:spcPct val="90000"/>
              </a:lnSpc>
              <a:spcBef>
                <a:spcPts val="1001"/>
              </a:spcBef>
              <a:tabLst>
                <a:tab algn="l" pos="0"/>
              </a:tabLst>
            </a:pPr>
            <a:r>
              <a:rPr b="0" i="1" lang="fr-FR" sz="3600" spc="-1" strike="noStrike">
                <a:solidFill>
                  <a:srgbClr val="000000"/>
                </a:solidFill>
                <a:latin typeface="Calibri"/>
                <a:ea typeface="DejaVu Sans"/>
              </a:rPr>
              <a:t>	</a:t>
            </a:r>
            <a:r>
              <a:rPr b="0" i="1" lang="fr-FR" sz="3600" spc="-1" strike="noStrike">
                <a:solidFill>
                  <a:srgbClr val="000000"/>
                </a:solidFill>
                <a:latin typeface="Calibri"/>
                <a:ea typeface="DejaVu Sans"/>
              </a:rPr>
              <a:t>&lt; instruction1&gt;</a:t>
            </a:r>
            <a:endParaRPr b="0" lang="fr-FR" sz="3600" spc="-1" strike="noStrike">
              <a:latin typeface="Arial"/>
            </a:endParaRPr>
          </a:p>
          <a:p>
            <a:pPr>
              <a:lnSpc>
                <a:spcPct val="90000"/>
              </a:lnSpc>
              <a:spcBef>
                <a:spcPts val="1001"/>
              </a:spcBef>
              <a:tabLst>
                <a:tab algn="l" pos="0"/>
              </a:tabLst>
            </a:pPr>
            <a:r>
              <a:rPr b="1" lang="fr-FR" sz="3600" spc="-1" strike="noStrike">
                <a:solidFill>
                  <a:srgbClr val="2f5597"/>
                </a:solidFill>
                <a:latin typeface="Calibri"/>
                <a:ea typeface="DejaVu Sans"/>
              </a:rPr>
              <a:t>	</a:t>
            </a:r>
            <a:r>
              <a:rPr b="1" lang="fr-FR" sz="3600" spc="-1" strike="noStrike">
                <a:solidFill>
                  <a:srgbClr val="2f5597"/>
                </a:solidFill>
                <a:latin typeface="Calibri"/>
                <a:ea typeface="DejaVu Sans"/>
              </a:rPr>
              <a:t> </a:t>
            </a:r>
            <a:r>
              <a:rPr b="1" lang="fr-FR" sz="3600" spc="-1" strike="noStrike">
                <a:solidFill>
                  <a:srgbClr val="5b9bd5"/>
                </a:solidFill>
                <a:latin typeface="Calibri"/>
                <a:ea typeface="DejaVu Sans"/>
              </a:rPr>
              <a:t>FIN_SI</a:t>
            </a:r>
            <a:endParaRPr b="0" lang="fr-FR" sz="3600" spc="-1" strike="noStrike">
              <a:latin typeface="Arial"/>
            </a:endParaRPr>
          </a:p>
          <a:p>
            <a:pPr>
              <a:lnSpc>
                <a:spcPct val="90000"/>
              </a:lnSpc>
              <a:spcBef>
                <a:spcPts val="1001"/>
              </a:spcBef>
              <a:tabLst>
                <a:tab algn="l" pos="0"/>
              </a:tabLst>
            </a:pPr>
            <a:r>
              <a:rPr b="0" lang="fr-FR" sz="3600" spc="-1" strike="noStrike">
                <a:solidFill>
                  <a:srgbClr val="000000"/>
                </a:solidFill>
                <a:latin typeface="Calibri"/>
                <a:ea typeface="DejaVu Sans"/>
              </a:rPr>
              <a:t>[</a:t>
            </a:r>
            <a:r>
              <a:rPr b="1" lang="fr-FR" sz="3600" spc="-1" strike="noStrike">
                <a:solidFill>
                  <a:srgbClr val="5b9bd5"/>
                </a:solidFill>
                <a:latin typeface="Calibri"/>
                <a:ea typeface="DejaVu Sans"/>
              </a:rPr>
              <a:t>SINON</a:t>
            </a:r>
            <a:r>
              <a:rPr b="1" lang="fr-FR" sz="3600" spc="-1" strike="noStrike">
                <a:solidFill>
                  <a:srgbClr val="ff0000"/>
                </a:solidFill>
                <a:latin typeface="Calibri"/>
                <a:ea typeface="DejaVu Sans"/>
              </a:rPr>
              <a:t> </a:t>
            </a:r>
            <a:endParaRPr b="0" lang="fr-FR" sz="3600" spc="-1" strike="noStrike">
              <a:latin typeface="Arial"/>
            </a:endParaRPr>
          </a:p>
          <a:p>
            <a:pPr>
              <a:lnSpc>
                <a:spcPct val="90000"/>
              </a:lnSpc>
              <a:spcBef>
                <a:spcPts val="1001"/>
              </a:spcBef>
              <a:tabLst>
                <a:tab algn="l" pos="0"/>
              </a:tabLst>
            </a:pPr>
            <a:r>
              <a:rPr b="1" lang="fr-FR" sz="3600" spc="-1" strike="noStrike">
                <a:solidFill>
                  <a:srgbClr val="5b9bd5"/>
                </a:solidFill>
                <a:latin typeface="Calibri"/>
                <a:ea typeface="DejaVu Sans"/>
              </a:rPr>
              <a:t>	</a:t>
            </a:r>
            <a:r>
              <a:rPr b="1" lang="fr-FR" sz="3600" spc="-1" strike="noStrike">
                <a:solidFill>
                  <a:srgbClr val="5b9bd5"/>
                </a:solidFill>
                <a:latin typeface="Calibri"/>
                <a:ea typeface="DejaVu Sans"/>
              </a:rPr>
              <a:t>DEBUT_SINON</a:t>
            </a:r>
            <a:endParaRPr b="0" lang="fr-FR" sz="3600" spc="-1" strike="noStrike">
              <a:latin typeface="Arial"/>
            </a:endParaRPr>
          </a:p>
          <a:p>
            <a:pPr marL="457200">
              <a:lnSpc>
                <a:spcPct val="90000"/>
              </a:lnSpc>
              <a:spcBef>
                <a:spcPts val="499"/>
              </a:spcBef>
              <a:tabLst>
                <a:tab algn="l" pos="0"/>
              </a:tabLst>
            </a:pPr>
            <a:r>
              <a:rPr b="0" i="1" lang="fr-FR" sz="3600" spc="-1" strike="noStrike">
                <a:solidFill>
                  <a:srgbClr val="000000"/>
                </a:solidFill>
                <a:latin typeface="Calibri"/>
                <a:ea typeface="DejaVu Sans"/>
              </a:rPr>
              <a:t>	</a:t>
            </a:r>
            <a:r>
              <a:rPr b="0" i="1" lang="fr-FR" sz="3600" spc="-1" strike="noStrike">
                <a:solidFill>
                  <a:srgbClr val="000000"/>
                </a:solidFill>
                <a:latin typeface="Calibri"/>
                <a:ea typeface="DejaVu Sans"/>
              </a:rPr>
              <a:t>&lt; instruction2&gt;</a:t>
            </a:r>
            <a:endParaRPr b="0" lang="fr-FR" sz="3600" spc="-1" strike="noStrike">
              <a:latin typeface="Arial"/>
            </a:endParaRPr>
          </a:p>
          <a:p>
            <a:pPr marL="457200">
              <a:lnSpc>
                <a:spcPct val="90000"/>
              </a:lnSpc>
              <a:spcBef>
                <a:spcPts val="1001"/>
              </a:spcBef>
              <a:tabLst>
                <a:tab algn="l" pos="0"/>
              </a:tabLst>
            </a:pPr>
            <a:r>
              <a:rPr b="1" lang="fr-FR" sz="4000" spc="-1" strike="noStrike">
                <a:solidFill>
                  <a:srgbClr val="5b9bd5"/>
                </a:solidFill>
                <a:latin typeface="Calibri"/>
                <a:ea typeface="DejaVu Sans"/>
              </a:rPr>
              <a:t>	</a:t>
            </a:r>
            <a:r>
              <a:rPr b="1" lang="fr-FR" sz="4000" spc="-1" strike="noStrike">
                <a:solidFill>
                  <a:srgbClr val="5b9bd5"/>
                </a:solidFill>
                <a:latin typeface="Calibri"/>
                <a:ea typeface="DejaVu Sans"/>
              </a:rPr>
              <a:t>FIN_SINON</a:t>
            </a:r>
            <a:r>
              <a:rPr b="1" lang="fr-FR" sz="4000" spc="-1" strike="noStrike">
                <a:solidFill>
                  <a:srgbClr val="000000"/>
                </a:solidFill>
                <a:latin typeface="Calibri"/>
                <a:ea typeface="DejaVu Sans"/>
              </a:rPr>
              <a:t>]</a:t>
            </a:r>
            <a:endParaRPr b="0" lang="fr-FR" sz="4000" spc="-1" strike="noStrike">
              <a:latin typeface="Arial"/>
            </a:endParaRPr>
          </a:p>
          <a:p>
            <a:pPr marL="457200">
              <a:lnSpc>
                <a:spcPct val="90000"/>
              </a:lnSpc>
              <a:spcBef>
                <a:spcPts val="1001"/>
              </a:spcBef>
              <a:tabLst>
                <a:tab algn="l" pos="0"/>
              </a:tabLst>
            </a:pPr>
            <a:endParaRPr b="0" lang="fr-FR" sz="4000" spc="-1" strike="noStrike">
              <a:latin typeface="Arial"/>
            </a:endParaRPr>
          </a:p>
          <a:p>
            <a:pPr marL="457200">
              <a:lnSpc>
                <a:spcPct val="90000"/>
              </a:lnSpc>
              <a:spcBef>
                <a:spcPts val="1001"/>
              </a:spcBef>
              <a:tabLst>
                <a:tab algn="l" pos="0"/>
              </a:tabLst>
            </a:pPr>
            <a:r>
              <a:rPr b="0" i="1" lang="fr-FR" sz="4000" spc="-1" strike="noStrike">
                <a:solidFill>
                  <a:srgbClr val="7f7f7f"/>
                </a:solidFill>
                <a:latin typeface="Calibri"/>
                <a:ea typeface="DejaVu Sans"/>
              </a:rPr>
              <a:t>[SINON]: facultatif</a:t>
            </a:r>
            <a:endParaRPr b="0" lang="fr-FR" sz="4000" spc="-1" strike="noStrike">
              <a:latin typeface="Arial"/>
            </a:endParaRPr>
          </a:p>
        </p:txBody>
      </p:sp>
      <p:sp>
        <p:nvSpPr>
          <p:cNvPr id="484"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485" name="CustomShape 5"/>
          <p:cNvSpPr/>
          <p:nvPr/>
        </p:nvSpPr>
        <p:spPr>
          <a:xfrm>
            <a:off x="6358320" y="555120"/>
            <a:ext cx="57236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46000"/>
          </a:bodyPr>
          <a:p>
            <a:pPr>
              <a:lnSpc>
                <a:spcPct val="90000"/>
              </a:lnSpc>
              <a:spcBef>
                <a:spcPts val="1001"/>
              </a:spcBef>
              <a:tabLst>
                <a:tab algn="l" pos="0"/>
              </a:tabLst>
            </a:pPr>
            <a:r>
              <a:rPr b="0" lang="fr-FR" sz="3400" spc="-1" strike="noStrike">
                <a:solidFill>
                  <a:srgbClr val="ff0000"/>
                </a:solidFill>
                <a:latin typeface="Calibri"/>
                <a:ea typeface="DejaVu Sans"/>
              </a:rPr>
              <a:t>FONCTIONS_UTILISEES</a:t>
            </a:r>
            <a:endParaRPr b="0" lang="fr-FR" sz="3400" spc="-1" strike="noStrike">
              <a:latin typeface="Arial"/>
            </a:endParaRPr>
          </a:p>
          <a:p>
            <a:pPr>
              <a:lnSpc>
                <a:spcPct val="90000"/>
              </a:lnSpc>
              <a:spcBef>
                <a:spcPts val="1001"/>
              </a:spcBef>
              <a:tabLst>
                <a:tab algn="l" pos="0"/>
              </a:tabLst>
            </a:pPr>
            <a:r>
              <a:rPr b="0" lang="fr-FR" sz="3400" spc="-1" strike="noStrike">
                <a:solidFill>
                  <a:srgbClr val="ff0000"/>
                </a:solidFill>
                <a:latin typeface="Calibri"/>
                <a:ea typeface="DejaVu Sans"/>
              </a:rPr>
              <a:t>VARIABLES</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000000"/>
                </a:solidFill>
                <a:latin typeface="Calibri"/>
                <a:ea typeface="DejaVu Sans"/>
              </a:rPr>
              <a:t>temperature </a:t>
            </a:r>
            <a:r>
              <a:rPr b="0" lang="fr-FR" sz="3400" spc="-1" strike="noStrike">
                <a:solidFill>
                  <a:srgbClr val="5b9bd5"/>
                </a:solidFill>
                <a:latin typeface="Calibri"/>
                <a:ea typeface="DejaVu Sans"/>
              </a:rPr>
              <a:t>EST_DU_TYPE</a:t>
            </a:r>
            <a:r>
              <a:rPr b="0" lang="fr-FR" sz="3400" spc="-1" strike="noStrike">
                <a:solidFill>
                  <a:srgbClr val="000000"/>
                </a:solidFill>
                <a:latin typeface="Calibri"/>
                <a:ea typeface="DejaVu Sans"/>
              </a:rPr>
              <a:t> NOMBRE</a:t>
            </a:r>
            <a:endParaRPr b="0" lang="fr-FR" sz="3400" spc="-1" strike="noStrike">
              <a:latin typeface="Arial"/>
            </a:endParaRPr>
          </a:p>
          <a:p>
            <a:pPr>
              <a:lnSpc>
                <a:spcPct val="90000"/>
              </a:lnSpc>
              <a:spcBef>
                <a:spcPts val="1001"/>
              </a:spcBef>
              <a:tabLst>
                <a:tab algn="l" pos="0"/>
              </a:tabLst>
            </a:pPr>
            <a:r>
              <a:rPr b="0" lang="fr-FR" sz="3400" spc="-1" strike="noStrike">
                <a:solidFill>
                  <a:srgbClr val="ff0000"/>
                </a:solidFill>
                <a:latin typeface="Calibri"/>
                <a:ea typeface="DejaVu Sans"/>
              </a:rPr>
              <a:t>DEBUT_ALGORITHME</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SI</a:t>
            </a:r>
            <a:r>
              <a:rPr b="0" lang="fr-FR" sz="3400" spc="-1" strike="noStrike">
                <a:solidFill>
                  <a:srgbClr val="000000"/>
                </a:solidFill>
                <a:latin typeface="Calibri"/>
                <a:ea typeface="DejaVu Sans"/>
              </a:rPr>
              <a:t> (temperature &lt; 50) </a:t>
            </a:r>
            <a:r>
              <a:rPr b="0" lang="fr-FR" sz="3400" spc="-1" strike="noStrike">
                <a:solidFill>
                  <a:srgbClr val="5b9bd5"/>
                </a:solidFill>
                <a:latin typeface="Calibri"/>
                <a:ea typeface="DejaVu Sans"/>
              </a:rPr>
              <a:t>ALORS</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DEBUT_SI</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000000"/>
                </a:solidFill>
                <a:latin typeface="Calibri"/>
                <a:ea typeface="DejaVu Sans"/>
              </a:rPr>
              <a:t>AFFICHER "OK"</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FIN_SI</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SINON</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DEBUT_SINON</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000000"/>
                </a:solidFill>
                <a:latin typeface="Calibri"/>
                <a:ea typeface="DejaVu Sans"/>
              </a:rPr>
              <a:t>AFFICHER "Arrêt système"</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FIN_SINON</a:t>
            </a:r>
            <a:endParaRPr b="0" lang="fr-FR" sz="3400" spc="-1" strike="noStrike">
              <a:latin typeface="Arial"/>
            </a:endParaRPr>
          </a:p>
          <a:p>
            <a:pPr>
              <a:lnSpc>
                <a:spcPct val="90000"/>
              </a:lnSpc>
              <a:spcBef>
                <a:spcPts val="1001"/>
              </a:spcBef>
              <a:tabLst>
                <a:tab algn="l" pos="0"/>
              </a:tabLst>
            </a:pPr>
            <a:r>
              <a:rPr b="0" lang="fr-FR" sz="3400" spc="-1" strike="noStrike">
                <a:solidFill>
                  <a:srgbClr val="ff0000"/>
                </a:solidFill>
                <a:latin typeface="Calibri"/>
                <a:ea typeface="DejaVu Sans"/>
              </a:rPr>
              <a:t>FIN_ALGORITHME</a:t>
            </a:r>
            <a:endParaRPr b="0" lang="fr-FR" sz="3400" spc="-1" strike="noStrike">
              <a:latin typeface="Arial"/>
            </a:endParaRPr>
          </a:p>
          <a:p>
            <a:pPr>
              <a:lnSpc>
                <a:spcPct val="90000"/>
              </a:lnSpc>
              <a:spcBef>
                <a:spcPts val="1001"/>
              </a:spcBef>
              <a:tabLst>
                <a:tab algn="l" pos="0"/>
              </a:tabLst>
            </a:pPr>
            <a:r>
              <a:rPr b="1" lang="fr-FR" sz="3400" spc="-1" strike="noStrike" u="sng">
                <a:solidFill>
                  <a:srgbClr val="0563c1"/>
                </a:solidFill>
                <a:uFillTx/>
                <a:latin typeface="Calibri"/>
                <a:ea typeface="DejaVu Sans"/>
                <a:hlinkClick r:id="rId1"/>
              </a:rPr>
              <a:t>condition01.alg</a:t>
            </a:r>
            <a:endParaRPr b="0" lang="fr-FR" sz="3400" spc="-1" strike="noStrike">
              <a:latin typeface="Arial"/>
            </a:endParaRPr>
          </a:p>
        </p:txBody>
      </p:sp>
    </p:spTree>
  </p:cSld>
  <mc:AlternateContent>
    <mc:Choice Requires="p14">
      <p:transition spd="slow" p14:dur="2000"/>
    </mc:Choice>
    <mc:Fallback>
      <p:transition spd="slow"/>
    </mc:Fallback>
  </mc:AlternateContent>
  <p:timing>
    <p:tnLst>
      <p:par>
        <p:cTn id="328" dur="indefinite" restart="never" nodeType="tmRoot">
          <p:childTnLst>
            <p:seq>
              <p:cTn id="329" dur="indefinite" nodeType="mainSeq">
                <p:childTnLst>
                  <p:par>
                    <p:cTn id="330" fill="hold">
                      <p:stCondLst>
                        <p:cond delay="0"/>
                      </p:stCondLst>
                      <p:childTnLst>
                        <p:par>
                          <p:cTn id="331" fill="hold">
                            <p:stCondLst>
                              <p:cond delay="0"/>
                            </p:stCondLst>
                            <p:childTnLst>
                              <p:par>
                                <p:cTn id="332" nodeType="afterEffect" fill="hold" presetClass="entr" presetID="2" presetSubtype="8">
                                  <p:stCondLst>
                                    <p:cond delay="0"/>
                                  </p:stCondLst>
                                  <p:childTnLst>
                                    <p:set>
                                      <p:cBhvr>
                                        <p:cTn id="333" dur="1" fill="hold">
                                          <p:stCondLst>
                                            <p:cond delay="0"/>
                                          </p:stCondLst>
                                        </p:cTn>
                                        <p:tgtEl>
                                          <p:spTgt spid="482">
                                            <p:txEl>
                                              <p:pRg st="0" end="0"/>
                                            </p:txEl>
                                          </p:spTgt>
                                        </p:tgtEl>
                                        <p:attrNameLst>
                                          <p:attrName>style.visibility</p:attrName>
                                        </p:attrNameLst>
                                      </p:cBhvr>
                                      <p:to>
                                        <p:strVal val="visible"/>
                                      </p:to>
                                    </p:set>
                                    <p:anim calcmode="lin" valueType="num">
                                      <p:cBhvr additive="repl">
                                        <p:cTn id="334" dur="500" fill="hold"/>
                                        <p:tgtEl>
                                          <p:spTgt spid="482">
                                            <p:txEl>
                                              <p:pRg st="0" end="0"/>
                                            </p:txEl>
                                          </p:spTgt>
                                        </p:tgtEl>
                                        <p:attrNameLst>
                                          <p:attrName>ppt_x</p:attrName>
                                        </p:attrNameLst>
                                      </p:cBhvr>
                                      <p:tavLst>
                                        <p:tav tm="0">
                                          <p:val>
                                            <p:strVal val="0-#ppt_w/2"/>
                                          </p:val>
                                        </p:tav>
                                        <p:tav tm="100000">
                                          <p:val>
                                            <p:strVal val="#ppt_x"/>
                                          </p:val>
                                        </p:tav>
                                      </p:tavLst>
                                    </p:anim>
                                    <p:anim calcmode="lin" valueType="num">
                                      <p:cBhvr additive="repl">
                                        <p:cTn id="335" dur="500" fill="hold"/>
                                        <p:tgtEl>
                                          <p:spTgt spid="4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6" fill="hold">
                      <p:stCondLst>
                        <p:cond delay="indefinite"/>
                      </p:stCondLst>
                      <p:childTnLst>
                        <p:par>
                          <p:cTn id="337" fill="hold">
                            <p:stCondLst>
                              <p:cond delay="0"/>
                            </p:stCondLst>
                            <p:childTnLst>
                              <p:par>
                                <p:cTn id="338" nodeType="clickEffect" fill="hold" presetClass="entr" presetID="2" presetSubtype="4">
                                  <p:stCondLst>
                                    <p:cond delay="0"/>
                                  </p:stCondLst>
                                  <p:childTnLst>
                                    <p:set>
                                      <p:cBhvr>
                                        <p:cTn id="339" dur="1" fill="hold">
                                          <p:stCondLst>
                                            <p:cond delay="0"/>
                                          </p:stCondLst>
                                        </p:cTn>
                                        <p:tgtEl>
                                          <p:spTgt spid="483">
                                            <p:txEl>
                                              <p:pRg st="0" end="0"/>
                                            </p:txEl>
                                          </p:spTgt>
                                        </p:tgtEl>
                                        <p:attrNameLst>
                                          <p:attrName>style.visibility</p:attrName>
                                        </p:attrNameLst>
                                      </p:cBhvr>
                                      <p:to>
                                        <p:strVal val="visible"/>
                                      </p:to>
                                    </p:set>
                                    <p:anim calcmode="lin" valueType="num">
                                      <p:cBhvr additive="repl">
                                        <p:cTn id="340" dur="500" fill="hold"/>
                                        <p:tgtEl>
                                          <p:spTgt spid="483">
                                            <p:txEl>
                                              <p:pRg st="0" end="0"/>
                                            </p:txEl>
                                          </p:spTgt>
                                        </p:tgtEl>
                                        <p:attrNameLst>
                                          <p:attrName>ppt_x</p:attrName>
                                        </p:attrNameLst>
                                      </p:cBhvr>
                                      <p:tavLst>
                                        <p:tav tm="0">
                                          <p:val>
                                            <p:strVal val="#ppt_x"/>
                                          </p:val>
                                        </p:tav>
                                        <p:tav tm="100000">
                                          <p:val>
                                            <p:strVal val="#ppt_x"/>
                                          </p:val>
                                        </p:tav>
                                      </p:tavLst>
                                    </p:anim>
                                    <p:anim calcmode="lin" valueType="num">
                                      <p:cBhvr additive="repl">
                                        <p:cTn id="341" dur="500" fill="hold"/>
                                        <p:tgtEl>
                                          <p:spTgt spid="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2" fill="hold">
                      <p:stCondLst>
                        <p:cond delay="indefinite"/>
                      </p:stCondLst>
                      <p:childTnLst>
                        <p:par>
                          <p:cTn id="343" fill="hold">
                            <p:stCondLst>
                              <p:cond delay="0"/>
                            </p:stCondLst>
                            <p:childTnLst>
                              <p:par>
                                <p:cTn id="344" nodeType="clickEffect" fill="hold" presetClass="entr" presetID="2" presetSubtype="4">
                                  <p:stCondLst>
                                    <p:cond delay="0"/>
                                  </p:stCondLst>
                                  <p:childTnLst>
                                    <p:set>
                                      <p:cBhvr>
                                        <p:cTn id="345" dur="1" fill="hold">
                                          <p:stCondLst>
                                            <p:cond delay="0"/>
                                          </p:stCondLst>
                                        </p:cTn>
                                        <p:tgtEl>
                                          <p:spTgt spid="483">
                                            <p:txEl>
                                              <p:pRg st="1" end="1"/>
                                            </p:txEl>
                                          </p:spTgt>
                                        </p:tgtEl>
                                        <p:attrNameLst>
                                          <p:attrName>style.visibility</p:attrName>
                                        </p:attrNameLst>
                                      </p:cBhvr>
                                      <p:to>
                                        <p:strVal val="visible"/>
                                      </p:to>
                                    </p:set>
                                    <p:anim calcmode="lin" valueType="num">
                                      <p:cBhvr additive="repl">
                                        <p:cTn id="346" dur="500" fill="hold"/>
                                        <p:tgtEl>
                                          <p:spTgt spid="483">
                                            <p:txEl>
                                              <p:pRg st="1" end="1"/>
                                            </p:txEl>
                                          </p:spTgt>
                                        </p:tgtEl>
                                        <p:attrNameLst>
                                          <p:attrName>ppt_x</p:attrName>
                                        </p:attrNameLst>
                                      </p:cBhvr>
                                      <p:tavLst>
                                        <p:tav tm="0">
                                          <p:val>
                                            <p:strVal val="#ppt_x"/>
                                          </p:val>
                                        </p:tav>
                                        <p:tav tm="100000">
                                          <p:val>
                                            <p:strVal val="#ppt_x"/>
                                          </p:val>
                                        </p:tav>
                                      </p:tavLst>
                                    </p:anim>
                                    <p:anim calcmode="lin" valueType="num">
                                      <p:cBhvr additive="repl">
                                        <p:cTn id="347" dur="500" fill="hold"/>
                                        <p:tgtEl>
                                          <p:spTgt spid="483">
                                            <p:txEl>
                                              <p:pRg st="1" end="1"/>
                                            </p:txEl>
                                          </p:spTgt>
                                        </p:tgtEl>
                                        <p:attrNameLst>
                                          <p:attrName>ppt_y</p:attrName>
                                        </p:attrNameLst>
                                      </p:cBhvr>
                                      <p:tavLst>
                                        <p:tav tm="0">
                                          <p:val>
                                            <p:strVal val="1+#ppt_h/2"/>
                                          </p:val>
                                        </p:tav>
                                        <p:tav tm="100000">
                                          <p:val>
                                            <p:strVal val="#ppt_y"/>
                                          </p:val>
                                        </p:tav>
                                      </p:tavLst>
                                    </p:anim>
                                  </p:childTnLst>
                                </p:cTn>
                              </p:par>
                              <p:par>
                                <p:cTn id="348" nodeType="withEffect" fill="hold" presetClass="entr" presetID="2" presetSubtype="4">
                                  <p:stCondLst>
                                    <p:cond delay="0"/>
                                  </p:stCondLst>
                                  <p:childTnLst>
                                    <p:set>
                                      <p:cBhvr>
                                        <p:cTn id="349" dur="1" fill="hold">
                                          <p:stCondLst>
                                            <p:cond delay="0"/>
                                          </p:stCondLst>
                                        </p:cTn>
                                        <p:tgtEl>
                                          <p:spTgt spid="483">
                                            <p:txEl>
                                              <p:pRg st="2" end="2"/>
                                            </p:txEl>
                                          </p:spTgt>
                                        </p:tgtEl>
                                        <p:attrNameLst>
                                          <p:attrName>style.visibility</p:attrName>
                                        </p:attrNameLst>
                                      </p:cBhvr>
                                      <p:to>
                                        <p:strVal val="visible"/>
                                      </p:to>
                                    </p:set>
                                    <p:anim calcmode="lin" valueType="num">
                                      <p:cBhvr additive="repl">
                                        <p:cTn id="350" dur="500" fill="hold"/>
                                        <p:tgtEl>
                                          <p:spTgt spid="483">
                                            <p:txEl>
                                              <p:pRg st="2" end="2"/>
                                            </p:txEl>
                                          </p:spTgt>
                                        </p:tgtEl>
                                        <p:attrNameLst>
                                          <p:attrName>ppt_x</p:attrName>
                                        </p:attrNameLst>
                                      </p:cBhvr>
                                      <p:tavLst>
                                        <p:tav tm="0">
                                          <p:val>
                                            <p:strVal val="#ppt_x"/>
                                          </p:val>
                                        </p:tav>
                                        <p:tav tm="100000">
                                          <p:val>
                                            <p:strVal val="#ppt_x"/>
                                          </p:val>
                                        </p:tav>
                                      </p:tavLst>
                                    </p:anim>
                                    <p:anim calcmode="lin" valueType="num">
                                      <p:cBhvr additive="repl">
                                        <p:cTn id="351" dur="500" fill="hold"/>
                                        <p:tgtEl>
                                          <p:spTgt spid="483">
                                            <p:txEl>
                                              <p:pRg st="2" end="2"/>
                                            </p:txEl>
                                          </p:spTgt>
                                        </p:tgtEl>
                                        <p:attrNameLst>
                                          <p:attrName>ppt_y</p:attrName>
                                        </p:attrNameLst>
                                      </p:cBhvr>
                                      <p:tavLst>
                                        <p:tav tm="0">
                                          <p:val>
                                            <p:strVal val="1+#ppt_h/2"/>
                                          </p:val>
                                        </p:tav>
                                        <p:tav tm="100000">
                                          <p:val>
                                            <p:strVal val="#ppt_y"/>
                                          </p:val>
                                        </p:tav>
                                      </p:tavLst>
                                    </p:anim>
                                  </p:childTnLst>
                                </p:cTn>
                              </p:par>
                              <p:par>
                                <p:cTn id="352" nodeType="withEffect" fill="hold" presetClass="entr" presetID="2" presetSubtype="4">
                                  <p:stCondLst>
                                    <p:cond delay="0"/>
                                  </p:stCondLst>
                                  <p:childTnLst>
                                    <p:set>
                                      <p:cBhvr>
                                        <p:cTn id="353" dur="1" fill="hold">
                                          <p:stCondLst>
                                            <p:cond delay="0"/>
                                          </p:stCondLst>
                                        </p:cTn>
                                        <p:tgtEl>
                                          <p:spTgt spid="483">
                                            <p:txEl>
                                              <p:pRg st="3" end="3"/>
                                            </p:txEl>
                                          </p:spTgt>
                                        </p:tgtEl>
                                        <p:attrNameLst>
                                          <p:attrName>style.visibility</p:attrName>
                                        </p:attrNameLst>
                                      </p:cBhvr>
                                      <p:to>
                                        <p:strVal val="visible"/>
                                      </p:to>
                                    </p:set>
                                    <p:anim calcmode="lin" valueType="num">
                                      <p:cBhvr additive="repl">
                                        <p:cTn id="354" dur="500" fill="hold"/>
                                        <p:tgtEl>
                                          <p:spTgt spid="483">
                                            <p:txEl>
                                              <p:pRg st="3" end="3"/>
                                            </p:txEl>
                                          </p:spTgt>
                                        </p:tgtEl>
                                        <p:attrNameLst>
                                          <p:attrName>ppt_x</p:attrName>
                                        </p:attrNameLst>
                                      </p:cBhvr>
                                      <p:tavLst>
                                        <p:tav tm="0">
                                          <p:val>
                                            <p:strVal val="#ppt_x"/>
                                          </p:val>
                                        </p:tav>
                                        <p:tav tm="100000">
                                          <p:val>
                                            <p:strVal val="#ppt_x"/>
                                          </p:val>
                                        </p:tav>
                                      </p:tavLst>
                                    </p:anim>
                                    <p:anim calcmode="lin" valueType="num">
                                      <p:cBhvr additive="repl">
                                        <p:cTn id="355" dur="500" fill="hold"/>
                                        <p:tgtEl>
                                          <p:spTgt spid="483">
                                            <p:txEl>
                                              <p:pRg st="3" end="3"/>
                                            </p:txEl>
                                          </p:spTgt>
                                        </p:tgtEl>
                                        <p:attrNameLst>
                                          <p:attrName>ppt_y</p:attrName>
                                        </p:attrNameLst>
                                      </p:cBhvr>
                                      <p:tavLst>
                                        <p:tav tm="0">
                                          <p:val>
                                            <p:strVal val="1+#ppt_h/2"/>
                                          </p:val>
                                        </p:tav>
                                        <p:tav tm="100000">
                                          <p:val>
                                            <p:strVal val="#ppt_y"/>
                                          </p:val>
                                        </p:tav>
                                      </p:tavLst>
                                    </p:anim>
                                  </p:childTnLst>
                                </p:cTn>
                              </p:par>
                              <p:par>
                                <p:cTn id="356" nodeType="withEffect" fill="hold" presetClass="entr" presetID="2" presetSubtype="4">
                                  <p:stCondLst>
                                    <p:cond delay="0"/>
                                  </p:stCondLst>
                                  <p:childTnLst>
                                    <p:set>
                                      <p:cBhvr>
                                        <p:cTn id="357" dur="1" fill="hold">
                                          <p:stCondLst>
                                            <p:cond delay="0"/>
                                          </p:stCondLst>
                                        </p:cTn>
                                        <p:tgtEl>
                                          <p:spTgt spid="483">
                                            <p:txEl>
                                              <p:pRg st="4" end="4"/>
                                            </p:txEl>
                                          </p:spTgt>
                                        </p:tgtEl>
                                        <p:attrNameLst>
                                          <p:attrName>style.visibility</p:attrName>
                                        </p:attrNameLst>
                                      </p:cBhvr>
                                      <p:to>
                                        <p:strVal val="visible"/>
                                      </p:to>
                                    </p:set>
                                    <p:anim calcmode="lin" valueType="num">
                                      <p:cBhvr additive="repl">
                                        <p:cTn id="358" dur="500" fill="hold"/>
                                        <p:tgtEl>
                                          <p:spTgt spid="483">
                                            <p:txEl>
                                              <p:pRg st="4" end="4"/>
                                            </p:txEl>
                                          </p:spTgt>
                                        </p:tgtEl>
                                        <p:attrNameLst>
                                          <p:attrName>ppt_x</p:attrName>
                                        </p:attrNameLst>
                                      </p:cBhvr>
                                      <p:tavLst>
                                        <p:tav tm="0">
                                          <p:val>
                                            <p:strVal val="#ppt_x"/>
                                          </p:val>
                                        </p:tav>
                                        <p:tav tm="100000">
                                          <p:val>
                                            <p:strVal val="#ppt_x"/>
                                          </p:val>
                                        </p:tav>
                                      </p:tavLst>
                                    </p:anim>
                                    <p:anim calcmode="lin" valueType="num">
                                      <p:cBhvr additive="repl">
                                        <p:cTn id="359" dur="500" fill="hold"/>
                                        <p:tgtEl>
                                          <p:spTgt spid="483">
                                            <p:txEl>
                                              <p:pRg st="4" end="4"/>
                                            </p:txEl>
                                          </p:spTgt>
                                        </p:tgtEl>
                                        <p:attrNameLst>
                                          <p:attrName>ppt_y</p:attrName>
                                        </p:attrNameLst>
                                      </p:cBhvr>
                                      <p:tavLst>
                                        <p:tav tm="0">
                                          <p:val>
                                            <p:strVal val="1+#ppt_h/2"/>
                                          </p:val>
                                        </p:tav>
                                        <p:tav tm="100000">
                                          <p:val>
                                            <p:strVal val="#ppt_y"/>
                                          </p:val>
                                        </p:tav>
                                      </p:tavLst>
                                    </p:anim>
                                  </p:childTnLst>
                                </p:cTn>
                              </p:par>
                              <p:par>
                                <p:cTn id="360" nodeType="withEffect" fill="hold" presetClass="entr" presetID="2" presetSubtype="4">
                                  <p:stCondLst>
                                    <p:cond delay="0"/>
                                  </p:stCondLst>
                                  <p:childTnLst>
                                    <p:set>
                                      <p:cBhvr>
                                        <p:cTn id="361" dur="1" fill="hold">
                                          <p:stCondLst>
                                            <p:cond delay="0"/>
                                          </p:stCondLst>
                                        </p:cTn>
                                        <p:tgtEl>
                                          <p:spTgt spid="483">
                                            <p:txEl>
                                              <p:pRg st="5" end="5"/>
                                            </p:txEl>
                                          </p:spTgt>
                                        </p:tgtEl>
                                        <p:attrNameLst>
                                          <p:attrName>style.visibility</p:attrName>
                                        </p:attrNameLst>
                                      </p:cBhvr>
                                      <p:to>
                                        <p:strVal val="visible"/>
                                      </p:to>
                                    </p:set>
                                    <p:anim calcmode="lin" valueType="num">
                                      <p:cBhvr additive="repl">
                                        <p:cTn id="362" dur="500" fill="hold"/>
                                        <p:tgtEl>
                                          <p:spTgt spid="483">
                                            <p:txEl>
                                              <p:pRg st="5" end="5"/>
                                            </p:txEl>
                                          </p:spTgt>
                                        </p:tgtEl>
                                        <p:attrNameLst>
                                          <p:attrName>ppt_x</p:attrName>
                                        </p:attrNameLst>
                                      </p:cBhvr>
                                      <p:tavLst>
                                        <p:tav tm="0">
                                          <p:val>
                                            <p:strVal val="#ppt_x"/>
                                          </p:val>
                                        </p:tav>
                                        <p:tav tm="100000">
                                          <p:val>
                                            <p:strVal val="#ppt_x"/>
                                          </p:val>
                                        </p:tav>
                                      </p:tavLst>
                                    </p:anim>
                                    <p:anim calcmode="lin" valueType="num">
                                      <p:cBhvr additive="repl">
                                        <p:cTn id="363" dur="500" fill="hold"/>
                                        <p:tgtEl>
                                          <p:spTgt spid="483">
                                            <p:txEl>
                                              <p:pRg st="5" end="5"/>
                                            </p:txEl>
                                          </p:spTgt>
                                        </p:tgtEl>
                                        <p:attrNameLst>
                                          <p:attrName>ppt_y</p:attrName>
                                        </p:attrNameLst>
                                      </p:cBhvr>
                                      <p:tavLst>
                                        <p:tav tm="0">
                                          <p:val>
                                            <p:strVal val="1+#ppt_h/2"/>
                                          </p:val>
                                        </p:tav>
                                        <p:tav tm="100000">
                                          <p:val>
                                            <p:strVal val="#ppt_y"/>
                                          </p:val>
                                        </p:tav>
                                      </p:tavLst>
                                    </p:anim>
                                  </p:childTnLst>
                                </p:cTn>
                              </p:par>
                              <p:par>
                                <p:cTn id="364" nodeType="withEffect" fill="hold" presetClass="entr" presetID="2" presetSubtype="4">
                                  <p:stCondLst>
                                    <p:cond delay="0"/>
                                  </p:stCondLst>
                                  <p:childTnLst>
                                    <p:set>
                                      <p:cBhvr>
                                        <p:cTn id="365" dur="1" fill="hold">
                                          <p:stCondLst>
                                            <p:cond delay="0"/>
                                          </p:stCondLst>
                                        </p:cTn>
                                        <p:tgtEl>
                                          <p:spTgt spid="483">
                                            <p:txEl>
                                              <p:pRg st="6" end="6"/>
                                            </p:txEl>
                                          </p:spTgt>
                                        </p:tgtEl>
                                        <p:attrNameLst>
                                          <p:attrName>style.visibility</p:attrName>
                                        </p:attrNameLst>
                                      </p:cBhvr>
                                      <p:to>
                                        <p:strVal val="visible"/>
                                      </p:to>
                                    </p:set>
                                    <p:anim calcmode="lin" valueType="num">
                                      <p:cBhvr additive="repl">
                                        <p:cTn id="366" dur="500" fill="hold"/>
                                        <p:tgtEl>
                                          <p:spTgt spid="483">
                                            <p:txEl>
                                              <p:pRg st="6" end="6"/>
                                            </p:txEl>
                                          </p:spTgt>
                                        </p:tgtEl>
                                        <p:attrNameLst>
                                          <p:attrName>ppt_x</p:attrName>
                                        </p:attrNameLst>
                                      </p:cBhvr>
                                      <p:tavLst>
                                        <p:tav tm="0">
                                          <p:val>
                                            <p:strVal val="#ppt_x"/>
                                          </p:val>
                                        </p:tav>
                                        <p:tav tm="100000">
                                          <p:val>
                                            <p:strVal val="#ppt_x"/>
                                          </p:val>
                                        </p:tav>
                                      </p:tavLst>
                                    </p:anim>
                                    <p:anim calcmode="lin" valueType="num">
                                      <p:cBhvr additive="repl">
                                        <p:cTn id="367" dur="500" fill="hold"/>
                                        <p:tgtEl>
                                          <p:spTgt spid="483">
                                            <p:txEl>
                                              <p:pRg st="6" end="6"/>
                                            </p:txEl>
                                          </p:spTgt>
                                        </p:tgtEl>
                                        <p:attrNameLst>
                                          <p:attrName>ppt_y</p:attrName>
                                        </p:attrNameLst>
                                      </p:cBhvr>
                                      <p:tavLst>
                                        <p:tav tm="0">
                                          <p:val>
                                            <p:strVal val="1+#ppt_h/2"/>
                                          </p:val>
                                        </p:tav>
                                        <p:tav tm="100000">
                                          <p:val>
                                            <p:strVal val="#ppt_y"/>
                                          </p:val>
                                        </p:tav>
                                      </p:tavLst>
                                    </p:anim>
                                  </p:childTnLst>
                                </p:cTn>
                              </p:par>
                              <p:par>
                                <p:cTn id="368" nodeType="withEffect" fill="hold" presetClass="entr" presetID="2" presetSubtype="4">
                                  <p:stCondLst>
                                    <p:cond delay="0"/>
                                  </p:stCondLst>
                                  <p:childTnLst>
                                    <p:set>
                                      <p:cBhvr>
                                        <p:cTn id="369" dur="1" fill="hold">
                                          <p:stCondLst>
                                            <p:cond delay="0"/>
                                          </p:stCondLst>
                                        </p:cTn>
                                        <p:tgtEl>
                                          <p:spTgt spid="483">
                                            <p:txEl>
                                              <p:pRg st="7" end="7"/>
                                            </p:txEl>
                                          </p:spTgt>
                                        </p:tgtEl>
                                        <p:attrNameLst>
                                          <p:attrName>style.visibility</p:attrName>
                                        </p:attrNameLst>
                                      </p:cBhvr>
                                      <p:to>
                                        <p:strVal val="visible"/>
                                      </p:to>
                                    </p:set>
                                    <p:anim calcmode="lin" valueType="num">
                                      <p:cBhvr additive="repl">
                                        <p:cTn id="370" dur="500" fill="hold"/>
                                        <p:tgtEl>
                                          <p:spTgt spid="483">
                                            <p:txEl>
                                              <p:pRg st="7" end="7"/>
                                            </p:txEl>
                                          </p:spTgt>
                                        </p:tgtEl>
                                        <p:attrNameLst>
                                          <p:attrName>ppt_x</p:attrName>
                                        </p:attrNameLst>
                                      </p:cBhvr>
                                      <p:tavLst>
                                        <p:tav tm="0">
                                          <p:val>
                                            <p:strVal val="#ppt_x"/>
                                          </p:val>
                                        </p:tav>
                                        <p:tav tm="100000">
                                          <p:val>
                                            <p:strVal val="#ppt_x"/>
                                          </p:val>
                                        </p:tav>
                                      </p:tavLst>
                                    </p:anim>
                                    <p:anim calcmode="lin" valueType="num">
                                      <p:cBhvr additive="repl">
                                        <p:cTn id="371" dur="500" fill="hold"/>
                                        <p:tgtEl>
                                          <p:spTgt spid="483">
                                            <p:txEl>
                                              <p:pRg st="7" end="7"/>
                                            </p:txEl>
                                          </p:spTgt>
                                        </p:tgtEl>
                                        <p:attrNameLst>
                                          <p:attrName>ppt_y</p:attrName>
                                        </p:attrNameLst>
                                      </p:cBhvr>
                                      <p:tavLst>
                                        <p:tav tm="0">
                                          <p:val>
                                            <p:strVal val="1+#ppt_h/2"/>
                                          </p:val>
                                        </p:tav>
                                        <p:tav tm="100000">
                                          <p:val>
                                            <p:strVal val="#ppt_y"/>
                                          </p:val>
                                        </p:tav>
                                      </p:tavLst>
                                    </p:anim>
                                  </p:childTnLst>
                                </p:cTn>
                              </p:par>
                              <p:par>
                                <p:cTn id="372" nodeType="withEffect" fill="hold" presetClass="entr" presetID="2" presetSubtype="4">
                                  <p:stCondLst>
                                    <p:cond delay="0"/>
                                  </p:stCondLst>
                                  <p:childTnLst>
                                    <p:set>
                                      <p:cBhvr>
                                        <p:cTn id="373" dur="1" fill="hold">
                                          <p:stCondLst>
                                            <p:cond delay="0"/>
                                          </p:stCondLst>
                                        </p:cTn>
                                        <p:tgtEl>
                                          <p:spTgt spid="483">
                                            <p:txEl>
                                              <p:pRg st="9" end="9"/>
                                            </p:txEl>
                                          </p:spTgt>
                                        </p:tgtEl>
                                        <p:attrNameLst>
                                          <p:attrName>style.visibility</p:attrName>
                                        </p:attrNameLst>
                                      </p:cBhvr>
                                      <p:to>
                                        <p:strVal val="visible"/>
                                      </p:to>
                                    </p:set>
                                    <p:anim calcmode="lin" valueType="num">
                                      <p:cBhvr additive="repl">
                                        <p:cTn id="374" dur="500" fill="hold"/>
                                        <p:tgtEl>
                                          <p:spTgt spid="483">
                                            <p:txEl>
                                              <p:pRg st="9" end="9"/>
                                            </p:txEl>
                                          </p:spTgt>
                                        </p:tgtEl>
                                        <p:attrNameLst>
                                          <p:attrName>ppt_x</p:attrName>
                                        </p:attrNameLst>
                                      </p:cBhvr>
                                      <p:tavLst>
                                        <p:tav tm="0">
                                          <p:val>
                                            <p:strVal val="#ppt_x"/>
                                          </p:val>
                                        </p:tav>
                                        <p:tav tm="100000">
                                          <p:val>
                                            <p:strVal val="#ppt_x"/>
                                          </p:val>
                                        </p:tav>
                                      </p:tavLst>
                                    </p:anim>
                                    <p:anim calcmode="lin" valueType="num">
                                      <p:cBhvr additive="repl">
                                        <p:cTn id="375" dur="500" fill="hold"/>
                                        <p:tgtEl>
                                          <p:spTgt spid="48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6" fill="hold">
                      <p:stCondLst>
                        <p:cond delay="indefinite"/>
                      </p:stCondLst>
                      <p:childTnLst>
                        <p:par>
                          <p:cTn id="377" fill="hold">
                            <p:stCondLst>
                              <p:cond delay="0"/>
                            </p:stCondLst>
                            <p:childTnLst>
                              <p:par>
                                <p:cTn id="378" nodeType="clickEffect" fill="hold" presetClass="entr" presetID="2" presetSubtype="2">
                                  <p:stCondLst>
                                    <p:cond delay="0"/>
                                  </p:stCondLst>
                                  <p:childTnLst>
                                    <p:set>
                                      <p:cBhvr>
                                        <p:cTn id="379" dur="1" fill="hold">
                                          <p:stCondLst>
                                            <p:cond delay="0"/>
                                          </p:stCondLst>
                                        </p:cTn>
                                        <p:tgtEl>
                                          <p:spTgt spid="484">
                                            <p:txEl>
                                              <p:pRg st="0" end="0"/>
                                            </p:txEl>
                                          </p:spTgt>
                                        </p:tgtEl>
                                        <p:attrNameLst>
                                          <p:attrName>style.visibility</p:attrName>
                                        </p:attrNameLst>
                                      </p:cBhvr>
                                      <p:to>
                                        <p:strVal val="visible"/>
                                      </p:to>
                                    </p:set>
                                    <p:anim calcmode="lin" valueType="num">
                                      <p:cBhvr additive="repl">
                                        <p:cTn id="380" dur="500" fill="hold"/>
                                        <p:tgtEl>
                                          <p:spTgt spid="484">
                                            <p:txEl>
                                              <p:pRg st="0" end="0"/>
                                            </p:txEl>
                                          </p:spTgt>
                                        </p:tgtEl>
                                        <p:attrNameLst>
                                          <p:attrName>ppt_x</p:attrName>
                                        </p:attrNameLst>
                                      </p:cBhvr>
                                      <p:tavLst>
                                        <p:tav tm="0">
                                          <p:val>
                                            <p:strVal val="1+#ppt_w/2"/>
                                          </p:val>
                                        </p:tav>
                                        <p:tav tm="100000">
                                          <p:val>
                                            <p:strVal val="#ppt_x"/>
                                          </p:val>
                                        </p:tav>
                                      </p:tavLst>
                                    </p:anim>
                                    <p:anim calcmode="lin" valueType="num">
                                      <p:cBhvr additive="repl">
                                        <p:cTn id="381" dur="500" fill="hold"/>
                                        <p:tgtEl>
                                          <p:spTgt spid="484">
                                            <p:txEl>
                                              <p:pRg st="0" end="0"/>
                                            </p:txEl>
                                          </p:spTgt>
                                        </p:tgtEl>
                                        <p:attrNameLst>
                                          <p:attrName>ppt_y</p:attrName>
                                        </p:attrNameLst>
                                      </p:cBhvr>
                                      <p:tavLst>
                                        <p:tav tm="0">
                                          <p:val>
                                            <p:strVal val="#ppt_y"/>
                                          </p:val>
                                        </p:tav>
                                        <p:tav tm="100000">
                                          <p:val>
                                            <p:strVal val="#ppt_y"/>
                                          </p:val>
                                        </p:tav>
                                      </p:tavLst>
                                    </p:anim>
                                  </p:childTnLst>
                                </p:cTn>
                              </p:par>
                              <p:par>
                                <p:cTn id="382" nodeType="withEffect" fill="hold" presetClass="entr" presetID="2" presetSubtype="4">
                                  <p:stCondLst>
                                    <p:cond delay="0"/>
                                  </p:stCondLst>
                                  <p:childTnLst>
                                    <p:set>
                                      <p:cBhvr>
                                        <p:cTn id="383" dur="1" fill="hold">
                                          <p:stCondLst>
                                            <p:cond delay="0"/>
                                          </p:stCondLst>
                                        </p:cTn>
                                        <p:tgtEl>
                                          <p:spTgt spid="485">
                                            <p:txEl>
                                              <p:pRg st="0" end="0"/>
                                            </p:txEl>
                                          </p:spTgt>
                                        </p:tgtEl>
                                        <p:attrNameLst>
                                          <p:attrName>style.visibility</p:attrName>
                                        </p:attrNameLst>
                                      </p:cBhvr>
                                      <p:to>
                                        <p:strVal val="visible"/>
                                      </p:to>
                                    </p:set>
                                    <p:anim calcmode="lin" valueType="num">
                                      <p:cBhvr additive="repl">
                                        <p:cTn id="384" dur="500" fill="hold"/>
                                        <p:tgtEl>
                                          <p:spTgt spid="485">
                                            <p:txEl>
                                              <p:pRg st="0" end="0"/>
                                            </p:txEl>
                                          </p:spTgt>
                                        </p:tgtEl>
                                        <p:attrNameLst>
                                          <p:attrName>ppt_x</p:attrName>
                                        </p:attrNameLst>
                                      </p:cBhvr>
                                      <p:tavLst>
                                        <p:tav tm="0">
                                          <p:val>
                                            <p:strVal val="#ppt_x"/>
                                          </p:val>
                                        </p:tav>
                                        <p:tav tm="100000">
                                          <p:val>
                                            <p:strVal val="#ppt_x"/>
                                          </p:val>
                                        </p:tav>
                                      </p:tavLst>
                                    </p:anim>
                                    <p:anim calcmode="lin" valueType="num">
                                      <p:cBhvr additive="repl">
                                        <p:cTn id="385" dur="500" fill="hold"/>
                                        <p:tgtEl>
                                          <p:spTgt spid="485">
                                            <p:txEl>
                                              <p:pRg st="0" end="0"/>
                                            </p:txEl>
                                          </p:spTgt>
                                        </p:tgtEl>
                                        <p:attrNameLst>
                                          <p:attrName>ppt_y</p:attrName>
                                        </p:attrNameLst>
                                      </p:cBhvr>
                                      <p:tavLst>
                                        <p:tav tm="0">
                                          <p:val>
                                            <p:strVal val="1+#ppt_h/2"/>
                                          </p:val>
                                        </p:tav>
                                        <p:tav tm="100000">
                                          <p:val>
                                            <p:strVal val="#ppt_y"/>
                                          </p:val>
                                        </p:tav>
                                      </p:tavLst>
                                    </p:anim>
                                  </p:childTnLst>
                                </p:cTn>
                              </p:par>
                              <p:par>
                                <p:cTn id="386" nodeType="withEffect" fill="hold" presetClass="entr" presetID="2" presetSubtype="4">
                                  <p:stCondLst>
                                    <p:cond delay="0"/>
                                  </p:stCondLst>
                                  <p:childTnLst>
                                    <p:set>
                                      <p:cBhvr>
                                        <p:cTn id="387" dur="1" fill="hold">
                                          <p:stCondLst>
                                            <p:cond delay="0"/>
                                          </p:stCondLst>
                                        </p:cTn>
                                        <p:tgtEl>
                                          <p:spTgt spid="485">
                                            <p:txEl>
                                              <p:pRg st="1" end="1"/>
                                            </p:txEl>
                                          </p:spTgt>
                                        </p:tgtEl>
                                        <p:attrNameLst>
                                          <p:attrName>style.visibility</p:attrName>
                                        </p:attrNameLst>
                                      </p:cBhvr>
                                      <p:to>
                                        <p:strVal val="visible"/>
                                      </p:to>
                                    </p:set>
                                    <p:anim calcmode="lin" valueType="num">
                                      <p:cBhvr additive="repl">
                                        <p:cTn id="388" dur="500" fill="hold"/>
                                        <p:tgtEl>
                                          <p:spTgt spid="485">
                                            <p:txEl>
                                              <p:pRg st="1" end="1"/>
                                            </p:txEl>
                                          </p:spTgt>
                                        </p:tgtEl>
                                        <p:attrNameLst>
                                          <p:attrName>ppt_x</p:attrName>
                                        </p:attrNameLst>
                                      </p:cBhvr>
                                      <p:tavLst>
                                        <p:tav tm="0">
                                          <p:val>
                                            <p:strVal val="#ppt_x"/>
                                          </p:val>
                                        </p:tav>
                                        <p:tav tm="100000">
                                          <p:val>
                                            <p:strVal val="#ppt_x"/>
                                          </p:val>
                                        </p:tav>
                                      </p:tavLst>
                                    </p:anim>
                                    <p:anim calcmode="lin" valueType="num">
                                      <p:cBhvr additive="repl">
                                        <p:cTn id="389" dur="500" fill="hold"/>
                                        <p:tgtEl>
                                          <p:spTgt spid="485">
                                            <p:txEl>
                                              <p:pRg st="1" end="1"/>
                                            </p:txEl>
                                          </p:spTgt>
                                        </p:tgtEl>
                                        <p:attrNameLst>
                                          <p:attrName>ppt_y</p:attrName>
                                        </p:attrNameLst>
                                      </p:cBhvr>
                                      <p:tavLst>
                                        <p:tav tm="0">
                                          <p:val>
                                            <p:strVal val="1+#ppt_h/2"/>
                                          </p:val>
                                        </p:tav>
                                        <p:tav tm="100000">
                                          <p:val>
                                            <p:strVal val="#ppt_y"/>
                                          </p:val>
                                        </p:tav>
                                      </p:tavLst>
                                    </p:anim>
                                  </p:childTnLst>
                                </p:cTn>
                              </p:par>
                              <p:par>
                                <p:cTn id="390" nodeType="withEffect" fill="hold" presetClass="entr" presetID="2" presetSubtype="4">
                                  <p:stCondLst>
                                    <p:cond delay="0"/>
                                  </p:stCondLst>
                                  <p:childTnLst>
                                    <p:set>
                                      <p:cBhvr>
                                        <p:cTn id="391" dur="1" fill="hold">
                                          <p:stCondLst>
                                            <p:cond delay="0"/>
                                          </p:stCondLst>
                                        </p:cTn>
                                        <p:tgtEl>
                                          <p:spTgt spid="485">
                                            <p:txEl>
                                              <p:pRg st="2" end="2"/>
                                            </p:txEl>
                                          </p:spTgt>
                                        </p:tgtEl>
                                        <p:attrNameLst>
                                          <p:attrName>style.visibility</p:attrName>
                                        </p:attrNameLst>
                                      </p:cBhvr>
                                      <p:to>
                                        <p:strVal val="visible"/>
                                      </p:to>
                                    </p:set>
                                    <p:anim calcmode="lin" valueType="num">
                                      <p:cBhvr additive="repl">
                                        <p:cTn id="392" dur="500" fill="hold"/>
                                        <p:tgtEl>
                                          <p:spTgt spid="485">
                                            <p:txEl>
                                              <p:pRg st="2" end="2"/>
                                            </p:txEl>
                                          </p:spTgt>
                                        </p:tgtEl>
                                        <p:attrNameLst>
                                          <p:attrName>ppt_x</p:attrName>
                                        </p:attrNameLst>
                                      </p:cBhvr>
                                      <p:tavLst>
                                        <p:tav tm="0">
                                          <p:val>
                                            <p:strVal val="#ppt_x"/>
                                          </p:val>
                                        </p:tav>
                                        <p:tav tm="100000">
                                          <p:val>
                                            <p:strVal val="#ppt_x"/>
                                          </p:val>
                                        </p:tav>
                                      </p:tavLst>
                                    </p:anim>
                                    <p:anim calcmode="lin" valueType="num">
                                      <p:cBhvr additive="repl">
                                        <p:cTn id="393" dur="500" fill="hold"/>
                                        <p:tgtEl>
                                          <p:spTgt spid="485">
                                            <p:txEl>
                                              <p:pRg st="2" end="2"/>
                                            </p:txEl>
                                          </p:spTgt>
                                        </p:tgtEl>
                                        <p:attrNameLst>
                                          <p:attrName>ppt_y</p:attrName>
                                        </p:attrNameLst>
                                      </p:cBhvr>
                                      <p:tavLst>
                                        <p:tav tm="0">
                                          <p:val>
                                            <p:strVal val="1+#ppt_h/2"/>
                                          </p:val>
                                        </p:tav>
                                        <p:tav tm="100000">
                                          <p:val>
                                            <p:strVal val="#ppt_y"/>
                                          </p:val>
                                        </p:tav>
                                      </p:tavLst>
                                    </p:anim>
                                  </p:childTnLst>
                                </p:cTn>
                              </p:par>
                              <p:par>
                                <p:cTn id="394" nodeType="withEffect" fill="hold" presetClass="entr" presetID="2" presetSubtype="4">
                                  <p:stCondLst>
                                    <p:cond delay="0"/>
                                  </p:stCondLst>
                                  <p:childTnLst>
                                    <p:set>
                                      <p:cBhvr>
                                        <p:cTn id="395" dur="1" fill="hold">
                                          <p:stCondLst>
                                            <p:cond delay="0"/>
                                          </p:stCondLst>
                                        </p:cTn>
                                        <p:tgtEl>
                                          <p:spTgt spid="485">
                                            <p:txEl>
                                              <p:pRg st="3" end="3"/>
                                            </p:txEl>
                                          </p:spTgt>
                                        </p:tgtEl>
                                        <p:attrNameLst>
                                          <p:attrName>style.visibility</p:attrName>
                                        </p:attrNameLst>
                                      </p:cBhvr>
                                      <p:to>
                                        <p:strVal val="visible"/>
                                      </p:to>
                                    </p:set>
                                    <p:anim calcmode="lin" valueType="num">
                                      <p:cBhvr additive="repl">
                                        <p:cTn id="396" dur="500" fill="hold"/>
                                        <p:tgtEl>
                                          <p:spTgt spid="485">
                                            <p:txEl>
                                              <p:pRg st="3" end="3"/>
                                            </p:txEl>
                                          </p:spTgt>
                                        </p:tgtEl>
                                        <p:attrNameLst>
                                          <p:attrName>ppt_x</p:attrName>
                                        </p:attrNameLst>
                                      </p:cBhvr>
                                      <p:tavLst>
                                        <p:tav tm="0">
                                          <p:val>
                                            <p:strVal val="#ppt_x"/>
                                          </p:val>
                                        </p:tav>
                                        <p:tav tm="100000">
                                          <p:val>
                                            <p:strVal val="#ppt_x"/>
                                          </p:val>
                                        </p:tav>
                                      </p:tavLst>
                                    </p:anim>
                                    <p:anim calcmode="lin" valueType="num">
                                      <p:cBhvr additive="repl">
                                        <p:cTn id="397" dur="500" fill="hold"/>
                                        <p:tgtEl>
                                          <p:spTgt spid="485">
                                            <p:txEl>
                                              <p:pRg st="3" end="3"/>
                                            </p:txEl>
                                          </p:spTgt>
                                        </p:tgtEl>
                                        <p:attrNameLst>
                                          <p:attrName>ppt_y</p:attrName>
                                        </p:attrNameLst>
                                      </p:cBhvr>
                                      <p:tavLst>
                                        <p:tav tm="0">
                                          <p:val>
                                            <p:strVal val="1+#ppt_h/2"/>
                                          </p:val>
                                        </p:tav>
                                        <p:tav tm="100000">
                                          <p:val>
                                            <p:strVal val="#ppt_y"/>
                                          </p:val>
                                        </p:tav>
                                      </p:tavLst>
                                    </p:anim>
                                  </p:childTnLst>
                                </p:cTn>
                              </p:par>
                              <p:par>
                                <p:cTn id="398" nodeType="withEffect" fill="hold" presetClass="entr" presetID="2" presetSubtype="4">
                                  <p:stCondLst>
                                    <p:cond delay="0"/>
                                  </p:stCondLst>
                                  <p:childTnLst>
                                    <p:set>
                                      <p:cBhvr>
                                        <p:cTn id="399" dur="1" fill="hold">
                                          <p:stCondLst>
                                            <p:cond delay="0"/>
                                          </p:stCondLst>
                                        </p:cTn>
                                        <p:tgtEl>
                                          <p:spTgt spid="485">
                                            <p:txEl>
                                              <p:pRg st="4" end="4"/>
                                            </p:txEl>
                                          </p:spTgt>
                                        </p:tgtEl>
                                        <p:attrNameLst>
                                          <p:attrName>style.visibility</p:attrName>
                                        </p:attrNameLst>
                                      </p:cBhvr>
                                      <p:to>
                                        <p:strVal val="visible"/>
                                      </p:to>
                                    </p:set>
                                    <p:anim calcmode="lin" valueType="num">
                                      <p:cBhvr additive="repl">
                                        <p:cTn id="400" dur="500" fill="hold"/>
                                        <p:tgtEl>
                                          <p:spTgt spid="485">
                                            <p:txEl>
                                              <p:pRg st="4" end="4"/>
                                            </p:txEl>
                                          </p:spTgt>
                                        </p:tgtEl>
                                        <p:attrNameLst>
                                          <p:attrName>ppt_x</p:attrName>
                                        </p:attrNameLst>
                                      </p:cBhvr>
                                      <p:tavLst>
                                        <p:tav tm="0">
                                          <p:val>
                                            <p:strVal val="#ppt_x"/>
                                          </p:val>
                                        </p:tav>
                                        <p:tav tm="100000">
                                          <p:val>
                                            <p:strVal val="#ppt_x"/>
                                          </p:val>
                                        </p:tav>
                                      </p:tavLst>
                                    </p:anim>
                                    <p:anim calcmode="lin" valueType="num">
                                      <p:cBhvr additive="repl">
                                        <p:cTn id="401" dur="500" fill="hold"/>
                                        <p:tgtEl>
                                          <p:spTgt spid="485">
                                            <p:txEl>
                                              <p:pRg st="4" end="4"/>
                                            </p:txEl>
                                          </p:spTgt>
                                        </p:tgtEl>
                                        <p:attrNameLst>
                                          <p:attrName>ppt_y</p:attrName>
                                        </p:attrNameLst>
                                      </p:cBhvr>
                                      <p:tavLst>
                                        <p:tav tm="0">
                                          <p:val>
                                            <p:strVal val="1+#ppt_h/2"/>
                                          </p:val>
                                        </p:tav>
                                        <p:tav tm="100000">
                                          <p:val>
                                            <p:strVal val="#ppt_y"/>
                                          </p:val>
                                        </p:tav>
                                      </p:tavLst>
                                    </p:anim>
                                  </p:childTnLst>
                                </p:cTn>
                              </p:par>
                              <p:par>
                                <p:cTn id="402" nodeType="withEffect" fill="hold" presetClass="entr" presetID="2" presetSubtype="4">
                                  <p:stCondLst>
                                    <p:cond delay="0"/>
                                  </p:stCondLst>
                                  <p:childTnLst>
                                    <p:set>
                                      <p:cBhvr>
                                        <p:cTn id="403" dur="1" fill="hold">
                                          <p:stCondLst>
                                            <p:cond delay="0"/>
                                          </p:stCondLst>
                                        </p:cTn>
                                        <p:tgtEl>
                                          <p:spTgt spid="485">
                                            <p:txEl>
                                              <p:pRg st="5" end="5"/>
                                            </p:txEl>
                                          </p:spTgt>
                                        </p:tgtEl>
                                        <p:attrNameLst>
                                          <p:attrName>style.visibility</p:attrName>
                                        </p:attrNameLst>
                                      </p:cBhvr>
                                      <p:to>
                                        <p:strVal val="visible"/>
                                      </p:to>
                                    </p:set>
                                    <p:anim calcmode="lin" valueType="num">
                                      <p:cBhvr additive="repl">
                                        <p:cTn id="404" dur="500" fill="hold"/>
                                        <p:tgtEl>
                                          <p:spTgt spid="485">
                                            <p:txEl>
                                              <p:pRg st="5" end="5"/>
                                            </p:txEl>
                                          </p:spTgt>
                                        </p:tgtEl>
                                        <p:attrNameLst>
                                          <p:attrName>ppt_x</p:attrName>
                                        </p:attrNameLst>
                                      </p:cBhvr>
                                      <p:tavLst>
                                        <p:tav tm="0">
                                          <p:val>
                                            <p:strVal val="#ppt_x"/>
                                          </p:val>
                                        </p:tav>
                                        <p:tav tm="100000">
                                          <p:val>
                                            <p:strVal val="#ppt_x"/>
                                          </p:val>
                                        </p:tav>
                                      </p:tavLst>
                                    </p:anim>
                                    <p:anim calcmode="lin" valueType="num">
                                      <p:cBhvr additive="repl">
                                        <p:cTn id="405" dur="500" fill="hold"/>
                                        <p:tgtEl>
                                          <p:spTgt spid="485">
                                            <p:txEl>
                                              <p:pRg st="5" end="5"/>
                                            </p:txEl>
                                          </p:spTgt>
                                        </p:tgtEl>
                                        <p:attrNameLst>
                                          <p:attrName>ppt_y</p:attrName>
                                        </p:attrNameLst>
                                      </p:cBhvr>
                                      <p:tavLst>
                                        <p:tav tm="0">
                                          <p:val>
                                            <p:strVal val="1+#ppt_h/2"/>
                                          </p:val>
                                        </p:tav>
                                        <p:tav tm="100000">
                                          <p:val>
                                            <p:strVal val="#ppt_y"/>
                                          </p:val>
                                        </p:tav>
                                      </p:tavLst>
                                    </p:anim>
                                  </p:childTnLst>
                                </p:cTn>
                              </p:par>
                              <p:par>
                                <p:cTn id="406" nodeType="withEffect" fill="hold" presetClass="entr" presetID="2" presetSubtype="4">
                                  <p:stCondLst>
                                    <p:cond delay="0"/>
                                  </p:stCondLst>
                                  <p:childTnLst>
                                    <p:set>
                                      <p:cBhvr>
                                        <p:cTn id="407" dur="1" fill="hold">
                                          <p:stCondLst>
                                            <p:cond delay="0"/>
                                          </p:stCondLst>
                                        </p:cTn>
                                        <p:tgtEl>
                                          <p:spTgt spid="485">
                                            <p:txEl>
                                              <p:pRg st="6" end="6"/>
                                            </p:txEl>
                                          </p:spTgt>
                                        </p:tgtEl>
                                        <p:attrNameLst>
                                          <p:attrName>style.visibility</p:attrName>
                                        </p:attrNameLst>
                                      </p:cBhvr>
                                      <p:to>
                                        <p:strVal val="visible"/>
                                      </p:to>
                                    </p:set>
                                    <p:anim calcmode="lin" valueType="num">
                                      <p:cBhvr additive="repl">
                                        <p:cTn id="408" dur="500" fill="hold"/>
                                        <p:tgtEl>
                                          <p:spTgt spid="485">
                                            <p:txEl>
                                              <p:pRg st="6" end="6"/>
                                            </p:txEl>
                                          </p:spTgt>
                                        </p:tgtEl>
                                        <p:attrNameLst>
                                          <p:attrName>ppt_x</p:attrName>
                                        </p:attrNameLst>
                                      </p:cBhvr>
                                      <p:tavLst>
                                        <p:tav tm="0">
                                          <p:val>
                                            <p:strVal val="#ppt_x"/>
                                          </p:val>
                                        </p:tav>
                                        <p:tav tm="100000">
                                          <p:val>
                                            <p:strVal val="#ppt_x"/>
                                          </p:val>
                                        </p:tav>
                                      </p:tavLst>
                                    </p:anim>
                                    <p:anim calcmode="lin" valueType="num">
                                      <p:cBhvr additive="repl">
                                        <p:cTn id="409" dur="500" fill="hold"/>
                                        <p:tgtEl>
                                          <p:spTgt spid="485">
                                            <p:txEl>
                                              <p:pRg st="6" end="6"/>
                                            </p:txEl>
                                          </p:spTgt>
                                        </p:tgtEl>
                                        <p:attrNameLst>
                                          <p:attrName>ppt_y</p:attrName>
                                        </p:attrNameLst>
                                      </p:cBhvr>
                                      <p:tavLst>
                                        <p:tav tm="0">
                                          <p:val>
                                            <p:strVal val="1+#ppt_h/2"/>
                                          </p:val>
                                        </p:tav>
                                        <p:tav tm="100000">
                                          <p:val>
                                            <p:strVal val="#ppt_y"/>
                                          </p:val>
                                        </p:tav>
                                      </p:tavLst>
                                    </p:anim>
                                  </p:childTnLst>
                                </p:cTn>
                              </p:par>
                              <p:par>
                                <p:cTn id="410" nodeType="withEffect" fill="hold" presetClass="entr" presetID="2" presetSubtype="4">
                                  <p:stCondLst>
                                    <p:cond delay="0"/>
                                  </p:stCondLst>
                                  <p:childTnLst>
                                    <p:set>
                                      <p:cBhvr>
                                        <p:cTn id="411" dur="1" fill="hold">
                                          <p:stCondLst>
                                            <p:cond delay="0"/>
                                          </p:stCondLst>
                                        </p:cTn>
                                        <p:tgtEl>
                                          <p:spTgt spid="485">
                                            <p:txEl>
                                              <p:pRg st="7" end="7"/>
                                            </p:txEl>
                                          </p:spTgt>
                                        </p:tgtEl>
                                        <p:attrNameLst>
                                          <p:attrName>style.visibility</p:attrName>
                                        </p:attrNameLst>
                                      </p:cBhvr>
                                      <p:to>
                                        <p:strVal val="visible"/>
                                      </p:to>
                                    </p:set>
                                    <p:anim calcmode="lin" valueType="num">
                                      <p:cBhvr additive="repl">
                                        <p:cTn id="412" dur="500" fill="hold"/>
                                        <p:tgtEl>
                                          <p:spTgt spid="485">
                                            <p:txEl>
                                              <p:pRg st="7" end="7"/>
                                            </p:txEl>
                                          </p:spTgt>
                                        </p:tgtEl>
                                        <p:attrNameLst>
                                          <p:attrName>ppt_x</p:attrName>
                                        </p:attrNameLst>
                                      </p:cBhvr>
                                      <p:tavLst>
                                        <p:tav tm="0">
                                          <p:val>
                                            <p:strVal val="#ppt_x"/>
                                          </p:val>
                                        </p:tav>
                                        <p:tav tm="100000">
                                          <p:val>
                                            <p:strVal val="#ppt_x"/>
                                          </p:val>
                                        </p:tav>
                                      </p:tavLst>
                                    </p:anim>
                                    <p:anim calcmode="lin" valueType="num">
                                      <p:cBhvr additive="repl">
                                        <p:cTn id="413" dur="500" fill="hold"/>
                                        <p:tgtEl>
                                          <p:spTgt spid="485">
                                            <p:txEl>
                                              <p:pRg st="7" end="7"/>
                                            </p:txEl>
                                          </p:spTgt>
                                        </p:tgtEl>
                                        <p:attrNameLst>
                                          <p:attrName>ppt_y</p:attrName>
                                        </p:attrNameLst>
                                      </p:cBhvr>
                                      <p:tavLst>
                                        <p:tav tm="0">
                                          <p:val>
                                            <p:strVal val="1+#ppt_h/2"/>
                                          </p:val>
                                        </p:tav>
                                        <p:tav tm="100000">
                                          <p:val>
                                            <p:strVal val="#ppt_y"/>
                                          </p:val>
                                        </p:tav>
                                      </p:tavLst>
                                    </p:anim>
                                  </p:childTnLst>
                                </p:cTn>
                              </p:par>
                              <p:par>
                                <p:cTn id="414" nodeType="withEffect" fill="hold" presetClass="entr" presetID="2" presetSubtype="4">
                                  <p:stCondLst>
                                    <p:cond delay="0"/>
                                  </p:stCondLst>
                                  <p:childTnLst>
                                    <p:set>
                                      <p:cBhvr>
                                        <p:cTn id="415" dur="1" fill="hold">
                                          <p:stCondLst>
                                            <p:cond delay="0"/>
                                          </p:stCondLst>
                                        </p:cTn>
                                        <p:tgtEl>
                                          <p:spTgt spid="485">
                                            <p:txEl>
                                              <p:pRg st="8" end="8"/>
                                            </p:txEl>
                                          </p:spTgt>
                                        </p:tgtEl>
                                        <p:attrNameLst>
                                          <p:attrName>style.visibility</p:attrName>
                                        </p:attrNameLst>
                                      </p:cBhvr>
                                      <p:to>
                                        <p:strVal val="visible"/>
                                      </p:to>
                                    </p:set>
                                    <p:anim calcmode="lin" valueType="num">
                                      <p:cBhvr additive="repl">
                                        <p:cTn id="416" dur="500" fill="hold"/>
                                        <p:tgtEl>
                                          <p:spTgt spid="485">
                                            <p:txEl>
                                              <p:pRg st="8" end="8"/>
                                            </p:txEl>
                                          </p:spTgt>
                                        </p:tgtEl>
                                        <p:attrNameLst>
                                          <p:attrName>ppt_x</p:attrName>
                                        </p:attrNameLst>
                                      </p:cBhvr>
                                      <p:tavLst>
                                        <p:tav tm="0">
                                          <p:val>
                                            <p:strVal val="#ppt_x"/>
                                          </p:val>
                                        </p:tav>
                                        <p:tav tm="100000">
                                          <p:val>
                                            <p:strVal val="#ppt_x"/>
                                          </p:val>
                                        </p:tav>
                                      </p:tavLst>
                                    </p:anim>
                                    <p:anim calcmode="lin" valueType="num">
                                      <p:cBhvr additive="repl">
                                        <p:cTn id="417" dur="500" fill="hold"/>
                                        <p:tgtEl>
                                          <p:spTgt spid="485">
                                            <p:txEl>
                                              <p:pRg st="8" end="8"/>
                                            </p:txEl>
                                          </p:spTgt>
                                        </p:tgtEl>
                                        <p:attrNameLst>
                                          <p:attrName>ppt_y</p:attrName>
                                        </p:attrNameLst>
                                      </p:cBhvr>
                                      <p:tavLst>
                                        <p:tav tm="0">
                                          <p:val>
                                            <p:strVal val="1+#ppt_h/2"/>
                                          </p:val>
                                        </p:tav>
                                        <p:tav tm="100000">
                                          <p:val>
                                            <p:strVal val="#ppt_y"/>
                                          </p:val>
                                        </p:tav>
                                      </p:tavLst>
                                    </p:anim>
                                  </p:childTnLst>
                                </p:cTn>
                              </p:par>
                              <p:par>
                                <p:cTn id="418" nodeType="withEffect" fill="hold" presetClass="entr" presetID="2" presetSubtype="4">
                                  <p:stCondLst>
                                    <p:cond delay="0"/>
                                  </p:stCondLst>
                                  <p:childTnLst>
                                    <p:set>
                                      <p:cBhvr>
                                        <p:cTn id="419" dur="1" fill="hold">
                                          <p:stCondLst>
                                            <p:cond delay="0"/>
                                          </p:stCondLst>
                                        </p:cTn>
                                        <p:tgtEl>
                                          <p:spTgt spid="485">
                                            <p:txEl>
                                              <p:pRg st="9" end="9"/>
                                            </p:txEl>
                                          </p:spTgt>
                                        </p:tgtEl>
                                        <p:attrNameLst>
                                          <p:attrName>style.visibility</p:attrName>
                                        </p:attrNameLst>
                                      </p:cBhvr>
                                      <p:to>
                                        <p:strVal val="visible"/>
                                      </p:to>
                                    </p:set>
                                    <p:anim calcmode="lin" valueType="num">
                                      <p:cBhvr additive="repl">
                                        <p:cTn id="420" dur="500" fill="hold"/>
                                        <p:tgtEl>
                                          <p:spTgt spid="485">
                                            <p:txEl>
                                              <p:pRg st="9" end="9"/>
                                            </p:txEl>
                                          </p:spTgt>
                                        </p:tgtEl>
                                        <p:attrNameLst>
                                          <p:attrName>ppt_x</p:attrName>
                                        </p:attrNameLst>
                                      </p:cBhvr>
                                      <p:tavLst>
                                        <p:tav tm="0">
                                          <p:val>
                                            <p:strVal val="#ppt_x"/>
                                          </p:val>
                                        </p:tav>
                                        <p:tav tm="100000">
                                          <p:val>
                                            <p:strVal val="#ppt_x"/>
                                          </p:val>
                                        </p:tav>
                                      </p:tavLst>
                                    </p:anim>
                                    <p:anim calcmode="lin" valueType="num">
                                      <p:cBhvr additive="repl">
                                        <p:cTn id="421" dur="500" fill="hold"/>
                                        <p:tgtEl>
                                          <p:spTgt spid="485">
                                            <p:txEl>
                                              <p:pRg st="9" end="9"/>
                                            </p:txEl>
                                          </p:spTgt>
                                        </p:tgtEl>
                                        <p:attrNameLst>
                                          <p:attrName>ppt_y</p:attrName>
                                        </p:attrNameLst>
                                      </p:cBhvr>
                                      <p:tavLst>
                                        <p:tav tm="0">
                                          <p:val>
                                            <p:strVal val="1+#ppt_h/2"/>
                                          </p:val>
                                        </p:tav>
                                        <p:tav tm="100000">
                                          <p:val>
                                            <p:strVal val="#ppt_y"/>
                                          </p:val>
                                        </p:tav>
                                      </p:tavLst>
                                    </p:anim>
                                  </p:childTnLst>
                                </p:cTn>
                              </p:par>
                              <p:par>
                                <p:cTn id="422" nodeType="withEffect" fill="hold" presetClass="entr" presetID="2" presetSubtype="4">
                                  <p:stCondLst>
                                    <p:cond delay="0"/>
                                  </p:stCondLst>
                                  <p:childTnLst>
                                    <p:set>
                                      <p:cBhvr>
                                        <p:cTn id="423" dur="1" fill="hold">
                                          <p:stCondLst>
                                            <p:cond delay="0"/>
                                          </p:stCondLst>
                                        </p:cTn>
                                        <p:tgtEl>
                                          <p:spTgt spid="485">
                                            <p:txEl>
                                              <p:pRg st="10" end="10"/>
                                            </p:txEl>
                                          </p:spTgt>
                                        </p:tgtEl>
                                        <p:attrNameLst>
                                          <p:attrName>style.visibility</p:attrName>
                                        </p:attrNameLst>
                                      </p:cBhvr>
                                      <p:to>
                                        <p:strVal val="visible"/>
                                      </p:to>
                                    </p:set>
                                    <p:anim calcmode="lin" valueType="num">
                                      <p:cBhvr additive="repl">
                                        <p:cTn id="424" dur="500" fill="hold"/>
                                        <p:tgtEl>
                                          <p:spTgt spid="485">
                                            <p:txEl>
                                              <p:pRg st="10" end="10"/>
                                            </p:txEl>
                                          </p:spTgt>
                                        </p:tgtEl>
                                        <p:attrNameLst>
                                          <p:attrName>ppt_x</p:attrName>
                                        </p:attrNameLst>
                                      </p:cBhvr>
                                      <p:tavLst>
                                        <p:tav tm="0">
                                          <p:val>
                                            <p:strVal val="#ppt_x"/>
                                          </p:val>
                                        </p:tav>
                                        <p:tav tm="100000">
                                          <p:val>
                                            <p:strVal val="#ppt_x"/>
                                          </p:val>
                                        </p:tav>
                                      </p:tavLst>
                                    </p:anim>
                                    <p:anim calcmode="lin" valueType="num">
                                      <p:cBhvr additive="repl">
                                        <p:cTn id="425" dur="500" fill="hold"/>
                                        <p:tgtEl>
                                          <p:spTgt spid="485">
                                            <p:txEl>
                                              <p:pRg st="10" end="10"/>
                                            </p:txEl>
                                          </p:spTgt>
                                        </p:tgtEl>
                                        <p:attrNameLst>
                                          <p:attrName>ppt_y</p:attrName>
                                        </p:attrNameLst>
                                      </p:cBhvr>
                                      <p:tavLst>
                                        <p:tav tm="0">
                                          <p:val>
                                            <p:strVal val="1+#ppt_h/2"/>
                                          </p:val>
                                        </p:tav>
                                        <p:tav tm="100000">
                                          <p:val>
                                            <p:strVal val="#ppt_y"/>
                                          </p:val>
                                        </p:tav>
                                      </p:tavLst>
                                    </p:anim>
                                  </p:childTnLst>
                                </p:cTn>
                              </p:par>
                              <p:par>
                                <p:cTn id="426" nodeType="withEffect" fill="hold" presetClass="entr" presetID="2" presetSubtype="4">
                                  <p:stCondLst>
                                    <p:cond delay="0"/>
                                  </p:stCondLst>
                                  <p:childTnLst>
                                    <p:set>
                                      <p:cBhvr>
                                        <p:cTn id="427" dur="1" fill="hold">
                                          <p:stCondLst>
                                            <p:cond delay="0"/>
                                          </p:stCondLst>
                                        </p:cTn>
                                        <p:tgtEl>
                                          <p:spTgt spid="485">
                                            <p:txEl>
                                              <p:pRg st="11" end="11"/>
                                            </p:txEl>
                                          </p:spTgt>
                                        </p:tgtEl>
                                        <p:attrNameLst>
                                          <p:attrName>style.visibility</p:attrName>
                                        </p:attrNameLst>
                                      </p:cBhvr>
                                      <p:to>
                                        <p:strVal val="visible"/>
                                      </p:to>
                                    </p:set>
                                    <p:anim calcmode="lin" valueType="num">
                                      <p:cBhvr additive="repl">
                                        <p:cTn id="428" dur="500" fill="hold"/>
                                        <p:tgtEl>
                                          <p:spTgt spid="485">
                                            <p:txEl>
                                              <p:pRg st="11" end="11"/>
                                            </p:txEl>
                                          </p:spTgt>
                                        </p:tgtEl>
                                        <p:attrNameLst>
                                          <p:attrName>ppt_x</p:attrName>
                                        </p:attrNameLst>
                                      </p:cBhvr>
                                      <p:tavLst>
                                        <p:tav tm="0">
                                          <p:val>
                                            <p:strVal val="#ppt_x"/>
                                          </p:val>
                                        </p:tav>
                                        <p:tav tm="100000">
                                          <p:val>
                                            <p:strVal val="#ppt_x"/>
                                          </p:val>
                                        </p:tav>
                                      </p:tavLst>
                                    </p:anim>
                                    <p:anim calcmode="lin" valueType="num">
                                      <p:cBhvr additive="repl">
                                        <p:cTn id="429" dur="500" fill="hold"/>
                                        <p:tgtEl>
                                          <p:spTgt spid="485">
                                            <p:txEl>
                                              <p:pRg st="11" end="11"/>
                                            </p:txEl>
                                          </p:spTgt>
                                        </p:tgtEl>
                                        <p:attrNameLst>
                                          <p:attrName>ppt_y</p:attrName>
                                        </p:attrNameLst>
                                      </p:cBhvr>
                                      <p:tavLst>
                                        <p:tav tm="0">
                                          <p:val>
                                            <p:strVal val="1+#ppt_h/2"/>
                                          </p:val>
                                        </p:tav>
                                        <p:tav tm="100000">
                                          <p:val>
                                            <p:strVal val="#ppt_y"/>
                                          </p:val>
                                        </p:tav>
                                      </p:tavLst>
                                    </p:anim>
                                  </p:childTnLst>
                                </p:cTn>
                              </p:par>
                              <p:par>
                                <p:cTn id="430" nodeType="withEffect" fill="hold" presetClass="entr" presetID="2" presetSubtype="4">
                                  <p:stCondLst>
                                    <p:cond delay="0"/>
                                  </p:stCondLst>
                                  <p:childTnLst>
                                    <p:set>
                                      <p:cBhvr>
                                        <p:cTn id="431" dur="1" fill="hold">
                                          <p:stCondLst>
                                            <p:cond delay="0"/>
                                          </p:stCondLst>
                                        </p:cTn>
                                        <p:tgtEl>
                                          <p:spTgt spid="485">
                                            <p:txEl>
                                              <p:pRg st="12" end="12"/>
                                            </p:txEl>
                                          </p:spTgt>
                                        </p:tgtEl>
                                        <p:attrNameLst>
                                          <p:attrName>style.visibility</p:attrName>
                                        </p:attrNameLst>
                                      </p:cBhvr>
                                      <p:to>
                                        <p:strVal val="visible"/>
                                      </p:to>
                                    </p:set>
                                    <p:anim calcmode="lin" valueType="num">
                                      <p:cBhvr additive="repl">
                                        <p:cTn id="432" dur="500" fill="hold"/>
                                        <p:tgtEl>
                                          <p:spTgt spid="485">
                                            <p:txEl>
                                              <p:pRg st="12" end="12"/>
                                            </p:txEl>
                                          </p:spTgt>
                                        </p:tgtEl>
                                        <p:attrNameLst>
                                          <p:attrName>ppt_x</p:attrName>
                                        </p:attrNameLst>
                                      </p:cBhvr>
                                      <p:tavLst>
                                        <p:tav tm="0">
                                          <p:val>
                                            <p:strVal val="#ppt_x"/>
                                          </p:val>
                                        </p:tav>
                                        <p:tav tm="100000">
                                          <p:val>
                                            <p:strVal val="#ppt_x"/>
                                          </p:val>
                                        </p:tav>
                                      </p:tavLst>
                                    </p:anim>
                                    <p:anim calcmode="lin" valueType="num">
                                      <p:cBhvr additive="repl">
                                        <p:cTn id="433" dur="500" fill="hold"/>
                                        <p:tgtEl>
                                          <p:spTgt spid="485">
                                            <p:txEl>
                                              <p:pRg st="12" end="12"/>
                                            </p:txEl>
                                          </p:spTgt>
                                        </p:tgtEl>
                                        <p:attrNameLst>
                                          <p:attrName>ppt_y</p:attrName>
                                        </p:attrNameLst>
                                      </p:cBhvr>
                                      <p:tavLst>
                                        <p:tav tm="0">
                                          <p:val>
                                            <p:strVal val="1+#ppt_h/2"/>
                                          </p:val>
                                        </p:tav>
                                        <p:tav tm="100000">
                                          <p:val>
                                            <p:strVal val="#ppt_y"/>
                                          </p:val>
                                        </p:tav>
                                      </p:tavLst>
                                    </p:anim>
                                  </p:childTnLst>
                                </p:cTn>
                              </p:par>
                              <p:par>
                                <p:cTn id="434" nodeType="withEffect" fill="hold" presetClass="entr" presetID="2" presetSubtype="4">
                                  <p:stCondLst>
                                    <p:cond delay="0"/>
                                  </p:stCondLst>
                                  <p:childTnLst>
                                    <p:set>
                                      <p:cBhvr>
                                        <p:cTn id="435" dur="1" fill="hold">
                                          <p:stCondLst>
                                            <p:cond delay="0"/>
                                          </p:stCondLst>
                                        </p:cTn>
                                        <p:tgtEl>
                                          <p:spTgt spid="485">
                                            <p:txEl>
                                              <p:pRg st="13" end="13"/>
                                            </p:txEl>
                                          </p:spTgt>
                                        </p:tgtEl>
                                        <p:attrNameLst>
                                          <p:attrName>style.visibility</p:attrName>
                                        </p:attrNameLst>
                                      </p:cBhvr>
                                      <p:to>
                                        <p:strVal val="visible"/>
                                      </p:to>
                                    </p:set>
                                    <p:anim calcmode="lin" valueType="num">
                                      <p:cBhvr additive="repl">
                                        <p:cTn id="436" dur="500" fill="hold"/>
                                        <p:tgtEl>
                                          <p:spTgt spid="485">
                                            <p:txEl>
                                              <p:pRg st="13" end="13"/>
                                            </p:txEl>
                                          </p:spTgt>
                                        </p:tgtEl>
                                        <p:attrNameLst>
                                          <p:attrName>ppt_x</p:attrName>
                                        </p:attrNameLst>
                                      </p:cBhvr>
                                      <p:tavLst>
                                        <p:tav tm="0">
                                          <p:val>
                                            <p:strVal val="#ppt_x"/>
                                          </p:val>
                                        </p:tav>
                                        <p:tav tm="100000">
                                          <p:val>
                                            <p:strVal val="#ppt_x"/>
                                          </p:val>
                                        </p:tav>
                                      </p:tavLst>
                                    </p:anim>
                                    <p:anim calcmode="lin" valueType="num">
                                      <p:cBhvr additive="repl">
                                        <p:cTn id="437" dur="500" fill="hold"/>
                                        <p:tgtEl>
                                          <p:spTgt spid="48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Conditions</a:t>
            </a:r>
            <a:endParaRPr b="0" lang="fr-FR" sz="4000" spc="-1" strike="noStrike">
              <a:latin typeface="Arial"/>
            </a:endParaRPr>
          </a:p>
        </p:txBody>
      </p:sp>
      <p:sp>
        <p:nvSpPr>
          <p:cNvPr id="487"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Condition=comparaison</a:t>
            </a:r>
            <a:endParaRPr b="0" lang="fr-FR" sz="2400" spc="-1" strike="noStrike">
              <a:latin typeface="Arial"/>
            </a:endParaRPr>
          </a:p>
        </p:txBody>
      </p:sp>
      <p:grpSp>
        <p:nvGrpSpPr>
          <p:cNvPr id="488" name="Group 3"/>
          <p:cNvGrpSpPr/>
          <p:nvPr/>
        </p:nvGrpSpPr>
        <p:grpSpPr>
          <a:xfrm>
            <a:off x="1026000" y="641880"/>
            <a:ext cx="5249520" cy="5626800"/>
            <a:chOff x="1026000" y="641880"/>
            <a:chExt cx="5249520" cy="5626800"/>
          </a:xfrm>
        </p:grpSpPr>
        <p:sp>
          <p:nvSpPr>
            <p:cNvPr id="489" name="CustomShape 4"/>
            <p:cNvSpPr/>
            <p:nvPr/>
          </p:nvSpPr>
          <p:spPr>
            <a:xfrm>
              <a:off x="1026000" y="641880"/>
              <a:ext cx="5249520" cy="1270080"/>
            </a:xfrm>
            <a:custGeom>
              <a:avLst/>
              <a:gdLst/>
              <a:ahLst/>
              <a:rect l="l" t="t" r="r" b="b"/>
              <a:pathLst>
                <a:path w="5250683" h="1271205">
                  <a:moveTo>
                    <a:pt x="0" y="211872"/>
                  </a:moveTo>
                  <a:cubicBezTo>
                    <a:pt x="0" y="94858"/>
                    <a:pt x="94858" y="0"/>
                    <a:pt x="211872" y="0"/>
                  </a:cubicBezTo>
                  <a:lnTo>
                    <a:pt x="5038811" y="0"/>
                  </a:lnTo>
                  <a:cubicBezTo>
                    <a:pt x="5155825" y="0"/>
                    <a:pt x="5250683" y="94858"/>
                    <a:pt x="5250683" y="211872"/>
                  </a:cubicBezTo>
                  <a:lnTo>
                    <a:pt x="5250683" y="1059333"/>
                  </a:lnTo>
                  <a:cubicBezTo>
                    <a:pt x="5250683" y="1176347"/>
                    <a:pt x="5155825" y="1271205"/>
                    <a:pt x="5038811" y="1271205"/>
                  </a:cubicBezTo>
                  <a:lnTo>
                    <a:pt x="211872" y="1271205"/>
                  </a:lnTo>
                  <a:cubicBezTo>
                    <a:pt x="94858" y="1271205"/>
                    <a:pt x="0" y="1176347"/>
                    <a:pt x="0" y="1059333"/>
                  </a:cubicBezTo>
                  <a:lnTo>
                    <a:pt x="0" y="211872"/>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83960" rIns="183960" tIns="183960" bIns="18396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1.une valeur </a:t>
              </a:r>
              <a:endParaRPr b="0" lang="fr-FR" sz="3200" spc="-1" strike="noStrike">
                <a:latin typeface="Arial"/>
              </a:endParaRPr>
            </a:p>
          </p:txBody>
        </p:sp>
        <p:sp>
          <p:nvSpPr>
            <p:cNvPr id="490" name="CustomShape 5"/>
            <p:cNvSpPr/>
            <p:nvPr/>
          </p:nvSpPr>
          <p:spPr>
            <a:xfrm>
              <a:off x="1026000" y="2005200"/>
              <a:ext cx="5249520" cy="1270080"/>
            </a:xfrm>
            <a:custGeom>
              <a:avLst/>
              <a:gdLst/>
              <a:ahLst/>
              <a:rect l="l" t="t" r="r" b="b"/>
              <a:pathLst>
                <a:path w="5250683" h="1271205">
                  <a:moveTo>
                    <a:pt x="0" y="211872"/>
                  </a:moveTo>
                  <a:cubicBezTo>
                    <a:pt x="0" y="94858"/>
                    <a:pt x="94858" y="0"/>
                    <a:pt x="211872" y="0"/>
                  </a:cubicBezTo>
                  <a:lnTo>
                    <a:pt x="5038811" y="0"/>
                  </a:lnTo>
                  <a:cubicBezTo>
                    <a:pt x="5155825" y="0"/>
                    <a:pt x="5250683" y="94858"/>
                    <a:pt x="5250683" y="211872"/>
                  </a:cubicBezTo>
                  <a:lnTo>
                    <a:pt x="5250683" y="1059333"/>
                  </a:lnTo>
                  <a:cubicBezTo>
                    <a:pt x="5250683" y="1176347"/>
                    <a:pt x="5155825" y="1271205"/>
                    <a:pt x="5038811" y="1271205"/>
                  </a:cubicBezTo>
                  <a:lnTo>
                    <a:pt x="211872" y="1271205"/>
                  </a:lnTo>
                  <a:cubicBezTo>
                    <a:pt x="94858" y="1271205"/>
                    <a:pt x="0" y="1176347"/>
                    <a:pt x="0" y="1059333"/>
                  </a:cubicBezTo>
                  <a:lnTo>
                    <a:pt x="0" y="211872"/>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183960" rIns="183960" tIns="183960" bIns="18396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2.un opérateur de comparaison</a:t>
              </a:r>
              <a:endParaRPr b="0" lang="fr-FR" sz="3200" spc="-1" strike="noStrike">
                <a:latin typeface="Arial"/>
              </a:endParaRPr>
            </a:p>
          </p:txBody>
        </p:sp>
        <p:sp>
          <p:nvSpPr>
            <p:cNvPr id="491" name="CustomShape 6"/>
            <p:cNvSpPr/>
            <p:nvPr/>
          </p:nvSpPr>
          <p:spPr>
            <a:xfrm>
              <a:off x="1026000" y="3276360"/>
              <a:ext cx="5249520" cy="1721160"/>
            </a:xfrm>
            <a:custGeom>
              <a:avLst/>
              <a:gdLst/>
              <a:ahLst/>
              <a:rect l="l" t="t" r="r" b="b"/>
              <a:pathLst>
                <a:path w="5250683" h="1722240">
                  <a:moveTo>
                    <a:pt x="0" y="0"/>
                  </a:moveTo>
                  <a:lnTo>
                    <a:pt x="5250683" y="0"/>
                  </a:lnTo>
                  <a:lnTo>
                    <a:pt x="5250683" y="1722240"/>
                  </a:lnTo>
                  <a:lnTo>
                    <a:pt x="0" y="1722240"/>
                  </a:lnTo>
                  <a:lnTo>
                    <a:pt x="0" y="0"/>
                  </a:lnTo>
                  <a:close/>
                </a:path>
              </a:pathLst>
            </a:custGeom>
            <a:noFill/>
            <a:ln>
              <a:noFill/>
            </a:ln>
          </p:spPr>
          <p:style>
            <a:lnRef idx="0"/>
            <a:fillRef idx="0"/>
            <a:effectRef idx="0"/>
            <a:fontRef idx="minor"/>
          </p:style>
          <p:txBody>
            <a:bodyPr lIns="166680" rIns="227520" tIns="40680" bIns="40680">
              <a:noAutofit/>
            </a:bodyPr>
            <a:p>
              <a:pPr lvl="1" marL="228600" indent="-227520">
                <a:lnSpc>
                  <a:spcPct val="90000"/>
                </a:lnSpc>
                <a:spcAft>
                  <a:spcPts val="601"/>
                </a:spcAft>
                <a:buClr>
                  <a:srgbClr val="000000"/>
                </a:buClr>
                <a:buFont typeface="Symbol"/>
                <a:buChar char=""/>
              </a:pPr>
              <a:r>
                <a:rPr b="0" lang="fr-FR" sz="2500" spc="-1" strike="noStrike">
                  <a:solidFill>
                    <a:srgbClr val="000000"/>
                  </a:solidFill>
                  <a:latin typeface="Calibri"/>
                  <a:ea typeface="DejaVu Sans"/>
                </a:rPr>
                <a:t>==</a:t>
              </a:r>
              <a:endParaRPr b="0" lang="fr-FR" sz="2500" spc="-1" strike="noStrike">
                <a:latin typeface="Arial"/>
              </a:endParaRPr>
            </a:p>
            <a:p>
              <a:pPr lvl="1" marL="228600" indent="-227520">
                <a:lnSpc>
                  <a:spcPct val="90000"/>
                </a:lnSpc>
                <a:spcAft>
                  <a:spcPts val="601"/>
                </a:spcAft>
                <a:buClr>
                  <a:srgbClr val="000000"/>
                </a:buClr>
                <a:buFont typeface="Symbol"/>
                <a:buChar char=""/>
              </a:pPr>
              <a:r>
                <a:rPr b="0" lang="fr-FR" sz="2500" spc="-1" strike="noStrike">
                  <a:solidFill>
                    <a:srgbClr val="000000"/>
                  </a:solidFill>
                  <a:latin typeface="Calibri"/>
                  <a:ea typeface="DejaVu Sans"/>
                </a:rPr>
                <a:t>!=</a:t>
              </a:r>
              <a:endParaRPr b="0" lang="fr-FR" sz="2500" spc="-1" strike="noStrike">
                <a:latin typeface="Arial"/>
              </a:endParaRPr>
            </a:p>
            <a:p>
              <a:pPr lvl="1" marL="228600" indent="-227520">
                <a:lnSpc>
                  <a:spcPct val="90000"/>
                </a:lnSpc>
                <a:spcAft>
                  <a:spcPts val="601"/>
                </a:spcAft>
                <a:buClr>
                  <a:srgbClr val="000000"/>
                </a:buClr>
                <a:buFont typeface="Symbol"/>
                <a:buChar char=""/>
              </a:pPr>
              <a:r>
                <a:rPr b="0" lang="fr-FR" sz="2500" spc="-1" strike="noStrike">
                  <a:solidFill>
                    <a:srgbClr val="000000"/>
                  </a:solidFill>
                  <a:latin typeface="Calibri"/>
                  <a:ea typeface="DejaVu Sans"/>
                </a:rPr>
                <a:t>&lt;, &lt;=</a:t>
              </a:r>
              <a:endParaRPr b="0" lang="fr-FR" sz="2500" spc="-1" strike="noStrike">
                <a:latin typeface="Arial"/>
              </a:endParaRPr>
            </a:p>
            <a:p>
              <a:pPr lvl="1" marL="228600" indent="-227520">
                <a:lnSpc>
                  <a:spcPct val="90000"/>
                </a:lnSpc>
                <a:spcAft>
                  <a:spcPts val="601"/>
                </a:spcAft>
                <a:buClr>
                  <a:srgbClr val="000000"/>
                </a:buClr>
                <a:buFont typeface="Symbol"/>
                <a:buChar char=""/>
              </a:pPr>
              <a:r>
                <a:rPr b="0" lang="fr-FR" sz="2500" spc="-1" strike="noStrike">
                  <a:solidFill>
                    <a:srgbClr val="000000"/>
                  </a:solidFill>
                  <a:latin typeface="Calibri"/>
                  <a:ea typeface="DejaVu Sans"/>
                </a:rPr>
                <a:t>&gt;, &gt;=</a:t>
              </a:r>
              <a:endParaRPr b="0" lang="fr-FR" sz="2500" spc="-1" strike="noStrike">
                <a:latin typeface="Arial"/>
              </a:endParaRPr>
            </a:p>
          </p:txBody>
        </p:sp>
        <p:sp>
          <p:nvSpPr>
            <p:cNvPr id="492" name="CustomShape 7"/>
            <p:cNvSpPr/>
            <p:nvPr/>
          </p:nvSpPr>
          <p:spPr>
            <a:xfrm>
              <a:off x="1026000" y="4998600"/>
              <a:ext cx="5249520" cy="1270080"/>
            </a:xfrm>
            <a:custGeom>
              <a:avLst/>
              <a:gdLst/>
              <a:ahLst/>
              <a:rect l="l" t="t" r="r" b="b"/>
              <a:pathLst>
                <a:path w="5250683" h="1271205">
                  <a:moveTo>
                    <a:pt x="0" y="211872"/>
                  </a:moveTo>
                  <a:cubicBezTo>
                    <a:pt x="0" y="94858"/>
                    <a:pt x="94858" y="0"/>
                    <a:pt x="211872" y="0"/>
                  </a:cubicBezTo>
                  <a:lnTo>
                    <a:pt x="5038811" y="0"/>
                  </a:lnTo>
                  <a:cubicBezTo>
                    <a:pt x="5155825" y="0"/>
                    <a:pt x="5250683" y="94858"/>
                    <a:pt x="5250683" y="211872"/>
                  </a:cubicBezTo>
                  <a:lnTo>
                    <a:pt x="5250683" y="1059333"/>
                  </a:lnTo>
                  <a:cubicBezTo>
                    <a:pt x="5250683" y="1176347"/>
                    <a:pt x="5155825" y="1271205"/>
                    <a:pt x="5038811" y="1271205"/>
                  </a:cubicBezTo>
                  <a:lnTo>
                    <a:pt x="211872" y="1271205"/>
                  </a:lnTo>
                  <a:cubicBezTo>
                    <a:pt x="94858" y="1271205"/>
                    <a:pt x="0" y="1176347"/>
                    <a:pt x="0" y="1059333"/>
                  </a:cubicBezTo>
                  <a:lnTo>
                    <a:pt x="0" y="211872"/>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83960" rIns="183960" tIns="183960" bIns="18396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3.une autre valeur</a:t>
              </a:r>
              <a:endParaRPr b="0" lang="fr-FR" sz="3200" spc="-1" strike="noStrike">
                <a:latin typeface="Arial"/>
              </a:endParaRPr>
            </a:p>
          </p:txBody>
        </p:sp>
      </p:grpSp>
      <p:sp>
        <p:nvSpPr>
          <p:cNvPr id="493" name="CustomShape 8"/>
          <p:cNvSpPr/>
          <p:nvPr/>
        </p:nvSpPr>
        <p:spPr>
          <a:xfrm>
            <a:off x="6358320" y="91440"/>
            <a:ext cx="5275440" cy="46260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494" name="CustomShape 9"/>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49000"/>
          </a:bodyPr>
          <a:p>
            <a:pPr>
              <a:lnSpc>
                <a:spcPct val="90000"/>
              </a:lnSpc>
              <a:spcBef>
                <a:spcPts val="1001"/>
              </a:spcBef>
              <a:tabLst>
                <a:tab algn="l" pos="0"/>
              </a:tabLst>
            </a:pPr>
            <a:r>
              <a:rPr b="0" lang="fr-FR" sz="2800" spc="-1" strike="noStrike">
                <a:solidFill>
                  <a:srgbClr val="ff0000"/>
                </a:solidFill>
                <a:latin typeface="Calibri"/>
                <a:ea typeface="DejaVu Sans"/>
              </a:rPr>
              <a:t>FONCTIONS_UTILISEES</a:t>
            </a:r>
            <a:endParaRPr b="0" lang="fr-FR" sz="2800" spc="-1" strike="noStrike">
              <a:latin typeface="Arial"/>
            </a:endParaRPr>
          </a:p>
          <a:p>
            <a:pPr>
              <a:lnSpc>
                <a:spcPct val="90000"/>
              </a:lnSpc>
              <a:spcBef>
                <a:spcPts val="1001"/>
              </a:spcBef>
              <a:tabLst>
                <a:tab algn="l" pos="0"/>
              </a:tabLst>
            </a:pPr>
            <a:r>
              <a:rPr b="0" lang="fr-FR" sz="2800" spc="-1" strike="noStrike">
                <a:solidFill>
                  <a:srgbClr val="ff0000"/>
                </a:solidFill>
                <a:latin typeface="Calibri"/>
                <a:ea typeface="DejaVu Sans"/>
              </a:rPr>
              <a:t>VARIABLES</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000000"/>
                </a:solidFill>
                <a:latin typeface="Calibri"/>
                <a:ea typeface="DejaVu Sans"/>
              </a:rPr>
              <a:t>A </a:t>
            </a:r>
            <a:r>
              <a:rPr b="0" lang="fr-FR" sz="2800" spc="-1" strike="noStrike">
                <a:solidFill>
                  <a:srgbClr val="5b9bd5"/>
                </a:solidFill>
                <a:latin typeface="Calibri"/>
                <a:ea typeface="DejaVu Sans"/>
              </a:rPr>
              <a:t>EST_DU_TYPE</a:t>
            </a:r>
            <a:r>
              <a:rPr b="0" lang="fr-FR" sz="2800" spc="-1" strike="noStrike">
                <a:solidFill>
                  <a:srgbClr val="000000"/>
                </a:solidFill>
                <a:latin typeface="Calibri"/>
                <a:ea typeface="DejaVu Sans"/>
              </a:rPr>
              <a:t> CHAINE</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000000"/>
                </a:solidFill>
                <a:latin typeface="Calibri"/>
                <a:ea typeface="DejaVu Sans"/>
              </a:rPr>
              <a:t>B </a:t>
            </a:r>
            <a:r>
              <a:rPr b="0" lang="fr-FR" sz="2800" spc="-1" strike="noStrike">
                <a:solidFill>
                  <a:srgbClr val="5b9bd5"/>
                </a:solidFill>
                <a:latin typeface="Calibri"/>
                <a:ea typeface="DejaVu Sans"/>
              </a:rPr>
              <a:t>EST_DU_TYPE</a:t>
            </a:r>
            <a:r>
              <a:rPr b="0" lang="fr-FR" sz="2800" spc="-1" strike="noStrike">
                <a:solidFill>
                  <a:srgbClr val="000000"/>
                </a:solidFill>
                <a:latin typeface="Calibri"/>
                <a:ea typeface="DejaVu Sans"/>
              </a:rPr>
              <a:t> CHAINE</a:t>
            </a:r>
            <a:endParaRPr b="0" lang="fr-FR" sz="2800" spc="-1" strike="noStrike">
              <a:latin typeface="Arial"/>
            </a:endParaRPr>
          </a:p>
          <a:p>
            <a:pPr>
              <a:lnSpc>
                <a:spcPct val="90000"/>
              </a:lnSpc>
              <a:spcBef>
                <a:spcPts val="1001"/>
              </a:spcBef>
              <a:tabLst>
                <a:tab algn="l" pos="0"/>
              </a:tabLst>
            </a:pPr>
            <a:r>
              <a:rPr b="0" lang="fr-FR" sz="2800" spc="-1" strike="noStrike">
                <a:solidFill>
                  <a:srgbClr val="ff0000"/>
                </a:solidFill>
                <a:latin typeface="Calibri"/>
                <a:ea typeface="DejaVu Sans"/>
              </a:rPr>
              <a:t>DEBUT_ALGORITHME</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000000"/>
                </a:solidFill>
                <a:latin typeface="Calibri"/>
                <a:ea typeface="DejaVu Sans"/>
              </a:rPr>
              <a:t>A </a:t>
            </a:r>
            <a:r>
              <a:rPr b="0" lang="fr-FR" sz="2800" spc="-1" strike="noStrike">
                <a:solidFill>
                  <a:srgbClr val="5b9bd5"/>
                </a:solidFill>
                <a:latin typeface="Calibri"/>
                <a:ea typeface="DejaVu Sans"/>
              </a:rPr>
              <a:t>PREND_LA_VALEUR</a:t>
            </a:r>
            <a:r>
              <a:rPr b="0" lang="fr-FR" sz="2800" spc="-1" strike="noStrike">
                <a:solidFill>
                  <a:srgbClr val="000000"/>
                </a:solidFill>
                <a:latin typeface="Calibri"/>
                <a:ea typeface="DejaVu Sans"/>
              </a:rPr>
              <a:t> "A"</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000000"/>
                </a:solidFill>
                <a:latin typeface="Calibri"/>
                <a:ea typeface="DejaVu Sans"/>
              </a:rPr>
              <a:t>B </a:t>
            </a:r>
            <a:r>
              <a:rPr b="0" lang="fr-FR" sz="2800" spc="-1" strike="noStrike">
                <a:solidFill>
                  <a:srgbClr val="5b9bd5"/>
                </a:solidFill>
                <a:latin typeface="Calibri"/>
                <a:ea typeface="DejaVu Sans"/>
              </a:rPr>
              <a:t>PREND_LA_VALEUR</a:t>
            </a:r>
            <a:r>
              <a:rPr b="0" lang="fr-FR" sz="2800" spc="-1" strike="noStrike">
                <a:solidFill>
                  <a:srgbClr val="000000"/>
                </a:solidFill>
                <a:latin typeface="Calibri"/>
                <a:ea typeface="DejaVu Sans"/>
              </a:rPr>
              <a:t> "B"</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SI</a:t>
            </a:r>
            <a:r>
              <a:rPr b="0" lang="fr-FR" sz="2800" spc="-1" strike="noStrike">
                <a:solidFill>
                  <a:srgbClr val="000000"/>
                </a:solidFill>
                <a:latin typeface="Calibri"/>
                <a:ea typeface="DejaVu Sans"/>
              </a:rPr>
              <a:t> (A &gt; B) </a:t>
            </a:r>
            <a:r>
              <a:rPr b="0" lang="fr-FR" sz="2800" spc="-1" strike="noStrike">
                <a:solidFill>
                  <a:srgbClr val="5b9bd5"/>
                </a:solidFill>
                <a:latin typeface="Calibri"/>
                <a:ea typeface="DejaVu Sans"/>
              </a:rPr>
              <a:t>ALORS</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DEBUT_SI</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AFFICHER</a:t>
            </a:r>
            <a:r>
              <a:rPr b="0" lang="fr-FR" sz="2800" spc="-1" strike="noStrike">
                <a:solidFill>
                  <a:srgbClr val="000000"/>
                </a:solidFill>
                <a:latin typeface="Calibri"/>
                <a:ea typeface="DejaVu Sans"/>
              </a:rPr>
              <a:t> "A est plus grand que B"</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FIN_SI</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SINON</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DEBUT_SINON</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AFFICHER</a:t>
            </a:r>
            <a:r>
              <a:rPr b="0" lang="fr-FR" sz="2800" spc="-1" strike="noStrike">
                <a:solidFill>
                  <a:srgbClr val="000000"/>
                </a:solidFill>
                <a:latin typeface="Calibri"/>
                <a:ea typeface="DejaVu Sans"/>
              </a:rPr>
              <a:t>* "B est plus grand que A"</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FIN_SINON</a:t>
            </a:r>
            <a:endParaRPr b="0" lang="fr-FR" sz="2800" spc="-1" strike="noStrike">
              <a:latin typeface="Arial"/>
            </a:endParaRPr>
          </a:p>
          <a:p>
            <a:pPr>
              <a:lnSpc>
                <a:spcPct val="90000"/>
              </a:lnSpc>
              <a:spcBef>
                <a:spcPts val="1001"/>
              </a:spcBef>
              <a:tabLst>
                <a:tab algn="l" pos="0"/>
              </a:tabLst>
            </a:pPr>
            <a:r>
              <a:rPr b="0" lang="fr-FR" sz="2800" spc="-1" strike="noStrike">
                <a:solidFill>
                  <a:srgbClr val="ff0000"/>
                </a:solidFill>
                <a:latin typeface="Calibri"/>
                <a:ea typeface="DejaVu Sans"/>
              </a:rPr>
              <a:t>FIN_ALGORITHME</a:t>
            </a:r>
            <a:endParaRPr b="0" lang="fr-FR" sz="2800" spc="-1" strike="noStrike">
              <a:latin typeface="Arial"/>
            </a:endParaRPr>
          </a:p>
          <a:p>
            <a:pPr>
              <a:lnSpc>
                <a:spcPct val="90000"/>
              </a:lnSpc>
              <a:spcBef>
                <a:spcPts val="1001"/>
              </a:spcBef>
              <a:tabLst>
                <a:tab algn="l" pos="0"/>
              </a:tabLst>
            </a:pPr>
            <a:r>
              <a:rPr b="0" lang="fr-FR" sz="2800" spc="-1" strike="noStrike" u="sng">
                <a:solidFill>
                  <a:srgbClr val="0563c1"/>
                </a:solidFill>
                <a:uFillTx/>
                <a:latin typeface="Calibri"/>
                <a:ea typeface="DejaVu Sans"/>
                <a:hlinkClick r:id="rId1"/>
              </a:rPr>
              <a:t>condition02.alg</a:t>
            </a:r>
            <a:endParaRPr b="0" lang="fr-FR" sz="2800" spc="-1" strike="noStrike">
              <a:latin typeface="Arial"/>
            </a:endParaRPr>
          </a:p>
        </p:txBody>
      </p:sp>
    </p:spTree>
  </p:cSld>
  <mc:AlternateContent>
    <mc:Choice Requires="p14">
      <p:transition spd="slow" p14:dur="2000"/>
    </mc:Choice>
    <mc:Fallback>
      <p:transition spd="slow"/>
    </mc:Fallback>
  </mc:AlternateContent>
  <p:timing>
    <p:tnLst>
      <p:par>
        <p:cTn id="438" dur="indefinite" restart="never" nodeType="tmRoot">
          <p:childTnLst>
            <p:seq>
              <p:cTn id="439" dur="indefinite" nodeType="mainSeq">
                <p:childTnLst>
                  <p:par>
                    <p:cTn id="440" fill="hold">
                      <p:stCondLst>
                        <p:cond delay="0"/>
                      </p:stCondLst>
                      <p:childTnLst>
                        <p:par>
                          <p:cTn id="441" fill="hold">
                            <p:stCondLst>
                              <p:cond delay="0"/>
                            </p:stCondLst>
                            <p:childTnLst>
                              <p:par>
                                <p:cTn id="442" nodeType="afterEffect" fill="hold" presetClass="entr" presetID="2" presetSubtype="8">
                                  <p:stCondLst>
                                    <p:cond delay="0"/>
                                  </p:stCondLst>
                                  <p:childTnLst>
                                    <p:set>
                                      <p:cBhvr>
                                        <p:cTn id="443" dur="1" fill="hold">
                                          <p:stCondLst>
                                            <p:cond delay="0"/>
                                          </p:stCondLst>
                                        </p:cTn>
                                        <p:tgtEl>
                                          <p:spTgt spid="487">
                                            <p:txEl>
                                              <p:pRg st="0" end="0"/>
                                            </p:txEl>
                                          </p:spTgt>
                                        </p:tgtEl>
                                        <p:attrNameLst>
                                          <p:attrName>style.visibility</p:attrName>
                                        </p:attrNameLst>
                                      </p:cBhvr>
                                      <p:to>
                                        <p:strVal val="visible"/>
                                      </p:to>
                                    </p:set>
                                    <p:anim calcmode="lin" valueType="num">
                                      <p:cBhvr additive="repl">
                                        <p:cTn id="444" dur="500" fill="hold"/>
                                        <p:tgtEl>
                                          <p:spTgt spid="487">
                                            <p:txEl>
                                              <p:pRg st="0" end="0"/>
                                            </p:txEl>
                                          </p:spTgt>
                                        </p:tgtEl>
                                        <p:attrNameLst>
                                          <p:attrName>ppt_x</p:attrName>
                                        </p:attrNameLst>
                                      </p:cBhvr>
                                      <p:tavLst>
                                        <p:tav tm="0">
                                          <p:val>
                                            <p:strVal val="0-#ppt_w/2"/>
                                          </p:val>
                                        </p:tav>
                                        <p:tav tm="100000">
                                          <p:val>
                                            <p:strVal val="#ppt_x"/>
                                          </p:val>
                                        </p:tav>
                                      </p:tavLst>
                                    </p:anim>
                                    <p:anim calcmode="lin" valueType="num">
                                      <p:cBhvr additive="repl">
                                        <p:cTn id="445" dur="500" fill="hold"/>
                                        <p:tgtEl>
                                          <p:spTgt spid="4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6" fill="hold">
                      <p:stCondLst>
                        <p:cond delay="indefinite"/>
                      </p:stCondLst>
                      <p:childTnLst>
                        <p:par>
                          <p:cTn id="447" fill="hold">
                            <p:stCondLst>
                              <p:cond delay="0"/>
                            </p:stCondLst>
                            <p:childTnLst>
                              <p:par>
                                <p:cTn id="448" nodeType="clickEffect" fill="hold" presetClass="entr" presetID="2" presetSubtype="2">
                                  <p:stCondLst>
                                    <p:cond delay="0"/>
                                  </p:stCondLst>
                                  <p:childTnLst>
                                    <p:set>
                                      <p:cBhvr>
                                        <p:cTn id="449" dur="1" fill="hold">
                                          <p:stCondLst>
                                            <p:cond delay="0"/>
                                          </p:stCondLst>
                                        </p:cTn>
                                        <p:tgtEl>
                                          <p:spTgt spid="493">
                                            <p:txEl>
                                              <p:pRg st="0" end="0"/>
                                            </p:txEl>
                                          </p:spTgt>
                                        </p:tgtEl>
                                        <p:attrNameLst>
                                          <p:attrName>style.visibility</p:attrName>
                                        </p:attrNameLst>
                                      </p:cBhvr>
                                      <p:to>
                                        <p:strVal val="visible"/>
                                      </p:to>
                                    </p:set>
                                    <p:anim calcmode="lin" valueType="num">
                                      <p:cBhvr additive="repl">
                                        <p:cTn id="450" dur="500" fill="hold"/>
                                        <p:tgtEl>
                                          <p:spTgt spid="493">
                                            <p:txEl>
                                              <p:pRg st="0" end="0"/>
                                            </p:txEl>
                                          </p:spTgt>
                                        </p:tgtEl>
                                        <p:attrNameLst>
                                          <p:attrName>ppt_x</p:attrName>
                                        </p:attrNameLst>
                                      </p:cBhvr>
                                      <p:tavLst>
                                        <p:tav tm="0">
                                          <p:val>
                                            <p:strVal val="1+#ppt_w/2"/>
                                          </p:val>
                                        </p:tav>
                                        <p:tav tm="100000">
                                          <p:val>
                                            <p:strVal val="#ppt_x"/>
                                          </p:val>
                                        </p:tav>
                                      </p:tavLst>
                                    </p:anim>
                                    <p:anim calcmode="lin" valueType="num">
                                      <p:cBhvr additive="repl">
                                        <p:cTn id="451" dur="500" fill="hold"/>
                                        <p:tgtEl>
                                          <p:spTgt spid="493">
                                            <p:txEl>
                                              <p:pRg st="0" end="0"/>
                                            </p:txEl>
                                          </p:spTgt>
                                        </p:tgtEl>
                                        <p:attrNameLst>
                                          <p:attrName>ppt_y</p:attrName>
                                        </p:attrNameLst>
                                      </p:cBhvr>
                                      <p:tavLst>
                                        <p:tav tm="0">
                                          <p:val>
                                            <p:strVal val="#ppt_y"/>
                                          </p:val>
                                        </p:tav>
                                        <p:tav tm="100000">
                                          <p:val>
                                            <p:strVal val="#ppt_y"/>
                                          </p:val>
                                        </p:tav>
                                      </p:tavLst>
                                    </p:anim>
                                  </p:childTnLst>
                                </p:cTn>
                              </p:par>
                            </p:childTnLst>
                          </p:cTn>
                        </p:par>
                        <p:par>
                          <p:cTn id="452" fill="hold">
                            <p:stCondLst>
                              <p:cond delay="500"/>
                            </p:stCondLst>
                            <p:childTnLst>
                              <p:par>
                                <p:cTn id="453" nodeType="afterEffect" fill="hold" presetClass="entr" presetID="2" presetSubtype="4">
                                  <p:stCondLst>
                                    <p:cond delay="0"/>
                                  </p:stCondLst>
                                  <p:childTnLst>
                                    <p:set>
                                      <p:cBhvr>
                                        <p:cTn id="454" dur="1" fill="hold">
                                          <p:stCondLst>
                                            <p:cond delay="0"/>
                                          </p:stCondLst>
                                        </p:cTn>
                                        <p:tgtEl>
                                          <p:spTgt spid="494">
                                            <p:txEl>
                                              <p:pRg st="0" end="0"/>
                                            </p:txEl>
                                          </p:spTgt>
                                        </p:tgtEl>
                                        <p:attrNameLst>
                                          <p:attrName>style.visibility</p:attrName>
                                        </p:attrNameLst>
                                      </p:cBhvr>
                                      <p:to>
                                        <p:strVal val="visible"/>
                                      </p:to>
                                    </p:set>
                                    <p:anim calcmode="lin" valueType="num">
                                      <p:cBhvr additive="repl">
                                        <p:cTn id="455" dur="500" fill="hold"/>
                                        <p:tgtEl>
                                          <p:spTgt spid="494">
                                            <p:txEl>
                                              <p:pRg st="0" end="0"/>
                                            </p:txEl>
                                          </p:spTgt>
                                        </p:tgtEl>
                                        <p:attrNameLst>
                                          <p:attrName>ppt_x</p:attrName>
                                        </p:attrNameLst>
                                      </p:cBhvr>
                                      <p:tavLst>
                                        <p:tav tm="0">
                                          <p:val>
                                            <p:strVal val="#ppt_x"/>
                                          </p:val>
                                        </p:tav>
                                        <p:tav tm="100000">
                                          <p:val>
                                            <p:strVal val="#ppt_x"/>
                                          </p:val>
                                        </p:tav>
                                      </p:tavLst>
                                    </p:anim>
                                    <p:anim calcmode="lin" valueType="num">
                                      <p:cBhvr additive="repl">
                                        <p:cTn id="456" dur="500" fill="hold"/>
                                        <p:tgtEl>
                                          <p:spTgt spid="494">
                                            <p:txEl>
                                              <p:pRg st="0" end="0"/>
                                            </p:txEl>
                                          </p:spTgt>
                                        </p:tgtEl>
                                        <p:attrNameLst>
                                          <p:attrName>ppt_y</p:attrName>
                                        </p:attrNameLst>
                                      </p:cBhvr>
                                      <p:tavLst>
                                        <p:tav tm="0">
                                          <p:val>
                                            <p:strVal val="1+#ppt_h/2"/>
                                          </p:val>
                                        </p:tav>
                                        <p:tav tm="100000">
                                          <p:val>
                                            <p:strVal val="#ppt_y"/>
                                          </p:val>
                                        </p:tav>
                                      </p:tavLst>
                                    </p:anim>
                                  </p:childTnLst>
                                </p:cTn>
                              </p:par>
                            </p:childTnLst>
                          </p:cTn>
                        </p:par>
                        <p:par>
                          <p:cTn id="457" fill="hold">
                            <p:stCondLst>
                              <p:cond delay="1000"/>
                            </p:stCondLst>
                            <p:childTnLst>
                              <p:par>
                                <p:cTn id="458" nodeType="afterEffect" fill="hold" presetClass="entr" presetID="2" presetSubtype="4">
                                  <p:stCondLst>
                                    <p:cond delay="0"/>
                                  </p:stCondLst>
                                  <p:childTnLst>
                                    <p:set>
                                      <p:cBhvr>
                                        <p:cTn id="459" dur="1" fill="hold">
                                          <p:stCondLst>
                                            <p:cond delay="0"/>
                                          </p:stCondLst>
                                        </p:cTn>
                                        <p:tgtEl>
                                          <p:spTgt spid="494">
                                            <p:txEl>
                                              <p:pRg st="1" end="1"/>
                                            </p:txEl>
                                          </p:spTgt>
                                        </p:tgtEl>
                                        <p:attrNameLst>
                                          <p:attrName>style.visibility</p:attrName>
                                        </p:attrNameLst>
                                      </p:cBhvr>
                                      <p:to>
                                        <p:strVal val="visible"/>
                                      </p:to>
                                    </p:set>
                                    <p:anim calcmode="lin" valueType="num">
                                      <p:cBhvr additive="repl">
                                        <p:cTn id="460" dur="500" fill="hold"/>
                                        <p:tgtEl>
                                          <p:spTgt spid="494">
                                            <p:txEl>
                                              <p:pRg st="1" end="1"/>
                                            </p:txEl>
                                          </p:spTgt>
                                        </p:tgtEl>
                                        <p:attrNameLst>
                                          <p:attrName>ppt_x</p:attrName>
                                        </p:attrNameLst>
                                      </p:cBhvr>
                                      <p:tavLst>
                                        <p:tav tm="0">
                                          <p:val>
                                            <p:strVal val="#ppt_x"/>
                                          </p:val>
                                        </p:tav>
                                        <p:tav tm="100000">
                                          <p:val>
                                            <p:strVal val="#ppt_x"/>
                                          </p:val>
                                        </p:tav>
                                      </p:tavLst>
                                    </p:anim>
                                    <p:anim calcmode="lin" valueType="num">
                                      <p:cBhvr additive="repl">
                                        <p:cTn id="461" dur="500" fill="hold"/>
                                        <p:tgtEl>
                                          <p:spTgt spid="494">
                                            <p:txEl>
                                              <p:pRg st="1" end="1"/>
                                            </p:txEl>
                                          </p:spTgt>
                                        </p:tgtEl>
                                        <p:attrNameLst>
                                          <p:attrName>ppt_y</p:attrName>
                                        </p:attrNameLst>
                                      </p:cBhvr>
                                      <p:tavLst>
                                        <p:tav tm="0">
                                          <p:val>
                                            <p:strVal val="1+#ppt_h/2"/>
                                          </p:val>
                                        </p:tav>
                                        <p:tav tm="100000">
                                          <p:val>
                                            <p:strVal val="#ppt_y"/>
                                          </p:val>
                                        </p:tav>
                                      </p:tavLst>
                                    </p:anim>
                                  </p:childTnLst>
                                </p:cTn>
                              </p:par>
                            </p:childTnLst>
                          </p:cTn>
                        </p:par>
                        <p:par>
                          <p:cTn id="462" fill="hold">
                            <p:stCondLst>
                              <p:cond delay="1500"/>
                            </p:stCondLst>
                            <p:childTnLst>
                              <p:par>
                                <p:cTn id="463" nodeType="afterEffect" fill="hold" presetClass="entr" presetID="2" presetSubtype="4">
                                  <p:stCondLst>
                                    <p:cond delay="0"/>
                                  </p:stCondLst>
                                  <p:childTnLst>
                                    <p:set>
                                      <p:cBhvr>
                                        <p:cTn id="464" dur="1" fill="hold">
                                          <p:stCondLst>
                                            <p:cond delay="0"/>
                                          </p:stCondLst>
                                        </p:cTn>
                                        <p:tgtEl>
                                          <p:spTgt spid="494">
                                            <p:txEl>
                                              <p:pRg st="2" end="2"/>
                                            </p:txEl>
                                          </p:spTgt>
                                        </p:tgtEl>
                                        <p:attrNameLst>
                                          <p:attrName>style.visibility</p:attrName>
                                        </p:attrNameLst>
                                      </p:cBhvr>
                                      <p:to>
                                        <p:strVal val="visible"/>
                                      </p:to>
                                    </p:set>
                                    <p:anim calcmode="lin" valueType="num">
                                      <p:cBhvr additive="repl">
                                        <p:cTn id="465" dur="500" fill="hold"/>
                                        <p:tgtEl>
                                          <p:spTgt spid="494">
                                            <p:txEl>
                                              <p:pRg st="2" end="2"/>
                                            </p:txEl>
                                          </p:spTgt>
                                        </p:tgtEl>
                                        <p:attrNameLst>
                                          <p:attrName>ppt_x</p:attrName>
                                        </p:attrNameLst>
                                      </p:cBhvr>
                                      <p:tavLst>
                                        <p:tav tm="0">
                                          <p:val>
                                            <p:strVal val="#ppt_x"/>
                                          </p:val>
                                        </p:tav>
                                        <p:tav tm="100000">
                                          <p:val>
                                            <p:strVal val="#ppt_x"/>
                                          </p:val>
                                        </p:tav>
                                      </p:tavLst>
                                    </p:anim>
                                    <p:anim calcmode="lin" valueType="num">
                                      <p:cBhvr additive="repl">
                                        <p:cTn id="466" dur="500" fill="hold"/>
                                        <p:tgtEl>
                                          <p:spTgt spid="494">
                                            <p:txEl>
                                              <p:pRg st="2" end="2"/>
                                            </p:txEl>
                                          </p:spTgt>
                                        </p:tgtEl>
                                        <p:attrNameLst>
                                          <p:attrName>ppt_y</p:attrName>
                                        </p:attrNameLst>
                                      </p:cBhvr>
                                      <p:tavLst>
                                        <p:tav tm="0">
                                          <p:val>
                                            <p:strVal val="1+#ppt_h/2"/>
                                          </p:val>
                                        </p:tav>
                                        <p:tav tm="100000">
                                          <p:val>
                                            <p:strVal val="#ppt_y"/>
                                          </p:val>
                                        </p:tav>
                                      </p:tavLst>
                                    </p:anim>
                                  </p:childTnLst>
                                </p:cTn>
                              </p:par>
                            </p:childTnLst>
                          </p:cTn>
                        </p:par>
                        <p:par>
                          <p:cTn id="467" fill="hold">
                            <p:stCondLst>
                              <p:cond delay="2000"/>
                            </p:stCondLst>
                            <p:childTnLst>
                              <p:par>
                                <p:cTn id="468" nodeType="afterEffect" fill="hold" presetClass="entr" presetID="2" presetSubtype="4">
                                  <p:stCondLst>
                                    <p:cond delay="0"/>
                                  </p:stCondLst>
                                  <p:childTnLst>
                                    <p:set>
                                      <p:cBhvr>
                                        <p:cTn id="469" dur="1" fill="hold">
                                          <p:stCondLst>
                                            <p:cond delay="0"/>
                                          </p:stCondLst>
                                        </p:cTn>
                                        <p:tgtEl>
                                          <p:spTgt spid="494">
                                            <p:txEl>
                                              <p:pRg st="3" end="3"/>
                                            </p:txEl>
                                          </p:spTgt>
                                        </p:tgtEl>
                                        <p:attrNameLst>
                                          <p:attrName>style.visibility</p:attrName>
                                        </p:attrNameLst>
                                      </p:cBhvr>
                                      <p:to>
                                        <p:strVal val="visible"/>
                                      </p:to>
                                    </p:set>
                                    <p:anim calcmode="lin" valueType="num">
                                      <p:cBhvr additive="repl">
                                        <p:cTn id="470" dur="500" fill="hold"/>
                                        <p:tgtEl>
                                          <p:spTgt spid="494">
                                            <p:txEl>
                                              <p:pRg st="3" end="3"/>
                                            </p:txEl>
                                          </p:spTgt>
                                        </p:tgtEl>
                                        <p:attrNameLst>
                                          <p:attrName>ppt_x</p:attrName>
                                        </p:attrNameLst>
                                      </p:cBhvr>
                                      <p:tavLst>
                                        <p:tav tm="0">
                                          <p:val>
                                            <p:strVal val="#ppt_x"/>
                                          </p:val>
                                        </p:tav>
                                        <p:tav tm="100000">
                                          <p:val>
                                            <p:strVal val="#ppt_x"/>
                                          </p:val>
                                        </p:tav>
                                      </p:tavLst>
                                    </p:anim>
                                    <p:anim calcmode="lin" valueType="num">
                                      <p:cBhvr additive="repl">
                                        <p:cTn id="471" dur="500" fill="hold"/>
                                        <p:tgtEl>
                                          <p:spTgt spid="494">
                                            <p:txEl>
                                              <p:pRg st="3" end="3"/>
                                            </p:txEl>
                                          </p:spTgt>
                                        </p:tgtEl>
                                        <p:attrNameLst>
                                          <p:attrName>ppt_y</p:attrName>
                                        </p:attrNameLst>
                                      </p:cBhvr>
                                      <p:tavLst>
                                        <p:tav tm="0">
                                          <p:val>
                                            <p:strVal val="1+#ppt_h/2"/>
                                          </p:val>
                                        </p:tav>
                                        <p:tav tm="100000">
                                          <p:val>
                                            <p:strVal val="#ppt_y"/>
                                          </p:val>
                                        </p:tav>
                                      </p:tavLst>
                                    </p:anim>
                                  </p:childTnLst>
                                </p:cTn>
                              </p:par>
                            </p:childTnLst>
                          </p:cTn>
                        </p:par>
                        <p:par>
                          <p:cTn id="472" fill="hold">
                            <p:stCondLst>
                              <p:cond delay="2500"/>
                            </p:stCondLst>
                            <p:childTnLst>
                              <p:par>
                                <p:cTn id="473" nodeType="afterEffect" fill="hold" presetClass="entr" presetID="2" presetSubtype="4">
                                  <p:stCondLst>
                                    <p:cond delay="0"/>
                                  </p:stCondLst>
                                  <p:childTnLst>
                                    <p:set>
                                      <p:cBhvr>
                                        <p:cTn id="474" dur="1" fill="hold">
                                          <p:stCondLst>
                                            <p:cond delay="0"/>
                                          </p:stCondLst>
                                        </p:cTn>
                                        <p:tgtEl>
                                          <p:spTgt spid="494">
                                            <p:txEl>
                                              <p:pRg st="4" end="4"/>
                                            </p:txEl>
                                          </p:spTgt>
                                        </p:tgtEl>
                                        <p:attrNameLst>
                                          <p:attrName>style.visibility</p:attrName>
                                        </p:attrNameLst>
                                      </p:cBhvr>
                                      <p:to>
                                        <p:strVal val="visible"/>
                                      </p:to>
                                    </p:set>
                                    <p:anim calcmode="lin" valueType="num">
                                      <p:cBhvr additive="repl">
                                        <p:cTn id="475" dur="500" fill="hold"/>
                                        <p:tgtEl>
                                          <p:spTgt spid="494">
                                            <p:txEl>
                                              <p:pRg st="4" end="4"/>
                                            </p:txEl>
                                          </p:spTgt>
                                        </p:tgtEl>
                                        <p:attrNameLst>
                                          <p:attrName>ppt_x</p:attrName>
                                        </p:attrNameLst>
                                      </p:cBhvr>
                                      <p:tavLst>
                                        <p:tav tm="0">
                                          <p:val>
                                            <p:strVal val="#ppt_x"/>
                                          </p:val>
                                        </p:tav>
                                        <p:tav tm="100000">
                                          <p:val>
                                            <p:strVal val="#ppt_x"/>
                                          </p:val>
                                        </p:tav>
                                      </p:tavLst>
                                    </p:anim>
                                    <p:anim calcmode="lin" valueType="num">
                                      <p:cBhvr additive="repl">
                                        <p:cTn id="476" dur="500" fill="hold"/>
                                        <p:tgtEl>
                                          <p:spTgt spid="494">
                                            <p:txEl>
                                              <p:pRg st="4" end="4"/>
                                            </p:txEl>
                                          </p:spTgt>
                                        </p:tgtEl>
                                        <p:attrNameLst>
                                          <p:attrName>ppt_y</p:attrName>
                                        </p:attrNameLst>
                                      </p:cBhvr>
                                      <p:tavLst>
                                        <p:tav tm="0">
                                          <p:val>
                                            <p:strVal val="1+#ppt_h/2"/>
                                          </p:val>
                                        </p:tav>
                                        <p:tav tm="100000">
                                          <p:val>
                                            <p:strVal val="#ppt_y"/>
                                          </p:val>
                                        </p:tav>
                                      </p:tavLst>
                                    </p:anim>
                                  </p:childTnLst>
                                </p:cTn>
                              </p:par>
                            </p:childTnLst>
                          </p:cTn>
                        </p:par>
                        <p:par>
                          <p:cTn id="477" fill="hold">
                            <p:stCondLst>
                              <p:cond delay="3000"/>
                            </p:stCondLst>
                            <p:childTnLst>
                              <p:par>
                                <p:cTn id="478" nodeType="afterEffect" fill="hold" presetClass="entr" presetID="2" presetSubtype="4">
                                  <p:stCondLst>
                                    <p:cond delay="0"/>
                                  </p:stCondLst>
                                  <p:childTnLst>
                                    <p:set>
                                      <p:cBhvr>
                                        <p:cTn id="479" dur="1" fill="hold">
                                          <p:stCondLst>
                                            <p:cond delay="0"/>
                                          </p:stCondLst>
                                        </p:cTn>
                                        <p:tgtEl>
                                          <p:spTgt spid="494">
                                            <p:txEl>
                                              <p:pRg st="5" end="5"/>
                                            </p:txEl>
                                          </p:spTgt>
                                        </p:tgtEl>
                                        <p:attrNameLst>
                                          <p:attrName>style.visibility</p:attrName>
                                        </p:attrNameLst>
                                      </p:cBhvr>
                                      <p:to>
                                        <p:strVal val="visible"/>
                                      </p:to>
                                    </p:set>
                                    <p:anim calcmode="lin" valueType="num">
                                      <p:cBhvr additive="repl">
                                        <p:cTn id="480" dur="500" fill="hold"/>
                                        <p:tgtEl>
                                          <p:spTgt spid="494">
                                            <p:txEl>
                                              <p:pRg st="5" end="5"/>
                                            </p:txEl>
                                          </p:spTgt>
                                        </p:tgtEl>
                                        <p:attrNameLst>
                                          <p:attrName>ppt_x</p:attrName>
                                        </p:attrNameLst>
                                      </p:cBhvr>
                                      <p:tavLst>
                                        <p:tav tm="0">
                                          <p:val>
                                            <p:strVal val="#ppt_x"/>
                                          </p:val>
                                        </p:tav>
                                        <p:tav tm="100000">
                                          <p:val>
                                            <p:strVal val="#ppt_x"/>
                                          </p:val>
                                        </p:tav>
                                      </p:tavLst>
                                    </p:anim>
                                    <p:anim calcmode="lin" valueType="num">
                                      <p:cBhvr additive="repl">
                                        <p:cTn id="481" dur="500" fill="hold"/>
                                        <p:tgtEl>
                                          <p:spTgt spid="494">
                                            <p:txEl>
                                              <p:pRg st="5" end="5"/>
                                            </p:txEl>
                                          </p:spTgt>
                                        </p:tgtEl>
                                        <p:attrNameLst>
                                          <p:attrName>ppt_y</p:attrName>
                                        </p:attrNameLst>
                                      </p:cBhvr>
                                      <p:tavLst>
                                        <p:tav tm="0">
                                          <p:val>
                                            <p:strVal val="1+#ppt_h/2"/>
                                          </p:val>
                                        </p:tav>
                                        <p:tav tm="100000">
                                          <p:val>
                                            <p:strVal val="#ppt_y"/>
                                          </p:val>
                                        </p:tav>
                                      </p:tavLst>
                                    </p:anim>
                                  </p:childTnLst>
                                </p:cTn>
                              </p:par>
                            </p:childTnLst>
                          </p:cTn>
                        </p:par>
                        <p:par>
                          <p:cTn id="482" fill="hold">
                            <p:stCondLst>
                              <p:cond delay="3500"/>
                            </p:stCondLst>
                            <p:childTnLst>
                              <p:par>
                                <p:cTn id="483" nodeType="afterEffect" fill="hold" presetClass="entr" presetID="2" presetSubtype="4">
                                  <p:stCondLst>
                                    <p:cond delay="0"/>
                                  </p:stCondLst>
                                  <p:childTnLst>
                                    <p:set>
                                      <p:cBhvr>
                                        <p:cTn id="484" dur="1" fill="hold">
                                          <p:stCondLst>
                                            <p:cond delay="0"/>
                                          </p:stCondLst>
                                        </p:cTn>
                                        <p:tgtEl>
                                          <p:spTgt spid="494">
                                            <p:txEl>
                                              <p:pRg st="6" end="6"/>
                                            </p:txEl>
                                          </p:spTgt>
                                        </p:tgtEl>
                                        <p:attrNameLst>
                                          <p:attrName>style.visibility</p:attrName>
                                        </p:attrNameLst>
                                      </p:cBhvr>
                                      <p:to>
                                        <p:strVal val="visible"/>
                                      </p:to>
                                    </p:set>
                                    <p:anim calcmode="lin" valueType="num">
                                      <p:cBhvr additive="repl">
                                        <p:cTn id="485" dur="500" fill="hold"/>
                                        <p:tgtEl>
                                          <p:spTgt spid="494">
                                            <p:txEl>
                                              <p:pRg st="6" end="6"/>
                                            </p:txEl>
                                          </p:spTgt>
                                        </p:tgtEl>
                                        <p:attrNameLst>
                                          <p:attrName>ppt_x</p:attrName>
                                        </p:attrNameLst>
                                      </p:cBhvr>
                                      <p:tavLst>
                                        <p:tav tm="0">
                                          <p:val>
                                            <p:strVal val="#ppt_x"/>
                                          </p:val>
                                        </p:tav>
                                        <p:tav tm="100000">
                                          <p:val>
                                            <p:strVal val="#ppt_x"/>
                                          </p:val>
                                        </p:tav>
                                      </p:tavLst>
                                    </p:anim>
                                    <p:anim calcmode="lin" valueType="num">
                                      <p:cBhvr additive="repl">
                                        <p:cTn id="486" dur="500" fill="hold"/>
                                        <p:tgtEl>
                                          <p:spTgt spid="494">
                                            <p:txEl>
                                              <p:pRg st="6" end="6"/>
                                            </p:txEl>
                                          </p:spTgt>
                                        </p:tgtEl>
                                        <p:attrNameLst>
                                          <p:attrName>ppt_y</p:attrName>
                                        </p:attrNameLst>
                                      </p:cBhvr>
                                      <p:tavLst>
                                        <p:tav tm="0">
                                          <p:val>
                                            <p:strVal val="1+#ppt_h/2"/>
                                          </p:val>
                                        </p:tav>
                                        <p:tav tm="100000">
                                          <p:val>
                                            <p:strVal val="#ppt_y"/>
                                          </p:val>
                                        </p:tav>
                                      </p:tavLst>
                                    </p:anim>
                                  </p:childTnLst>
                                </p:cTn>
                              </p:par>
                            </p:childTnLst>
                          </p:cTn>
                        </p:par>
                        <p:par>
                          <p:cTn id="487" fill="hold">
                            <p:stCondLst>
                              <p:cond delay="4000"/>
                            </p:stCondLst>
                            <p:childTnLst>
                              <p:par>
                                <p:cTn id="488" nodeType="afterEffect" fill="hold" presetClass="entr" presetID="2" presetSubtype="4">
                                  <p:stCondLst>
                                    <p:cond delay="0"/>
                                  </p:stCondLst>
                                  <p:childTnLst>
                                    <p:set>
                                      <p:cBhvr>
                                        <p:cTn id="489" dur="1" fill="hold">
                                          <p:stCondLst>
                                            <p:cond delay="0"/>
                                          </p:stCondLst>
                                        </p:cTn>
                                        <p:tgtEl>
                                          <p:spTgt spid="494">
                                            <p:txEl>
                                              <p:pRg st="7" end="7"/>
                                            </p:txEl>
                                          </p:spTgt>
                                        </p:tgtEl>
                                        <p:attrNameLst>
                                          <p:attrName>style.visibility</p:attrName>
                                        </p:attrNameLst>
                                      </p:cBhvr>
                                      <p:to>
                                        <p:strVal val="visible"/>
                                      </p:to>
                                    </p:set>
                                    <p:anim calcmode="lin" valueType="num">
                                      <p:cBhvr additive="repl">
                                        <p:cTn id="490" dur="500" fill="hold"/>
                                        <p:tgtEl>
                                          <p:spTgt spid="494">
                                            <p:txEl>
                                              <p:pRg st="7" end="7"/>
                                            </p:txEl>
                                          </p:spTgt>
                                        </p:tgtEl>
                                        <p:attrNameLst>
                                          <p:attrName>ppt_x</p:attrName>
                                        </p:attrNameLst>
                                      </p:cBhvr>
                                      <p:tavLst>
                                        <p:tav tm="0">
                                          <p:val>
                                            <p:strVal val="#ppt_x"/>
                                          </p:val>
                                        </p:tav>
                                        <p:tav tm="100000">
                                          <p:val>
                                            <p:strVal val="#ppt_x"/>
                                          </p:val>
                                        </p:tav>
                                      </p:tavLst>
                                    </p:anim>
                                    <p:anim calcmode="lin" valueType="num">
                                      <p:cBhvr additive="repl">
                                        <p:cTn id="491" dur="500" fill="hold"/>
                                        <p:tgtEl>
                                          <p:spTgt spid="494">
                                            <p:txEl>
                                              <p:pRg st="7" end="7"/>
                                            </p:txEl>
                                          </p:spTgt>
                                        </p:tgtEl>
                                        <p:attrNameLst>
                                          <p:attrName>ppt_y</p:attrName>
                                        </p:attrNameLst>
                                      </p:cBhvr>
                                      <p:tavLst>
                                        <p:tav tm="0">
                                          <p:val>
                                            <p:strVal val="1+#ppt_h/2"/>
                                          </p:val>
                                        </p:tav>
                                        <p:tav tm="100000">
                                          <p:val>
                                            <p:strVal val="#ppt_y"/>
                                          </p:val>
                                        </p:tav>
                                      </p:tavLst>
                                    </p:anim>
                                  </p:childTnLst>
                                </p:cTn>
                              </p:par>
                            </p:childTnLst>
                          </p:cTn>
                        </p:par>
                        <p:par>
                          <p:cTn id="492" fill="hold">
                            <p:stCondLst>
                              <p:cond delay="4500"/>
                            </p:stCondLst>
                            <p:childTnLst>
                              <p:par>
                                <p:cTn id="493" nodeType="afterEffect" fill="hold" presetClass="entr" presetID="2" presetSubtype="4">
                                  <p:stCondLst>
                                    <p:cond delay="0"/>
                                  </p:stCondLst>
                                  <p:childTnLst>
                                    <p:set>
                                      <p:cBhvr>
                                        <p:cTn id="494" dur="1" fill="hold">
                                          <p:stCondLst>
                                            <p:cond delay="0"/>
                                          </p:stCondLst>
                                        </p:cTn>
                                        <p:tgtEl>
                                          <p:spTgt spid="494">
                                            <p:txEl>
                                              <p:pRg st="8" end="8"/>
                                            </p:txEl>
                                          </p:spTgt>
                                        </p:tgtEl>
                                        <p:attrNameLst>
                                          <p:attrName>style.visibility</p:attrName>
                                        </p:attrNameLst>
                                      </p:cBhvr>
                                      <p:to>
                                        <p:strVal val="visible"/>
                                      </p:to>
                                    </p:set>
                                    <p:anim calcmode="lin" valueType="num">
                                      <p:cBhvr additive="repl">
                                        <p:cTn id="495" dur="500" fill="hold"/>
                                        <p:tgtEl>
                                          <p:spTgt spid="494">
                                            <p:txEl>
                                              <p:pRg st="8" end="8"/>
                                            </p:txEl>
                                          </p:spTgt>
                                        </p:tgtEl>
                                        <p:attrNameLst>
                                          <p:attrName>ppt_x</p:attrName>
                                        </p:attrNameLst>
                                      </p:cBhvr>
                                      <p:tavLst>
                                        <p:tav tm="0">
                                          <p:val>
                                            <p:strVal val="#ppt_x"/>
                                          </p:val>
                                        </p:tav>
                                        <p:tav tm="100000">
                                          <p:val>
                                            <p:strVal val="#ppt_x"/>
                                          </p:val>
                                        </p:tav>
                                      </p:tavLst>
                                    </p:anim>
                                    <p:anim calcmode="lin" valueType="num">
                                      <p:cBhvr additive="repl">
                                        <p:cTn id="496" dur="500" fill="hold"/>
                                        <p:tgtEl>
                                          <p:spTgt spid="494">
                                            <p:txEl>
                                              <p:pRg st="8" end="8"/>
                                            </p:txEl>
                                          </p:spTgt>
                                        </p:tgtEl>
                                        <p:attrNameLst>
                                          <p:attrName>ppt_y</p:attrName>
                                        </p:attrNameLst>
                                      </p:cBhvr>
                                      <p:tavLst>
                                        <p:tav tm="0">
                                          <p:val>
                                            <p:strVal val="1+#ppt_h/2"/>
                                          </p:val>
                                        </p:tav>
                                        <p:tav tm="100000">
                                          <p:val>
                                            <p:strVal val="#ppt_y"/>
                                          </p:val>
                                        </p:tav>
                                      </p:tavLst>
                                    </p:anim>
                                  </p:childTnLst>
                                </p:cTn>
                              </p:par>
                            </p:childTnLst>
                          </p:cTn>
                        </p:par>
                        <p:par>
                          <p:cTn id="497" fill="hold">
                            <p:stCondLst>
                              <p:cond delay="5000"/>
                            </p:stCondLst>
                            <p:childTnLst>
                              <p:par>
                                <p:cTn id="498" nodeType="afterEffect" fill="hold" presetClass="entr" presetID="2" presetSubtype="4">
                                  <p:stCondLst>
                                    <p:cond delay="0"/>
                                  </p:stCondLst>
                                  <p:childTnLst>
                                    <p:set>
                                      <p:cBhvr>
                                        <p:cTn id="499" dur="1" fill="hold">
                                          <p:stCondLst>
                                            <p:cond delay="0"/>
                                          </p:stCondLst>
                                        </p:cTn>
                                        <p:tgtEl>
                                          <p:spTgt spid="494">
                                            <p:txEl>
                                              <p:pRg st="9" end="9"/>
                                            </p:txEl>
                                          </p:spTgt>
                                        </p:tgtEl>
                                        <p:attrNameLst>
                                          <p:attrName>style.visibility</p:attrName>
                                        </p:attrNameLst>
                                      </p:cBhvr>
                                      <p:to>
                                        <p:strVal val="visible"/>
                                      </p:to>
                                    </p:set>
                                    <p:anim calcmode="lin" valueType="num">
                                      <p:cBhvr additive="repl">
                                        <p:cTn id="500" dur="500" fill="hold"/>
                                        <p:tgtEl>
                                          <p:spTgt spid="494">
                                            <p:txEl>
                                              <p:pRg st="9" end="9"/>
                                            </p:txEl>
                                          </p:spTgt>
                                        </p:tgtEl>
                                        <p:attrNameLst>
                                          <p:attrName>ppt_x</p:attrName>
                                        </p:attrNameLst>
                                      </p:cBhvr>
                                      <p:tavLst>
                                        <p:tav tm="0">
                                          <p:val>
                                            <p:strVal val="#ppt_x"/>
                                          </p:val>
                                        </p:tav>
                                        <p:tav tm="100000">
                                          <p:val>
                                            <p:strVal val="#ppt_x"/>
                                          </p:val>
                                        </p:tav>
                                      </p:tavLst>
                                    </p:anim>
                                    <p:anim calcmode="lin" valueType="num">
                                      <p:cBhvr additive="repl">
                                        <p:cTn id="501" dur="500" fill="hold"/>
                                        <p:tgtEl>
                                          <p:spTgt spid="494">
                                            <p:txEl>
                                              <p:pRg st="9" end="9"/>
                                            </p:txEl>
                                          </p:spTgt>
                                        </p:tgtEl>
                                        <p:attrNameLst>
                                          <p:attrName>ppt_y</p:attrName>
                                        </p:attrNameLst>
                                      </p:cBhvr>
                                      <p:tavLst>
                                        <p:tav tm="0">
                                          <p:val>
                                            <p:strVal val="1+#ppt_h/2"/>
                                          </p:val>
                                        </p:tav>
                                        <p:tav tm="100000">
                                          <p:val>
                                            <p:strVal val="#ppt_y"/>
                                          </p:val>
                                        </p:tav>
                                      </p:tavLst>
                                    </p:anim>
                                  </p:childTnLst>
                                </p:cTn>
                              </p:par>
                            </p:childTnLst>
                          </p:cTn>
                        </p:par>
                        <p:par>
                          <p:cTn id="502" fill="hold">
                            <p:stCondLst>
                              <p:cond delay="5500"/>
                            </p:stCondLst>
                            <p:childTnLst>
                              <p:par>
                                <p:cTn id="503" nodeType="afterEffect" fill="hold" presetClass="entr" presetID="2" presetSubtype="4">
                                  <p:stCondLst>
                                    <p:cond delay="0"/>
                                  </p:stCondLst>
                                  <p:childTnLst>
                                    <p:set>
                                      <p:cBhvr>
                                        <p:cTn id="504" dur="1" fill="hold">
                                          <p:stCondLst>
                                            <p:cond delay="0"/>
                                          </p:stCondLst>
                                        </p:cTn>
                                        <p:tgtEl>
                                          <p:spTgt spid="494">
                                            <p:txEl>
                                              <p:pRg st="10" end="10"/>
                                            </p:txEl>
                                          </p:spTgt>
                                        </p:tgtEl>
                                        <p:attrNameLst>
                                          <p:attrName>style.visibility</p:attrName>
                                        </p:attrNameLst>
                                      </p:cBhvr>
                                      <p:to>
                                        <p:strVal val="visible"/>
                                      </p:to>
                                    </p:set>
                                    <p:anim calcmode="lin" valueType="num">
                                      <p:cBhvr additive="repl">
                                        <p:cTn id="505" dur="500" fill="hold"/>
                                        <p:tgtEl>
                                          <p:spTgt spid="494">
                                            <p:txEl>
                                              <p:pRg st="10" end="10"/>
                                            </p:txEl>
                                          </p:spTgt>
                                        </p:tgtEl>
                                        <p:attrNameLst>
                                          <p:attrName>ppt_x</p:attrName>
                                        </p:attrNameLst>
                                      </p:cBhvr>
                                      <p:tavLst>
                                        <p:tav tm="0">
                                          <p:val>
                                            <p:strVal val="#ppt_x"/>
                                          </p:val>
                                        </p:tav>
                                        <p:tav tm="100000">
                                          <p:val>
                                            <p:strVal val="#ppt_x"/>
                                          </p:val>
                                        </p:tav>
                                      </p:tavLst>
                                    </p:anim>
                                    <p:anim calcmode="lin" valueType="num">
                                      <p:cBhvr additive="repl">
                                        <p:cTn id="506" dur="500" fill="hold"/>
                                        <p:tgtEl>
                                          <p:spTgt spid="494">
                                            <p:txEl>
                                              <p:pRg st="10" end="10"/>
                                            </p:txEl>
                                          </p:spTgt>
                                        </p:tgtEl>
                                        <p:attrNameLst>
                                          <p:attrName>ppt_y</p:attrName>
                                        </p:attrNameLst>
                                      </p:cBhvr>
                                      <p:tavLst>
                                        <p:tav tm="0">
                                          <p:val>
                                            <p:strVal val="1+#ppt_h/2"/>
                                          </p:val>
                                        </p:tav>
                                        <p:tav tm="100000">
                                          <p:val>
                                            <p:strVal val="#ppt_y"/>
                                          </p:val>
                                        </p:tav>
                                      </p:tavLst>
                                    </p:anim>
                                  </p:childTnLst>
                                </p:cTn>
                              </p:par>
                            </p:childTnLst>
                          </p:cTn>
                        </p:par>
                        <p:par>
                          <p:cTn id="507" fill="hold">
                            <p:stCondLst>
                              <p:cond delay="6000"/>
                            </p:stCondLst>
                            <p:childTnLst>
                              <p:par>
                                <p:cTn id="508" nodeType="afterEffect" fill="hold" presetClass="entr" presetID="2" presetSubtype="4">
                                  <p:stCondLst>
                                    <p:cond delay="0"/>
                                  </p:stCondLst>
                                  <p:childTnLst>
                                    <p:set>
                                      <p:cBhvr>
                                        <p:cTn id="509" dur="1" fill="hold">
                                          <p:stCondLst>
                                            <p:cond delay="0"/>
                                          </p:stCondLst>
                                        </p:cTn>
                                        <p:tgtEl>
                                          <p:spTgt spid="494">
                                            <p:txEl>
                                              <p:pRg st="11" end="11"/>
                                            </p:txEl>
                                          </p:spTgt>
                                        </p:tgtEl>
                                        <p:attrNameLst>
                                          <p:attrName>style.visibility</p:attrName>
                                        </p:attrNameLst>
                                      </p:cBhvr>
                                      <p:to>
                                        <p:strVal val="visible"/>
                                      </p:to>
                                    </p:set>
                                    <p:anim calcmode="lin" valueType="num">
                                      <p:cBhvr additive="repl">
                                        <p:cTn id="510" dur="500" fill="hold"/>
                                        <p:tgtEl>
                                          <p:spTgt spid="494">
                                            <p:txEl>
                                              <p:pRg st="11" end="11"/>
                                            </p:txEl>
                                          </p:spTgt>
                                        </p:tgtEl>
                                        <p:attrNameLst>
                                          <p:attrName>ppt_x</p:attrName>
                                        </p:attrNameLst>
                                      </p:cBhvr>
                                      <p:tavLst>
                                        <p:tav tm="0">
                                          <p:val>
                                            <p:strVal val="#ppt_x"/>
                                          </p:val>
                                        </p:tav>
                                        <p:tav tm="100000">
                                          <p:val>
                                            <p:strVal val="#ppt_x"/>
                                          </p:val>
                                        </p:tav>
                                      </p:tavLst>
                                    </p:anim>
                                    <p:anim calcmode="lin" valueType="num">
                                      <p:cBhvr additive="repl">
                                        <p:cTn id="511" dur="500" fill="hold"/>
                                        <p:tgtEl>
                                          <p:spTgt spid="494">
                                            <p:txEl>
                                              <p:pRg st="11" end="11"/>
                                            </p:txEl>
                                          </p:spTgt>
                                        </p:tgtEl>
                                        <p:attrNameLst>
                                          <p:attrName>ppt_y</p:attrName>
                                        </p:attrNameLst>
                                      </p:cBhvr>
                                      <p:tavLst>
                                        <p:tav tm="0">
                                          <p:val>
                                            <p:strVal val="1+#ppt_h/2"/>
                                          </p:val>
                                        </p:tav>
                                        <p:tav tm="100000">
                                          <p:val>
                                            <p:strVal val="#ppt_y"/>
                                          </p:val>
                                        </p:tav>
                                      </p:tavLst>
                                    </p:anim>
                                  </p:childTnLst>
                                </p:cTn>
                              </p:par>
                            </p:childTnLst>
                          </p:cTn>
                        </p:par>
                        <p:par>
                          <p:cTn id="512" fill="hold">
                            <p:stCondLst>
                              <p:cond delay="6500"/>
                            </p:stCondLst>
                            <p:childTnLst>
                              <p:par>
                                <p:cTn id="513" nodeType="afterEffect" fill="hold" presetClass="entr" presetID="2" presetSubtype="4">
                                  <p:stCondLst>
                                    <p:cond delay="0"/>
                                  </p:stCondLst>
                                  <p:childTnLst>
                                    <p:set>
                                      <p:cBhvr>
                                        <p:cTn id="514" dur="1" fill="hold">
                                          <p:stCondLst>
                                            <p:cond delay="0"/>
                                          </p:stCondLst>
                                        </p:cTn>
                                        <p:tgtEl>
                                          <p:spTgt spid="494">
                                            <p:txEl>
                                              <p:pRg st="12" end="12"/>
                                            </p:txEl>
                                          </p:spTgt>
                                        </p:tgtEl>
                                        <p:attrNameLst>
                                          <p:attrName>style.visibility</p:attrName>
                                        </p:attrNameLst>
                                      </p:cBhvr>
                                      <p:to>
                                        <p:strVal val="visible"/>
                                      </p:to>
                                    </p:set>
                                    <p:anim calcmode="lin" valueType="num">
                                      <p:cBhvr additive="repl">
                                        <p:cTn id="515" dur="500" fill="hold"/>
                                        <p:tgtEl>
                                          <p:spTgt spid="494">
                                            <p:txEl>
                                              <p:pRg st="12" end="12"/>
                                            </p:txEl>
                                          </p:spTgt>
                                        </p:tgtEl>
                                        <p:attrNameLst>
                                          <p:attrName>ppt_x</p:attrName>
                                        </p:attrNameLst>
                                      </p:cBhvr>
                                      <p:tavLst>
                                        <p:tav tm="0">
                                          <p:val>
                                            <p:strVal val="#ppt_x"/>
                                          </p:val>
                                        </p:tav>
                                        <p:tav tm="100000">
                                          <p:val>
                                            <p:strVal val="#ppt_x"/>
                                          </p:val>
                                        </p:tav>
                                      </p:tavLst>
                                    </p:anim>
                                    <p:anim calcmode="lin" valueType="num">
                                      <p:cBhvr additive="repl">
                                        <p:cTn id="516" dur="500" fill="hold"/>
                                        <p:tgtEl>
                                          <p:spTgt spid="494">
                                            <p:txEl>
                                              <p:pRg st="12" end="12"/>
                                            </p:txEl>
                                          </p:spTgt>
                                        </p:tgtEl>
                                        <p:attrNameLst>
                                          <p:attrName>ppt_y</p:attrName>
                                        </p:attrNameLst>
                                      </p:cBhvr>
                                      <p:tavLst>
                                        <p:tav tm="0">
                                          <p:val>
                                            <p:strVal val="1+#ppt_h/2"/>
                                          </p:val>
                                        </p:tav>
                                        <p:tav tm="100000">
                                          <p:val>
                                            <p:strVal val="#ppt_y"/>
                                          </p:val>
                                        </p:tav>
                                      </p:tavLst>
                                    </p:anim>
                                  </p:childTnLst>
                                </p:cTn>
                              </p:par>
                            </p:childTnLst>
                          </p:cTn>
                        </p:par>
                        <p:par>
                          <p:cTn id="517" fill="hold">
                            <p:stCondLst>
                              <p:cond delay="7000"/>
                            </p:stCondLst>
                            <p:childTnLst>
                              <p:par>
                                <p:cTn id="518" nodeType="afterEffect" fill="hold" presetClass="entr" presetID="2" presetSubtype="4">
                                  <p:stCondLst>
                                    <p:cond delay="0"/>
                                  </p:stCondLst>
                                  <p:childTnLst>
                                    <p:set>
                                      <p:cBhvr>
                                        <p:cTn id="519" dur="1" fill="hold">
                                          <p:stCondLst>
                                            <p:cond delay="0"/>
                                          </p:stCondLst>
                                        </p:cTn>
                                        <p:tgtEl>
                                          <p:spTgt spid="494">
                                            <p:txEl>
                                              <p:pRg st="13" end="13"/>
                                            </p:txEl>
                                          </p:spTgt>
                                        </p:tgtEl>
                                        <p:attrNameLst>
                                          <p:attrName>style.visibility</p:attrName>
                                        </p:attrNameLst>
                                      </p:cBhvr>
                                      <p:to>
                                        <p:strVal val="visible"/>
                                      </p:to>
                                    </p:set>
                                    <p:anim calcmode="lin" valueType="num">
                                      <p:cBhvr additive="repl">
                                        <p:cTn id="520" dur="500" fill="hold"/>
                                        <p:tgtEl>
                                          <p:spTgt spid="494">
                                            <p:txEl>
                                              <p:pRg st="13" end="13"/>
                                            </p:txEl>
                                          </p:spTgt>
                                        </p:tgtEl>
                                        <p:attrNameLst>
                                          <p:attrName>ppt_x</p:attrName>
                                        </p:attrNameLst>
                                      </p:cBhvr>
                                      <p:tavLst>
                                        <p:tav tm="0">
                                          <p:val>
                                            <p:strVal val="#ppt_x"/>
                                          </p:val>
                                        </p:tav>
                                        <p:tav tm="100000">
                                          <p:val>
                                            <p:strVal val="#ppt_x"/>
                                          </p:val>
                                        </p:tav>
                                      </p:tavLst>
                                    </p:anim>
                                    <p:anim calcmode="lin" valueType="num">
                                      <p:cBhvr additive="repl">
                                        <p:cTn id="521" dur="500" fill="hold"/>
                                        <p:tgtEl>
                                          <p:spTgt spid="494">
                                            <p:txEl>
                                              <p:pRg st="13" end="13"/>
                                            </p:txEl>
                                          </p:spTgt>
                                        </p:tgtEl>
                                        <p:attrNameLst>
                                          <p:attrName>ppt_y</p:attrName>
                                        </p:attrNameLst>
                                      </p:cBhvr>
                                      <p:tavLst>
                                        <p:tav tm="0">
                                          <p:val>
                                            <p:strVal val="1+#ppt_h/2"/>
                                          </p:val>
                                        </p:tav>
                                        <p:tav tm="100000">
                                          <p:val>
                                            <p:strVal val="#ppt_y"/>
                                          </p:val>
                                        </p:tav>
                                      </p:tavLst>
                                    </p:anim>
                                  </p:childTnLst>
                                </p:cTn>
                              </p:par>
                            </p:childTnLst>
                          </p:cTn>
                        </p:par>
                        <p:par>
                          <p:cTn id="522" fill="hold">
                            <p:stCondLst>
                              <p:cond delay="7500"/>
                            </p:stCondLst>
                            <p:childTnLst>
                              <p:par>
                                <p:cTn id="523" nodeType="afterEffect" fill="hold" presetClass="entr" presetID="2" presetSubtype="4">
                                  <p:stCondLst>
                                    <p:cond delay="0"/>
                                  </p:stCondLst>
                                  <p:childTnLst>
                                    <p:set>
                                      <p:cBhvr>
                                        <p:cTn id="524" dur="1" fill="hold">
                                          <p:stCondLst>
                                            <p:cond delay="0"/>
                                          </p:stCondLst>
                                        </p:cTn>
                                        <p:tgtEl>
                                          <p:spTgt spid="494">
                                            <p:txEl>
                                              <p:pRg st="14" end="14"/>
                                            </p:txEl>
                                          </p:spTgt>
                                        </p:tgtEl>
                                        <p:attrNameLst>
                                          <p:attrName>style.visibility</p:attrName>
                                        </p:attrNameLst>
                                      </p:cBhvr>
                                      <p:to>
                                        <p:strVal val="visible"/>
                                      </p:to>
                                    </p:set>
                                    <p:anim calcmode="lin" valueType="num">
                                      <p:cBhvr additive="repl">
                                        <p:cTn id="525" dur="500" fill="hold"/>
                                        <p:tgtEl>
                                          <p:spTgt spid="494">
                                            <p:txEl>
                                              <p:pRg st="14" end="14"/>
                                            </p:txEl>
                                          </p:spTgt>
                                        </p:tgtEl>
                                        <p:attrNameLst>
                                          <p:attrName>ppt_x</p:attrName>
                                        </p:attrNameLst>
                                      </p:cBhvr>
                                      <p:tavLst>
                                        <p:tav tm="0">
                                          <p:val>
                                            <p:strVal val="#ppt_x"/>
                                          </p:val>
                                        </p:tav>
                                        <p:tav tm="100000">
                                          <p:val>
                                            <p:strVal val="#ppt_x"/>
                                          </p:val>
                                        </p:tav>
                                      </p:tavLst>
                                    </p:anim>
                                    <p:anim calcmode="lin" valueType="num">
                                      <p:cBhvr additive="repl">
                                        <p:cTn id="526" dur="500" fill="hold"/>
                                        <p:tgtEl>
                                          <p:spTgt spid="494">
                                            <p:txEl>
                                              <p:pRg st="14" end="14"/>
                                            </p:txEl>
                                          </p:spTgt>
                                        </p:tgtEl>
                                        <p:attrNameLst>
                                          <p:attrName>ppt_y</p:attrName>
                                        </p:attrNameLst>
                                      </p:cBhvr>
                                      <p:tavLst>
                                        <p:tav tm="0">
                                          <p:val>
                                            <p:strVal val="1+#ppt_h/2"/>
                                          </p:val>
                                        </p:tav>
                                        <p:tav tm="100000">
                                          <p:val>
                                            <p:strVal val="#ppt_y"/>
                                          </p:val>
                                        </p:tav>
                                      </p:tavLst>
                                    </p:anim>
                                  </p:childTnLst>
                                </p:cTn>
                              </p:par>
                            </p:childTnLst>
                          </p:cTn>
                        </p:par>
                        <p:par>
                          <p:cTn id="527" fill="hold">
                            <p:stCondLst>
                              <p:cond delay="8000"/>
                            </p:stCondLst>
                            <p:childTnLst>
                              <p:par>
                                <p:cTn id="528" nodeType="afterEffect" fill="hold" presetClass="entr" presetID="2" presetSubtype="4">
                                  <p:stCondLst>
                                    <p:cond delay="0"/>
                                  </p:stCondLst>
                                  <p:childTnLst>
                                    <p:set>
                                      <p:cBhvr>
                                        <p:cTn id="529" dur="1" fill="hold">
                                          <p:stCondLst>
                                            <p:cond delay="0"/>
                                          </p:stCondLst>
                                        </p:cTn>
                                        <p:tgtEl>
                                          <p:spTgt spid="494">
                                            <p:txEl>
                                              <p:pRg st="15" end="15"/>
                                            </p:txEl>
                                          </p:spTgt>
                                        </p:tgtEl>
                                        <p:attrNameLst>
                                          <p:attrName>style.visibility</p:attrName>
                                        </p:attrNameLst>
                                      </p:cBhvr>
                                      <p:to>
                                        <p:strVal val="visible"/>
                                      </p:to>
                                    </p:set>
                                    <p:anim calcmode="lin" valueType="num">
                                      <p:cBhvr additive="repl">
                                        <p:cTn id="530" dur="500" fill="hold"/>
                                        <p:tgtEl>
                                          <p:spTgt spid="494">
                                            <p:txEl>
                                              <p:pRg st="15" end="15"/>
                                            </p:txEl>
                                          </p:spTgt>
                                        </p:tgtEl>
                                        <p:attrNameLst>
                                          <p:attrName>ppt_x</p:attrName>
                                        </p:attrNameLst>
                                      </p:cBhvr>
                                      <p:tavLst>
                                        <p:tav tm="0">
                                          <p:val>
                                            <p:strVal val="#ppt_x"/>
                                          </p:val>
                                        </p:tav>
                                        <p:tav tm="100000">
                                          <p:val>
                                            <p:strVal val="#ppt_x"/>
                                          </p:val>
                                        </p:tav>
                                      </p:tavLst>
                                    </p:anim>
                                    <p:anim calcmode="lin" valueType="num">
                                      <p:cBhvr additive="repl">
                                        <p:cTn id="531" dur="500" fill="hold"/>
                                        <p:tgtEl>
                                          <p:spTgt spid="494">
                                            <p:txEl>
                                              <p:pRg st="15" end="15"/>
                                            </p:txEl>
                                          </p:spTgt>
                                        </p:tgtEl>
                                        <p:attrNameLst>
                                          <p:attrName>ppt_y</p:attrName>
                                        </p:attrNameLst>
                                      </p:cBhvr>
                                      <p:tavLst>
                                        <p:tav tm="0">
                                          <p:val>
                                            <p:strVal val="1+#ppt_h/2"/>
                                          </p:val>
                                        </p:tav>
                                        <p:tav tm="100000">
                                          <p:val>
                                            <p:strVal val="#ppt_y"/>
                                          </p:val>
                                        </p:tav>
                                      </p:tavLst>
                                    </p:anim>
                                  </p:childTnLst>
                                </p:cTn>
                              </p:par>
                            </p:childTnLst>
                          </p:cTn>
                        </p:par>
                        <p:par>
                          <p:cTn id="532" fill="hold">
                            <p:stCondLst>
                              <p:cond delay="8500"/>
                            </p:stCondLst>
                            <p:childTnLst>
                              <p:par>
                                <p:cTn id="533" nodeType="afterEffect" fill="hold" presetClass="entr" presetID="2" presetSubtype="4">
                                  <p:stCondLst>
                                    <p:cond delay="0"/>
                                  </p:stCondLst>
                                  <p:childTnLst>
                                    <p:set>
                                      <p:cBhvr>
                                        <p:cTn id="534" dur="1" fill="hold">
                                          <p:stCondLst>
                                            <p:cond delay="0"/>
                                          </p:stCondLst>
                                        </p:cTn>
                                        <p:tgtEl>
                                          <p:spTgt spid="494">
                                            <p:txEl>
                                              <p:pRg st="16" end="16"/>
                                            </p:txEl>
                                          </p:spTgt>
                                        </p:tgtEl>
                                        <p:attrNameLst>
                                          <p:attrName>style.visibility</p:attrName>
                                        </p:attrNameLst>
                                      </p:cBhvr>
                                      <p:to>
                                        <p:strVal val="visible"/>
                                      </p:to>
                                    </p:set>
                                    <p:anim calcmode="lin" valueType="num">
                                      <p:cBhvr additive="repl">
                                        <p:cTn id="535" dur="500" fill="hold"/>
                                        <p:tgtEl>
                                          <p:spTgt spid="494">
                                            <p:txEl>
                                              <p:pRg st="16" end="16"/>
                                            </p:txEl>
                                          </p:spTgt>
                                        </p:tgtEl>
                                        <p:attrNameLst>
                                          <p:attrName>ppt_x</p:attrName>
                                        </p:attrNameLst>
                                      </p:cBhvr>
                                      <p:tavLst>
                                        <p:tav tm="0">
                                          <p:val>
                                            <p:strVal val="#ppt_x"/>
                                          </p:val>
                                        </p:tav>
                                        <p:tav tm="100000">
                                          <p:val>
                                            <p:strVal val="#ppt_x"/>
                                          </p:val>
                                        </p:tav>
                                      </p:tavLst>
                                    </p:anim>
                                    <p:anim calcmode="lin" valueType="num">
                                      <p:cBhvr additive="repl">
                                        <p:cTn id="536" dur="500" fill="hold"/>
                                        <p:tgtEl>
                                          <p:spTgt spid="49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Conditions composées</a:t>
            </a:r>
            <a:endParaRPr b="0" lang="fr-FR" sz="4000" spc="-1" strike="noStrike">
              <a:latin typeface="Arial"/>
            </a:endParaRPr>
          </a:p>
        </p:txBody>
      </p:sp>
      <p:sp>
        <p:nvSpPr>
          <p:cNvPr id="496"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Et / Ou</a:t>
            </a:r>
            <a:endParaRPr b="0" lang="fr-FR" sz="2400" spc="-1" strike="noStrike">
              <a:latin typeface="Arial"/>
            </a:endParaRPr>
          </a:p>
        </p:txBody>
      </p:sp>
      <p:grpSp>
        <p:nvGrpSpPr>
          <p:cNvPr id="497" name="Group 3"/>
          <p:cNvGrpSpPr/>
          <p:nvPr/>
        </p:nvGrpSpPr>
        <p:grpSpPr>
          <a:xfrm>
            <a:off x="944280" y="558000"/>
            <a:ext cx="5331600" cy="4033440"/>
            <a:chOff x="944280" y="558000"/>
            <a:chExt cx="5331600" cy="4033440"/>
          </a:xfrm>
        </p:grpSpPr>
        <p:sp>
          <p:nvSpPr>
            <p:cNvPr id="498" name="CustomShape 4"/>
            <p:cNvSpPr/>
            <p:nvPr/>
          </p:nvSpPr>
          <p:spPr>
            <a:xfrm>
              <a:off x="2916360" y="697680"/>
              <a:ext cx="3359520" cy="1116000"/>
            </a:xfrm>
            <a:custGeom>
              <a:avLst/>
              <a:gdLst/>
              <a:ahLst/>
              <a:rect l="l" t="t" r="r" b="b"/>
              <a:pathLst>
                <a:path w="1117180" h="3360437">
                  <a:moveTo>
                    <a:pt x="1117180" y="560084"/>
                  </a:moveTo>
                  <a:lnTo>
                    <a:pt x="1117180" y="2800353"/>
                  </a:lnTo>
                  <a:cubicBezTo>
                    <a:pt x="1117180" y="3109677"/>
                    <a:pt x="1089465" y="3360435"/>
                    <a:pt x="1055278" y="3360435"/>
                  </a:cubicBezTo>
                  <a:lnTo>
                    <a:pt x="0" y="3360435"/>
                  </a:lnTo>
                  <a:lnTo>
                    <a:pt x="0" y="3360435"/>
                  </a:lnTo>
                  <a:lnTo>
                    <a:pt x="0" y="2"/>
                  </a:lnTo>
                  <a:lnTo>
                    <a:pt x="0" y="2"/>
                  </a:lnTo>
                  <a:lnTo>
                    <a:pt x="1055278" y="2"/>
                  </a:lnTo>
                  <a:cubicBezTo>
                    <a:pt x="1089465" y="2"/>
                    <a:pt x="1117180" y="250760"/>
                    <a:pt x="1117180" y="560084"/>
                  </a:cubicBezTo>
                  <a:close/>
                </a:path>
              </a:pathLst>
            </a:custGeom>
            <a:solidFill>
              <a:srgbClr val="cfd5ea">
                <a:alpha val="90000"/>
              </a:srgbClr>
            </a:solidFill>
            <a:ln w="6480">
              <a:solidFill>
                <a:srgbClr val="cfd5ea"/>
              </a:solidFill>
              <a:miter/>
            </a:ln>
          </p:spPr>
          <p:style>
            <a:lnRef idx="0"/>
            <a:fillRef idx="0"/>
            <a:effectRef idx="0"/>
            <a:fontRef idx="minor"/>
          </p:style>
          <p:txBody>
            <a:bodyPr lIns="114480" rIns="168840" tIns="111600" bIns="111600" anchor="ctr">
              <a:noAutofit/>
            </a:bodyPr>
            <a:p>
              <a:pPr lvl="1" marL="228600" indent="-22752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les 2 conditions doivent être Vraies pour que le tout soit Vrai</a:t>
              </a:r>
              <a:endParaRPr b="0" lang="fr-FR" sz="2400" spc="-1" strike="noStrike">
                <a:latin typeface="Arial"/>
              </a:endParaRPr>
            </a:p>
          </p:txBody>
        </p:sp>
        <p:sp>
          <p:nvSpPr>
            <p:cNvPr id="499" name="CustomShape 5"/>
            <p:cNvSpPr/>
            <p:nvPr/>
          </p:nvSpPr>
          <p:spPr>
            <a:xfrm>
              <a:off x="1026000" y="558000"/>
              <a:ext cx="1889280" cy="1395360"/>
            </a:xfrm>
            <a:custGeom>
              <a:avLst/>
              <a:gdLst/>
              <a:ahLst/>
              <a:rect l="l" t="t" r="r" b="b"/>
              <a:pathLst>
                <a:path w="1890245" h="1396475">
                  <a:moveTo>
                    <a:pt x="0" y="232750"/>
                  </a:moveTo>
                  <a:cubicBezTo>
                    <a:pt x="0" y="104206"/>
                    <a:pt x="104206" y="0"/>
                    <a:pt x="232750" y="0"/>
                  </a:cubicBezTo>
                  <a:lnTo>
                    <a:pt x="1657495" y="0"/>
                  </a:lnTo>
                  <a:cubicBezTo>
                    <a:pt x="1786039" y="0"/>
                    <a:pt x="1890245" y="104206"/>
                    <a:pt x="1890245" y="232750"/>
                  </a:cubicBezTo>
                  <a:lnTo>
                    <a:pt x="1890245" y="1163725"/>
                  </a:lnTo>
                  <a:cubicBezTo>
                    <a:pt x="1890245" y="1292269"/>
                    <a:pt x="1786039" y="1396475"/>
                    <a:pt x="1657495" y="1396475"/>
                  </a:cubicBezTo>
                  <a:lnTo>
                    <a:pt x="232750" y="1396475"/>
                  </a:lnTo>
                  <a:cubicBezTo>
                    <a:pt x="104206" y="1396475"/>
                    <a:pt x="0" y="1292269"/>
                    <a:pt x="0" y="1163725"/>
                  </a:cubicBezTo>
                  <a:lnTo>
                    <a:pt x="0" y="232750"/>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66400" rIns="266400" tIns="167400" bIns="167400" anchor="ctr" anchorCtr="1">
              <a:noAutofit/>
            </a:bodyPr>
            <a:p>
              <a:pPr algn="ctr">
                <a:lnSpc>
                  <a:spcPct val="90000"/>
                </a:lnSpc>
                <a:spcAft>
                  <a:spcPts val="2200"/>
                </a:spcAft>
                <a:tabLst>
                  <a:tab algn="l" pos="0"/>
                </a:tabLst>
              </a:pPr>
              <a:r>
                <a:rPr b="0" lang="fr-FR" sz="5200" spc="-1" strike="noStrike">
                  <a:solidFill>
                    <a:srgbClr val="ffffff"/>
                  </a:solidFill>
                  <a:latin typeface="Calibri"/>
                  <a:ea typeface="DejaVu Sans"/>
                </a:rPr>
                <a:t>ET</a:t>
              </a:r>
              <a:endParaRPr b="0" lang="fr-FR" sz="5200" spc="-1" strike="noStrike">
                <a:latin typeface="Arial"/>
              </a:endParaRPr>
            </a:p>
          </p:txBody>
        </p:sp>
        <p:sp>
          <p:nvSpPr>
            <p:cNvPr id="500" name="CustomShape 6"/>
            <p:cNvSpPr/>
            <p:nvPr/>
          </p:nvSpPr>
          <p:spPr>
            <a:xfrm>
              <a:off x="2911320" y="3335760"/>
              <a:ext cx="3359520" cy="1116000"/>
            </a:xfrm>
            <a:custGeom>
              <a:avLst/>
              <a:gdLst/>
              <a:ahLst/>
              <a:rect l="l" t="t" r="r" b="b"/>
              <a:pathLst>
                <a:path w="1117180" h="3360437">
                  <a:moveTo>
                    <a:pt x="1117180" y="560084"/>
                  </a:moveTo>
                  <a:lnTo>
                    <a:pt x="1117180" y="2800353"/>
                  </a:lnTo>
                  <a:cubicBezTo>
                    <a:pt x="1117180" y="3109677"/>
                    <a:pt x="1089465" y="3360435"/>
                    <a:pt x="1055278" y="3360435"/>
                  </a:cubicBezTo>
                  <a:lnTo>
                    <a:pt x="0" y="3360435"/>
                  </a:lnTo>
                  <a:lnTo>
                    <a:pt x="0" y="3360435"/>
                  </a:lnTo>
                  <a:lnTo>
                    <a:pt x="0" y="2"/>
                  </a:lnTo>
                  <a:lnTo>
                    <a:pt x="0" y="2"/>
                  </a:lnTo>
                  <a:lnTo>
                    <a:pt x="1055278" y="2"/>
                  </a:lnTo>
                  <a:cubicBezTo>
                    <a:pt x="1089465" y="2"/>
                    <a:pt x="1117180" y="250760"/>
                    <a:pt x="1117180" y="560084"/>
                  </a:cubicBezTo>
                  <a:close/>
                </a:path>
              </a:pathLst>
            </a:custGeom>
            <a:solidFill>
              <a:srgbClr val="cfe6e8">
                <a:alpha val="90000"/>
              </a:srgbClr>
            </a:solidFill>
            <a:ln w="6480">
              <a:solidFill>
                <a:srgbClr val="cfe6e8"/>
              </a:solidFill>
              <a:miter/>
            </a:ln>
          </p:spPr>
          <p:style>
            <a:lnRef idx="0"/>
            <a:fillRef idx="0"/>
            <a:effectRef idx="0"/>
            <a:fontRef idx="minor"/>
          </p:style>
          <p:txBody>
            <a:bodyPr lIns="114480" rIns="168840" tIns="111600" bIns="111600" anchor="ctr">
              <a:noAutofit/>
            </a:bodyPr>
            <a:p>
              <a:pPr lvl="1" marL="228600" indent="-22752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1 condition doit être Vraie pour que le tout soit Vrai</a:t>
              </a:r>
              <a:endParaRPr b="0" lang="fr-FR" sz="2400" spc="-1" strike="noStrike">
                <a:latin typeface="Arial"/>
              </a:endParaRPr>
            </a:p>
          </p:txBody>
        </p:sp>
        <p:sp>
          <p:nvSpPr>
            <p:cNvPr id="501" name="CustomShape 7"/>
            <p:cNvSpPr/>
            <p:nvPr/>
          </p:nvSpPr>
          <p:spPr>
            <a:xfrm>
              <a:off x="944280" y="3196080"/>
              <a:ext cx="1889280" cy="1395360"/>
            </a:xfrm>
            <a:custGeom>
              <a:avLst/>
              <a:gdLst/>
              <a:ahLst/>
              <a:rect l="l" t="t" r="r" b="b"/>
              <a:pathLst>
                <a:path w="1890245" h="1396475">
                  <a:moveTo>
                    <a:pt x="0" y="232750"/>
                  </a:moveTo>
                  <a:cubicBezTo>
                    <a:pt x="0" y="104206"/>
                    <a:pt x="104206" y="0"/>
                    <a:pt x="232750" y="0"/>
                  </a:cubicBezTo>
                  <a:lnTo>
                    <a:pt x="1657495" y="0"/>
                  </a:lnTo>
                  <a:cubicBezTo>
                    <a:pt x="1786039" y="0"/>
                    <a:pt x="1890245" y="104206"/>
                    <a:pt x="1890245" y="232750"/>
                  </a:cubicBezTo>
                  <a:lnTo>
                    <a:pt x="1890245" y="1163725"/>
                  </a:lnTo>
                  <a:cubicBezTo>
                    <a:pt x="1890245" y="1292269"/>
                    <a:pt x="1786039" y="1396475"/>
                    <a:pt x="1657495" y="1396475"/>
                  </a:cubicBezTo>
                  <a:lnTo>
                    <a:pt x="232750" y="1396475"/>
                  </a:lnTo>
                  <a:cubicBezTo>
                    <a:pt x="104206" y="1396475"/>
                    <a:pt x="0" y="1292269"/>
                    <a:pt x="0" y="1163725"/>
                  </a:cubicBezTo>
                  <a:lnTo>
                    <a:pt x="0" y="232750"/>
                  </a:lnTo>
                  <a:close/>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txBody>
            <a:bodyPr lIns="266400" rIns="266400" tIns="167400" bIns="167400" anchor="ctr" anchorCtr="1">
              <a:noAutofit/>
            </a:bodyPr>
            <a:p>
              <a:pPr algn="ctr">
                <a:lnSpc>
                  <a:spcPct val="90000"/>
                </a:lnSpc>
                <a:spcAft>
                  <a:spcPts val="2200"/>
                </a:spcAft>
                <a:tabLst>
                  <a:tab algn="l" pos="0"/>
                </a:tabLst>
              </a:pPr>
              <a:r>
                <a:rPr b="0" lang="fr-FR" sz="5200" spc="-1" strike="noStrike">
                  <a:solidFill>
                    <a:srgbClr val="ffffff"/>
                  </a:solidFill>
                  <a:latin typeface="Calibri"/>
                  <a:ea typeface="DejaVu Sans"/>
                </a:rPr>
                <a:t>OU</a:t>
              </a:r>
              <a:endParaRPr b="0" lang="fr-FR" sz="5200" spc="-1" strike="noStrike">
                <a:latin typeface="Arial"/>
              </a:endParaRPr>
            </a:p>
          </p:txBody>
        </p:sp>
      </p:grpSp>
      <p:sp>
        <p:nvSpPr>
          <p:cNvPr id="502" name="CustomShape 8"/>
          <p:cNvSpPr/>
          <p:nvPr/>
        </p:nvSpPr>
        <p:spPr>
          <a:xfrm>
            <a:off x="6358320" y="91440"/>
            <a:ext cx="5275440" cy="46260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503" name="CustomShape 9"/>
          <p:cNvSpPr/>
          <p:nvPr/>
        </p:nvSpPr>
        <p:spPr>
          <a:xfrm>
            <a:off x="6358320" y="555120"/>
            <a:ext cx="5275440" cy="6301800"/>
          </a:xfrm>
          <a:prstGeom prst="rect">
            <a:avLst/>
          </a:prstGeom>
          <a:solidFill>
            <a:srgbClr val="ffffff"/>
          </a:solidFill>
          <a:ln w="9360">
            <a:solidFill>
              <a:srgbClr val="5b9bd5"/>
            </a:solidFill>
            <a:round/>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1600" spc="-100" strike="noStrike">
                <a:solidFill>
                  <a:srgbClr val="5b9bd5"/>
                </a:solidFill>
                <a:latin typeface="Consolas"/>
                <a:ea typeface="DejaVu Sans"/>
              </a:rPr>
              <a:t>SI</a:t>
            </a:r>
            <a:r>
              <a:rPr b="0" lang="fr-FR" sz="1600" spc="-100" strike="noStrike">
                <a:solidFill>
                  <a:srgbClr val="000000"/>
                </a:solidFill>
                <a:latin typeface="Consolas"/>
                <a:ea typeface="DejaVu Sans"/>
              </a:rPr>
              <a:t> (temperature &lt; 50 </a:t>
            </a:r>
            <a:r>
              <a:rPr b="0" lang="fr-FR" sz="1600" spc="-100" strike="noStrike">
                <a:solidFill>
                  <a:srgbClr val="5b9bd5"/>
                </a:solidFill>
                <a:latin typeface="Consolas"/>
                <a:ea typeface="DejaVu Sans"/>
              </a:rPr>
              <a:t>ET</a:t>
            </a:r>
            <a:r>
              <a:rPr b="0" lang="fr-FR" sz="1600" spc="-100" strike="noStrike">
                <a:solidFill>
                  <a:srgbClr val="000000"/>
                </a:solidFill>
                <a:latin typeface="Consolas"/>
                <a:ea typeface="DejaVu Sans"/>
              </a:rPr>
              <a:t> pression &lt; 180) </a:t>
            </a:r>
            <a:r>
              <a:rPr b="0" lang="fr-FR" sz="1600" spc="-100" strike="noStrike">
                <a:solidFill>
                  <a:srgbClr val="5b9bd5"/>
                </a:solidFill>
                <a:latin typeface="Consolas"/>
                <a:ea typeface="DejaVu Sans"/>
              </a:rPr>
              <a:t>ALORS</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DEBUT_SI</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AFFICHER</a:t>
            </a:r>
            <a:r>
              <a:rPr b="0" lang="fr-FR" sz="1600" spc="-100" strike="noStrike">
                <a:solidFill>
                  <a:srgbClr val="000000"/>
                </a:solidFill>
                <a:latin typeface="Consolas"/>
                <a:ea typeface="DejaVu Sans"/>
              </a:rPr>
              <a:t>* "OK"</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FIN_SI</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SINON</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DEBUT_SINON</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AFFICHER</a:t>
            </a:r>
            <a:r>
              <a:rPr b="0" lang="fr-FR" sz="1600" spc="-100" strike="noStrike">
                <a:solidFill>
                  <a:srgbClr val="000000"/>
                </a:solidFill>
                <a:latin typeface="Consolas"/>
                <a:ea typeface="DejaVu Sans"/>
              </a:rPr>
              <a:t>* "Arrêt système"</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FIN_SINON</a:t>
            </a:r>
            <a:endParaRPr b="0" lang="fr-FR" sz="1600" spc="-1" strike="noStrike">
              <a:latin typeface="Arial"/>
            </a:endParaRPr>
          </a:p>
          <a:p>
            <a:pPr>
              <a:lnSpc>
                <a:spcPct val="90000"/>
              </a:lnSpc>
              <a:spcBef>
                <a:spcPts val="1001"/>
              </a:spcBef>
              <a:tabLst>
                <a:tab algn="l" pos="0"/>
              </a:tabLst>
            </a:pP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SI (</a:t>
            </a:r>
            <a:r>
              <a:rPr b="0" lang="fr-FR" sz="1600" spc="-100" strike="noStrike">
                <a:solidFill>
                  <a:srgbClr val="000000"/>
                </a:solidFill>
                <a:latin typeface="Consolas"/>
                <a:ea typeface="DejaVu Sans"/>
              </a:rPr>
              <a:t>temperature</a:t>
            </a:r>
            <a:r>
              <a:rPr b="0" lang="fr-FR" sz="1600" spc="-100" strike="noStrike">
                <a:solidFill>
                  <a:srgbClr val="5b9bd5"/>
                </a:solidFill>
                <a:latin typeface="Consolas"/>
                <a:ea typeface="DejaVu Sans"/>
              </a:rPr>
              <a:t> &gt;= </a:t>
            </a:r>
            <a:r>
              <a:rPr b="0" lang="fr-FR" sz="1600" spc="-100" strike="noStrike">
                <a:solidFill>
                  <a:srgbClr val="000000"/>
                </a:solidFill>
                <a:latin typeface="Consolas"/>
                <a:ea typeface="DejaVu Sans"/>
              </a:rPr>
              <a:t>50</a:t>
            </a:r>
            <a:r>
              <a:rPr b="0" lang="fr-FR" sz="1600" spc="-100" strike="noStrike">
                <a:solidFill>
                  <a:srgbClr val="5b9bd5"/>
                </a:solidFill>
                <a:latin typeface="Consolas"/>
                <a:ea typeface="DejaVu Sans"/>
              </a:rPr>
              <a:t> OU </a:t>
            </a:r>
            <a:r>
              <a:rPr b="0" lang="fr-FR" sz="1600" spc="-100" strike="noStrike">
                <a:solidFill>
                  <a:srgbClr val="000000"/>
                </a:solidFill>
                <a:latin typeface="Consolas"/>
                <a:ea typeface="DejaVu Sans"/>
              </a:rPr>
              <a:t>pression</a:t>
            </a:r>
            <a:r>
              <a:rPr b="0" lang="fr-FR" sz="1600" spc="-100" strike="noStrike">
                <a:solidFill>
                  <a:srgbClr val="5b9bd5"/>
                </a:solidFill>
                <a:latin typeface="Consolas"/>
                <a:ea typeface="DejaVu Sans"/>
              </a:rPr>
              <a:t> &gt;= </a:t>
            </a:r>
            <a:r>
              <a:rPr b="0" lang="fr-FR" sz="1600" spc="-100" strike="noStrike">
                <a:solidFill>
                  <a:srgbClr val="000000"/>
                </a:solidFill>
                <a:latin typeface="Consolas"/>
                <a:ea typeface="DejaVu Sans"/>
              </a:rPr>
              <a:t>180</a:t>
            </a:r>
            <a:r>
              <a:rPr b="0" lang="fr-FR" sz="1600" spc="-100" strike="noStrike">
                <a:solidFill>
                  <a:srgbClr val="5b9bd5"/>
                </a:solidFill>
                <a:latin typeface="Consolas"/>
                <a:ea typeface="DejaVu Sans"/>
              </a:rPr>
              <a:t>) ALORS</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DEBUT_SI</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AFFICHER* "</a:t>
            </a:r>
            <a:r>
              <a:rPr b="0" lang="fr-FR" sz="1600" spc="-100" strike="noStrike">
                <a:solidFill>
                  <a:srgbClr val="000000"/>
                </a:solidFill>
                <a:latin typeface="Consolas"/>
                <a:ea typeface="DejaVu Sans"/>
              </a:rPr>
              <a:t>Arrêt système</a:t>
            </a:r>
            <a:r>
              <a:rPr b="0" lang="fr-FR" sz="1600" spc="-100" strike="noStrike">
                <a:solidFill>
                  <a:srgbClr val="5b9bd5"/>
                </a:solidFill>
                <a:latin typeface="Consolas"/>
                <a:ea typeface="DejaVu Sans"/>
              </a:rPr>
              <a:t>"</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FIN_SI</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SINON</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DEBUT_SINON</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AFFICHER* </a:t>
            </a:r>
            <a:r>
              <a:rPr b="0" lang="fr-FR" sz="1600" spc="-100" strike="noStrike">
                <a:solidFill>
                  <a:srgbClr val="000000"/>
                </a:solidFill>
                <a:latin typeface="Consolas"/>
                <a:ea typeface="DejaVu Sans"/>
              </a:rPr>
              <a:t>"OK"</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FIN_SINON</a:t>
            </a:r>
            <a:endParaRPr b="0" lang="fr-FR" sz="1600" spc="-1" strike="noStrike">
              <a:latin typeface="Arial"/>
            </a:endParaRPr>
          </a:p>
          <a:p>
            <a:pPr>
              <a:lnSpc>
                <a:spcPct val="90000"/>
              </a:lnSpc>
              <a:spcBef>
                <a:spcPts val="1001"/>
              </a:spcBef>
              <a:tabLst>
                <a:tab algn="l" pos="0"/>
              </a:tabLst>
            </a:pPr>
            <a:r>
              <a:rPr b="0" lang="fr-FR" sz="1600" spc="-100" strike="noStrike" u="sng">
                <a:solidFill>
                  <a:srgbClr val="0563c1"/>
                </a:solidFill>
                <a:uFillTx/>
                <a:latin typeface="Consolas"/>
                <a:ea typeface="DejaVu Sans"/>
                <a:hlinkClick r:id="rId1"/>
              </a:rPr>
              <a:t>condition03.alg</a:t>
            </a:r>
            <a:endParaRPr b="0" lang="fr-FR" sz="1600" spc="-1" strike="noStrike">
              <a:latin typeface="Arial"/>
            </a:endParaRPr>
          </a:p>
        </p:txBody>
      </p:sp>
    </p:spTree>
  </p:cSld>
  <mc:AlternateContent>
    <mc:Choice Requires="p14">
      <p:transition spd="slow" p14:dur="2000"/>
    </mc:Choice>
    <mc:Fallback>
      <p:transition spd="slow"/>
    </mc:Fallback>
  </mc:AlternateContent>
  <p:timing>
    <p:tnLst>
      <p:par>
        <p:cTn id="537" dur="indefinite" restart="never" nodeType="tmRoot">
          <p:childTnLst>
            <p:seq>
              <p:cTn id="538" dur="indefinite" nodeType="mainSeq">
                <p:childTnLst>
                  <p:par>
                    <p:cTn id="539" fill="hold">
                      <p:stCondLst>
                        <p:cond delay="0"/>
                      </p:stCondLst>
                      <p:childTnLst>
                        <p:par>
                          <p:cTn id="540" fill="hold">
                            <p:stCondLst>
                              <p:cond delay="0"/>
                            </p:stCondLst>
                            <p:childTnLst>
                              <p:par>
                                <p:cTn id="541" nodeType="afterEffect" fill="hold" presetClass="entr" presetID="2" presetSubtype="8">
                                  <p:stCondLst>
                                    <p:cond delay="0"/>
                                  </p:stCondLst>
                                  <p:childTnLst>
                                    <p:set>
                                      <p:cBhvr>
                                        <p:cTn id="542" dur="1" fill="hold">
                                          <p:stCondLst>
                                            <p:cond delay="0"/>
                                          </p:stCondLst>
                                        </p:cTn>
                                        <p:tgtEl>
                                          <p:spTgt spid="496">
                                            <p:txEl>
                                              <p:pRg st="0" end="0"/>
                                            </p:txEl>
                                          </p:spTgt>
                                        </p:tgtEl>
                                        <p:attrNameLst>
                                          <p:attrName>style.visibility</p:attrName>
                                        </p:attrNameLst>
                                      </p:cBhvr>
                                      <p:to>
                                        <p:strVal val="visible"/>
                                      </p:to>
                                    </p:set>
                                    <p:anim calcmode="lin" valueType="num">
                                      <p:cBhvr additive="repl">
                                        <p:cTn id="543" dur="500" fill="hold"/>
                                        <p:tgtEl>
                                          <p:spTgt spid="496">
                                            <p:txEl>
                                              <p:pRg st="0" end="0"/>
                                            </p:txEl>
                                          </p:spTgt>
                                        </p:tgtEl>
                                        <p:attrNameLst>
                                          <p:attrName>ppt_x</p:attrName>
                                        </p:attrNameLst>
                                      </p:cBhvr>
                                      <p:tavLst>
                                        <p:tav tm="0">
                                          <p:val>
                                            <p:strVal val="0-#ppt_w/2"/>
                                          </p:val>
                                        </p:tav>
                                        <p:tav tm="100000">
                                          <p:val>
                                            <p:strVal val="#ppt_x"/>
                                          </p:val>
                                        </p:tav>
                                      </p:tavLst>
                                    </p:anim>
                                    <p:anim calcmode="lin" valueType="num">
                                      <p:cBhvr additive="repl">
                                        <p:cTn id="544" dur="500" fill="hold"/>
                                        <p:tgtEl>
                                          <p:spTgt spid="496">
                                            <p:txEl>
                                              <p:pRg st="0" end="0"/>
                                            </p:txEl>
                                          </p:spTgt>
                                        </p:tgtEl>
                                        <p:attrNameLst>
                                          <p:attrName>ppt_y</p:attrName>
                                        </p:attrNameLst>
                                      </p:cBhvr>
                                      <p:tavLst>
                                        <p:tav tm="0">
                                          <p:val>
                                            <p:strVal val="#ppt_y"/>
                                          </p:val>
                                        </p:tav>
                                        <p:tav tm="100000">
                                          <p:val>
                                            <p:strVal val="#ppt_y"/>
                                          </p:val>
                                        </p:tav>
                                      </p:tavLst>
                                    </p:anim>
                                  </p:childTnLst>
                                </p:cTn>
                              </p:par>
                            </p:childTnLst>
                          </p:cTn>
                        </p:par>
                        <p:par>
                          <p:cTn id="545" fill="hold">
                            <p:stCondLst>
                              <p:cond delay="500"/>
                            </p:stCondLst>
                            <p:childTnLst>
                              <p:par>
                                <p:cTn id="546" nodeType="afterEffect" fill="hold" presetClass="entr" presetID="2" presetSubtype="2">
                                  <p:stCondLst>
                                    <p:cond delay="0"/>
                                  </p:stCondLst>
                                  <p:childTnLst>
                                    <p:set>
                                      <p:cBhvr>
                                        <p:cTn id="547" dur="1" fill="hold">
                                          <p:stCondLst>
                                            <p:cond delay="0"/>
                                          </p:stCondLst>
                                        </p:cTn>
                                        <p:tgtEl>
                                          <p:spTgt spid="502">
                                            <p:txEl>
                                              <p:pRg st="0" end="0"/>
                                            </p:txEl>
                                          </p:spTgt>
                                        </p:tgtEl>
                                        <p:attrNameLst>
                                          <p:attrName>style.visibility</p:attrName>
                                        </p:attrNameLst>
                                      </p:cBhvr>
                                      <p:to>
                                        <p:strVal val="visible"/>
                                      </p:to>
                                    </p:set>
                                    <p:anim calcmode="lin" valueType="num">
                                      <p:cBhvr additive="repl">
                                        <p:cTn id="548" dur="500" fill="hold"/>
                                        <p:tgtEl>
                                          <p:spTgt spid="502">
                                            <p:txEl>
                                              <p:pRg st="0" end="0"/>
                                            </p:txEl>
                                          </p:spTgt>
                                        </p:tgtEl>
                                        <p:attrNameLst>
                                          <p:attrName>ppt_x</p:attrName>
                                        </p:attrNameLst>
                                      </p:cBhvr>
                                      <p:tavLst>
                                        <p:tav tm="0">
                                          <p:val>
                                            <p:strVal val="1+#ppt_w/2"/>
                                          </p:val>
                                        </p:tav>
                                        <p:tav tm="100000">
                                          <p:val>
                                            <p:strVal val="#ppt_x"/>
                                          </p:val>
                                        </p:tav>
                                      </p:tavLst>
                                    </p:anim>
                                    <p:anim calcmode="lin" valueType="num">
                                      <p:cBhvr additive="repl">
                                        <p:cTn id="549" dur="500" fill="hold"/>
                                        <p:tgtEl>
                                          <p:spTgt spid="502">
                                            <p:txEl>
                                              <p:pRg st="0" end="0"/>
                                            </p:txEl>
                                          </p:spTgt>
                                        </p:tgtEl>
                                        <p:attrNameLst>
                                          <p:attrName>ppt_y</p:attrName>
                                        </p:attrNameLst>
                                      </p:cBhvr>
                                      <p:tavLst>
                                        <p:tav tm="0">
                                          <p:val>
                                            <p:strVal val="#ppt_y"/>
                                          </p:val>
                                        </p:tav>
                                        <p:tav tm="100000">
                                          <p:val>
                                            <p:strVal val="#ppt_y"/>
                                          </p:val>
                                        </p:tav>
                                      </p:tavLst>
                                    </p:anim>
                                  </p:childTnLst>
                                </p:cTn>
                              </p:par>
                              <p:par>
                                <p:cTn id="550" nodeType="withEffect" fill="hold" presetClass="entr" presetID="2" presetSubtype="4">
                                  <p:stCondLst>
                                    <p:cond delay="0"/>
                                  </p:stCondLst>
                                  <p:childTnLst>
                                    <p:set>
                                      <p:cBhvr>
                                        <p:cTn id="551" dur="1" fill="hold">
                                          <p:stCondLst>
                                            <p:cond delay="0"/>
                                          </p:stCondLst>
                                        </p:cTn>
                                        <p:tgtEl>
                                          <p:spTgt spid="503">
                                            <p:txEl>
                                              <p:pRg st="0" end="0"/>
                                            </p:txEl>
                                          </p:spTgt>
                                        </p:tgtEl>
                                        <p:attrNameLst>
                                          <p:attrName>style.visibility</p:attrName>
                                        </p:attrNameLst>
                                      </p:cBhvr>
                                      <p:to>
                                        <p:strVal val="visible"/>
                                      </p:to>
                                    </p:set>
                                    <p:anim calcmode="lin" valueType="num">
                                      <p:cBhvr additive="repl">
                                        <p:cTn id="552" dur="500" fill="hold"/>
                                        <p:tgtEl>
                                          <p:spTgt spid="503">
                                            <p:txEl>
                                              <p:pRg st="0" end="0"/>
                                            </p:txEl>
                                          </p:spTgt>
                                        </p:tgtEl>
                                        <p:attrNameLst>
                                          <p:attrName>ppt_x</p:attrName>
                                        </p:attrNameLst>
                                      </p:cBhvr>
                                      <p:tavLst>
                                        <p:tav tm="0">
                                          <p:val>
                                            <p:strVal val="#ppt_x"/>
                                          </p:val>
                                        </p:tav>
                                        <p:tav tm="100000">
                                          <p:val>
                                            <p:strVal val="#ppt_x"/>
                                          </p:val>
                                        </p:tav>
                                      </p:tavLst>
                                    </p:anim>
                                    <p:anim calcmode="lin" valueType="num">
                                      <p:cBhvr additive="repl">
                                        <p:cTn id="553" dur="500" fill="hold"/>
                                        <p:tgtEl>
                                          <p:spTgt spid="503">
                                            <p:txEl>
                                              <p:pRg st="0" end="0"/>
                                            </p:txEl>
                                          </p:spTgt>
                                        </p:tgtEl>
                                        <p:attrNameLst>
                                          <p:attrName>ppt_y</p:attrName>
                                        </p:attrNameLst>
                                      </p:cBhvr>
                                      <p:tavLst>
                                        <p:tav tm="0">
                                          <p:val>
                                            <p:strVal val="1+#ppt_h/2"/>
                                          </p:val>
                                        </p:tav>
                                        <p:tav tm="100000">
                                          <p:val>
                                            <p:strVal val="#ppt_y"/>
                                          </p:val>
                                        </p:tav>
                                      </p:tavLst>
                                    </p:anim>
                                  </p:childTnLst>
                                </p:cTn>
                              </p:par>
                              <p:par>
                                <p:cTn id="554" nodeType="withEffect" fill="hold" presetClass="entr" presetID="2" presetSubtype="4">
                                  <p:stCondLst>
                                    <p:cond delay="0"/>
                                  </p:stCondLst>
                                  <p:childTnLst>
                                    <p:set>
                                      <p:cBhvr>
                                        <p:cTn id="555" dur="1" fill="hold">
                                          <p:stCondLst>
                                            <p:cond delay="0"/>
                                          </p:stCondLst>
                                        </p:cTn>
                                        <p:tgtEl>
                                          <p:spTgt spid="503">
                                            <p:txEl>
                                              <p:pRg st="1" end="1"/>
                                            </p:txEl>
                                          </p:spTgt>
                                        </p:tgtEl>
                                        <p:attrNameLst>
                                          <p:attrName>style.visibility</p:attrName>
                                        </p:attrNameLst>
                                      </p:cBhvr>
                                      <p:to>
                                        <p:strVal val="visible"/>
                                      </p:to>
                                    </p:set>
                                    <p:anim calcmode="lin" valueType="num">
                                      <p:cBhvr additive="repl">
                                        <p:cTn id="556" dur="500" fill="hold"/>
                                        <p:tgtEl>
                                          <p:spTgt spid="503">
                                            <p:txEl>
                                              <p:pRg st="1" end="1"/>
                                            </p:txEl>
                                          </p:spTgt>
                                        </p:tgtEl>
                                        <p:attrNameLst>
                                          <p:attrName>ppt_x</p:attrName>
                                        </p:attrNameLst>
                                      </p:cBhvr>
                                      <p:tavLst>
                                        <p:tav tm="0">
                                          <p:val>
                                            <p:strVal val="#ppt_x"/>
                                          </p:val>
                                        </p:tav>
                                        <p:tav tm="100000">
                                          <p:val>
                                            <p:strVal val="#ppt_x"/>
                                          </p:val>
                                        </p:tav>
                                      </p:tavLst>
                                    </p:anim>
                                    <p:anim calcmode="lin" valueType="num">
                                      <p:cBhvr additive="repl">
                                        <p:cTn id="557" dur="500" fill="hold"/>
                                        <p:tgtEl>
                                          <p:spTgt spid="503">
                                            <p:txEl>
                                              <p:pRg st="1" end="1"/>
                                            </p:txEl>
                                          </p:spTgt>
                                        </p:tgtEl>
                                        <p:attrNameLst>
                                          <p:attrName>ppt_y</p:attrName>
                                        </p:attrNameLst>
                                      </p:cBhvr>
                                      <p:tavLst>
                                        <p:tav tm="0">
                                          <p:val>
                                            <p:strVal val="1+#ppt_h/2"/>
                                          </p:val>
                                        </p:tav>
                                        <p:tav tm="100000">
                                          <p:val>
                                            <p:strVal val="#ppt_y"/>
                                          </p:val>
                                        </p:tav>
                                      </p:tavLst>
                                    </p:anim>
                                  </p:childTnLst>
                                </p:cTn>
                              </p:par>
                              <p:par>
                                <p:cTn id="558" nodeType="withEffect" fill="hold" presetClass="entr" presetID="2" presetSubtype="4">
                                  <p:stCondLst>
                                    <p:cond delay="0"/>
                                  </p:stCondLst>
                                  <p:childTnLst>
                                    <p:set>
                                      <p:cBhvr>
                                        <p:cTn id="559" dur="1" fill="hold">
                                          <p:stCondLst>
                                            <p:cond delay="0"/>
                                          </p:stCondLst>
                                        </p:cTn>
                                        <p:tgtEl>
                                          <p:spTgt spid="503">
                                            <p:txEl>
                                              <p:pRg st="2" end="2"/>
                                            </p:txEl>
                                          </p:spTgt>
                                        </p:tgtEl>
                                        <p:attrNameLst>
                                          <p:attrName>style.visibility</p:attrName>
                                        </p:attrNameLst>
                                      </p:cBhvr>
                                      <p:to>
                                        <p:strVal val="visible"/>
                                      </p:to>
                                    </p:set>
                                    <p:anim calcmode="lin" valueType="num">
                                      <p:cBhvr additive="repl">
                                        <p:cTn id="560" dur="500" fill="hold"/>
                                        <p:tgtEl>
                                          <p:spTgt spid="503">
                                            <p:txEl>
                                              <p:pRg st="2" end="2"/>
                                            </p:txEl>
                                          </p:spTgt>
                                        </p:tgtEl>
                                        <p:attrNameLst>
                                          <p:attrName>ppt_x</p:attrName>
                                        </p:attrNameLst>
                                      </p:cBhvr>
                                      <p:tavLst>
                                        <p:tav tm="0">
                                          <p:val>
                                            <p:strVal val="#ppt_x"/>
                                          </p:val>
                                        </p:tav>
                                        <p:tav tm="100000">
                                          <p:val>
                                            <p:strVal val="#ppt_x"/>
                                          </p:val>
                                        </p:tav>
                                      </p:tavLst>
                                    </p:anim>
                                    <p:anim calcmode="lin" valueType="num">
                                      <p:cBhvr additive="repl">
                                        <p:cTn id="561" dur="500" fill="hold"/>
                                        <p:tgtEl>
                                          <p:spTgt spid="503">
                                            <p:txEl>
                                              <p:pRg st="2" end="2"/>
                                            </p:txEl>
                                          </p:spTgt>
                                        </p:tgtEl>
                                        <p:attrNameLst>
                                          <p:attrName>ppt_y</p:attrName>
                                        </p:attrNameLst>
                                      </p:cBhvr>
                                      <p:tavLst>
                                        <p:tav tm="0">
                                          <p:val>
                                            <p:strVal val="1+#ppt_h/2"/>
                                          </p:val>
                                        </p:tav>
                                        <p:tav tm="100000">
                                          <p:val>
                                            <p:strVal val="#ppt_y"/>
                                          </p:val>
                                        </p:tav>
                                      </p:tavLst>
                                    </p:anim>
                                  </p:childTnLst>
                                </p:cTn>
                              </p:par>
                              <p:par>
                                <p:cTn id="562" nodeType="withEffect" fill="hold" presetClass="entr" presetID="2" presetSubtype="4">
                                  <p:stCondLst>
                                    <p:cond delay="0"/>
                                  </p:stCondLst>
                                  <p:childTnLst>
                                    <p:set>
                                      <p:cBhvr>
                                        <p:cTn id="563" dur="1" fill="hold">
                                          <p:stCondLst>
                                            <p:cond delay="0"/>
                                          </p:stCondLst>
                                        </p:cTn>
                                        <p:tgtEl>
                                          <p:spTgt spid="503">
                                            <p:txEl>
                                              <p:pRg st="3" end="3"/>
                                            </p:txEl>
                                          </p:spTgt>
                                        </p:tgtEl>
                                        <p:attrNameLst>
                                          <p:attrName>style.visibility</p:attrName>
                                        </p:attrNameLst>
                                      </p:cBhvr>
                                      <p:to>
                                        <p:strVal val="visible"/>
                                      </p:to>
                                    </p:set>
                                    <p:anim calcmode="lin" valueType="num">
                                      <p:cBhvr additive="repl">
                                        <p:cTn id="564" dur="500" fill="hold"/>
                                        <p:tgtEl>
                                          <p:spTgt spid="503">
                                            <p:txEl>
                                              <p:pRg st="3" end="3"/>
                                            </p:txEl>
                                          </p:spTgt>
                                        </p:tgtEl>
                                        <p:attrNameLst>
                                          <p:attrName>ppt_x</p:attrName>
                                        </p:attrNameLst>
                                      </p:cBhvr>
                                      <p:tavLst>
                                        <p:tav tm="0">
                                          <p:val>
                                            <p:strVal val="#ppt_x"/>
                                          </p:val>
                                        </p:tav>
                                        <p:tav tm="100000">
                                          <p:val>
                                            <p:strVal val="#ppt_x"/>
                                          </p:val>
                                        </p:tav>
                                      </p:tavLst>
                                    </p:anim>
                                    <p:anim calcmode="lin" valueType="num">
                                      <p:cBhvr additive="repl">
                                        <p:cTn id="565" dur="500" fill="hold"/>
                                        <p:tgtEl>
                                          <p:spTgt spid="503">
                                            <p:txEl>
                                              <p:pRg st="3" end="3"/>
                                            </p:txEl>
                                          </p:spTgt>
                                        </p:tgtEl>
                                        <p:attrNameLst>
                                          <p:attrName>ppt_y</p:attrName>
                                        </p:attrNameLst>
                                      </p:cBhvr>
                                      <p:tavLst>
                                        <p:tav tm="0">
                                          <p:val>
                                            <p:strVal val="1+#ppt_h/2"/>
                                          </p:val>
                                        </p:tav>
                                        <p:tav tm="100000">
                                          <p:val>
                                            <p:strVal val="#ppt_y"/>
                                          </p:val>
                                        </p:tav>
                                      </p:tavLst>
                                    </p:anim>
                                  </p:childTnLst>
                                </p:cTn>
                              </p:par>
                              <p:par>
                                <p:cTn id="566" nodeType="withEffect" fill="hold" presetClass="entr" presetID="2" presetSubtype="4">
                                  <p:stCondLst>
                                    <p:cond delay="0"/>
                                  </p:stCondLst>
                                  <p:childTnLst>
                                    <p:set>
                                      <p:cBhvr>
                                        <p:cTn id="567" dur="1" fill="hold">
                                          <p:stCondLst>
                                            <p:cond delay="0"/>
                                          </p:stCondLst>
                                        </p:cTn>
                                        <p:tgtEl>
                                          <p:spTgt spid="503">
                                            <p:txEl>
                                              <p:pRg st="4" end="4"/>
                                            </p:txEl>
                                          </p:spTgt>
                                        </p:tgtEl>
                                        <p:attrNameLst>
                                          <p:attrName>style.visibility</p:attrName>
                                        </p:attrNameLst>
                                      </p:cBhvr>
                                      <p:to>
                                        <p:strVal val="visible"/>
                                      </p:to>
                                    </p:set>
                                    <p:anim calcmode="lin" valueType="num">
                                      <p:cBhvr additive="repl">
                                        <p:cTn id="568" dur="500" fill="hold"/>
                                        <p:tgtEl>
                                          <p:spTgt spid="503">
                                            <p:txEl>
                                              <p:pRg st="4" end="4"/>
                                            </p:txEl>
                                          </p:spTgt>
                                        </p:tgtEl>
                                        <p:attrNameLst>
                                          <p:attrName>ppt_x</p:attrName>
                                        </p:attrNameLst>
                                      </p:cBhvr>
                                      <p:tavLst>
                                        <p:tav tm="0">
                                          <p:val>
                                            <p:strVal val="#ppt_x"/>
                                          </p:val>
                                        </p:tav>
                                        <p:tav tm="100000">
                                          <p:val>
                                            <p:strVal val="#ppt_x"/>
                                          </p:val>
                                        </p:tav>
                                      </p:tavLst>
                                    </p:anim>
                                    <p:anim calcmode="lin" valueType="num">
                                      <p:cBhvr additive="repl">
                                        <p:cTn id="569" dur="500" fill="hold"/>
                                        <p:tgtEl>
                                          <p:spTgt spid="503">
                                            <p:txEl>
                                              <p:pRg st="4" end="4"/>
                                            </p:txEl>
                                          </p:spTgt>
                                        </p:tgtEl>
                                        <p:attrNameLst>
                                          <p:attrName>ppt_y</p:attrName>
                                        </p:attrNameLst>
                                      </p:cBhvr>
                                      <p:tavLst>
                                        <p:tav tm="0">
                                          <p:val>
                                            <p:strVal val="1+#ppt_h/2"/>
                                          </p:val>
                                        </p:tav>
                                        <p:tav tm="100000">
                                          <p:val>
                                            <p:strVal val="#ppt_y"/>
                                          </p:val>
                                        </p:tav>
                                      </p:tavLst>
                                    </p:anim>
                                  </p:childTnLst>
                                </p:cTn>
                              </p:par>
                              <p:par>
                                <p:cTn id="570" nodeType="withEffect" fill="hold" presetClass="entr" presetID="2" presetSubtype="4">
                                  <p:stCondLst>
                                    <p:cond delay="0"/>
                                  </p:stCondLst>
                                  <p:childTnLst>
                                    <p:set>
                                      <p:cBhvr>
                                        <p:cTn id="571" dur="1" fill="hold">
                                          <p:stCondLst>
                                            <p:cond delay="0"/>
                                          </p:stCondLst>
                                        </p:cTn>
                                        <p:tgtEl>
                                          <p:spTgt spid="503">
                                            <p:txEl>
                                              <p:pRg st="5" end="5"/>
                                            </p:txEl>
                                          </p:spTgt>
                                        </p:tgtEl>
                                        <p:attrNameLst>
                                          <p:attrName>style.visibility</p:attrName>
                                        </p:attrNameLst>
                                      </p:cBhvr>
                                      <p:to>
                                        <p:strVal val="visible"/>
                                      </p:to>
                                    </p:set>
                                    <p:anim calcmode="lin" valueType="num">
                                      <p:cBhvr additive="repl">
                                        <p:cTn id="572" dur="500" fill="hold"/>
                                        <p:tgtEl>
                                          <p:spTgt spid="503">
                                            <p:txEl>
                                              <p:pRg st="5" end="5"/>
                                            </p:txEl>
                                          </p:spTgt>
                                        </p:tgtEl>
                                        <p:attrNameLst>
                                          <p:attrName>ppt_x</p:attrName>
                                        </p:attrNameLst>
                                      </p:cBhvr>
                                      <p:tavLst>
                                        <p:tav tm="0">
                                          <p:val>
                                            <p:strVal val="#ppt_x"/>
                                          </p:val>
                                        </p:tav>
                                        <p:tav tm="100000">
                                          <p:val>
                                            <p:strVal val="#ppt_x"/>
                                          </p:val>
                                        </p:tav>
                                      </p:tavLst>
                                    </p:anim>
                                    <p:anim calcmode="lin" valueType="num">
                                      <p:cBhvr additive="repl">
                                        <p:cTn id="573" dur="500" fill="hold"/>
                                        <p:tgtEl>
                                          <p:spTgt spid="503">
                                            <p:txEl>
                                              <p:pRg st="5" end="5"/>
                                            </p:txEl>
                                          </p:spTgt>
                                        </p:tgtEl>
                                        <p:attrNameLst>
                                          <p:attrName>ppt_y</p:attrName>
                                        </p:attrNameLst>
                                      </p:cBhvr>
                                      <p:tavLst>
                                        <p:tav tm="0">
                                          <p:val>
                                            <p:strVal val="1+#ppt_h/2"/>
                                          </p:val>
                                        </p:tav>
                                        <p:tav tm="100000">
                                          <p:val>
                                            <p:strVal val="#ppt_y"/>
                                          </p:val>
                                        </p:tav>
                                      </p:tavLst>
                                    </p:anim>
                                  </p:childTnLst>
                                </p:cTn>
                              </p:par>
                              <p:par>
                                <p:cTn id="574" nodeType="withEffect" fill="hold" presetClass="entr" presetID="2" presetSubtype="4">
                                  <p:stCondLst>
                                    <p:cond delay="0"/>
                                  </p:stCondLst>
                                  <p:childTnLst>
                                    <p:set>
                                      <p:cBhvr>
                                        <p:cTn id="575" dur="1" fill="hold">
                                          <p:stCondLst>
                                            <p:cond delay="0"/>
                                          </p:stCondLst>
                                        </p:cTn>
                                        <p:tgtEl>
                                          <p:spTgt spid="503">
                                            <p:txEl>
                                              <p:pRg st="6" end="6"/>
                                            </p:txEl>
                                          </p:spTgt>
                                        </p:tgtEl>
                                        <p:attrNameLst>
                                          <p:attrName>style.visibility</p:attrName>
                                        </p:attrNameLst>
                                      </p:cBhvr>
                                      <p:to>
                                        <p:strVal val="visible"/>
                                      </p:to>
                                    </p:set>
                                    <p:anim calcmode="lin" valueType="num">
                                      <p:cBhvr additive="repl">
                                        <p:cTn id="576" dur="500" fill="hold"/>
                                        <p:tgtEl>
                                          <p:spTgt spid="503">
                                            <p:txEl>
                                              <p:pRg st="6" end="6"/>
                                            </p:txEl>
                                          </p:spTgt>
                                        </p:tgtEl>
                                        <p:attrNameLst>
                                          <p:attrName>ppt_x</p:attrName>
                                        </p:attrNameLst>
                                      </p:cBhvr>
                                      <p:tavLst>
                                        <p:tav tm="0">
                                          <p:val>
                                            <p:strVal val="#ppt_x"/>
                                          </p:val>
                                        </p:tav>
                                        <p:tav tm="100000">
                                          <p:val>
                                            <p:strVal val="#ppt_x"/>
                                          </p:val>
                                        </p:tav>
                                      </p:tavLst>
                                    </p:anim>
                                    <p:anim calcmode="lin" valueType="num">
                                      <p:cBhvr additive="repl">
                                        <p:cTn id="577" dur="500" fill="hold"/>
                                        <p:tgtEl>
                                          <p:spTgt spid="503">
                                            <p:txEl>
                                              <p:pRg st="6" end="6"/>
                                            </p:txEl>
                                          </p:spTgt>
                                        </p:tgtEl>
                                        <p:attrNameLst>
                                          <p:attrName>ppt_y</p:attrName>
                                        </p:attrNameLst>
                                      </p:cBhvr>
                                      <p:tavLst>
                                        <p:tav tm="0">
                                          <p:val>
                                            <p:strVal val="1+#ppt_h/2"/>
                                          </p:val>
                                        </p:tav>
                                        <p:tav tm="100000">
                                          <p:val>
                                            <p:strVal val="#ppt_y"/>
                                          </p:val>
                                        </p:tav>
                                      </p:tavLst>
                                    </p:anim>
                                  </p:childTnLst>
                                </p:cTn>
                              </p:par>
                              <p:par>
                                <p:cTn id="578" nodeType="withEffect" fill="hold" presetClass="entr" presetID="2" presetSubtype="4">
                                  <p:stCondLst>
                                    <p:cond delay="0"/>
                                  </p:stCondLst>
                                  <p:childTnLst>
                                    <p:set>
                                      <p:cBhvr>
                                        <p:cTn id="579" dur="1" fill="hold">
                                          <p:stCondLst>
                                            <p:cond delay="0"/>
                                          </p:stCondLst>
                                        </p:cTn>
                                        <p:tgtEl>
                                          <p:spTgt spid="503">
                                            <p:txEl>
                                              <p:pRg st="7" end="7"/>
                                            </p:txEl>
                                          </p:spTgt>
                                        </p:tgtEl>
                                        <p:attrNameLst>
                                          <p:attrName>style.visibility</p:attrName>
                                        </p:attrNameLst>
                                      </p:cBhvr>
                                      <p:to>
                                        <p:strVal val="visible"/>
                                      </p:to>
                                    </p:set>
                                    <p:anim calcmode="lin" valueType="num">
                                      <p:cBhvr additive="repl">
                                        <p:cTn id="580" dur="500" fill="hold"/>
                                        <p:tgtEl>
                                          <p:spTgt spid="503">
                                            <p:txEl>
                                              <p:pRg st="7" end="7"/>
                                            </p:txEl>
                                          </p:spTgt>
                                        </p:tgtEl>
                                        <p:attrNameLst>
                                          <p:attrName>ppt_x</p:attrName>
                                        </p:attrNameLst>
                                      </p:cBhvr>
                                      <p:tavLst>
                                        <p:tav tm="0">
                                          <p:val>
                                            <p:strVal val="#ppt_x"/>
                                          </p:val>
                                        </p:tav>
                                        <p:tav tm="100000">
                                          <p:val>
                                            <p:strVal val="#ppt_x"/>
                                          </p:val>
                                        </p:tav>
                                      </p:tavLst>
                                    </p:anim>
                                    <p:anim calcmode="lin" valueType="num">
                                      <p:cBhvr additive="repl">
                                        <p:cTn id="581" dur="500" fill="hold"/>
                                        <p:tgtEl>
                                          <p:spTgt spid="503">
                                            <p:txEl>
                                              <p:pRg st="7" end="7"/>
                                            </p:txEl>
                                          </p:spTgt>
                                        </p:tgtEl>
                                        <p:attrNameLst>
                                          <p:attrName>ppt_y</p:attrName>
                                        </p:attrNameLst>
                                      </p:cBhvr>
                                      <p:tavLst>
                                        <p:tav tm="0">
                                          <p:val>
                                            <p:strVal val="1+#ppt_h/2"/>
                                          </p:val>
                                        </p:tav>
                                        <p:tav tm="100000">
                                          <p:val>
                                            <p:strVal val="#ppt_y"/>
                                          </p:val>
                                        </p:tav>
                                      </p:tavLst>
                                    </p:anim>
                                  </p:childTnLst>
                                </p:cTn>
                              </p:par>
                              <p:par>
                                <p:cTn id="582" nodeType="withEffect" fill="hold" presetClass="entr" presetID="2" presetSubtype="4">
                                  <p:stCondLst>
                                    <p:cond delay="0"/>
                                  </p:stCondLst>
                                  <p:childTnLst>
                                    <p:set>
                                      <p:cBhvr>
                                        <p:cTn id="583" dur="1" fill="hold">
                                          <p:stCondLst>
                                            <p:cond delay="0"/>
                                          </p:stCondLst>
                                        </p:cTn>
                                        <p:tgtEl>
                                          <p:spTgt spid="503">
                                            <p:txEl>
                                              <p:pRg st="9" end="9"/>
                                            </p:txEl>
                                          </p:spTgt>
                                        </p:tgtEl>
                                        <p:attrNameLst>
                                          <p:attrName>style.visibility</p:attrName>
                                        </p:attrNameLst>
                                      </p:cBhvr>
                                      <p:to>
                                        <p:strVal val="visible"/>
                                      </p:to>
                                    </p:set>
                                    <p:anim calcmode="lin" valueType="num">
                                      <p:cBhvr additive="repl">
                                        <p:cTn id="584" dur="500" fill="hold"/>
                                        <p:tgtEl>
                                          <p:spTgt spid="503">
                                            <p:txEl>
                                              <p:pRg st="9" end="9"/>
                                            </p:txEl>
                                          </p:spTgt>
                                        </p:tgtEl>
                                        <p:attrNameLst>
                                          <p:attrName>ppt_x</p:attrName>
                                        </p:attrNameLst>
                                      </p:cBhvr>
                                      <p:tavLst>
                                        <p:tav tm="0">
                                          <p:val>
                                            <p:strVal val="#ppt_x"/>
                                          </p:val>
                                        </p:tav>
                                        <p:tav tm="100000">
                                          <p:val>
                                            <p:strVal val="#ppt_x"/>
                                          </p:val>
                                        </p:tav>
                                      </p:tavLst>
                                    </p:anim>
                                    <p:anim calcmode="lin" valueType="num">
                                      <p:cBhvr additive="repl">
                                        <p:cTn id="585" dur="500" fill="hold"/>
                                        <p:tgtEl>
                                          <p:spTgt spid="503">
                                            <p:txEl>
                                              <p:pRg st="9" end="9"/>
                                            </p:txEl>
                                          </p:spTgt>
                                        </p:tgtEl>
                                        <p:attrNameLst>
                                          <p:attrName>ppt_y</p:attrName>
                                        </p:attrNameLst>
                                      </p:cBhvr>
                                      <p:tavLst>
                                        <p:tav tm="0">
                                          <p:val>
                                            <p:strVal val="1+#ppt_h/2"/>
                                          </p:val>
                                        </p:tav>
                                        <p:tav tm="100000">
                                          <p:val>
                                            <p:strVal val="#ppt_y"/>
                                          </p:val>
                                        </p:tav>
                                      </p:tavLst>
                                    </p:anim>
                                  </p:childTnLst>
                                </p:cTn>
                              </p:par>
                              <p:par>
                                <p:cTn id="586" nodeType="withEffect" fill="hold" presetClass="entr" presetID="2" presetSubtype="4">
                                  <p:stCondLst>
                                    <p:cond delay="0"/>
                                  </p:stCondLst>
                                  <p:childTnLst>
                                    <p:set>
                                      <p:cBhvr>
                                        <p:cTn id="587" dur="1" fill="hold">
                                          <p:stCondLst>
                                            <p:cond delay="0"/>
                                          </p:stCondLst>
                                        </p:cTn>
                                        <p:tgtEl>
                                          <p:spTgt spid="503">
                                            <p:txEl>
                                              <p:pRg st="10" end="10"/>
                                            </p:txEl>
                                          </p:spTgt>
                                        </p:tgtEl>
                                        <p:attrNameLst>
                                          <p:attrName>style.visibility</p:attrName>
                                        </p:attrNameLst>
                                      </p:cBhvr>
                                      <p:to>
                                        <p:strVal val="visible"/>
                                      </p:to>
                                    </p:set>
                                    <p:anim calcmode="lin" valueType="num">
                                      <p:cBhvr additive="repl">
                                        <p:cTn id="588" dur="500" fill="hold"/>
                                        <p:tgtEl>
                                          <p:spTgt spid="503">
                                            <p:txEl>
                                              <p:pRg st="10" end="10"/>
                                            </p:txEl>
                                          </p:spTgt>
                                        </p:tgtEl>
                                        <p:attrNameLst>
                                          <p:attrName>ppt_x</p:attrName>
                                        </p:attrNameLst>
                                      </p:cBhvr>
                                      <p:tavLst>
                                        <p:tav tm="0">
                                          <p:val>
                                            <p:strVal val="#ppt_x"/>
                                          </p:val>
                                        </p:tav>
                                        <p:tav tm="100000">
                                          <p:val>
                                            <p:strVal val="#ppt_x"/>
                                          </p:val>
                                        </p:tav>
                                      </p:tavLst>
                                    </p:anim>
                                    <p:anim calcmode="lin" valueType="num">
                                      <p:cBhvr additive="repl">
                                        <p:cTn id="589" dur="500" fill="hold"/>
                                        <p:tgtEl>
                                          <p:spTgt spid="503">
                                            <p:txEl>
                                              <p:pRg st="10" end="10"/>
                                            </p:txEl>
                                          </p:spTgt>
                                        </p:tgtEl>
                                        <p:attrNameLst>
                                          <p:attrName>ppt_y</p:attrName>
                                        </p:attrNameLst>
                                      </p:cBhvr>
                                      <p:tavLst>
                                        <p:tav tm="0">
                                          <p:val>
                                            <p:strVal val="1+#ppt_h/2"/>
                                          </p:val>
                                        </p:tav>
                                        <p:tav tm="100000">
                                          <p:val>
                                            <p:strVal val="#ppt_y"/>
                                          </p:val>
                                        </p:tav>
                                      </p:tavLst>
                                    </p:anim>
                                  </p:childTnLst>
                                </p:cTn>
                              </p:par>
                              <p:par>
                                <p:cTn id="590" nodeType="withEffect" fill="hold" presetClass="entr" presetID="2" presetSubtype="4">
                                  <p:stCondLst>
                                    <p:cond delay="0"/>
                                  </p:stCondLst>
                                  <p:childTnLst>
                                    <p:set>
                                      <p:cBhvr>
                                        <p:cTn id="591" dur="1" fill="hold">
                                          <p:stCondLst>
                                            <p:cond delay="0"/>
                                          </p:stCondLst>
                                        </p:cTn>
                                        <p:tgtEl>
                                          <p:spTgt spid="503">
                                            <p:txEl>
                                              <p:pRg st="11" end="11"/>
                                            </p:txEl>
                                          </p:spTgt>
                                        </p:tgtEl>
                                        <p:attrNameLst>
                                          <p:attrName>style.visibility</p:attrName>
                                        </p:attrNameLst>
                                      </p:cBhvr>
                                      <p:to>
                                        <p:strVal val="visible"/>
                                      </p:to>
                                    </p:set>
                                    <p:anim calcmode="lin" valueType="num">
                                      <p:cBhvr additive="repl">
                                        <p:cTn id="592" dur="500" fill="hold"/>
                                        <p:tgtEl>
                                          <p:spTgt spid="503">
                                            <p:txEl>
                                              <p:pRg st="11" end="11"/>
                                            </p:txEl>
                                          </p:spTgt>
                                        </p:tgtEl>
                                        <p:attrNameLst>
                                          <p:attrName>ppt_x</p:attrName>
                                        </p:attrNameLst>
                                      </p:cBhvr>
                                      <p:tavLst>
                                        <p:tav tm="0">
                                          <p:val>
                                            <p:strVal val="#ppt_x"/>
                                          </p:val>
                                        </p:tav>
                                        <p:tav tm="100000">
                                          <p:val>
                                            <p:strVal val="#ppt_x"/>
                                          </p:val>
                                        </p:tav>
                                      </p:tavLst>
                                    </p:anim>
                                    <p:anim calcmode="lin" valueType="num">
                                      <p:cBhvr additive="repl">
                                        <p:cTn id="593" dur="500" fill="hold"/>
                                        <p:tgtEl>
                                          <p:spTgt spid="503">
                                            <p:txEl>
                                              <p:pRg st="11" end="11"/>
                                            </p:txEl>
                                          </p:spTgt>
                                        </p:tgtEl>
                                        <p:attrNameLst>
                                          <p:attrName>ppt_y</p:attrName>
                                        </p:attrNameLst>
                                      </p:cBhvr>
                                      <p:tavLst>
                                        <p:tav tm="0">
                                          <p:val>
                                            <p:strVal val="1+#ppt_h/2"/>
                                          </p:val>
                                        </p:tav>
                                        <p:tav tm="100000">
                                          <p:val>
                                            <p:strVal val="#ppt_y"/>
                                          </p:val>
                                        </p:tav>
                                      </p:tavLst>
                                    </p:anim>
                                  </p:childTnLst>
                                </p:cTn>
                              </p:par>
                              <p:par>
                                <p:cTn id="594" nodeType="withEffect" fill="hold" presetClass="entr" presetID="2" presetSubtype="4">
                                  <p:stCondLst>
                                    <p:cond delay="0"/>
                                  </p:stCondLst>
                                  <p:childTnLst>
                                    <p:set>
                                      <p:cBhvr>
                                        <p:cTn id="595" dur="1" fill="hold">
                                          <p:stCondLst>
                                            <p:cond delay="0"/>
                                          </p:stCondLst>
                                        </p:cTn>
                                        <p:tgtEl>
                                          <p:spTgt spid="503">
                                            <p:txEl>
                                              <p:pRg st="12" end="12"/>
                                            </p:txEl>
                                          </p:spTgt>
                                        </p:tgtEl>
                                        <p:attrNameLst>
                                          <p:attrName>style.visibility</p:attrName>
                                        </p:attrNameLst>
                                      </p:cBhvr>
                                      <p:to>
                                        <p:strVal val="visible"/>
                                      </p:to>
                                    </p:set>
                                    <p:anim calcmode="lin" valueType="num">
                                      <p:cBhvr additive="repl">
                                        <p:cTn id="596" dur="500" fill="hold"/>
                                        <p:tgtEl>
                                          <p:spTgt spid="503">
                                            <p:txEl>
                                              <p:pRg st="12" end="12"/>
                                            </p:txEl>
                                          </p:spTgt>
                                        </p:tgtEl>
                                        <p:attrNameLst>
                                          <p:attrName>ppt_x</p:attrName>
                                        </p:attrNameLst>
                                      </p:cBhvr>
                                      <p:tavLst>
                                        <p:tav tm="0">
                                          <p:val>
                                            <p:strVal val="#ppt_x"/>
                                          </p:val>
                                        </p:tav>
                                        <p:tav tm="100000">
                                          <p:val>
                                            <p:strVal val="#ppt_x"/>
                                          </p:val>
                                        </p:tav>
                                      </p:tavLst>
                                    </p:anim>
                                    <p:anim calcmode="lin" valueType="num">
                                      <p:cBhvr additive="repl">
                                        <p:cTn id="597" dur="500" fill="hold"/>
                                        <p:tgtEl>
                                          <p:spTgt spid="503">
                                            <p:txEl>
                                              <p:pRg st="12" end="12"/>
                                            </p:txEl>
                                          </p:spTgt>
                                        </p:tgtEl>
                                        <p:attrNameLst>
                                          <p:attrName>ppt_y</p:attrName>
                                        </p:attrNameLst>
                                      </p:cBhvr>
                                      <p:tavLst>
                                        <p:tav tm="0">
                                          <p:val>
                                            <p:strVal val="1+#ppt_h/2"/>
                                          </p:val>
                                        </p:tav>
                                        <p:tav tm="100000">
                                          <p:val>
                                            <p:strVal val="#ppt_y"/>
                                          </p:val>
                                        </p:tav>
                                      </p:tavLst>
                                    </p:anim>
                                  </p:childTnLst>
                                </p:cTn>
                              </p:par>
                              <p:par>
                                <p:cTn id="598" nodeType="withEffect" fill="hold" presetClass="entr" presetID="2" presetSubtype="4">
                                  <p:stCondLst>
                                    <p:cond delay="0"/>
                                  </p:stCondLst>
                                  <p:childTnLst>
                                    <p:set>
                                      <p:cBhvr>
                                        <p:cTn id="599" dur="1" fill="hold">
                                          <p:stCondLst>
                                            <p:cond delay="0"/>
                                          </p:stCondLst>
                                        </p:cTn>
                                        <p:tgtEl>
                                          <p:spTgt spid="503">
                                            <p:txEl>
                                              <p:pRg st="13" end="13"/>
                                            </p:txEl>
                                          </p:spTgt>
                                        </p:tgtEl>
                                        <p:attrNameLst>
                                          <p:attrName>style.visibility</p:attrName>
                                        </p:attrNameLst>
                                      </p:cBhvr>
                                      <p:to>
                                        <p:strVal val="visible"/>
                                      </p:to>
                                    </p:set>
                                    <p:anim calcmode="lin" valueType="num">
                                      <p:cBhvr additive="repl">
                                        <p:cTn id="600" dur="500" fill="hold"/>
                                        <p:tgtEl>
                                          <p:spTgt spid="503">
                                            <p:txEl>
                                              <p:pRg st="13" end="13"/>
                                            </p:txEl>
                                          </p:spTgt>
                                        </p:tgtEl>
                                        <p:attrNameLst>
                                          <p:attrName>ppt_x</p:attrName>
                                        </p:attrNameLst>
                                      </p:cBhvr>
                                      <p:tavLst>
                                        <p:tav tm="0">
                                          <p:val>
                                            <p:strVal val="#ppt_x"/>
                                          </p:val>
                                        </p:tav>
                                        <p:tav tm="100000">
                                          <p:val>
                                            <p:strVal val="#ppt_x"/>
                                          </p:val>
                                        </p:tav>
                                      </p:tavLst>
                                    </p:anim>
                                    <p:anim calcmode="lin" valueType="num">
                                      <p:cBhvr additive="repl">
                                        <p:cTn id="601" dur="500" fill="hold"/>
                                        <p:tgtEl>
                                          <p:spTgt spid="503">
                                            <p:txEl>
                                              <p:pRg st="13" end="13"/>
                                            </p:txEl>
                                          </p:spTgt>
                                        </p:tgtEl>
                                        <p:attrNameLst>
                                          <p:attrName>ppt_y</p:attrName>
                                        </p:attrNameLst>
                                      </p:cBhvr>
                                      <p:tavLst>
                                        <p:tav tm="0">
                                          <p:val>
                                            <p:strVal val="1+#ppt_h/2"/>
                                          </p:val>
                                        </p:tav>
                                        <p:tav tm="100000">
                                          <p:val>
                                            <p:strVal val="#ppt_y"/>
                                          </p:val>
                                        </p:tav>
                                      </p:tavLst>
                                    </p:anim>
                                  </p:childTnLst>
                                </p:cTn>
                              </p:par>
                              <p:par>
                                <p:cTn id="602" nodeType="withEffect" fill="hold" presetClass="entr" presetID="2" presetSubtype="4">
                                  <p:stCondLst>
                                    <p:cond delay="0"/>
                                  </p:stCondLst>
                                  <p:childTnLst>
                                    <p:set>
                                      <p:cBhvr>
                                        <p:cTn id="603" dur="1" fill="hold">
                                          <p:stCondLst>
                                            <p:cond delay="0"/>
                                          </p:stCondLst>
                                        </p:cTn>
                                        <p:tgtEl>
                                          <p:spTgt spid="503">
                                            <p:txEl>
                                              <p:pRg st="14" end="14"/>
                                            </p:txEl>
                                          </p:spTgt>
                                        </p:tgtEl>
                                        <p:attrNameLst>
                                          <p:attrName>style.visibility</p:attrName>
                                        </p:attrNameLst>
                                      </p:cBhvr>
                                      <p:to>
                                        <p:strVal val="visible"/>
                                      </p:to>
                                    </p:set>
                                    <p:anim calcmode="lin" valueType="num">
                                      <p:cBhvr additive="repl">
                                        <p:cTn id="604" dur="500" fill="hold"/>
                                        <p:tgtEl>
                                          <p:spTgt spid="503">
                                            <p:txEl>
                                              <p:pRg st="14" end="14"/>
                                            </p:txEl>
                                          </p:spTgt>
                                        </p:tgtEl>
                                        <p:attrNameLst>
                                          <p:attrName>ppt_x</p:attrName>
                                        </p:attrNameLst>
                                      </p:cBhvr>
                                      <p:tavLst>
                                        <p:tav tm="0">
                                          <p:val>
                                            <p:strVal val="#ppt_x"/>
                                          </p:val>
                                        </p:tav>
                                        <p:tav tm="100000">
                                          <p:val>
                                            <p:strVal val="#ppt_x"/>
                                          </p:val>
                                        </p:tav>
                                      </p:tavLst>
                                    </p:anim>
                                    <p:anim calcmode="lin" valueType="num">
                                      <p:cBhvr additive="repl">
                                        <p:cTn id="605" dur="500" fill="hold"/>
                                        <p:tgtEl>
                                          <p:spTgt spid="503">
                                            <p:txEl>
                                              <p:pRg st="14" end="14"/>
                                            </p:txEl>
                                          </p:spTgt>
                                        </p:tgtEl>
                                        <p:attrNameLst>
                                          <p:attrName>ppt_y</p:attrName>
                                        </p:attrNameLst>
                                      </p:cBhvr>
                                      <p:tavLst>
                                        <p:tav tm="0">
                                          <p:val>
                                            <p:strVal val="1+#ppt_h/2"/>
                                          </p:val>
                                        </p:tav>
                                        <p:tav tm="100000">
                                          <p:val>
                                            <p:strVal val="#ppt_y"/>
                                          </p:val>
                                        </p:tav>
                                      </p:tavLst>
                                    </p:anim>
                                  </p:childTnLst>
                                </p:cTn>
                              </p:par>
                              <p:par>
                                <p:cTn id="606" nodeType="withEffect" fill="hold" presetClass="entr" presetID="2" presetSubtype="4">
                                  <p:stCondLst>
                                    <p:cond delay="0"/>
                                  </p:stCondLst>
                                  <p:childTnLst>
                                    <p:set>
                                      <p:cBhvr>
                                        <p:cTn id="607" dur="1" fill="hold">
                                          <p:stCondLst>
                                            <p:cond delay="0"/>
                                          </p:stCondLst>
                                        </p:cTn>
                                        <p:tgtEl>
                                          <p:spTgt spid="503">
                                            <p:txEl>
                                              <p:pRg st="15" end="15"/>
                                            </p:txEl>
                                          </p:spTgt>
                                        </p:tgtEl>
                                        <p:attrNameLst>
                                          <p:attrName>style.visibility</p:attrName>
                                        </p:attrNameLst>
                                      </p:cBhvr>
                                      <p:to>
                                        <p:strVal val="visible"/>
                                      </p:to>
                                    </p:set>
                                    <p:anim calcmode="lin" valueType="num">
                                      <p:cBhvr additive="repl">
                                        <p:cTn id="608" dur="500" fill="hold"/>
                                        <p:tgtEl>
                                          <p:spTgt spid="503">
                                            <p:txEl>
                                              <p:pRg st="15" end="15"/>
                                            </p:txEl>
                                          </p:spTgt>
                                        </p:tgtEl>
                                        <p:attrNameLst>
                                          <p:attrName>ppt_x</p:attrName>
                                        </p:attrNameLst>
                                      </p:cBhvr>
                                      <p:tavLst>
                                        <p:tav tm="0">
                                          <p:val>
                                            <p:strVal val="#ppt_x"/>
                                          </p:val>
                                        </p:tav>
                                        <p:tav tm="100000">
                                          <p:val>
                                            <p:strVal val="#ppt_x"/>
                                          </p:val>
                                        </p:tav>
                                      </p:tavLst>
                                    </p:anim>
                                    <p:anim calcmode="lin" valueType="num">
                                      <p:cBhvr additive="repl">
                                        <p:cTn id="609" dur="500" fill="hold"/>
                                        <p:tgtEl>
                                          <p:spTgt spid="503">
                                            <p:txEl>
                                              <p:pRg st="15" end="15"/>
                                            </p:txEl>
                                          </p:spTgt>
                                        </p:tgtEl>
                                        <p:attrNameLst>
                                          <p:attrName>ppt_y</p:attrName>
                                        </p:attrNameLst>
                                      </p:cBhvr>
                                      <p:tavLst>
                                        <p:tav tm="0">
                                          <p:val>
                                            <p:strVal val="1+#ppt_h/2"/>
                                          </p:val>
                                        </p:tav>
                                        <p:tav tm="100000">
                                          <p:val>
                                            <p:strVal val="#ppt_y"/>
                                          </p:val>
                                        </p:tav>
                                      </p:tavLst>
                                    </p:anim>
                                  </p:childTnLst>
                                </p:cTn>
                              </p:par>
                              <p:par>
                                <p:cTn id="610" nodeType="withEffect" fill="hold" presetClass="entr" presetID="2" presetSubtype="4">
                                  <p:stCondLst>
                                    <p:cond delay="0"/>
                                  </p:stCondLst>
                                  <p:childTnLst>
                                    <p:set>
                                      <p:cBhvr>
                                        <p:cTn id="611" dur="1" fill="hold">
                                          <p:stCondLst>
                                            <p:cond delay="0"/>
                                          </p:stCondLst>
                                        </p:cTn>
                                        <p:tgtEl>
                                          <p:spTgt spid="503">
                                            <p:txEl>
                                              <p:pRg st="16" end="16"/>
                                            </p:txEl>
                                          </p:spTgt>
                                        </p:tgtEl>
                                        <p:attrNameLst>
                                          <p:attrName>style.visibility</p:attrName>
                                        </p:attrNameLst>
                                      </p:cBhvr>
                                      <p:to>
                                        <p:strVal val="visible"/>
                                      </p:to>
                                    </p:set>
                                    <p:anim calcmode="lin" valueType="num">
                                      <p:cBhvr additive="repl">
                                        <p:cTn id="612" dur="500" fill="hold"/>
                                        <p:tgtEl>
                                          <p:spTgt spid="503">
                                            <p:txEl>
                                              <p:pRg st="16" end="16"/>
                                            </p:txEl>
                                          </p:spTgt>
                                        </p:tgtEl>
                                        <p:attrNameLst>
                                          <p:attrName>ppt_x</p:attrName>
                                        </p:attrNameLst>
                                      </p:cBhvr>
                                      <p:tavLst>
                                        <p:tav tm="0">
                                          <p:val>
                                            <p:strVal val="#ppt_x"/>
                                          </p:val>
                                        </p:tav>
                                        <p:tav tm="100000">
                                          <p:val>
                                            <p:strVal val="#ppt_x"/>
                                          </p:val>
                                        </p:tav>
                                      </p:tavLst>
                                    </p:anim>
                                    <p:anim calcmode="lin" valueType="num">
                                      <p:cBhvr additive="repl">
                                        <p:cTn id="613" dur="500" fill="hold"/>
                                        <p:tgtEl>
                                          <p:spTgt spid="503">
                                            <p:txEl>
                                              <p:pRg st="16" end="16"/>
                                            </p:txEl>
                                          </p:spTgt>
                                        </p:tgtEl>
                                        <p:attrNameLst>
                                          <p:attrName>ppt_y</p:attrName>
                                        </p:attrNameLst>
                                      </p:cBhvr>
                                      <p:tavLst>
                                        <p:tav tm="0">
                                          <p:val>
                                            <p:strVal val="1+#ppt_h/2"/>
                                          </p:val>
                                        </p:tav>
                                        <p:tav tm="100000">
                                          <p:val>
                                            <p:strVal val="#ppt_y"/>
                                          </p:val>
                                        </p:tav>
                                      </p:tavLst>
                                    </p:anim>
                                  </p:childTnLst>
                                </p:cTn>
                              </p:par>
                              <p:par>
                                <p:cTn id="614" nodeType="withEffect" fill="hold" presetClass="entr" presetID="2" presetSubtype="4">
                                  <p:stCondLst>
                                    <p:cond delay="0"/>
                                  </p:stCondLst>
                                  <p:childTnLst>
                                    <p:set>
                                      <p:cBhvr>
                                        <p:cTn id="615" dur="1" fill="hold">
                                          <p:stCondLst>
                                            <p:cond delay="0"/>
                                          </p:stCondLst>
                                        </p:cTn>
                                        <p:tgtEl>
                                          <p:spTgt spid="503">
                                            <p:txEl>
                                              <p:pRg st="17" end="17"/>
                                            </p:txEl>
                                          </p:spTgt>
                                        </p:tgtEl>
                                        <p:attrNameLst>
                                          <p:attrName>style.visibility</p:attrName>
                                        </p:attrNameLst>
                                      </p:cBhvr>
                                      <p:to>
                                        <p:strVal val="visible"/>
                                      </p:to>
                                    </p:set>
                                    <p:anim calcmode="lin" valueType="num">
                                      <p:cBhvr additive="repl">
                                        <p:cTn id="616" dur="500" fill="hold"/>
                                        <p:tgtEl>
                                          <p:spTgt spid="503">
                                            <p:txEl>
                                              <p:pRg st="17" end="17"/>
                                            </p:txEl>
                                          </p:spTgt>
                                        </p:tgtEl>
                                        <p:attrNameLst>
                                          <p:attrName>ppt_x</p:attrName>
                                        </p:attrNameLst>
                                      </p:cBhvr>
                                      <p:tavLst>
                                        <p:tav tm="0">
                                          <p:val>
                                            <p:strVal val="#ppt_x"/>
                                          </p:val>
                                        </p:tav>
                                        <p:tav tm="100000">
                                          <p:val>
                                            <p:strVal val="#ppt_x"/>
                                          </p:val>
                                        </p:tav>
                                      </p:tavLst>
                                    </p:anim>
                                    <p:anim calcmode="lin" valueType="num">
                                      <p:cBhvr additive="repl">
                                        <p:cTn id="617" dur="500" fill="hold"/>
                                        <p:tgtEl>
                                          <p:spTgt spid="50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Exercices</a:t>
            </a:r>
            <a:endParaRPr b="0" lang="fr-FR" sz="6000" spc="-1" strike="noStrike">
              <a:latin typeface="Arial"/>
            </a:endParaRPr>
          </a:p>
        </p:txBody>
      </p:sp>
      <p:sp>
        <p:nvSpPr>
          <p:cNvPr id="505" name="CustomShape 2"/>
          <p:cNvSpPr/>
          <p:nvPr/>
        </p:nvSpPr>
        <p:spPr>
          <a:xfrm>
            <a:off x="831960" y="4589640"/>
            <a:ext cx="10514520" cy="14990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conditions logiques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Logiques</a:t>
            </a:r>
            <a:endParaRPr b="0" lang="fr-FR" sz="4000" spc="-1" strike="noStrike">
              <a:latin typeface="Arial"/>
            </a:endParaRPr>
          </a:p>
        </p:txBody>
      </p:sp>
      <p:sp>
        <p:nvSpPr>
          <p:cNvPr id="507"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1: </a:t>
            </a:r>
            <a:endParaRPr b="0" lang="fr-FR" sz="2400" spc="-1" strike="noStrike">
              <a:latin typeface="Arial"/>
            </a:endParaRPr>
          </a:p>
        </p:txBody>
      </p:sp>
      <p:sp>
        <p:nvSpPr>
          <p:cNvPr id="508" name="CustomShape 3"/>
          <p:cNvSpPr/>
          <p:nvPr/>
        </p:nvSpPr>
        <p:spPr>
          <a:xfrm>
            <a:off x="102600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Autofit/>
          </a:bodyPr>
          <a:p>
            <a:pPr>
              <a:lnSpc>
                <a:spcPct val="70000"/>
              </a:lnSpc>
              <a:spcBef>
                <a:spcPts val="1001"/>
              </a:spcBef>
              <a:tabLst>
                <a:tab algn="l" pos="0"/>
              </a:tabLst>
            </a:pPr>
            <a:r>
              <a:rPr b="1" lang="fr-FR" sz="2200" spc="-1" strike="noStrike">
                <a:solidFill>
                  <a:srgbClr val="000000"/>
                </a:solidFill>
                <a:latin typeface="Calibri"/>
                <a:ea typeface="DejaVu Sans"/>
              </a:rPr>
              <a:t>Faire saisir 2 nombres différents et vérifier si l’un est strictement plus grand que l’autre</a:t>
            </a:r>
            <a:endParaRPr b="0" lang="fr-FR" sz="2200" spc="-1" strike="noStrike">
              <a:latin typeface="Arial"/>
            </a:endParaRPr>
          </a:p>
          <a:p>
            <a:pPr>
              <a:lnSpc>
                <a:spcPct val="70000"/>
              </a:lnSpc>
              <a:spcBef>
                <a:spcPts val="1001"/>
              </a:spcBef>
              <a:tabLst>
                <a:tab algn="l" pos="0"/>
              </a:tabLst>
            </a:pPr>
            <a:endParaRPr b="0" lang="fr-FR" sz="2200" spc="-1" strike="noStrike">
              <a:latin typeface="Arial"/>
            </a:endParaRPr>
          </a:p>
          <a:p>
            <a:pPr>
              <a:lnSpc>
                <a:spcPct val="70000"/>
              </a:lnSpc>
              <a:spcBef>
                <a:spcPts val="1001"/>
              </a:spcBef>
              <a:tabLst>
                <a:tab algn="l" pos="0"/>
              </a:tabLst>
            </a:pPr>
            <a:r>
              <a:rPr b="1" lang="fr-FR" sz="2800" spc="-1" strike="noStrike" u="sng">
                <a:solidFill>
                  <a:srgbClr val="0563c1"/>
                </a:solidFill>
                <a:uFillTx/>
                <a:latin typeface="Calibri"/>
                <a:ea typeface="DejaVu Sans"/>
                <a:hlinkClick r:id="rId1"/>
              </a:rPr>
              <a:t>solutions\exo_condition01.alg</a:t>
            </a:r>
            <a:endParaRPr b="0" lang="fr-FR" sz="2800" spc="-1" strike="noStrike">
              <a:latin typeface="Arial"/>
            </a:endParaRPr>
          </a:p>
        </p:txBody>
      </p:sp>
      <p:sp>
        <p:nvSpPr>
          <p:cNvPr id="509"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2:</a:t>
            </a:r>
            <a:endParaRPr b="0" lang="fr-FR" sz="2400" spc="-1" strike="noStrike">
              <a:latin typeface="Arial"/>
            </a:endParaRPr>
          </a:p>
        </p:txBody>
      </p:sp>
      <p:sp>
        <p:nvSpPr>
          <p:cNvPr id="510" name="CustomShape 5"/>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a:lnSpc>
                <a:spcPct val="100000"/>
              </a:lnSpc>
              <a:tabLst>
                <a:tab algn="l" pos="0"/>
              </a:tabLst>
            </a:pPr>
            <a:r>
              <a:rPr b="1" lang="fr-FR" sz="2000" spc="-1" strike="noStrike">
                <a:solidFill>
                  <a:srgbClr val="000000"/>
                </a:solidFill>
                <a:latin typeface="Calibri"/>
                <a:ea typeface="DejaVu Sans"/>
              </a:rPr>
              <a:t>Faire saisir 2 nombres et vérifier si</a:t>
            </a:r>
            <a:endParaRPr b="0" lang="fr-FR" sz="2000" spc="-1" strike="noStrike">
              <a:latin typeface="Arial"/>
            </a:endParaRPr>
          </a:p>
          <a:p>
            <a:pPr marL="541440" indent="-227520">
              <a:lnSpc>
                <a:spcPct val="100000"/>
              </a:lnSpc>
              <a:buClr>
                <a:srgbClr val="000000"/>
              </a:buClr>
              <a:buFont typeface="Arial"/>
              <a:buChar char="•"/>
              <a:tabLst>
                <a:tab algn="l" pos="0"/>
              </a:tabLst>
            </a:pPr>
            <a:r>
              <a:rPr b="1" lang="fr-FR" sz="2000" spc="-1" strike="noStrike">
                <a:solidFill>
                  <a:srgbClr val="000000"/>
                </a:solidFill>
                <a:latin typeface="Calibri"/>
                <a:ea typeface="DejaVu Sans"/>
              </a:rPr>
              <a:t>Ils sont égaux</a:t>
            </a:r>
            <a:endParaRPr b="0" lang="fr-FR" sz="2000" spc="-1" strike="noStrike">
              <a:latin typeface="Arial"/>
            </a:endParaRPr>
          </a:p>
          <a:p>
            <a:pPr marL="541440" indent="-227520">
              <a:lnSpc>
                <a:spcPct val="100000"/>
              </a:lnSpc>
              <a:buClr>
                <a:srgbClr val="000000"/>
              </a:buClr>
              <a:buFont typeface="Arial"/>
              <a:buChar char="•"/>
              <a:tabLst>
                <a:tab algn="l" pos="0"/>
              </a:tabLst>
            </a:pPr>
            <a:r>
              <a:rPr b="1" lang="fr-FR" sz="2000" spc="-1" strike="noStrike">
                <a:solidFill>
                  <a:srgbClr val="000000"/>
                </a:solidFill>
                <a:latin typeface="Calibri"/>
                <a:ea typeface="DejaVu Sans"/>
              </a:rPr>
              <a:t>Ils sont inférieurs à 10</a:t>
            </a:r>
            <a:endParaRPr b="0" lang="fr-FR" sz="2000" spc="-1" strike="noStrike">
              <a:latin typeface="Arial"/>
            </a:endParaRPr>
          </a:p>
          <a:p>
            <a:pPr marL="541440" indent="-227520">
              <a:lnSpc>
                <a:spcPct val="100000"/>
              </a:lnSpc>
              <a:buClr>
                <a:srgbClr val="000000"/>
              </a:buClr>
              <a:buFont typeface="Arial"/>
              <a:buChar char="•"/>
              <a:tabLst>
                <a:tab algn="l" pos="0"/>
              </a:tabLst>
            </a:pPr>
            <a:r>
              <a:rPr b="1" lang="fr-FR" sz="2000" spc="-1" strike="noStrike">
                <a:solidFill>
                  <a:srgbClr val="000000"/>
                </a:solidFill>
                <a:latin typeface="Calibri"/>
                <a:ea typeface="DejaVu Sans"/>
              </a:rPr>
              <a:t>lequel est strictement plus grand que l’autre</a:t>
            </a:r>
            <a:endParaRPr b="0" lang="fr-FR" sz="2000" spc="-1" strike="noStrike">
              <a:latin typeface="Arial"/>
            </a:endParaRPr>
          </a:p>
          <a:p>
            <a:pPr marL="312840">
              <a:lnSpc>
                <a:spcPct val="100000"/>
              </a:lnSpc>
              <a:tabLst>
                <a:tab algn="l" pos="0"/>
              </a:tabLst>
            </a:pPr>
            <a:r>
              <a:rPr b="1" lang="fr-FR" sz="2000" spc="-1" strike="noStrike">
                <a:solidFill>
                  <a:srgbClr val="000000"/>
                </a:solidFill>
                <a:latin typeface="Calibri"/>
                <a:ea typeface="DejaVu Sans"/>
              </a:rPr>
              <a:t> </a:t>
            </a:r>
            <a:endParaRPr b="0" lang="fr-FR" sz="2000" spc="-1" strike="noStrike">
              <a:latin typeface="Arial"/>
            </a:endParaRPr>
          </a:p>
          <a:p>
            <a:pPr marL="312840">
              <a:lnSpc>
                <a:spcPct val="100000"/>
              </a:lnSpc>
              <a:tabLst>
                <a:tab algn="l" pos="0"/>
              </a:tabLst>
            </a:pPr>
            <a:r>
              <a:rPr b="1" lang="fr-FR" sz="2000" spc="-1" strike="noStrike" u="sng">
                <a:solidFill>
                  <a:srgbClr val="0563c1"/>
                </a:solidFill>
                <a:uFillTx/>
                <a:latin typeface="Calibri"/>
                <a:ea typeface="DejaVu Sans"/>
                <a:hlinkClick r:id="rId2"/>
              </a:rPr>
              <a:t>solutions\exo_condition02.alg</a:t>
            </a:r>
            <a:endParaRPr b="0" lang="fr-FR" sz="2000" spc="-1" strike="noStrike">
              <a:latin typeface="Arial"/>
            </a:endParaRPr>
          </a:p>
        </p:txBody>
      </p:sp>
      <p:sp>
        <p:nvSpPr>
          <p:cNvPr id="511" name="CustomShape 6"/>
          <p:cNvSpPr/>
          <p:nvPr/>
        </p:nvSpPr>
        <p:spPr>
          <a:xfrm>
            <a:off x="1026000" y="6985080"/>
            <a:ext cx="5275440" cy="4885920"/>
          </a:xfrm>
          <a:custGeom>
            <a:avLst/>
            <a:gdLst/>
            <a:ahLst/>
            <a:rect l="l" t="t" r="r" b="b"/>
            <a:pathLst>
              <a:path w="14658" h="13576">
                <a:moveTo>
                  <a:pt x="1321" y="0"/>
                </a:moveTo>
                <a:lnTo>
                  <a:pt x="1321" y="0"/>
                </a:lnTo>
                <a:lnTo>
                  <a:pt x="1252" y="2"/>
                </a:lnTo>
                <a:lnTo>
                  <a:pt x="1183" y="7"/>
                </a:lnTo>
                <a:lnTo>
                  <a:pt x="1114" y="16"/>
                </a:lnTo>
                <a:lnTo>
                  <a:pt x="1046" y="29"/>
                </a:lnTo>
                <a:lnTo>
                  <a:pt x="979" y="45"/>
                </a:lnTo>
                <a:lnTo>
                  <a:pt x="913" y="65"/>
                </a:lnTo>
                <a:lnTo>
                  <a:pt x="848" y="88"/>
                </a:lnTo>
                <a:lnTo>
                  <a:pt x="784" y="114"/>
                </a:lnTo>
                <a:lnTo>
                  <a:pt x="721" y="144"/>
                </a:lnTo>
                <a:lnTo>
                  <a:pt x="661" y="177"/>
                </a:lnTo>
                <a:lnTo>
                  <a:pt x="602" y="213"/>
                </a:lnTo>
                <a:lnTo>
                  <a:pt x="545" y="252"/>
                </a:lnTo>
                <a:lnTo>
                  <a:pt x="490" y="294"/>
                </a:lnTo>
                <a:lnTo>
                  <a:pt x="437" y="339"/>
                </a:lnTo>
                <a:lnTo>
                  <a:pt x="387" y="387"/>
                </a:lnTo>
                <a:lnTo>
                  <a:pt x="339" y="437"/>
                </a:lnTo>
                <a:lnTo>
                  <a:pt x="294" y="490"/>
                </a:lnTo>
                <a:lnTo>
                  <a:pt x="252" y="545"/>
                </a:lnTo>
                <a:lnTo>
                  <a:pt x="213" y="602"/>
                </a:lnTo>
                <a:lnTo>
                  <a:pt x="177" y="660"/>
                </a:lnTo>
                <a:lnTo>
                  <a:pt x="144" y="721"/>
                </a:lnTo>
                <a:lnTo>
                  <a:pt x="114" y="784"/>
                </a:lnTo>
                <a:lnTo>
                  <a:pt x="88" y="848"/>
                </a:lnTo>
                <a:lnTo>
                  <a:pt x="65" y="913"/>
                </a:lnTo>
                <a:lnTo>
                  <a:pt x="45" y="979"/>
                </a:lnTo>
                <a:lnTo>
                  <a:pt x="29" y="1046"/>
                </a:lnTo>
                <a:lnTo>
                  <a:pt x="16" y="1114"/>
                </a:lnTo>
                <a:lnTo>
                  <a:pt x="7" y="1183"/>
                </a:lnTo>
                <a:lnTo>
                  <a:pt x="2" y="1252"/>
                </a:lnTo>
                <a:lnTo>
                  <a:pt x="0" y="1321"/>
                </a:lnTo>
                <a:lnTo>
                  <a:pt x="0" y="12253"/>
                </a:lnTo>
                <a:lnTo>
                  <a:pt x="0" y="12253"/>
                </a:lnTo>
                <a:lnTo>
                  <a:pt x="2" y="12322"/>
                </a:lnTo>
                <a:lnTo>
                  <a:pt x="7" y="12391"/>
                </a:lnTo>
                <a:lnTo>
                  <a:pt x="16" y="12460"/>
                </a:lnTo>
                <a:lnTo>
                  <a:pt x="29" y="12528"/>
                </a:lnTo>
                <a:lnTo>
                  <a:pt x="45" y="12595"/>
                </a:lnTo>
                <a:lnTo>
                  <a:pt x="65" y="12661"/>
                </a:lnTo>
                <a:lnTo>
                  <a:pt x="88" y="12726"/>
                </a:lnTo>
                <a:lnTo>
                  <a:pt x="114" y="12790"/>
                </a:lnTo>
                <a:lnTo>
                  <a:pt x="144" y="12853"/>
                </a:lnTo>
                <a:lnTo>
                  <a:pt x="177" y="12914"/>
                </a:lnTo>
                <a:lnTo>
                  <a:pt x="213" y="12972"/>
                </a:lnTo>
                <a:lnTo>
                  <a:pt x="252" y="13029"/>
                </a:lnTo>
                <a:lnTo>
                  <a:pt x="294" y="13084"/>
                </a:lnTo>
                <a:lnTo>
                  <a:pt x="339" y="13137"/>
                </a:lnTo>
                <a:lnTo>
                  <a:pt x="387" y="13187"/>
                </a:lnTo>
                <a:lnTo>
                  <a:pt x="437" y="13235"/>
                </a:lnTo>
                <a:lnTo>
                  <a:pt x="490" y="13280"/>
                </a:lnTo>
                <a:lnTo>
                  <a:pt x="545" y="13322"/>
                </a:lnTo>
                <a:lnTo>
                  <a:pt x="602" y="13361"/>
                </a:lnTo>
                <a:lnTo>
                  <a:pt x="661" y="13397"/>
                </a:lnTo>
                <a:lnTo>
                  <a:pt x="721" y="13430"/>
                </a:lnTo>
                <a:lnTo>
                  <a:pt x="784" y="13460"/>
                </a:lnTo>
                <a:lnTo>
                  <a:pt x="848" y="13486"/>
                </a:lnTo>
                <a:lnTo>
                  <a:pt x="913" y="13509"/>
                </a:lnTo>
                <a:lnTo>
                  <a:pt x="979" y="13529"/>
                </a:lnTo>
                <a:lnTo>
                  <a:pt x="1046" y="13545"/>
                </a:lnTo>
                <a:lnTo>
                  <a:pt x="1114" y="13558"/>
                </a:lnTo>
                <a:lnTo>
                  <a:pt x="1183" y="13567"/>
                </a:lnTo>
                <a:lnTo>
                  <a:pt x="1252" y="13572"/>
                </a:lnTo>
                <a:lnTo>
                  <a:pt x="1321" y="13574"/>
                </a:lnTo>
                <a:lnTo>
                  <a:pt x="13335" y="13575"/>
                </a:lnTo>
                <a:lnTo>
                  <a:pt x="13335" y="13574"/>
                </a:lnTo>
                <a:lnTo>
                  <a:pt x="13404" y="13572"/>
                </a:lnTo>
                <a:lnTo>
                  <a:pt x="13473" y="13567"/>
                </a:lnTo>
                <a:lnTo>
                  <a:pt x="13542" y="13558"/>
                </a:lnTo>
                <a:lnTo>
                  <a:pt x="13610" y="13545"/>
                </a:lnTo>
                <a:lnTo>
                  <a:pt x="13677" y="13529"/>
                </a:lnTo>
                <a:lnTo>
                  <a:pt x="13743" y="13509"/>
                </a:lnTo>
                <a:lnTo>
                  <a:pt x="13808" y="13486"/>
                </a:lnTo>
                <a:lnTo>
                  <a:pt x="13872" y="13460"/>
                </a:lnTo>
                <a:lnTo>
                  <a:pt x="13934" y="13430"/>
                </a:lnTo>
                <a:lnTo>
                  <a:pt x="13995" y="13397"/>
                </a:lnTo>
                <a:lnTo>
                  <a:pt x="14054" y="13361"/>
                </a:lnTo>
                <a:lnTo>
                  <a:pt x="14111" y="13322"/>
                </a:lnTo>
                <a:lnTo>
                  <a:pt x="14166" y="13280"/>
                </a:lnTo>
                <a:lnTo>
                  <a:pt x="14219" y="13235"/>
                </a:lnTo>
                <a:lnTo>
                  <a:pt x="14269" y="13187"/>
                </a:lnTo>
                <a:lnTo>
                  <a:pt x="14316" y="13137"/>
                </a:lnTo>
                <a:lnTo>
                  <a:pt x="14361" y="13085"/>
                </a:lnTo>
                <a:lnTo>
                  <a:pt x="14403" y="13030"/>
                </a:lnTo>
                <a:lnTo>
                  <a:pt x="14443" y="12973"/>
                </a:lnTo>
                <a:lnTo>
                  <a:pt x="14479" y="12914"/>
                </a:lnTo>
                <a:lnTo>
                  <a:pt x="14512" y="12853"/>
                </a:lnTo>
                <a:lnTo>
                  <a:pt x="14541" y="12791"/>
                </a:lnTo>
                <a:lnTo>
                  <a:pt x="14568" y="12727"/>
                </a:lnTo>
                <a:lnTo>
                  <a:pt x="14591" y="12662"/>
                </a:lnTo>
                <a:lnTo>
                  <a:pt x="14611" y="12596"/>
                </a:lnTo>
                <a:lnTo>
                  <a:pt x="14627" y="12528"/>
                </a:lnTo>
                <a:lnTo>
                  <a:pt x="14640" y="12461"/>
                </a:lnTo>
                <a:lnTo>
                  <a:pt x="14649" y="12392"/>
                </a:lnTo>
                <a:lnTo>
                  <a:pt x="14654" y="12323"/>
                </a:lnTo>
                <a:lnTo>
                  <a:pt x="14656" y="12254"/>
                </a:lnTo>
                <a:lnTo>
                  <a:pt x="14657" y="1321"/>
                </a:lnTo>
                <a:lnTo>
                  <a:pt x="14656" y="1321"/>
                </a:lnTo>
                <a:lnTo>
                  <a:pt x="14654" y="1252"/>
                </a:lnTo>
                <a:lnTo>
                  <a:pt x="14649" y="1183"/>
                </a:lnTo>
                <a:lnTo>
                  <a:pt x="14640" y="1114"/>
                </a:lnTo>
                <a:lnTo>
                  <a:pt x="14627" y="1046"/>
                </a:lnTo>
                <a:lnTo>
                  <a:pt x="14611" y="979"/>
                </a:lnTo>
                <a:lnTo>
                  <a:pt x="14591" y="913"/>
                </a:lnTo>
                <a:lnTo>
                  <a:pt x="14568" y="848"/>
                </a:lnTo>
                <a:lnTo>
                  <a:pt x="14542" y="784"/>
                </a:lnTo>
                <a:lnTo>
                  <a:pt x="14512" y="722"/>
                </a:lnTo>
                <a:lnTo>
                  <a:pt x="14479" y="661"/>
                </a:lnTo>
                <a:lnTo>
                  <a:pt x="14443" y="602"/>
                </a:lnTo>
                <a:lnTo>
                  <a:pt x="14404" y="545"/>
                </a:lnTo>
                <a:lnTo>
                  <a:pt x="14362" y="490"/>
                </a:lnTo>
                <a:lnTo>
                  <a:pt x="14317" y="437"/>
                </a:lnTo>
                <a:lnTo>
                  <a:pt x="14269" y="387"/>
                </a:lnTo>
                <a:lnTo>
                  <a:pt x="14219" y="340"/>
                </a:lnTo>
                <a:lnTo>
                  <a:pt x="14167" y="295"/>
                </a:lnTo>
                <a:lnTo>
                  <a:pt x="14112" y="253"/>
                </a:lnTo>
                <a:lnTo>
                  <a:pt x="14055" y="213"/>
                </a:lnTo>
                <a:lnTo>
                  <a:pt x="13996" y="177"/>
                </a:lnTo>
                <a:lnTo>
                  <a:pt x="13935" y="144"/>
                </a:lnTo>
                <a:lnTo>
                  <a:pt x="13873" y="115"/>
                </a:lnTo>
                <a:lnTo>
                  <a:pt x="13809" y="88"/>
                </a:lnTo>
                <a:lnTo>
                  <a:pt x="13744" y="65"/>
                </a:lnTo>
                <a:lnTo>
                  <a:pt x="13678" y="45"/>
                </a:lnTo>
                <a:lnTo>
                  <a:pt x="13610" y="29"/>
                </a:lnTo>
                <a:lnTo>
                  <a:pt x="13543" y="16"/>
                </a:lnTo>
                <a:lnTo>
                  <a:pt x="13474" y="7"/>
                </a:lnTo>
                <a:lnTo>
                  <a:pt x="13405" y="2"/>
                </a:lnTo>
                <a:lnTo>
                  <a:pt x="13336" y="0"/>
                </a:lnTo>
                <a:lnTo>
                  <a:pt x="1321"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512" name="CustomShape 7"/>
          <p:cNvSpPr/>
          <p:nvPr/>
        </p:nvSpPr>
        <p:spPr>
          <a:xfrm>
            <a:off x="6468480" y="6985080"/>
            <a:ext cx="5275440" cy="4459320"/>
          </a:xfrm>
          <a:custGeom>
            <a:avLst/>
            <a:gdLst/>
            <a:ahLst/>
            <a:rect l="l" t="t" r="r" b="b"/>
            <a:pathLst>
              <a:path w="14657" h="12391">
                <a:moveTo>
                  <a:pt x="1206" y="0"/>
                </a:moveTo>
                <a:lnTo>
                  <a:pt x="1206" y="0"/>
                </a:lnTo>
                <a:lnTo>
                  <a:pt x="1143" y="2"/>
                </a:lnTo>
                <a:lnTo>
                  <a:pt x="1080" y="7"/>
                </a:lnTo>
                <a:lnTo>
                  <a:pt x="1017" y="15"/>
                </a:lnTo>
                <a:lnTo>
                  <a:pt x="955" y="26"/>
                </a:lnTo>
                <a:lnTo>
                  <a:pt x="894" y="41"/>
                </a:lnTo>
                <a:lnTo>
                  <a:pt x="833" y="59"/>
                </a:lnTo>
                <a:lnTo>
                  <a:pt x="774" y="80"/>
                </a:lnTo>
                <a:lnTo>
                  <a:pt x="715" y="104"/>
                </a:lnTo>
                <a:lnTo>
                  <a:pt x="658" y="131"/>
                </a:lnTo>
                <a:lnTo>
                  <a:pt x="603" y="162"/>
                </a:lnTo>
                <a:lnTo>
                  <a:pt x="549" y="195"/>
                </a:lnTo>
                <a:lnTo>
                  <a:pt x="497" y="230"/>
                </a:lnTo>
                <a:lnTo>
                  <a:pt x="447" y="269"/>
                </a:lnTo>
                <a:lnTo>
                  <a:pt x="399" y="310"/>
                </a:lnTo>
                <a:lnTo>
                  <a:pt x="353" y="353"/>
                </a:lnTo>
                <a:lnTo>
                  <a:pt x="310" y="399"/>
                </a:lnTo>
                <a:lnTo>
                  <a:pt x="269" y="447"/>
                </a:lnTo>
                <a:lnTo>
                  <a:pt x="230" y="497"/>
                </a:lnTo>
                <a:lnTo>
                  <a:pt x="195" y="549"/>
                </a:lnTo>
                <a:lnTo>
                  <a:pt x="162" y="603"/>
                </a:lnTo>
                <a:lnTo>
                  <a:pt x="131" y="658"/>
                </a:lnTo>
                <a:lnTo>
                  <a:pt x="104" y="715"/>
                </a:lnTo>
                <a:lnTo>
                  <a:pt x="80" y="774"/>
                </a:lnTo>
                <a:lnTo>
                  <a:pt x="59" y="833"/>
                </a:lnTo>
                <a:lnTo>
                  <a:pt x="41" y="894"/>
                </a:lnTo>
                <a:lnTo>
                  <a:pt x="26" y="955"/>
                </a:lnTo>
                <a:lnTo>
                  <a:pt x="15" y="1017"/>
                </a:lnTo>
                <a:lnTo>
                  <a:pt x="7" y="1080"/>
                </a:lnTo>
                <a:lnTo>
                  <a:pt x="2" y="1143"/>
                </a:lnTo>
                <a:lnTo>
                  <a:pt x="0" y="1206"/>
                </a:lnTo>
                <a:lnTo>
                  <a:pt x="0" y="11183"/>
                </a:lnTo>
                <a:lnTo>
                  <a:pt x="0" y="11183"/>
                </a:lnTo>
                <a:lnTo>
                  <a:pt x="2" y="11246"/>
                </a:lnTo>
                <a:lnTo>
                  <a:pt x="7" y="11309"/>
                </a:lnTo>
                <a:lnTo>
                  <a:pt x="15" y="11372"/>
                </a:lnTo>
                <a:lnTo>
                  <a:pt x="26" y="11434"/>
                </a:lnTo>
                <a:lnTo>
                  <a:pt x="41" y="11495"/>
                </a:lnTo>
                <a:lnTo>
                  <a:pt x="59" y="11556"/>
                </a:lnTo>
                <a:lnTo>
                  <a:pt x="80" y="11615"/>
                </a:lnTo>
                <a:lnTo>
                  <a:pt x="104" y="11674"/>
                </a:lnTo>
                <a:lnTo>
                  <a:pt x="131" y="11731"/>
                </a:lnTo>
                <a:lnTo>
                  <a:pt x="162" y="11786"/>
                </a:lnTo>
                <a:lnTo>
                  <a:pt x="195" y="11840"/>
                </a:lnTo>
                <a:lnTo>
                  <a:pt x="230" y="11892"/>
                </a:lnTo>
                <a:lnTo>
                  <a:pt x="269" y="11942"/>
                </a:lnTo>
                <a:lnTo>
                  <a:pt x="310" y="11990"/>
                </a:lnTo>
                <a:lnTo>
                  <a:pt x="353" y="12036"/>
                </a:lnTo>
                <a:lnTo>
                  <a:pt x="399" y="12079"/>
                </a:lnTo>
                <a:lnTo>
                  <a:pt x="447" y="12120"/>
                </a:lnTo>
                <a:lnTo>
                  <a:pt x="497" y="12159"/>
                </a:lnTo>
                <a:lnTo>
                  <a:pt x="549" y="12194"/>
                </a:lnTo>
                <a:lnTo>
                  <a:pt x="603" y="12227"/>
                </a:lnTo>
                <a:lnTo>
                  <a:pt x="658" y="12258"/>
                </a:lnTo>
                <a:lnTo>
                  <a:pt x="715" y="12285"/>
                </a:lnTo>
                <a:lnTo>
                  <a:pt x="774" y="12309"/>
                </a:lnTo>
                <a:lnTo>
                  <a:pt x="833" y="12330"/>
                </a:lnTo>
                <a:lnTo>
                  <a:pt x="894" y="12348"/>
                </a:lnTo>
                <a:lnTo>
                  <a:pt x="955" y="12363"/>
                </a:lnTo>
                <a:lnTo>
                  <a:pt x="1017" y="12374"/>
                </a:lnTo>
                <a:lnTo>
                  <a:pt x="1080" y="12382"/>
                </a:lnTo>
                <a:lnTo>
                  <a:pt x="1143" y="12387"/>
                </a:lnTo>
                <a:lnTo>
                  <a:pt x="1206" y="12389"/>
                </a:lnTo>
                <a:lnTo>
                  <a:pt x="13450" y="12390"/>
                </a:lnTo>
                <a:lnTo>
                  <a:pt x="13450" y="12390"/>
                </a:lnTo>
                <a:lnTo>
                  <a:pt x="13513" y="12388"/>
                </a:lnTo>
                <a:lnTo>
                  <a:pt x="13576" y="12383"/>
                </a:lnTo>
                <a:lnTo>
                  <a:pt x="13639" y="12375"/>
                </a:lnTo>
                <a:lnTo>
                  <a:pt x="13701" y="12364"/>
                </a:lnTo>
                <a:lnTo>
                  <a:pt x="13762" y="12349"/>
                </a:lnTo>
                <a:lnTo>
                  <a:pt x="13823" y="12331"/>
                </a:lnTo>
                <a:lnTo>
                  <a:pt x="13882" y="12310"/>
                </a:lnTo>
                <a:lnTo>
                  <a:pt x="13941" y="12286"/>
                </a:lnTo>
                <a:lnTo>
                  <a:pt x="13998" y="12259"/>
                </a:lnTo>
                <a:lnTo>
                  <a:pt x="14053" y="12228"/>
                </a:lnTo>
                <a:lnTo>
                  <a:pt x="14107" y="12195"/>
                </a:lnTo>
                <a:lnTo>
                  <a:pt x="14159" y="12160"/>
                </a:lnTo>
                <a:lnTo>
                  <a:pt x="14209" y="12121"/>
                </a:lnTo>
                <a:lnTo>
                  <a:pt x="14257" y="12080"/>
                </a:lnTo>
                <a:lnTo>
                  <a:pt x="14303" y="12037"/>
                </a:lnTo>
                <a:lnTo>
                  <a:pt x="14346" y="11991"/>
                </a:lnTo>
                <a:lnTo>
                  <a:pt x="14387" y="11943"/>
                </a:lnTo>
                <a:lnTo>
                  <a:pt x="14426" y="11893"/>
                </a:lnTo>
                <a:lnTo>
                  <a:pt x="14461" y="11841"/>
                </a:lnTo>
                <a:lnTo>
                  <a:pt x="14494" y="11787"/>
                </a:lnTo>
                <a:lnTo>
                  <a:pt x="14525" y="11732"/>
                </a:lnTo>
                <a:lnTo>
                  <a:pt x="14552" y="11675"/>
                </a:lnTo>
                <a:lnTo>
                  <a:pt x="14576" y="11616"/>
                </a:lnTo>
                <a:lnTo>
                  <a:pt x="14597" y="11557"/>
                </a:lnTo>
                <a:lnTo>
                  <a:pt x="14615" y="11496"/>
                </a:lnTo>
                <a:lnTo>
                  <a:pt x="14630" y="11435"/>
                </a:lnTo>
                <a:lnTo>
                  <a:pt x="14641" y="11373"/>
                </a:lnTo>
                <a:lnTo>
                  <a:pt x="14649" y="11310"/>
                </a:lnTo>
                <a:lnTo>
                  <a:pt x="14654" y="11247"/>
                </a:lnTo>
                <a:lnTo>
                  <a:pt x="14656" y="11184"/>
                </a:lnTo>
                <a:lnTo>
                  <a:pt x="14656" y="1206"/>
                </a:lnTo>
                <a:lnTo>
                  <a:pt x="14656" y="1206"/>
                </a:lnTo>
                <a:lnTo>
                  <a:pt x="14654" y="1143"/>
                </a:lnTo>
                <a:lnTo>
                  <a:pt x="14649" y="1080"/>
                </a:lnTo>
                <a:lnTo>
                  <a:pt x="14641" y="1017"/>
                </a:lnTo>
                <a:lnTo>
                  <a:pt x="14630" y="955"/>
                </a:lnTo>
                <a:lnTo>
                  <a:pt x="14615" y="894"/>
                </a:lnTo>
                <a:lnTo>
                  <a:pt x="14597" y="833"/>
                </a:lnTo>
                <a:lnTo>
                  <a:pt x="14576" y="774"/>
                </a:lnTo>
                <a:lnTo>
                  <a:pt x="14552" y="715"/>
                </a:lnTo>
                <a:lnTo>
                  <a:pt x="14525" y="658"/>
                </a:lnTo>
                <a:lnTo>
                  <a:pt x="14494" y="603"/>
                </a:lnTo>
                <a:lnTo>
                  <a:pt x="14461" y="549"/>
                </a:lnTo>
                <a:lnTo>
                  <a:pt x="14426" y="497"/>
                </a:lnTo>
                <a:lnTo>
                  <a:pt x="14387" y="447"/>
                </a:lnTo>
                <a:lnTo>
                  <a:pt x="14346" y="399"/>
                </a:lnTo>
                <a:lnTo>
                  <a:pt x="14303" y="353"/>
                </a:lnTo>
                <a:lnTo>
                  <a:pt x="14257" y="310"/>
                </a:lnTo>
                <a:lnTo>
                  <a:pt x="14209" y="269"/>
                </a:lnTo>
                <a:lnTo>
                  <a:pt x="14159" y="230"/>
                </a:lnTo>
                <a:lnTo>
                  <a:pt x="14107" y="195"/>
                </a:lnTo>
                <a:lnTo>
                  <a:pt x="14053" y="162"/>
                </a:lnTo>
                <a:lnTo>
                  <a:pt x="13998" y="131"/>
                </a:lnTo>
                <a:lnTo>
                  <a:pt x="13941" y="104"/>
                </a:lnTo>
                <a:lnTo>
                  <a:pt x="13882" y="80"/>
                </a:lnTo>
                <a:lnTo>
                  <a:pt x="13823" y="59"/>
                </a:lnTo>
                <a:lnTo>
                  <a:pt x="13762" y="41"/>
                </a:lnTo>
                <a:lnTo>
                  <a:pt x="13701" y="26"/>
                </a:lnTo>
                <a:lnTo>
                  <a:pt x="13639" y="15"/>
                </a:lnTo>
                <a:lnTo>
                  <a:pt x="13576" y="7"/>
                </a:lnTo>
                <a:lnTo>
                  <a:pt x="13513" y="2"/>
                </a:lnTo>
                <a:lnTo>
                  <a:pt x="13450" y="0"/>
                </a:lnTo>
                <a:lnTo>
                  <a:pt x="1206"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Tree>
  </p:cSld>
  <mc:AlternateContent>
    <mc:Choice Requires="p14">
      <p:transition spd="slow" p14:dur="2000"/>
    </mc:Choice>
    <mc:Fallback>
      <p:transition spd="slow"/>
    </mc:Fallback>
  </mc:AlternateContent>
  <p:timing>
    <p:tnLst>
      <p:par>
        <p:cTn id="618" dur="indefinite" restart="never" nodeType="tmRoot">
          <p:childTnLst>
            <p:seq>
              <p:cTn id="619" dur="indefinite" nodeType="mainSeq">
                <p:childTnLst>
                  <p:par>
                    <p:cTn id="620" fill="hold">
                      <p:stCondLst>
                        <p:cond delay="0"/>
                      </p:stCondLst>
                      <p:childTnLst>
                        <p:par>
                          <p:cTn id="621" fill="hold">
                            <p:stCondLst>
                              <p:cond delay="0"/>
                            </p:stCondLst>
                            <p:childTnLst>
                              <p:par>
                                <p:cTn id="622" nodeType="withEffect" fill="hold" presetClass="path" presetID="42">
                                  <p:stCondLst>
                                    <p:cond delay="0"/>
                                  </p:stCondLst>
                                  <p:childTnLst>
                                    <p:animMotion origin="layout" path="M -8.33333E-007 1.48148E-006 L -0.00182 -0.79468 E">
                                      <p:cBhvr>
                                        <p:cTn id="623" dur="100" fill="hold"/>
                                        <p:tgtEl>
                                          <p:spTgt spid="511"/>
                                        </p:tgtEl>
                                        <p:attrNameLst>
                                          <p:attrName>ppt_x</p:attrName>
                                        </p:attrNameLst>
                                      </p:cBhvr>
                                    </p:animMotion>
                                  </p:childTnLst>
                                </p:cTn>
                              </p:par>
                              <p:par>
                                <p:cTn id="624" nodeType="withEffect" fill="hold" presetClass="path" presetID="42">
                                  <p:stCondLst>
                                    <p:cond delay="0"/>
                                  </p:stCondLst>
                                  <p:childTnLst>
                                    <p:animMotion origin="layout" path="M 4.79167E-006 0 L -0.00821 -0.74144 E">
                                      <p:cBhvr>
                                        <p:cTn id="625" dur="100" fill="hold"/>
                                        <p:tgtEl>
                                          <p:spTgt spid="512"/>
                                        </p:tgtEl>
                                        <p:attrNameLst>
                                          <p:attrName>ppt_x</p:attrName>
                                        </p:attrNameLst>
                                      </p:cBhvr>
                                    </p:animMotion>
                                  </p:childTnLst>
                                </p:cTn>
                              </p:par>
                            </p:childTnLst>
                          </p:cTn>
                        </p:par>
                      </p:childTnLst>
                    </p:cTn>
                  </p:par>
                  <p:par>
                    <p:cTn id="626" fill="hold">
                      <p:stCondLst>
                        <p:cond delay="indefinite"/>
                      </p:stCondLst>
                      <p:childTnLst>
                        <p:par>
                          <p:cTn id="627" fill="hold">
                            <p:stCondLst>
                              <p:cond delay="0"/>
                            </p:stCondLst>
                            <p:childTnLst>
                              <p:par>
                                <p:cTn id="628" nodeType="clickEffect" fill="hold" presetClass="exit" presetID="53" presetSubtype="32">
                                  <p:stCondLst>
                                    <p:cond delay="0"/>
                                  </p:stCondLst>
                                  <p:childTnLst>
                                    <p:anim calcmode="lin" valueType="num">
                                      <p:cBhvr additive="repl">
                                        <p:cTn id="629" dur="500"/>
                                        <p:tgtEl>
                                          <p:spTgt spid="511"/>
                                        </p:tgtEl>
                                        <p:attrNameLst>
                                          <p:attrName>ppt_w</p:attrName>
                                        </p:attrNameLst>
                                      </p:cBhvr>
                                      <p:tavLst>
                                        <p:tav tm="0">
                                          <p:val>
                                            <p:strVal val="#ppt_w"/>
                                          </p:val>
                                        </p:tav>
                                        <p:tav tm="100000">
                                          <p:val>
                                            <p:strVal val="0"/>
                                          </p:val>
                                        </p:tav>
                                      </p:tavLst>
                                    </p:anim>
                                    <p:anim calcmode="lin" valueType="num">
                                      <p:cBhvr additive="repl">
                                        <p:cTn id="630" dur="500"/>
                                        <p:tgtEl>
                                          <p:spTgt spid="511"/>
                                        </p:tgtEl>
                                        <p:attrNameLst>
                                          <p:attrName>ppt_h</p:attrName>
                                        </p:attrNameLst>
                                      </p:cBhvr>
                                      <p:tavLst>
                                        <p:tav tm="0">
                                          <p:val>
                                            <p:strVal val="#ppt_h"/>
                                          </p:val>
                                        </p:tav>
                                        <p:tav tm="100000">
                                          <p:val>
                                            <p:strVal val="0"/>
                                          </p:val>
                                        </p:tav>
                                      </p:tavLst>
                                    </p:anim>
                                    <p:animEffect filter="fade" transition="out">
                                      <p:cBhvr additive="repl">
                                        <p:cTn id="631" dur="500"/>
                                        <p:tgtEl>
                                          <p:spTgt spid="511"/>
                                        </p:tgtEl>
                                      </p:cBhvr>
                                    </p:animEffect>
                                    <p:set>
                                      <p:cBhvr>
                                        <p:cTn id="632" dur="1" fill="hold">
                                          <p:stCondLst>
                                            <p:cond delay="499"/>
                                          </p:stCondLst>
                                        </p:cTn>
                                        <p:tgtEl>
                                          <p:spTgt spid="511"/>
                                        </p:tgtEl>
                                        <p:attrNameLst>
                                          <p:attrName>style.visibility</p:attrName>
                                        </p:attrNameLst>
                                      </p:cBhvr>
                                      <p:to>
                                        <p:strVal val="hidden"/>
                                      </p:to>
                                    </p:set>
                                  </p:childTnLst>
                                </p:cTn>
                              </p:par>
                            </p:childTnLst>
                          </p:cTn>
                        </p:par>
                      </p:childTnLst>
                    </p:cTn>
                  </p:par>
                  <p:par>
                    <p:cTn id="633" fill="hold">
                      <p:stCondLst>
                        <p:cond delay="indefinite"/>
                      </p:stCondLst>
                      <p:childTnLst>
                        <p:par>
                          <p:cTn id="634" fill="hold">
                            <p:stCondLst>
                              <p:cond delay="0"/>
                            </p:stCondLst>
                            <p:childTnLst>
                              <p:par>
                                <p:cTn id="635" nodeType="clickEffect" fill="hold" presetClass="exit" presetID="53" presetSubtype="32">
                                  <p:stCondLst>
                                    <p:cond delay="0"/>
                                  </p:stCondLst>
                                  <p:childTnLst>
                                    <p:anim calcmode="lin" valueType="num">
                                      <p:cBhvr additive="repl">
                                        <p:cTn id="636" dur="500"/>
                                        <p:tgtEl>
                                          <p:spTgt spid="512"/>
                                        </p:tgtEl>
                                        <p:attrNameLst>
                                          <p:attrName>ppt_w</p:attrName>
                                        </p:attrNameLst>
                                      </p:cBhvr>
                                      <p:tavLst>
                                        <p:tav tm="0">
                                          <p:val>
                                            <p:strVal val="#ppt_w"/>
                                          </p:val>
                                        </p:tav>
                                        <p:tav tm="100000">
                                          <p:val>
                                            <p:strVal val="0"/>
                                          </p:val>
                                        </p:tav>
                                      </p:tavLst>
                                    </p:anim>
                                    <p:anim calcmode="lin" valueType="num">
                                      <p:cBhvr additive="repl">
                                        <p:cTn id="637" dur="500"/>
                                        <p:tgtEl>
                                          <p:spTgt spid="512"/>
                                        </p:tgtEl>
                                        <p:attrNameLst>
                                          <p:attrName>ppt_h</p:attrName>
                                        </p:attrNameLst>
                                      </p:cBhvr>
                                      <p:tavLst>
                                        <p:tav tm="0">
                                          <p:val>
                                            <p:strVal val="#ppt_h"/>
                                          </p:val>
                                        </p:tav>
                                        <p:tav tm="100000">
                                          <p:val>
                                            <p:strVal val="0"/>
                                          </p:val>
                                        </p:tav>
                                      </p:tavLst>
                                    </p:anim>
                                    <p:animEffect filter="fade" transition="out">
                                      <p:cBhvr additive="repl">
                                        <p:cTn id="638" dur="500"/>
                                        <p:tgtEl>
                                          <p:spTgt spid="512"/>
                                        </p:tgtEl>
                                      </p:cBhvr>
                                    </p:animEffect>
                                    <p:set>
                                      <p:cBhvr>
                                        <p:cTn id="639" dur="1" fill="hold">
                                          <p:stCondLst>
                                            <p:cond delay="499"/>
                                          </p:stCondLst>
                                        </p:cTn>
                                        <p:tgtEl>
                                          <p:spTgt spid="5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6" name="Group 1"/>
          <p:cNvGrpSpPr/>
          <p:nvPr/>
        </p:nvGrpSpPr>
        <p:grpSpPr>
          <a:xfrm>
            <a:off x="947160" y="141840"/>
            <a:ext cx="11069640" cy="6213600"/>
            <a:chOff x="947160" y="141840"/>
            <a:chExt cx="11069640" cy="6213600"/>
          </a:xfrm>
        </p:grpSpPr>
        <p:sp>
          <p:nvSpPr>
            <p:cNvPr id="247" name="CustomShape 2"/>
            <p:cNvSpPr/>
            <p:nvPr/>
          </p:nvSpPr>
          <p:spPr>
            <a:xfrm>
              <a:off x="947160" y="5635440"/>
              <a:ext cx="11069640" cy="720000"/>
            </a:xfrm>
            <a:custGeom>
              <a:avLst/>
              <a:gdLst/>
              <a:ahLst/>
              <a:rect l="l" t="t" r="r" b="b"/>
              <a:pathLst>
                <a:path w="11070772" h="721030">
                  <a:moveTo>
                    <a:pt x="0" y="0"/>
                  </a:moveTo>
                  <a:lnTo>
                    <a:pt x="11070772" y="0"/>
                  </a:lnTo>
                  <a:lnTo>
                    <a:pt x="11070772" y="721030"/>
                  </a:lnTo>
                  <a:lnTo>
                    <a:pt x="0" y="721030"/>
                  </a:lnTo>
                  <a:lnTo>
                    <a:pt x="0" y="0"/>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55908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ranger</a:t>
              </a:r>
              <a:endParaRPr b="0" lang="fr-FR" sz="3200" spc="-1" strike="noStrike">
                <a:latin typeface="Arial"/>
              </a:endParaRPr>
            </a:p>
          </p:txBody>
        </p:sp>
        <p:sp>
          <p:nvSpPr>
            <p:cNvPr id="248" name="CustomShape 3"/>
            <p:cNvSpPr/>
            <p:nvPr/>
          </p:nvSpPr>
          <p:spPr>
            <a:xfrm>
              <a:off x="947160" y="6007320"/>
              <a:ext cx="11069640" cy="330480"/>
            </a:xfrm>
            <a:custGeom>
              <a:avLst/>
              <a:gdLst/>
              <a:ahLst/>
              <a:rect l="l" t="t" r="r" b="b"/>
              <a:pathLst>
                <a:path w="11070772" h="331673">
                  <a:moveTo>
                    <a:pt x="0" y="0"/>
                  </a:moveTo>
                  <a:lnTo>
                    <a:pt x="11070772" y="0"/>
                  </a:lnTo>
                  <a:lnTo>
                    <a:pt x="11070772" y="331673"/>
                  </a:lnTo>
                  <a:lnTo>
                    <a:pt x="0" y="331673"/>
                  </a:lnTo>
                  <a:lnTo>
                    <a:pt x="0" y="0"/>
                  </a:lnTo>
                  <a:close/>
                </a:path>
              </a:pathLst>
            </a:custGeom>
            <a:solidFill>
              <a:srgbClr val="cfd5ea">
                <a:alpha val="90000"/>
              </a:srgbClr>
            </a:solidFill>
            <a:ln w="6480">
              <a:solidFill>
                <a:srgbClr val="cfd5ea"/>
              </a:solidFill>
              <a:miter/>
            </a:ln>
          </p:spPr>
          <p:style>
            <a:lnRef idx="0"/>
            <a:fillRef idx="0"/>
            <a:effectRef idx="0"/>
            <a:fontRef idx="minor"/>
          </p:style>
          <p:txBody>
            <a:bodyPr lIns="142200" rIns="142200" tIns="25560" bIns="25560" anchor="ctr" anchorCtr="1">
              <a:noAutofit/>
            </a:bodyPr>
            <a:p>
              <a:pPr algn="ctr">
                <a:lnSpc>
                  <a:spcPct val="90000"/>
                </a:lnSpc>
                <a:spcAft>
                  <a:spcPts val="799"/>
                </a:spcAft>
                <a:tabLst>
                  <a:tab algn="l" pos="0"/>
                </a:tabLst>
              </a:pPr>
              <a:r>
                <a:rPr b="0" lang="fr-FR" sz="2000" spc="-1" strike="noStrike">
                  <a:solidFill>
                    <a:srgbClr val="000000"/>
                  </a:solidFill>
                  <a:latin typeface="Calibri"/>
                  <a:ea typeface="DejaVu Sans"/>
                </a:rPr>
                <a:t>et reprendre un objet</a:t>
              </a:r>
              <a:endParaRPr b="0" lang="fr-FR" sz="2000" spc="-1" strike="noStrike">
                <a:latin typeface="Arial"/>
              </a:endParaRPr>
            </a:p>
          </p:txBody>
        </p:sp>
        <p:sp>
          <p:nvSpPr>
            <p:cNvPr id="249" name="CustomShape 4"/>
            <p:cNvSpPr/>
            <p:nvPr/>
          </p:nvSpPr>
          <p:spPr>
            <a:xfrm>
              <a:off x="947160" y="4534200"/>
              <a:ext cx="11069640" cy="110772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60adc8"/>
                </a:gs>
                <a:gs pos="100000">
                  <a:srgbClr val="3da7c7"/>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94716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Choisir le casier adapté</a:t>
              </a:r>
              <a:endParaRPr b="0" lang="fr-FR" sz="3200" spc="-1" strike="noStrike">
                <a:latin typeface="Arial"/>
              </a:endParaRPr>
            </a:p>
          </p:txBody>
        </p:sp>
        <p:sp>
          <p:nvSpPr>
            <p:cNvPr id="250" name="CustomShape 5"/>
            <p:cNvSpPr/>
            <p:nvPr/>
          </p:nvSpPr>
          <p:spPr>
            <a:xfrm>
              <a:off x="947160" y="4923360"/>
              <a:ext cx="5534280" cy="330480"/>
            </a:xfrm>
            <a:custGeom>
              <a:avLst/>
              <a:gdLst/>
              <a:ahLst/>
              <a:rect l="l" t="t" r="r" b="b"/>
              <a:pathLst>
                <a:path w="5535386" h="331574">
                  <a:moveTo>
                    <a:pt x="0" y="0"/>
                  </a:moveTo>
                  <a:lnTo>
                    <a:pt x="5535386" y="0"/>
                  </a:lnTo>
                  <a:lnTo>
                    <a:pt x="5535386" y="331574"/>
                  </a:lnTo>
                  <a:lnTo>
                    <a:pt x="0" y="331574"/>
                  </a:lnTo>
                  <a:lnTo>
                    <a:pt x="0" y="0"/>
                  </a:lnTo>
                  <a:close/>
                </a:path>
              </a:pathLst>
            </a:custGeom>
            <a:solidFill>
              <a:srgbClr val="cfdfe8">
                <a:alpha val="90000"/>
              </a:srgbClr>
            </a:solidFill>
            <a:ln w="6480">
              <a:solidFill>
                <a:srgbClr val="cfd5ea"/>
              </a:solidFill>
              <a:miter/>
            </a:ln>
          </p:spPr>
          <p:style>
            <a:lnRef idx="0"/>
            <a:fillRef idx="0"/>
            <a:effectRef idx="0"/>
            <a:fontRef idx="minor"/>
          </p:style>
          <p:txBody>
            <a:bodyPr lIns="113760" rIns="113760" tIns="20160" bIns="20160" anchor="ctr" anchorCtr="1">
              <a:noAutofit/>
            </a:bodyPr>
            <a:p>
              <a:pPr algn="ctr">
                <a:lnSpc>
                  <a:spcPct val="90000"/>
                </a:lnSpc>
                <a:spcAft>
                  <a:spcPts val="700"/>
                </a:spcAft>
                <a:tabLst>
                  <a:tab algn="l" pos="0"/>
                </a:tabLst>
              </a:pPr>
              <a:r>
                <a:rPr b="0" lang="fr-FR" sz="1600" spc="-1" strike="noStrike">
                  <a:solidFill>
                    <a:srgbClr val="000000"/>
                  </a:solidFill>
                  <a:latin typeface="Calibri"/>
                  <a:ea typeface="DejaVu Sans"/>
                </a:rPr>
                <a:t>une vis est la plus petite mais la quantité la plus grande</a:t>
              </a:r>
              <a:endParaRPr b="0" lang="fr-FR" sz="1600" spc="-1" strike="noStrike">
                <a:latin typeface="Arial"/>
              </a:endParaRPr>
            </a:p>
          </p:txBody>
        </p:sp>
        <p:sp>
          <p:nvSpPr>
            <p:cNvPr id="251" name="CustomShape 6"/>
            <p:cNvSpPr/>
            <p:nvPr/>
          </p:nvSpPr>
          <p:spPr>
            <a:xfrm>
              <a:off x="6482520" y="4923360"/>
              <a:ext cx="5534280" cy="330480"/>
            </a:xfrm>
            <a:custGeom>
              <a:avLst/>
              <a:gdLst/>
              <a:ahLst/>
              <a:rect l="l" t="t" r="r" b="b"/>
              <a:pathLst>
                <a:path w="5535386" h="331574">
                  <a:moveTo>
                    <a:pt x="0" y="0"/>
                  </a:moveTo>
                  <a:lnTo>
                    <a:pt x="5535386" y="0"/>
                  </a:lnTo>
                  <a:lnTo>
                    <a:pt x="5535386" y="331574"/>
                  </a:lnTo>
                  <a:lnTo>
                    <a:pt x="0" y="331574"/>
                  </a:lnTo>
                  <a:lnTo>
                    <a:pt x="0" y="0"/>
                  </a:lnTo>
                  <a:close/>
                </a:path>
              </a:pathLst>
            </a:custGeom>
            <a:solidFill>
              <a:srgbClr val="cfe7e6">
                <a:alpha val="90000"/>
              </a:srgbClr>
            </a:solidFill>
            <a:ln w="6480">
              <a:solidFill>
                <a:srgbClr val="cfd5ea"/>
              </a:solidFill>
              <a:miter/>
            </a:ln>
          </p:spPr>
          <p:style>
            <a:lnRef idx="0"/>
            <a:fillRef idx="0"/>
            <a:effectRef idx="0"/>
            <a:fontRef idx="minor"/>
          </p:style>
          <p:txBody>
            <a:bodyPr lIns="142200" rIns="142200" tIns="25560" bIns="25560" anchor="ctr" anchorCtr="1">
              <a:noAutofit/>
            </a:bodyPr>
            <a:p>
              <a:pPr algn="ctr">
                <a:lnSpc>
                  <a:spcPct val="90000"/>
                </a:lnSpc>
                <a:spcAft>
                  <a:spcPts val="799"/>
                </a:spcAft>
                <a:tabLst>
                  <a:tab algn="l" pos="0"/>
                </a:tabLst>
              </a:pPr>
              <a:r>
                <a:rPr b="0" lang="fr-FR" sz="2000" spc="-1" strike="noStrike">
                  <a:solidFill>
                    <a:srgbClr val="000000"/>
                  </a:solidFill>
                  <a:latin typeface="Calibri"/>
                  <a:ea typeface="DejaVu Sans"/>
                </a:rPr>
                <a:t>si casier n’existe pas alors le créer</a:t>
              </a:r>
              <a:endParaRPr b="0" lang="fr-FR" sz="2000" spc="-1" strike="noStrike">
                <a:latin typeface="Arial"/>
              </a:endParaRPr>
            </a:p>
          </p:txBody>
        </p:sp>
        <p:sp>
          <p:nvSpPr>
            <p:cNvPr id="252" name="CustomShape 7"/>
            <p:cNvSpPr/>
            <p:nvPr/>
          </p:nvSpPr>
          <p:spPr>
            <a:xfrm>
              <a:off x="947160" y="3436200"/>
              <a:ext cx="11069640" cy="110772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60c5b1"/>
                </a:gs>
                <a:gs pos="100000">
                  <a:srgbClr val="3dc3ab"/>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94716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trier par sa taille</a:t>
              </a:r>
              <a:endParaRPr b="0" lang="fr-FR" sz="3200" spc="-1" strike="noStrike">
                <a:latin typeface="Arial"/>
              </a:endParaRPr>
            </a:p>
          </p:txBody>
        </p:sp>
        <p:sp>
          <p:nvSpPr>
            <p:cNvPr id="253" name="CustomShape 8"/>
            <p:cNvSpPr/>
            <p:nvPr/>
          </p:nvSpPr>
          <p:spPr>
            <a:xfrm>
              <a:off x="947160" y="3825360"/>
              <a:ext cx="11069640" cy="330480"/>
            </a:xfrm>
            <a:custGeom>
              <a:avLst/>
              <a:gdLst/>
              <a:ahLst/>
              <a:rect l="l" t="t" r="r" b="b"/>
              <a:pathLst>
                <a:path w="11070772" h="331574">
                  <a:moveTo>
                    <a:pt x="0" y="0"/>
                  </a:moveTo>
                  <a:lnTo>
                    <a:pt x="11070772" y="0"/>
                  </a:lnTo>
                  <a:lnTo>
                    <a:pt x="11070772" y="331574"/>
                  </a:lnTo>
                  <a:lnTo>
                    <a:pt x="0" y="331574"/>
                  </a:lnTo>
                  <a:lnTo>
                    <a:pt x="0" y="0"/>
                  </a:lnTo>
                  <a:close/>
                </a:path>
              </a:pathLst>
            </a:custGeom>
            <a:solidFill>
              <a:srgbClr val="cfe6db">
                <a:alpha val="90000"/>
              </a:srgbClr>
            </a:solidFill>
            <a:ln w="6480">
              <a:solidFill>
                <a:srgbClr val="cfd5ea"/>
              </a:solidFill>
              <a:miter/>
            </a:ln>
          </p:spPr>
          <p:style>
            <a:lnRef idx="0"/>
            <a:fillRef idx="0"/>
            <a:effectRef idx="0"/>
            <a:fontRef idx="minor"/>
          </p:style>
          <p:txBody>
            <a:bodyPr lIns="199080" rIns="199080" tIns="35640" bIns="35640" anchor="ctr" anchorCtr="1">
              <a:noAutofit/>
            </a:bodyPr>
            <a:p>
              <a:pPr algn="ctr">
                <a:lnSpc>
                  <a:spcPct val="90000"/>
                </a:lnSpc>
                <a:spcAft>
                  <a:spcPts val="1199"/>
                </a:spcAft>
                <a:tabLst>
                  <a:tab algn="l" pos="0"/>
                </a:tabLst>
              </a:pPr>
              <a:r>
                <a:rPr b="0" lang="fr-FR" sz="2800" spc="-1" strike="noStrike">
                  <a:solidFill>
                    <a:srgbClr val="000000"/>
                  </a:solidFill>
                  <a:latin typeface="Calibri"/>
                  <a:ea typeface="DejaVu Sans"/>
                </a:rPr>
                <a:t>clés de taille mini à maxi</a:t>
              </a:r>
              <a:endParaRPr b="0" lang="fr-FR" sz="2800" spc="-1" strike="noStrike">
                <a:latin typeface="Arial"/>
              </a:endParaRPr>
            </a:p>
          </p:txBody>
        </p:sp>
        <p:sp>
          <p:nvSpPr>
            <p:cNvPr id="254" name="CustomShape 9"/>
            <p:cNvSpPr/>
            <p:nvPr/>
          </p:nvSpPr>
          <p:spPr>
            <a:xfrm>
              <a:off x="947160" y="2337840"/>
              <a:ext cx="11069640" cy="110772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5fc184"/>
                </a:gs>
                <a:gs pos="100000">
                  <a:srgbClr val="3ebe73"/>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94716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regrouper à nouveau par fonctionnalites</a:t>
              </a:r>
              <a:endParaRPr b="0" lang="fr-FR" sz="3200" spc="-1" strike="noStrike">
                <a:latin typeface="Arial"/>
              </a:endParaRPr>
            </a:p>
          </p:txBody>
        </p:sp>
        <p:sp>
          <p:nvSpPr>
            <p:cNvPr id="255" name="CustomShape 10"/>
            <p:cNvSpPr/>
            <p:nvPr/>
          </p:nvSpPr>
          <p:spPr>
            <a:xfrm>
              <a:off x="947160" y="2727360"/>
              <a:ext cx="11069640" cy="330480"/>
            </a:xfrm>
            <a:custGeom>
              <a:avLst/>
              <a:gdLst/>
              <a:ahLst/>
              <a:rect l="l" t="t" r="r" b="b"/>
              <a:pathLst>
                <a:path w="11070772" h="331574">
                  <a:moveTo>
                    <a:pt x="0" y="0"/>
                  </a:moveTo>
                  <a:lnTo>
                    <a:pt x="11070772" y="0"/>
                  </a:lnTo>
                  <a:lnTo>
                    <a:pt x="11070772" y="331574"/>
                  </a:lnTo>
                  <a:lnTo>
                    <a:pt x="0" y="331574"/>
                  </a:lnTo>
                  <a:lnTo>
                    <a:pt x="0" y="0"/>
                  </a:lnTo>
                  <a:close/>
                </a:path>
              </a:pathLst>
            </a:custGeom>
            <a:solidFill>
              <a:srgbClr val="cfe4d2">
                <a:alpha val="90000"/>
              </a:srgbClr>
            </a:solidFill>
            <a:ln w="6480">
              <a:solidFill>
                <a:srgbClr val="cfd5ea"/>
              </a:solidFill>
              <a:miter/>
            </a:ln>
          </p:spPr>
          <p:style>
            <a:lnRef idx="0"/>
            <a:fillRef idx="0"/>
            <a:effectRef idx="0"/>
            <a:fontRef idx="minor"/>
          </p:style>
          <p:txBody>
            <a:bodyPr lIns="120960" rIns="120960" tIns="21600" bIns="21600" anchor="ctr" anchorCtr="1">
              <a:noAutofit/>
            </a:bodyPr>
            <a:p>
              <a:pPr algn="ctr">
                <a:lnSpc>
                  <a:spcPct val="90000"/>
                </a:lnSpc>
                <a:spcAft>
                  <a:spcPts val="1199"/>
                </a:spcAft>
                <a:tabLst>
                  <a:tab algn="l" pos="0"/>
                </a:tabLst>
              </a:pPr>
              <a:r>
                <a:rPr b="0" lang="fr-FR" sz="1700" spc="-1" strike="noStrike">
                  <a:solidFill>
                    <a:srgbClr val="000000"/>
                  </a:solidFill>
                  <a:latin typeface="Calibri"/>
                  <a:ea typeface="DejaVu Sans"/>
                </a:rPr>
                <a:t> </a:t>
              </a:r>
              <a:r>
                <a:rPr b="0" lang="fr-FR" sz="2800" spc="-1" strike="noStrike">
                  <a:solidFill>
                    <a:srgbClr val="000000"/>
                  </a:solidFill>
                  <a:latin typeface="Calibri"/>
                  <a:ea typeface="DejaVu Sans"/>
                </a:rPr>
                <a:t>clés avec clés, tournevis avec tournevis, etc.</a:t>
              </a:r>
              <a:endParaRPr b="0" lang="fr-FR" sz="2800" spc="-1" strike="noStrike">
                <a:latin typeface="Arial"/>
              </a:endParaRPr>
            </a:p>
          </p:txBody>
        </p:sp>
        <p:sp>
          <p:nvSpPr>
            <p:cNvPr id="256" name="CustomShape 11"/>
            <p:cNvSpPr/>
            <p:nvPr/>
          </p:nvSpPr>
          <p:spPr>
            <a:xfrm>
              <a:off x="947160" y="1239840"/>
              <a:ext cx="11069640" cy="110772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60bd60"/>
                </a:gs>
                <a:gs pos="100000">
                  <a:srgbClr val="40b841"/>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94716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regrouper avec le même type d’objet</a:t>
              </a:r>
              <a:endParaRPr b="0" lang="fr-FR" sz="3200" spc="-1" strike="noStrike">
                <a:latin typeface="Arial"/>
              </a:endParaRPr>
            </a:p>
          </p:txBody>
        </p:sp>
        <p:sp>
          <p:nvSpPr>
            <p:cNvPr id="257" name="CustomShape 12"/>
            <p:cNvSpPr/>
            <p:nvPr/>
          </p:nvSpPr>
          <p:spPr>
            <a:xfrm>
              <a:off x="947160" y="1629000"/>
              <a:ext cx="11069640" cy="330480"/>
            </a:xfrm>
            <a:custGeom>
              <a:avLst/>
              <a:gdLst/>
              <a:ahLst/>
              <a:rect l="l" t="t" r="r" b="b"/>
              <a:pathLst>
                <a:path w="11070772" h="331574">
                  <a:moveTo>
                    <a:pt x="0" y="0"/>
                  </a:moveTo>
                  <a:lnTo>
                    <a:pt x="11070772" y="0"/>
                  </a:lnTo>
                  <a:lnTo>
                    <a:pt x="11070772" y="331574"/>
                  </a:lnTo>
                  <a:lnTo>
                    <a:pt x="0" y="331574"/>
                  </a:lnTo>
                  <a:lnTo>
                    <a:pt x="0" y="0"/>
                  </a:lnTo>
                  <a:close/>
                </a:path>
              </a:pathLst>
            </a:custGeom>
            <a:solidFill>
              <a:srgbClr val="d5e3cf">
                <a:alpha val="90000"/>
              </a:srgbClr>
            </a:solidFill>
            <a:ln w="6480">
              <a:solidFill>
                <a:srgbClr val="cfd5ea"/>
              </a:solidFill>
              <a:miter/>
            </a:ln>
          </p:spPr>
          <p:style>
            <a:lnRef idx="0"/>
            <a:fillRef idx="0"/>
            <a:effectRef idx="0"/>
            <a:fontRef idx="minor"/>
          </p:style>
          <p:txBody>
            <a:bodyPr lIns="199080" rIns="199080" tIns="35640" bIns="35640" anchor="ctr" anchorCtr="1">
              <a:noAutofit/>
            </a:bodyPr>
            <a:p>
              <a:pPr algn="ctr">
                <a:lnSpc>
                  <a:spcPct val="90000"/>
                </a:lnSpc>
                <a:spcAft>
                  <a:spcPts val="1199"/>
                </a:spcAft>
                <a:tabLst>
                  <a:tab algn="l" pos="0"/>
                </a:tabLst>
              </a:pPr>
              <a:r>
                <a:rPr b="0" lang="fr-FR" sz="2800" spc="-1" strike="noStrike">
                  <a:solidFill>
                    <a:srgbClr val="000000"/>
                  </a:solidFill>
                  <a:latin typeface="Calibri"/>
                  <a:ea typeface="DejaVu Sans"/>
                </a:rPr>
                <a:t>outils/pièces/vis, etc.</a:t>
              </a:r>
              <a:endParaRPr b="0" lang="fr-FR" sz="2800" spc="-1" strike="noStrike">
                <a:latin typeface="Arial"/>
              </a:endParaRPr>
            </a:p>
          </p:txBody>
        </p:sp>
        <p:sp>
          <p:nvSpPr>
            <p:cNvPr id="258" name="CustomShape 13"/>
            <p:cNvSpPr/>
            <p:nvPr/>
          </p:nvSpPr>
          <p:spPr>
            <a:xfrm>
              <a:off x="947160" y="141840"/>
              <a:ext cx="11069640" cy="110772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255960" rIns="255960" tIns="255960" bIns="644400" anchor="ctr" anchorCtr="1">
              <a:noAutofit/>
            </a:bodyPr>
            <a:p>
              <a:pPr algn="ctr">
                <a:lnSpc>
                  <a:spcPct val="90000"/>
                </a:lnSpc>
                <a:spcAft>
                  <a:spcPts val="1500"/>
                </a:spcAft>
                <a:tabLst>
                  <a:tab algn="l" pos="0"/>
                </a:tabLst>
              </a:pPr>
              <a:r>
                <a:rPr b="0" lang="fr-FR" sz="3600" spc="-1" strike="noStrike">
                  <a:solidFill>
                    <a:srgbClr val="ffffff"/>
                  </a:solidFill>
                  <a:latin typeface="Calibri"/>
                  <a:ea typeface="DejaVu Sans"/>
                </a:rPr>
                <a:t>Pour chaque objet de l’univers Voiture </a:t>
              </a:r>
              <a:endParaRPr b="0" lang="fr-FR" sz="3600" spc="-1" strike="noStrike">
                <a:latin typeface="Arial"/>
              </a:endParaRPr>
            </a:p>
          </p:txBody>
        </p:sp>
      </p:grpSp>
      <p:sp>
        <p:nvSpPr>
          <p:cNvPr id="259" name="CustomShape 14"/>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Enchaînements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Logiques</a:t>
            </a:r>
            <a:endParaRPr b="0" lang="fr-FR" sz="4000" spc="-1" strike="noStrike">
              <a:latin typeface="Arial"/>
            </a:endParaRPr>
          </a:p>
        </p:txBody>
      </p:sp>
      <p:sp>
        <p:nvSpPr>
          <p:cNvPr id="514"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3: </a:t>
            </a:r>
            <a:endParaRPr b="0" lang="fr-FR" sz="2400" spc="-1" strike="noStrike">
              <a:latin typeface="Arial"/>
            </a:endParaRPr>
          </a:p>
        </p:txBody>
      </p:sp>
      <p:sp>
        <p:nvSpPr>
          <p:cNvPr id="515" name="CustomShape 3"/>
          <p:cNvSpPr/>
          <p:nvPr/>
        </p:nvSpPr>
        <p:spPr>
          <a:xfrm>
            <a:off x="1026000" y="555120"/>
            <a:ext cx="474876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a:bodyPr>
          <a:p>
            <a:pPr>
              <a:lnSpc>
                <a:spcPct val="70000"/>
              </a:lnSpc>
              <a:spcBef>
                <a:spcPts val="1001"/>
              </a:spcBef>
              <a:tabLst>
                <a:tab algn="l" pos="0"/>
              </a:tabLst>
            </a:pPr>
            <a:r>
              <a:rPr b="1" lang="fr-FR" sz="2000" spc="-1" strike="noStrike">
                <a:solidFill>
                  <a:srgbClr val="000000"/>
                </a:solidFill>
                <a:latin typeface="Calibri"/>
                <a:ea typeface="DejaVu Sans"/>
              </a:rPr>
              <a:t>Faire saisir 1 température et afficher l’état du système tel que:</a:t>
            </a:r>
            <a:endParaRPr b="0" lang="fr-FR" sz="2000" spc="-1" strike="noStrike">
              <a:latin typeface="Arial"/>
            </a:endParaRPr>
          </a:p>
          <a:p>
            <a:pPr marL="228600" indent="-227520">
              <a:lnSpc>
                <a:spcPct val="70000"/>
              </a:lnSpc>
              <a:spcBef>
                <a:spcPts val="601"/>
              </a:spcBef>
              <a:buClr>
                <a:srgbClr val="000000"/>
              </a:buClr>
              <a:buFont typeface="Arial"/>
              <a:buChar char="•"/>
              <a:tabLst>
                <a:tab algn="l" pos="539640"/>
              </a:tabLst>
            </a:pPr>
            <a:r>
              <a:rPr b="1" lang="fr-FR" sz="2000" spc="-1" strike="noStrike">
                <a:solidFill>
                  <a:srgbClr val="000000"/>
                </a:solidFill>
                <a:latin typeface="Calibri"/>
                <a:ea typeface="DejaVu Sans"/>
              </a:rPr>
              <a:t>correct si &lt;50°C</a:t>
            </a:r>
            <a:endParaRPr b="0" lang="fr-FR" sz="2000" spc="-1" strike="noStrike">
              <a:latin typeface="Arial"/>
            </a:endParaRPr>
          </a:p>
          <a:p>
            <a:pPr marL="228600" indent="-227520">
              <a:lnSpc>
                <a:spcPct val="70000"/>
              </a:lnSpc>
              <a:spcBef>
                <a:spcPts val="601"/>
              </a:spcBef>
              <a:buClr>
                <a:srgbClr val="000000"/>
              </a:buClr>
              <a:buFont typeface="Arial"/>
              <a:buChar char="•"/>
              <a:tabLst>
                <a:tab algn="l" pos="539640"/>
              </a:tabLst>
            </a:pPr>
            <a:r>
              <a:rPr b="1" lang="fr-FR" sz="2000" spc="-1" strike="noStrike">
                <a:solidFill>
                  <a:srgbClr val="000000"/>
                </a:solidFill>
                <a:latin typeface="Calibri"/>
                <a:ea typeface="DejaVu Sans"/>
              </a:rPr>
              <a:t>à surveiller si &gt;=50°C et &lt;100°C</a:t>
            </a:r>
            <a:endParaRPr b="0" lang="fr-FR" sz="2000" spc="-1" strike="noStrike">
              <a:latin typeface="Arial"/>
            </a:endParaRPr>
          </a:p>
          <a:p>
            <a:pPr marL="228600" indent="-227520">
              <a:lnSpc>
                <a:spcPct val="70000"/>
              </a:lnSpc>
              <a:spcBef>
                <a:spcPts val="601"/>
              </a:spcBef>
              <a:buClr>
                <a:srgbClr val="000000"/>
              </a:buClr>
              <a:buFont typeface="Arial"/>
              <a:buChar char="•"/>
              <a:tabLst>
                <a:tab algn="l" pos="539640"/>
              </a:tabLst>
            </a:pPr>
            <a:r>
              <a:rPr b="1" lang="fr-FR" sz="2000" spc="-1" strike="noStrike">
                <a:solidFill>
                  <a:srgbClr val="000000"/>
                </a:solidFill>
                <a:latin typeface="Calibri"/>
                <a:ea typeface="DejaVu Sans"/>
              </a:rPr>
              <a:t>Arrêter système si &gt;=100°C</a:t>
            </a:r>
            <a:endParaRPr b="0" lang="fr-FR" sz="2000" spc="-1" strike="noStrike">
              <a:latin typeface="Arial"/>
            </a:endParaRPr>
          </a:p>
          <a:p>
            <a:pPr>
              <a:lnSpc>
                <a:spcPct val="70000"/>
              </a:lnSpc>
              <a:spcBef>
                <a:spcPts val="1001"/>
              </a:spcBef>
              <a:tabLst>
                <a:tab algn="l" pos="0"/>
              </a:tabLst>
            </a:pPr>
            <a:endParaRPr b="0" lang="fr-FR" sz="2000" spc="-1" strike="noStrike">
              <a:latin typeface="Arial"/>
            </a:endParaRPr>
          </a:p>
          <a:p>
            <a:pPr>
              <a:lnSpc>
                <a:spcPct val="70000"/>
              </a:lnSpc>
              <a:spcBef>
                <a:spcPts val="1001"/>
              </a:spcBef>
              <a:tabLst>
                <a:tab algn="l" pos="0"/>
              </a:tabLst>
            </a:pPr>
            <a:r>
              <a:rPr b="1" lang="fr-FR" sz="2000" spc="-1" strike="noStrike" u="sng">
                <a:solidFill>
                  <a:srgbClr val="0563c1"/>
                </a:solidFill>
                <a:uFillTx/>
                <a:latin typeface="Calibri"/>
                <a:ea typeface="DejaVu Sans"/>
                <a:hlinkClick r:id="rId1"/>
              </a:rPr>
              <a:t>solutions\exo_condition03.alg</a:t>
            </a:r>
            <a:endParaRPr b="0" lang="fr-FR" sz="2000" spc="-1" strike="noStrike">
              <a:latin typeface="Arial"/>
            </a:endParaRPr>
          </a:p>
        </p:txBody>
      </p:sp>
      <p:sp>
        <p:nvSpPr>
          <p:cNvPr id="516"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4:</a:t>
            </a:r>
            <a:endParaRPr b="0" lang="fr-FR" sz="2400" spc="-1" strike="noStrike">
              <a:latin typeface="Arial"/>
            </a:endParaRPr>
          </a:p>
        </p:txBody>
      </p:sp>
      <p:sp>
        <p:nvSpPr>
          <p:cNvPr id="517" name="CustomShape 5"/>
          <p:cNvSpPr/>
          <p:nvPr/>
        </p:nvSpPr>
        <p:spPr>
          <a:xfrm>
            <a:off x="5965200" y="555120"/>
            <a:ext cx="613944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spcBef>
                <a:spcPts val="601"/>
              </a:spcBef>
              <a:tabLst>
                <a:tab algn="l" pos="0"/>
              </a:tabLst>
            </a:pPr>
            <a:endParaRPr b="0" lang="fr-FR" sz="1800" spc="-1" strike="noStrike">
              <a:latin typeface="Arial"/>
            </a:endParaRPr>
          </a:p>
          <a:p>
            <a:pPr>
              <a:lnSpc>
                <a:spcPct val="90000"/>
              </a:lnSpc>
              <a:spcBef>
                <a:spcPts val="601"/>
              </a:spcBef>
              <a:tabLst>
                <a:tab algn="l" pos="0"/>
              </a:tabLst>
            </a:pPr>
            <a:endParaRPr b="0" lang="fr-FR" sz="1800" spc="-1" strike="noStrike">
              <a:latin typeface="Arial"/>
            </a:endParaRPr>
          </a:p>
          <a:p>
            <a:pPr>
              <a:lnSpc>
                <a:spcPct val="90000"/>
              </a:lnSpc>
              <a:spcBef>
                <a:spcPts val="601"/>
              </a:spcBef>
              <a:tabLst>
                <a:tab algn="l" pos="0"/>
              </a:tabLst>
            </a:pPr>
            <a:endParaRPr b="0" lang="fr-FR" sz="1800" spc="-1" strike="noStrike">
              <a:latin typeface="Arial"/>
            </a:endParaRPr>
          </a:p>
          <a:p>
            <a:pPr>
              <a:lnSpc>
                <a:spcPct val="90000"/>
              </a:lnSpc>
              <a:spcBef>
                <a:spcPts val="601"/>
              </a:spcBef>
              <a:tabLst>
                <a:tab algn="l" pos="0"/>
              </a:tabLst>
            </a:pPr>
            <a:r>
              <a:rPr b="1" lang="fr-FR" sz="1600" spc="-1" strike="noStrike" u="sng">
                <a:solidFill>
                  <a:srgbClr val="0563c1"/>
                </a:solidFill>
                <a:uFillTx/>
                <a:latin typeface="Calibri"/>
                <a:ea typeface="DejaVu Sans"/>
                <a:hlinkClick r:id="rId2"/>
              </a:rPr>
              <a:t>solutions\exo_condition04.alg</a:t>
            </a:r>
            <a:endParaRPr b="0" lang="fr-FR" sz="1600" spc="-1" strike="noStrike">
              <a:latin typeface="Arial"/>
            </a:endParaRPr>
          </a:p>
        </p:txBody>
      </p:sp>
      <p:sp>
        <p:nvSpPr>
          <p:cNvPr id="518" name="CustomShape 6"/>
          <p:cNvSpPr/>
          <p:nvPr/>
        </p:nvSpPr>
        <p:spPr>
          <a:xfrm>
            <a:off x="1000080" y="7000200"/>
            <a:ext cx="4774680" cy="4291560"/>
          </a:xfrm>
          <a:custGeom>
            <a:avLst/>
            <a:gdLst/>
            <a:ahLst/>
            <a:rect l="l" t="t" r="r" b="b"/>
            <a:pathLst>
              <a:path w="13266" h="11924">
                <a:moveTo>
                  <a:pt x="1160" y="0"/>
                </a:moveTo>
                <a:lnTo>
                  <a:pt x="1160" y="0"/>
                </a:lnTo>
                <a:lnTo>
                  <a:pt x="1099" y="2"/>
                </a:lnTo>
                <a:lnTo>
                  <a:pt x="1039" y="6"/>
                </a:lnTo>
                <a:lnTo>
                  <a:pt x="979" y="14"/>
                </a:lnTo>
                <a:lnTo>
                  <a:pt x="919" y="25"/>
                </a:lnTo>
                <a:lnTo>
                  <a:pt x="860" y="40"/>
                </a:lnTo>
                <a:lnTo>
                  <a:pt x="802" y="57"/>
                </a:lnTo>
                <a:lnTo>
                  <a:pt x="744" y="77"/>
                </a:lnTo>
                <a:lnTo>
                  <a:pt x="688" y="100"/>
                </a:lnTo>
                <a:lnTo>
                  <a:pt x="633" y="126"/>
                </a:lnTo>
                <a:lnTo>
                  <a:pt x="580" y="155"/>
                </a:lnTo>
                <a:lnTo>
                  <a:pt x="528" y="187"/>
                </a:lnTo>
                <a:lnTo>
                  <a:pt x="478" y="222"/>
                </a:lnTo>
                <a:lnTo>
                  <a:pt x="430" y="259"/>
                </a:lnTo>
                <a:lnTo>
                  <a:pt x="384" y="298"/>
                </a:lnTo>
                <a:lnTo>
                  <a:pt x="340" y="340"/>
                </a:lnTo>
                <a:lnTo>
                  <a:pt x="298" y="384"/>
                </a:lnTo>
                <a:lnTo>
                  <a:pt x="259" y="430"/>
                </a:lnTo>
                <a:lnTo>
                  <a:pt x="222" y="478"/>
                </a:lnTo>
                <a:lnTo>
                  <a:pt x="187" y="528"/>
                </a:lnTo>
                <a:lnTo>
                  <a:pt x="155" y="580"/>
                </a:lnTo>
                <a:lnTo>
                  <a:pt x="126" y="633"/>
                </a:lnTo>
                <a:lnTo>
                  <a:pt x="100" y="688"/>
                </a:lnTo>
                <a:lnTo>
                  <a:pt x="77" y="744"/>
                </a:lnTo>
                <a:lnTo>
                  <a:pt x="57" y="802"/>
                </a:lnTo>
                <a:lnTo>
                  <a:pt x="40" y="860"/>
                </a:lnTo>
                <a:lnTo>
                  <a:pt x="25" y="919"/>
                </a:lnTo>
                <a:lnTo>
                  <a:pt x="14" y="979"/>
                </a:lnTo>
                <a:lnTo>
                  <a:pt x="6" y="1039"/>
                </a:lnTo>
                <a:lnTo>
                  <a:pt x="2" y="1099"/>
                </a:lnTo>
                <a:lnTo>
                  <a:pt x="0" y="1160"/>
                </a:lnTo>
                <a:lnTo>
                  <a:pt x="0" y="10763"/>
                </a:lnTo>
                <a:lnTo>
                  <a:pt x="0" y="10763"/>
                </a:lnTo>
                <a:lnTo>
                  <a:pt x="2" y="10824"/>
                </a:lnTo>
                <a:lnTo>
                  <a:pt x="6" y="10884"/>
                </a:lnTo>
                <a:lnTo>
                  <a:pt x="14" y="10944"/>
                </a:lnTo>
                <a:lnTo>
                  <a:pt x="25" y="11004"/>
                </a:lnTo>
                <a:lnTo>
                  <a:pt x="40" y="11063"/>
                </a:lnTo>
                <a:lnTo>
                  <a:pt x="57" y="11121"/>
                </a:lnTo>
                <a:lnTo>
                  <a:pt x="77" y="11179"/>
                </a:lnTo>
                <a:lnTo>
                  <a:pt x="100" y="11235"/>
                </a:lnTo>
                <a:lnTo>
                  <a:pt x="126" y="11290"/>
                </a:lnTo>
                <a:lnTo>
                  <a:pt x="155" y="11343"/>
                </a:lnTo>
                <a:lnTo>
                  <a:pt x="187" y="11395"/>
                </a:lnTo>
                <a:lnTo>
                  <a:pt x="222" y="11445"/>
                </a:lnTo>
                <a:lnTo>
                  <a:pt x="259" y="11493"/>
                </a:lnTo>
                <a:lnTo>
                  <a:pt x="298" y="11539"/>
                </a:lnTo>
                <a:lnTo>
                  <a:pt x="340" y="11583"/>
                </a:lnTo>
                <a:lnTo>
                  <a:pt x="384" y="11625"/>
                </a:lnTo>
                <a:lnTo>
                  <a:pt x="430" y="11664"/>
                </a:lnTo>
                <a:lnTo>
                  <a:pt x="478" y="11701"/>
                </a:lnTo>
                <a:lnTo>
                  <a:pt x="528" y="11736"/>
                </a:lnTo>
                <a:lnTo>
                  <a:pt x="580" y="11768"/>
                </a:lnTo>
                <a:lnTo>
                  <a:pt x="633" y="11797"/>
                </a:lnTo>
                <a:lnTo>
                  <a:pt x="688" y="11823"/>
                </a:lnTo>
                <a:lnTo>
                  <a:pt x="744" y="11846"/>
                </a:lnTo>
                <a:lnTo>
                  <a:pt x="802" y="11866"/>
                </a:lnTo>
                <a:lnTo>
                  <a:pt x="860" y="11883"/>
                </a:lnTo>
                <a:lnTo>
                  <a:pt x="919" y="11898"/>
                </a:lnTo>
                <a:lnTo>
                  <a:pt x="979" y="11909"/>
                </a:lnTo>
                <a:lnTo>
                  <a:pt x="1039" y="11917"/>
                </a:lnTo>
                <a:lnTo>
                  <a:pt x="1099" y="11921"/>
                </a:lnTo>
                <a:lnTo>
                  <a:pt x="1160" y="11923"/>
                </a:lnTo>
                <a:lnTo>
                  <a:pt x="12105" y="11923"/>
                </a:lnTo>
                <a:lnTo>
                  <a:pt x="12105" y="11922"/>
                </a:lnTo>
                <a:lnTo>
                  <a:pt x="12166" y="11920"/>
                </a:lnTo>
                <a:lnTo>
                  <a:pt x="12226" y="11916"/>
                </a:lnTo>
                <a:lnTo>
                  <a:pt x="12286" y="11908"/>
                </a:lnTo>
                <a:lnTo>
                  <a:pt x="12346" y="11897"/>
                </a:lnTo>
                <a:lnTo>
                  <a:pt x="12405" y="11883"/>
                </a:lnTo>
                <a:lnTo>
                  <a:pt x="12463" y="11865"/>
                </a:lnTo>
                <a:lnTo>
                  <a:pt x="12520" y="11845"/>
                </a:lnTo>
                <a:lnTo>
                  <a:pt x="12577" y="11822"/>
                </a:lnTo>
                <a:lnTo>
                  <a:pt x="12631" y="11796"/>
                </a:lnTo>
                <a:lnTo>
                  <a:pt x="12685" y="11767"/>
                </a:lnTo>
                <a:lnTo>
                  <a:pt x="12736" y="11735"/>
                </a:lnTo>
                <a:lnTo>
                  <a:pt x="12787" y="11701"/>
                </a:lnTo>
                <a:lnTo>
                  <a:pt x="12835" y="11664"/>
                </a:lnTo>
                <a:lnTo>
                  <a:pt x="12881" y="11624"/>
                </a:lnTo>
                <a:lnTo>
                  <a:pt x="12925" y="11583"/>
                </a:lnTo>
                <a:lnTo>
                  <a:pt x="12967" y="11539"/>
                </a:lnTo>
                <a:lnTo>
                  <a:pt x="13006" y="11492"/>
                </a:lnTo>
                <a:lnTo>
                  <a:pt x="13043" y="11444"/>
                </a:lnTo>
                <a:lnTo>
                  <a:pt x="13078" y="11394"/>
                </a:lnTo>
                <a:lnTo>
                  <a:pt x="13109" y="11343"/>
                </a:lnTo>
                <a:lnTo>
                  <a:pt x="13138" y="11289"/>
                </a:lnTo>
                <a:lnTo>
                  <a:pt x="13164" y="11234"/>
                </a:lnTo>
                <a:lnTo>
                  <a:pt x="13188" y="11178"/>
                </a:lnTo>
                <a:lnTo>
                  <a:pt x="13208" y="11121"/>
                </a:lnTo>
                <a:lnTo>
                  <a:pt x="13225" y="11063"/>
                </a:lnTo>
                <a:lnTo>
                  <a:pt x="13239" y="11004"/>
                </a:lnTo>
                <a:lnTo>
                  <a:pt x="13251" y="10944"/>
                </a:lnTo>
                <a:lnTo>
                  <a:pt x="13259" y="10884"/>
                </a:lnTo>
                <a:lnTo>
                  <a:pt x="13263" y="10824"/>
                </a:lnTo>
                <a:lnTo>
                  <a:pt x="13265" y="10763"/>
                </a:lnTo>
                <a:lnTo>
                  <a:pt x="13265" y="1160"/>
                </a:lnTo>
                <a:lnTo>
                  <a:pt x="13264" y="1160"/>
                </a:lnTo>
                <a:lnTo>
                  <a:pt x="13262" y="1099"/>
                </a:lnTo>
                <a:lnTo>
                  <a:pt x="13258" y="1039"/>
                </a:lnTo>
                <a:lnTo>
                  <a:pt x="13250" y="979"/>
                </a:lnTo>
                <a:lnTo>
                  <a:pt x="13239" y="919"/>
                </a:lnTo>
                <a:lnTo>
                  <a:pt x="13225" y="860"/>
                </a:lnTo>
                <a:lnTo>
                  <a:pt x="13207" y="802"/>
                </a:lnTo>
                <a:lnTo>
                  <a:pt x="13187" y="745"/>
                </a:lnTo>
                <a:lnTo>
                  <a:pt x="13164" y="688"/>
                </a:lnTo>
                <a:lnTo>
                  <a:pt x="13138" y="634"/>
                </a:lnTo>
                <a:lnTo>
                  <a:pt x="13109" y="580"/>
                </a:lnTo>
                <a:lnTo>
                  <a:pt x="13077" y="529"/>
                </a:lnTo>
                <a:lnTo>
                  <a:pt x="13043" y="478"/>
                </a:lnTo>
                <a:lnTo>
                  <a:pt x="13006" y="430"/>
                </a:lnTo>
                <a:lnTo>
                  <a:pt x="12966" y="384"/>
                </a:lnTo>
                <a:lnTo>
                  <a:pt x="12925" y="340"/>
                </a:lnTo>
                <a:lnTo>
                  <a:pt x="12881" y="298"/>
                </a:lnTo>
                <a:lnTo>
                  <a:pt x="12834" y="259"/>
                </a:lnTo>
                <a:lnTo>
                  <a:pt x="12786" y="222"/>
                </a:lnTo>
                <a:lnTo>
                  <a:pt x="12736" y="187"/>
                </a:lnTo>
                <a:lnTo>
                  <a:pt x="12685" y="156"/>
                </a:lnTo>
                <a:lnTo>
                  <a:pt x="12631" y="127"/>
                </a:lnTo>
                <a:lnTo>
                  <a:pt x="12576" y="101"/>
                </a:lnTo>
                <a:lnTo>
                  <a:pt x="12520" y="77"/>
                </a:lnTo>
                <a:lnTo>
                  <a:pt x="12463" y="57"/>
                </a:lnTo>
                <a:lnTo>
                  <a:pt x="12405" y="40"/>
                </a:lnTo>
                <a:lnTo>
                  <a:pt x="12346" y="26"/>
                </a:lnTo>
                <a:lnTo>
                  <a:pt x="12286" y="14"/>
                </a:lnTo>
                <a:lnTo>
                  <a:pt x="12226" y="6"/>
                </a:lnTo>
                <a:lnTo>
                  <a:pt x="12166" y="2"/>
                </a:lnTo>
                <a:lnTo>
                  <a:pt x="12105" y="0"/>
                </a:lnTo>
                <a:lnTo>
                  <a:pt x="1160"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519" name="CustomShape 7"/>
          <p:cNvSpPr/>
          <p:nvPr/>
        </p:nvSpPr>
        <p:spPr>
          <a:xfrm>
            <a:off x="5965200" y="7000200"/>
            <a:ext cx="4080240" cy="5985360"/>
          </a:xfrm>
          <a:custGeom>
            <a:avLst/>
            <a:gdLst/>
            <a:ahLst/>
            <a:rect l="l" t="t" r="r" b="b"/>
            <a:pathLst>
              <a:path w="11338" h="16630">
                <a:moveTo>
                  <a:pt x="1103" y="0"/>
                </a:moveTo>
                <a:lnTo>
                  <a:pt x="1103" y="0"/>
                </a:lnTo>
                <a:lnTo>
                  <a:pt x="1045" y="2"/>
                </a:lnTo>
                <a:lnTo>
                  <a:pt x="988" y="6"/>
                </a:lnTo>
                <a:lnTo>
                  <a:pt x="930" y="14"/>
                </a:lnTo>
                <a:lnTo>
                  <a:pt x="874" y="24"/>
                </a:lnTo>
                <a:lnTo>
                  <a:pt x="818" y="38"/>
                </a:lnTo>
                <a:lnTo>
                  <a:pt x="762" y="54"/>
                </a:lnTo>
                <a:lnTo>
                  <a:pt x="708" y="73"/>
                </a:lnTo>
                <a:lnTo>
                  <a:pt x="654" y="95"/>
                </a:lnTo>
                <a:lnTo>
                  <a:pt x="602" y="120"/>
                </a:lnTo>
                <a:lnTo>
                  <a:pt x="552" y="148"/>
                </a:lnTo>
                <a:lnTo>
                  <a:pt x="502" y="178"/>
                </a:lnTo>
                <a:lnTo>
                  <a:pt x="455" y="211"/>
                </a:lnTo>
                <a:lnTo>
                  <a:pt x="409" y="246"/>
                </a:lnTo>
                <a:lnTo>
                  <a:pt x="365" y="283"/>
                </a:lnTo>
                <a:lnTo>
                  <a:pt x="323" y="323"/>
                </a:lnTo>
                <a:lnTo>
                  <a:pt x="283" y="365"/>
                </a:lnTo>
                <a:lnTo>
                  <a:pt x="246" y="409"/>
                </a:lnTo>
                <a:lnTo>
                  <a:pt x="211" y="455"/>
                </a:lnTo>
                <a:lnTo>
                  <a:pt x="178" y="502"/>
                </a:lnTo>
                <a:lnTo>
                  <a:pt x="148" y="551"/>
                </a:lnTo>
                <a:lnTo>
                  <a:pt x="120" y="602"/>
                </a:lnTo>
                <a:lnTo>
                  <a:pt x="95" y="654"/>
                </a:lnTo>
                <a:lnTo>
                  <a:pt x="73" y="708"/>
                </a:lnTo>
                <a:lnTo>
                  <a:pt x="54" y="762"/>
                </a:lnTo>
                <a:lnTo>
                  <a:pt x="38" y="818"/>
                </a:lnTo>
                <a:lnTo>
                  <a:pt x="24" y="874"/>
                </a:lnTo>
                <a:lnTo>
                  <a:pt x="14" y="930"/>
                </a:lnTo>
                <a:lnTo>
                  <a:pt x="6" y="988"/>
                </a:lnTo>
                <a:lnTo>
                  <a:pt x="2" y="1045"/>
                </a:lnTo>
                <a:lnTo>
                  <a:pt x="0" y="1103"/>
                </a:lnTo>
                <a:lnTo>
                  <a:pt x="0" y="15525"/>
                </a:lnTo>
                <a:lnTo>
                  <a:pt x="0" y="15525"/>
                </a:lnTo>
                <a:lnTo>
                  <a:pt x="2" y="15583"/>
                </a:lnTo>
                <a:lnTo>
                  <a:pt x="6" y="15640"/>
                </a:lnTo>
                <a:lnTo>
                  <a:pt x="14" y="15698"/>
                </a:lnTo>
                <a:lnTo>
                  <a:pt x="24" y="15754"/>
                </a:lnTo>
                <a:lnTo>
                  <a:pt x="38" y="15810"/>
                </a:lnTo>
                <a:lnTo>
                  <a:pt x="54" y="15866"/>
                </a:lnTo>
                <a:lnTo>
                  <a:pt x="73" y="15920"/>
                </a:lnTo>
                <a:lnTo>
                  <a:pt x="95" y="15974"/>
                </a:lnTo>
                <a:lnTo>
                  <a:pt x="120" y="16026"/>
                </a:lnTo>
                <a:lnTo>
                  <a:pt x="148" y="16077"/>
                </a:lnTo>
                <a:lnTo>
                  <a:pt x="178" y="16126"/>
                </a:lnTo>
                <a:lnTo>
                  <a:pt x="211" y="16173"/>
                </a:lnTo>
                <a:lnTo>
                  <a:pt x="246" y="16219"/>
                </a:lnTo>
                <a:lnTo>
                  <a:pt x="283" y="16263"/>
                </a:lnTo>
                <a:lnTo>
                  <a:pt x="323" y="16305"/>
                </a:lnTo>
                <a:lnTo>
                  <a:pt x="365" y="16345"/>
                </a:lnTo>
                <a:lnTo>
                  <a:pt x="409" y="16382"/>
                </a:lnTo>
                <a:lnTo>
                  <a:pt x="455" y="16417"/>
                </a:lnTo>
                <a:lnTo>
                  <a:pt x="502" y="16450"/>
                </a:lnTo>
                <a:lnTo>
                  <a:pt x="552" y="16480"/>
                </a:lnTo>
                <a:lnTo>
                  <a:pt x="602" y="16508"/>
                </a:lnTo>
                <a:lnTo>
                  <a:pt x="654" y="16533"/>
                </a:lnTo>
                <a:lnTo>
                  <a:pt x="708" y="16555"/>
                </a:lnTo>
                <a:lnTo>
                  <a:pt x="762" y="16574"/>
                </a:lnTo>
                <a:lnTo>
                  <a:pt x="818" y="16590"/>
                </a:lnTo>
                <a:lnTo>
                  <a:pt x="874" y="16604"/>
                </a:lnTo>
                <a:lnTo>
                  <a:pt x="930" y="16614"/>
                </a:lnTo>
                <a:lnTo>
                  <a:pt x="988" y="16622"/>
                </a:lnTo>
                <a:lnTo>
                  <a:pt x="1045" y="16626"/>
                </a:lnTo>
                <a:lnTo>
                  <a:pt x="1103" y="16628"/>
                </a:lnTo>
                <a:lnTo>
                  <a:pt x="10233" y="16629"/>
                </a:lnTo>
                <a:lnTo>
                  <a:pt x="10233" y="16628"/>
                </a:lnTo>
                <a:lnTo>
                  <a:pt x="10291" y="16626"/>
                </a:lnTo>
                <a:lnTo>
                  <a:pt x="10348" y="16622"/>
                </a:lnTo>
                <a:lnTo>
                  <a:pt x="10405" y="16614"/>
                </a:lnTo>
                <a:lnTo>
                  <a:pt x="10462" y="16604"/>
                </a:lnTo>
                <a:lnTo>
                  <a:pt x="10518" y="16590"/>
                </a:lnTo>
                <a:lnTo>
                  <a:pt x="10574" y="16574"/>
                </a:lnTo>
                <a:lnTo>
                  <a:pt x="10628" y="16555"/>
                </a:lnTo>
                <a:lnTo>
                  <a:pt x="10681" y="16533"/>
                </a:lnTo>
                <a:lnTo>
                  <a:pt x="10733" y="16508"/>
                </a:lnTo>
                <a:lnTo>
                  <a:pt x="10784" y="16480"/>
                </a:lnTo>
                <a:lnTo>
                  <a:pt x="10833" y="16450"/>
                </a:lnTo>
                <a:lnTo>
                  <a:pt x="10881" y="16418"/>
                </a:lnTo>
                <a:lnTo>
                  <a:pt x="10927" y="16382"/>
                </a:lnTo>
                <a:lnTo>
                  <a:pt x="10971" y="16345"/>
                </a:lnTo>
                <a:lnTo>
                  <a:pt x="11013" y="16305"/>
                </a:lnTo>
                <a:lnTo>
                  <a:pt x="11052" y="16263"/>
                </a:lnTo>
                <a:lnTo>
                  <a:pt x="11090" y="16220"/>
                </a:lnTo>
                <a:lnTo>
                  <a:pt x="11125" y="16174"/>
                </a:lnTo>
                <a:lnTo>
                  <a:pt x="11158" y="16126"/>
                </a:lnTo>
                <a:lnTo>
                  <a:pt x="11188" y="16077"/>
                </a:lnTo>
                <a:lnTo>
                  <a:pt x="11215" y="16026"/>
                </a:lnTo>
                <a:lnTo>
                  <a:pt x="11240" y="15974"/>
                </a:lnTo>
                <a:lnTo>
                  <a:pt x="11262" y="15921"/>
                </a:lnTo>
                <a:lnTo>
                  <a:pt x="11282" y="15867"/>
                </a:lnTo>
                <a:lnTo>
                  <a:pt x="11298" y="15811"/>
                </a:lnTo>
                <a:lnTo>
                  <a:pt x="11312" y="15755"/>
                </a:lnTo>
                <a:lnTo>
                  <a:pt x="11322" y="15698"/>
                </a:lnTo>
                <a:lnTo>
                  <a:pt x="11330" y="15641"/>
                </a:lnTo>
                <a:lnTo>
                  <a:pt x="11334" y="15584"/>
                </a:lnTo>
                <a:lnTo>
                  <a:pt x="11336" y="15526"/>
                </a:lnTo>
                <a:lnTo>
                  <a:pt x="11337" y="1103"/>
                </a:lnTo>
                <a:lnTo>
                  <a:pt x="11336" y="1103"/>
                </a:lnTo>
                <a:lnTo>
                  <a:pt x="11334" y="1045"/>
                </a:lnTo>
                <a:lnTo>
                  <a:pt x="11330" y="988"/>
                </a:lnTo>
                <a:lnTo>
                  <a:pt x="11322" y="931"/>
                </a:lnTo>
                <a:lnTo>
                  <a:pt x="11312" y="874"/>
                </a:lnTo>
                <a:lnTo>
                  <a:pt x="11298" y="818"/>
                </a:lnTo>
                <a:lnTo>
                  <a:pt x="11282" y="762"/>
                </a:lnTo>
                <a:lnTo>
                  <a:pt x="11263" y="708"/>
                </a:lnTo>
                <a:lnTo>
                  <a:pt x="11241" y="655"/>
                </a:lnTo>
                <a:lnTo>
                  <a:pt x="11216" y="603"/>
                </a:lnTo>
                <a:lnTo>
                  <a:pt x="11188" y="552"/>
                </a:lnTo>
                <a:lnTo>
                  <a:pt x="11158" y="503"/>
                </a:lnTo>
                <a:lnTo>
                  <a:pt x="11126" y="455"/>
                </a:lnTo>
                <a:lnTo>
                  <a:pt x="11090" y="409"/>
                </a:lnTo>
                <a:lnTo>
                  <a:pt x="11053" y="365"/>
                </a:lnTo>
                <a:lnTo>
                  <a:pt x="11013" y="323"/>
                </a:lnTo>
                <a:lnTo>
                  <a:pt x="10971" y="284"/>
                </a:lnTo>
                <a:lnTo>
                  <a:pt x="10928" y="246"/>
                </a:lnTo>
                <a:lnTo>
                  <a:pt x="10882" y="211"/>
                </a:lnTo>
                <a:lnTo>
                  <a:pt x="10834" y="178"/>
                </a:lnTo>
                <a:lnTo>
                  <a:pt x="10785" y="148"/>
                </a:lnTo>
                <a:lnTo>
                  <a:pt x="10734" y="121"/>
                </a:lnTo>
                <a:lnTo>
                  <a:pt x="10682" y="96"/>
                </a:lnTo>
                <a:lnTo>
                  <a:pt x="10629" y="74"/>
                </a:lnTo>
                <a:lnTo>
                  <a:pt x="10575" y="54"/>
                </a:lnTo>
                <a:lnTo>
                  <a:pt x="10519" y="38"/>
                </a:lnTo>
                <a:lnTo>
                  <a:pt x="10463" y="24"/>
                </a:lnTo>
                <a:lnTo>
                  <a:pt x="10406" y="14"/>
                </a:lnTo>
                <a:lnTo>
                  <a:pt x="10349" y="6"/>
                </a:lnTo>
                <a:lnTo>
                  <a:pt x="10292" y="2"/>
                </a:lnTo>
                <a:lnTo>
                  <a:pt x="10234" y="0"/>
                </a:lnTo>
                <a:lnTo>
                  <a:pt x="1103"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520" name="CustomShape 8"/>
          <p:cNvSpPr/>
          <p:nvPr/>
        </p:nvSpPr>
        <p:spPr>
          <a:xfrm>
            <a:off x="5965200" y="555120"/>
            <a:ext cx="6139440" cy="2464200"/>
          </a:xfrm>
          <a:custGeom>
            <a:avLst/>
            <a:gdLst/>
            <a:ahLst/>
            <a:rect l="l" t="t" r="r" b="b"/>
            <a:pathLst>
              <a:path w="17058" h="6849">
                <a:moveTo>
                  <a:pt x="446" y="0"/>
                </a:moveTo>
                <a:lnTo>
                  <a:pt x="446" y="0"/>
                </a:lnTo>
                <a:lnTo>
                  <a:pt x="423" y="1"/>
                </a:lnTo>
                <a:lnTo>
                  <a:pt x="399" y="2"/>
                </a:lnTo>
                <a:lnTo>
                  <a:pt x="376" y="5"/>
                </a:lnTo>
                <a:lnTo>
                  <a:pt x="353" y="10"/>
                </a:lnTo>
                <a:lnTo>
                  <a:pt x="331" y="15"/>
                </a:lnTo>
                <a:lnTo>
                  <a:pt x="308" y="22"/>
                </a:lnTo>
                <a:lnTo>
                  <a:pt x="286" y="30"/>
                </a:lnTo>
                <a:lnTo>
                  <a:pt x="265" y="39"/>
                </a:lnTo>
                <a:lnTo>
                  <a:pt x="244" y="49"/>
                </a:lnTo>
                <a:lnTo>
                  <a:pt x="223" y="60"/>
                </a:lnTo>
                <a:lnTo>
                  <a:pt x="203" y="72"/>
                </a:lnTo>
                <a:lnTo>
                  <a:pt x="184" y="85"/>
                </a:lnTo>
                <a:lnTo>
                  <a:pt x="165" y="99"/>
                </a:lnTo>
                <a:lnTo>
                  <a:pt x="148" y="115"/>
                </a:lnTo>
                <a:lnTo>
                  <a:pt x="131" y="131"/>
                </a:lnTo>
                <a:lnTo>
                  <a:pt x="115" y="148"/>
                </a:lnTo>
                <a:lnTo>
                  <a:pt x="99" y="165"/>
                </a:lnTo>
                <a:lnTo>
                  <a:pt x="85" y="184"/>
                </a:lnTo>
                <a:lnTo>
                  <a:pt x="72" y="203"/>
                </a:lnTo>
                <a:lnTo>
                  <a:pt x="60" y="223"/>
                </a:lnTo>
                <a:lnTo>
                  <a:pt x="49" y="244"/>
                </a:lnTo>
                <a:lnTo>
                  <a:pt x="39" y="265"/>
                </a:lnTo>
                <a:lnTo>
                  <a:pt x="30" y="286"/>
                </a:lnTo>
                <a:lnTo>
                  <a:pt x="22" y="308"/>
                </a:lnTo>
                <a:lnTo>
                  <a:pt x="15" y="331"/>
                </a:lnTo>
                <a:lnTo>
                  <a:pt x="10" y="353"/>
                </a:lnTo>
                <a:lnTo>
                  <a:pt x="5" y="376"/>
                </a:lnTo>
                <a:lnTo>
                  <a:pt x="2" y="399"/>
                </a:lnTo>
                <a:lnTo>
                  <a:pt x="1" y="423"/>
                </a:lnTo>
                <a:lnTo>
                  <a:pt x="0" y="446"/>
                </a:lnTo>
                <a:lnTo>
                  <a:pt x="0" y="6401"/>
                </a:lnTo>
                <a:lnTo>
                  <a:pt x="0" y="6401"/>
                </a:lnTo>
                <a:lnTo>
                  <a:pt x="1" y="6424"/>
                </a:lnTo>
                <a:lnTo>
                  <a:pt x="2" y="6448"/>
                </a:lnTo>
                <a:lnTo>
                  <a:pt x="5" y="6471"/>
                </a:lnTo>
                <a:lnTo>
                  <a:pt x="10" y="6494"/>
                </a:lnTo>
                <a:lnTo>
                  <a:pt x="15" y="6516"/>
                </a:lnTo>
                <a:lnTo>
                  <a:pt x="22" y="6539"/>
                </a:lnTo>
                <a:lnTo>
                  <a:pt x="30" y="6561"/>
                </a:lnTo>
                <a:lnTo>
                  <a:pt x="39" y="6582"/>
                </a:lnTo>
                <a:lnTo>
                  <a:pt x="49" y="6603"/>
                </a:lnTo>
                <a:lnTo>
                  <a:pt x="60" y="6624"/>
                </a:lnTo>
                <a:lnTo>
                  <a:pt x="72" y="6644"/>
                </a:lnTo>
                <a:lnTo>
                  <a:pt x="85" y="6663"/>
                </a:lnTo>
                <a:lnTo>
                  <a:pt x="99" y="6682"/>
                </a:lnTo>
                <a:lnTo>
                  <a:pt x="115" y="6699"/>
                </a:lnTo>
                <a:lnTo>
                  <a:pt x="131" y="6716"/>
                </a:lnTo>
                <a:lnTo>
                  <a:pt x="148" y="6732"/>
                </a:lnTo>
                <a:lnTo>
                  <a:pt x="165" y="6748"/>
                </a:lnTo>
                <a:lnTo>
                  <a:pt x="184" y="6762"/>
                </a:lnTo>
                <a:lnTo>
                  <a:pt x="203" y="6775"/>
                </a:lnTo>
                <a:lnTo>
                  <a:pt x="223" y="6787"/>
                </a:lnTo>
                <a:lnTo>
                  <a:pt x="244" y="6798"/>
                </a:lnTo>
                <a:lnTo>
                  <a:pt x="265" y="6808"/>
                </a:lnTo>
                <a:lnTo>
                  <a:pt x="286" y="6817"/>
                </a:lnTo>
                <a:lnTo>
                  <a:pt x="308" y="6825"/>
                </a:lnTo>
                <a:lnTo>
                  <a:pt x="331" y="6832"/>
                </a:lnTo>
                <a:lnTo>
                  <a:pt x="353" y="6837"/>
                </a:lnTo>
                <a:lnTo>
                  <a:pt x="376" y="6842"/>
                </a:lnTo>
                <a:lnTo>
                  <a:pt x="399" y="6845"/>
                </a:lnTo>
                <a:lnTo>
                  <a:pt x="423" y="6846"/>
                </a:lnTo>
                <a:lnTo>
                  <a:pt x="446" y="6847"/>
                </a:lnTo>
                <a:lnTo>
                  <a:pt x="16610" y="6848"/>
                </a:lnTo>
                <a:lnTo>
                  <a:pt x="16610" y="6848"/>
                </a:lnTo>
                <a:lnTo>
                  <a:pt x="16633" y="6847"/>
                </a:lnTo>
                <a:lnTo>
                  <a:pt x="16657" y="6846"/>
                </a:lnTo>
                <a:lnTo>
                  <a:pt x="16680" y="6843"/>
                </a:lnTo>
                <a:lnTo>
                  <a:pt x="16703" y="6838"/>
                </a:lnTo>
                <a:lnTo>
                  <a:pt x="16725" y="6833"/>
                </a:lnTo>
                <a:lnTo>
                  <a:pt x="16748" y="6826"/>
                </a:lnTo>
                <a:lnTo>
                  <a:pt x="16770" y="6818"/>
                </a:lnTo>
                <a:lnTo>
                  <a:pt x="16791" y="6809"/>
                </a:lnTo>
                <a:lnTo>
                  <a:pt x="16812" y="6799"/>
                </a:lnTo>
                <a:lnTo>
                  <a:pt x="16833" y="6788"/>
                </a:lnTo>
                <a:lnTo>
                  <a:pt x="16853" y="6776"/>
                </a:lnTo>
                <a:lnTo>
                  <a:pt x="16872" y="6763"/>
                </a:lnTo>
                <a:lnTo>
                  <a:pt x="16891" y="6749"/>
                </a:lnTo>
                <a:lnTo>
                  <a:pt x="16908" y="6733"/>
                </a:lnTo>
                <a:lnTo>
                  <a:pt x="16925" y="6717"/>
                </a:lnTo>
                <a:lnTo>
                  <a:pt x="16941" y="6700"/>
                </a:lnTo>
                <a:lnTo>
                  <a:pt x="16957" y="6683"/>
                </a:lnTo>
                <a:lnTo>
                  <a:pt x="16971" y="6664"/>
                </a:lnTo>
                <a:lnTo>
                  <a:pt x="16984" y="6645"/>
                </a:lnTo>
                <a:lnTo>
                  <a:pt x="16996" y="6625"/>
                </a:lnTo>
                <a:lnTo>
                  <a:pt x="17007" y="6604"/>
                </a:lnTo>
                <a:lnTo>
                  <a:pt x="17017" y="6583"/>
                </a:lnTo>
                <a:lnTo>
                  <a:pt x="17026" y="6562"/>
                </a:lnTo>
                <a:lnTo>
                  <a:pt x="17034" y="6540"/>
                </a:lnTo>
                <a:lnTo>
                  <a:pt x="17041" y="6517"/>
                </a:lnTo>
                <a:lnTo>
                  <a:pt x="17046" y="6495"/>
                </a:lnTo>
                <a:lnTo>
                  <a:pt x="17051" y="6472"/>
                </a:lnTo>
                <a:lnTo>
                  <a:pt x="17054" y="6449"/>
                </a:lnTo>
                <a:lnTo>
                  <a:pt x="17055" y="6425"/>
                </a:lnTo>
                <a:lnTo>
                  <a:pt x="17056" y="6402"/>
                </a:lnTo>
                <a:lnTo>
                  <a:pt x="17057" y="446"/>
                </a:lnTo>
                <a:lnTo>
                  <a:pt x="17057" y="446"/>
                </a:lnTo>
                <a:lnTo>
                  <a:pt x="17056" y="423"/>
                </a:lnTo>
                <a:lnTo>
                  <a:pt x="17055" y="399"/>
                </a:lnTo>
                <a:lnTo>
                  <a:pt x="17052" y="376"/>
                </a:lnTo>
                <a:lnTo>
                  <a:pt x="17047" y="353"/>
                </a:lnTo>
                <a:lnTo>
                  <a:pt x="17042" y="331"/>
                </a:lnTo>
                <a:lnTo>
                  <a:pt x="17035" y="308"/>
                </a:lnTo>
                <a:lnTo>
                  <a:pt x="17027" y="286"/>
                </a:lnTo>
                <a:lnTo>
                  <a:pt x="17018" y="265"/>
                </a:lnTo>
                <a:lnTo>
                  <a:pt x="17008" y="244"/>
                </a:lnTo>
                <a:lnTo>
                  <a:pt x="16997" y="223"/>
                </a:lnTo>
                <a:lnTo>
                  <a:pt x="16985" y="203"/>
                </a:lnTo>
                <a:lnTo>
                  <a:pt x="16972" y="184"/>
                </a:lnTo>
                <a:lnTo>
                  <a:pt x="16958" y="165"/>
                </a:lnTo>
                <a:lnTo>
                  <a:pt x="16942" y="148"/>
                </a:lnTo>
                <a:lnTo>
                  <a:pt x="16926" y="131"/>
                </a:lnTo>
                <a:lnTo>
                  <a:pt x="16909" y="115"/>
                </a:lnTo>
                <a:lnTo>
                  <a:pt x="16892" y="99"/>
                </a:lnTo>
                <a:lnTo>
                  <a:pt x="16873" y="85"/>
                </a:lnTo>
                <a:lnTo>
                  <a:pt x="16854" y="72"/>
                </a:lnTo>
                <a:lnTo>
                  <a:pt x="16834" y="60"/>
                </a:lnTo>
                <a:lnTo>
                  <a:pt x="16813" y="49"/>
                </a:lnTo>
                <a:lnTo>
                  <a:pt x="16792" y="39"/>
                </a:lnTo>
                <a:lnTo>
                  <a:pt x="16771" y="30"/>
                </a:lnTo>
                <a:lnTo>
                  <a:pt x="16749" y="22"/>
                </a:lnTo>
                <a:lnTo>
                  <a:pt x="16726" y="15"/>
                </a:lnTo>
                <a:lnTo>
                  <a:pt x="16704" y="10"/>
                </a:lnTo>
                <a:lnTo>
                  <a:pt x="16681" y="5"/>
                </a:lnTo>
                <a:lnTo>
                  <a:pt x="16658" y="2"/>
                </a:lnTo>
                <a:lnTo>
                  <a:pt x="16634" y="1"/>
                </a:lnTo>
                <a:lnTo>
                  <a:pt x="16611" y="0"/>
                </a:lnTo>
                <a:lnTo>
                  <a:pt x="446" y="0"/>
                </a:lnTo>
              </a:path>
            </a:pathLst>
          </a:custGeom>
          <a:solidFill>
            <a:srgbClr val="deebf7"/>
          </a:solidFill>
          <a:ln w="12600">
            <a:solidFill>
              <a:srgbClr val="41719c"/>
            </a:solidFill>
            <a:miter/>
          </a:ln>
        </p:spPr>
        <p:style>
          <a:lnRef idx="0"/>
          <a:fillRef idx="0"/>
          <a:effectRef idx="0"/>
          <a:fontRef idx="minor"/>
        </p:style>
        <p:txBody>
          <a:bodyPr lIns="90000" rIns="90000" tIns="45000" bIns="45000" anchor="ctr">
            <a:noAutofit/>
          </a:bodyPr>
          <a:p>
            <a:pPr>
              <a:lnSpc>
                <a:spcPct val="100000"/>
              </a:lnSpc>
              <a:spcBef>
                <a:spcPts val="601"/>
              </a:spcBef>
              <a:tabLst>
                <a:tab algn="l" pos="0"/>
              </a:tabLst>
            </a:pPr>
            <a:r>
              <a:rPr b="1" lang="fr-FR" sz="1600" spc="-1" strike="noStrike">
                <a:solidFill>
                  <a:srgbClr val="000000"/>
                </a:solidFill>
                <a:latin typeface="Calibri"/>
                <a:ea typeface="DejaVu Sans"/>
              </a:rPr>
              <a:t>Une machine est en maintenance selon:</a:t>
            </a:r>
            <a:endParaRPr b="0" lang="fr-FR" sz="1600" spc="-1" strike="noStrike">
              <a:latin typeface="Arial"/>
            </a:endParaRPr>
          </a:p>
          <a:p>
            <a:pPr>
              <a:lnSpc>
                <a:spcPct val="100000"/>
              </a:lnSpc>
              <a:spcBef>
                <a:spcPts val="601"/>
              </a:spcBef>
              <a:tabLst>
                <a:tab algn="l" pos="0"/>
              </a:tabLst>
            </a:pPr>
            <a:r>
              <a:rPr b="1" lang="fr-FR" sz="1600" spc="-1" strike="noStrike">
                <a:solidFill>
                  <a:srgbClr val="000000"/>
                </a:solidFill>
                <a:latin typeface="Calibri"/>
                <a:ea typeface="DejaVu Sans"/>
              </a:rPr>
              <a:t>si le nb de jours depuis la dernière date de maintenance &gt;35</a:t>
            </a:r>
            <a:endParaRPr b="0" lang="fr-FR" sz="1600" spc="-1" strike="noStrike">
              <a:latin typeface="Arial"/>
            </a:endParaRPr>
          </a:p>
          <a:p>
            <a:pPr>
              <a:lnSpc>
                <a:spcPct val="100000"/>
              </a:lnSpc>
              <a:spcBef>
                <a:spcPts val="601"/>
              </a:spcBef>
              <a:tabLst>
                <a:tab algn="l" pos="0"/>
              </a:tabLst>
            </a:pPr>
            <a:r>
              <a:rPr b="1" lang="fr-FR" sz="1600" spc="-1" strike="noStrike">
                <a:solidFill>
                  <a:srgbClr val="000000"/>
                </a:solidFill>
                <a:latin typeface="Calibri"/>
                <a:ea typeface="DejaVu Sans"/>
              </a:rPr>
              <a:t>si son nbre d’heures d’utilisation&gt;3000</a:t>
            </a:r>
            <a:endParaRPr b="0" lang="fr-FR" sz="1600" spc="-1" strike="noStrike">
              <a:latin typeface="Arial"/>
            </a:endParaRPr>
          </a:p>
          <a:p>
            <a:pPr>
              <a:lnSpc>
                <a:spcPct val="100000"/>
              </a:lnSpc>
              <a:spcBef>
                <a:spcPts val="601"/>
              </a:spcBef>
              <a:tabLst>
                <a:tab algn="l" pos="0"/>
              </a:tabLst>
            </a:pPr>
            <a:r>
              <a:rPr b="1" lang="fr-FR" sz="1600" spc="-1" strike="noStrike">
                <a:solidFill>
                  <a:srgbClr val="000000"/>
                </a:solidFill>
                <a:latin typeface="Calibri"/>
                <a:ea typeface="DejaVu Sans"/>
              </a:rPr>
              <a:t>sa production&lt;2000 ou &gt;10000 depuis la date de dernière maintenance</a:t>
            </a:r>
            <a:endParaRPr b="0" lang="fr-FR" sz="1600" spc="-1" strike="noStrike">
              <a:latin typeface="Arial"/>
            </a:endParaRPr>
          </a:p>
          <a:p>
            <a:pPr>
              <a:lnSpc>
                <a:spcPct val="100000"/>
              </a:lnSpc>
              <a:spcBef>
                <a:spcPts val="601"/>
              </a:spcBef>
              <a:tabLst>
                <a:tab algn="l" pos="0"/>
              </a:tabLst>
            </a:pPr>
            <a:r>
              <a:rPr b="1" lang="fr-FR" sz="1600" spc="-1" strike="noStrike">
                <a:solidFill>
                  <a:srgbClr val="000000"/>
                </a:solidFill>
                <a:latin typeface="Calibri"/>
                <a:ea typeface="DejaVu Sans"/>
              </a:rPr>
              <a:t>Quelles questions doit poser le programme? et comment va-t-il résoudre ce problème?</a:t>
            </a:r>
            <a:endParaRPr b="0" lang="fr-FR" sz="1600" spc="-1" strike="noStrike">
              <a:latin typeface="Arial"/>
            </a:endParaRPr>
          </a:p>
          <a:p>
            <a:pPr algn="ctr">
              <a:lnSpc>
                <a:spcPct val="100000"/>
              </a:lnSpc>
              <a:tabLst>
                <a:tab algn="l" pos="0"/>
              </a:tabLst>
            </a:pPr>
            <a:endParaRPr b="0" lang="fr-FR" sz="1600" spc="-1" strike="noStrike">
              <a:latin typeface="Arial"/>
            </a:endParaRPr>
          </a:p>
        </p:txBody>
      </p:sp>
    </p:spTree>
  </p:cSld>
  <mc:AlternateContent>
    <mc:Choice Requires="p14">
      <p:transition spd="slow" p14:dur="2000"/>
    </mc:Choice>
    <mc:Fallback>
      <p:transition spd="slow"/>
    </mc:Fallback>
  </mc:AlternateContent>
  <p:timing>
    <p:tnLst>
      <p:par>
        <p:cTn id="640" dur="indefinite" restart="never" nodeType="tmRoot">
          <p:childTnLst>
            <p:seq>
              <p:cTn id="641" dur="indefinite" nodeType="mainSeq">
                <p:childTnLst>
                  <p:par>
                    <p:cTn id="642" fill="hold">
                      <p:stCondLst>
                        <p:cond delay="0"/>
                      </p:stCondLst>
                      <p:childTnLst>
                        <p:par>
                          <p:cTn id="643" fill="hold">
                            <p:stCondLst>
                              <p:cond delay="0"/>
                            </p:stCondLst>
                            <p:childTnLst>
                              <p:par>
                                <p:cTn id="644" nodeType="withEffect" fill="hold" presetClass="path" presetID="42">
                                  <p:stCondLst>
                                    <p:cond delay="0"/>
                                  </p:stCondLst>
                                  <p:childTnLst>
                                    <p:animMotion origin="layout" path="M -4.58333E-006 3.7037E-006 L -0.00156 -0.71158 E">
                                      <p:cBhvr>
                                        <p:cTn id="645" dur="100" fill="hold"/>
                                        <p:tgtEl>
                                          <p:spTgt spid="518"/>
                                        </p:tgtEl>
                                        <p:attrNameLst>
                                          <p:attrName>ppt_x</p:attrName>
                                        </p:attrNameLst>
                                      </p:cBhvr>
                                    </p:animMotion>
                                  </p:childTnLst>
                                </p:cTn>
                              </p:par>
                              <p:par>
                                <p:cTn id="646" nodeType="withEffect" fill="hold" presetClass="path" presetID="42">
                                  <p:stCondLst>
                                    <p:cond delay="0"/>
                                  </p:stCondLst>
                                  <p:childTnLst>
                                    <p:animMotion origin="layout" path="M -6.25E-007 4.07407E-006 L -0.00286 -0.94815 E">
                                      <p:cBhvr>
                                        <p:cTn id="647" dur="100" fill="hold"/>
                                        <p:tgtEl>
                                          <p:spTgt spid="519"/>
                                        </p:tgtEl>
                                        <p:attrNameLst>
                                          <p:attrName>ppt_x</p:attrName>
                                        </p:attrNameLst>
                                      </p:cBhvr>
                                    </p:animMotion>
                                  </p:childTnLst>
                                </p:cTn>
                              </p:par>
                            </p:childTnLst>
                          </p:cTn>
                        </p:par>
                      </p:childTnLst>
                    </p:cTn>
                  </p:par>
                  <p:par>
                    <p:cTn id="648" fill="hold">
                      <p:stCondLst>
                        <p:cond delay="indefinite"/>
                      </p:stCondLst>
                      <p:childTnLst>
                        <p:par>
                          <p:cTn id="649" fill="hold">
                            <p:stCondLst>
                              <p:cond delay="0"/>
                            </p:stCondLst>
                            <p:childTnLst>
                              <p:par>
                                <p:cTn id="650" nodeType="clickEffect" fill="hold" presetClass="exit" presetID="53" presetSubtype="32">
                                  <p:stCondLst>
                                    <p:cond delay="0"/>
                                  </p:stCondLst>
                                  <p:childTnLst>
                                    <p:anim calcmode="lin" valueType="num">
                                      <p:cBhvr additive="repl">
                                        <p:cTn id="651" dur="500"/>
                                        <p:tgtEl>
                                          <p:spTgt spid="518"/>
                                        </p:tgtEl>
                                        <p:attrNameLst>
                                          <p:attrName>ppt_w</p:attrName>
                                        </p:attrNameLst>
                                      </p:cBhvr>
                                      <p:tavLst>
                                        <p:tav tm="0">
                                          <p:val>
                                            <p:strVal val="#ppt_w"/>
                                          </p:val>
                                        </p:tav>
                                        <p:tav tm="100000">
                                          <p:val>
                                            <p:strVal val="0"/>
                                          </p:val>
                                        </p:tav>
                                      </p:tavLst>
                                    </p:anim>
                                    <p:anim calcmode="lin" valueType="num">
                                      <p:cBhvr additive="repl">
                                        <p:cTn id="652" dur="500"/>
                                        <p:tgtEl>
                                          <p:spTgt spid="518"/>
                                        </p:tgtEl>
                                        <p:attrNameLst>
                                          <p:attrName>ppt_h</p:attrName>
                                        </p:attrNameLst>
                                      </p:cBhvr>
                                      <p:tavLst>
                                        <p:tav tm="0">
                                          <p:val>
                                            <p:strVal val="#ppt_h"/>
                                          </p:val>
                                        </p:tav>
                                        <p:tav tm="100000">
                                          <p:val>
                                            <p:strVal val="0"/>
                                          </p:val>
                                        </p:tav>
                                      </p:tavLst>
                                    </p:anim>
                                    <p:animEffect filter="fade" transition="out">
                                      <p:cBhvr additive="repl">
                                        <p:cTn id="653" dur="500"/>
                                        <p:tgtEl>
                                          <p:spTgt spid="518"/>
                                        </p:tgtEl>
                                      </p:cBhvr>
                                    </p:animEffect>
                                    <p:set>
                                      <p:cBhvr>
                                        <p:cTn id="654" dur="1" fill="hold">
                                          <p:stCondLst>
                                            <p:cond delay="499"/>
                                          </p:stCondLst>
                                        </p:cTn>
                                        <p:tgtEl>
                                          <p:spTgt spid="518"/>
                                        </p:tgtEl>
                                        <p:attrNameLst>
                                          <p:attrName>style.visibility</p:attrName>
                                        </p:attrNameLst>
                                      </p:cBhvr>
                                      <p:to>
                                        <p:strVal val="hidden"/>
                                      </p:to>
                                    </p:set>
                                  </p:childTnLst>
                                </p:cTn>
                              </p:par>
                            </p:childTnLst>
                          </p:cTn>
                        </p:par>
                      </p:childTnLst>
                    </p:cTn>
                  </p:par>
                  <p:par>
                    <p:cTn id="655" fill="hold">
                      <p:stCondLst>
                        <p:cond delay="indefinite"/>
                      </p:stCondLst>
                      <p:childTnLst>
                        <p:par>
                          <p:cTn id="656" fill="hold">
                            <p:stCondLst>
                              <p:cond delay="0"/>
                            </p:stCondLst>
                            <p:childTnLst>
                              <p:par>
                                <p:cTn id="657" nodeType="clickEffect" fill="hold" presetClass="exit" presetID="53" presetSubtype="32">
                                  <p:stCondLst>
                                    <p:cond delay="0"/>
                                  </p:stCondLst>
                                  <p:childTnLst>
                                    <p:anim calcmode="lin" valueType="num">
                                      <p:cBhvr additive="repl">
                                        <p:cTn id="658" dur="500"/>
                                        <p:tgtEl>
                                          <p:spTgt spid="519"/>
                                        </p:tgtEl>
                                        <p:attrNameLst>
                                          <p:attrName>ppt_w</p:attrName>
                                        </p:attrNameLst>
                                      </p:cBhvr>
                                      <p:tavLst>
                                        <p:tav tm="0">
                                          <p:val>
                                            <p:strVal val="#ppt_w"/>
                                          </p:val>
                                        </p:tav>
                                        <p:tav tm="100000">
                                          <p:val>
                                            <p:strVal val="0"/>
                                          </p:val>
                                        </p:tav>
                                      </p:tavLst>
                                    </p:anim>
                                    <p:anim calcmode="lin" valueType="num">
                                      <p:cBhvr additive="repl">
                                        <p:cTn id="659" dur="500"/>
                                        <p:tgtEl>
                                          <p:spTgt spid="519"/>
                                        </p:tgtEl>
                                        <p:attrNameLst>
                                          <p:attrName>ppt_h</p:attrName>
                                        </p:attrNameLst>
                                      </p:cBhvr>
                                      <p:tavLst>
                                        <p:tav tm="0">
                                          <p:val>
                                            <p:strVal val="#ppt_h"/>
                                          </p:val>
                                        </p:tav>
                                        <p:tav tm="100000">
                                          <p:val>
                                            <p:strVal val="0"/>
                                          </p:val>
                                        </p:tav>
                                      </p:tavLst>
                                    </p:anim>
                                    <p:animEffect filter="fade" transition="out">
                                      <p:cBhvr additive="repl">
                                        <p:cTn id="660" dur="500"/>
                                        <p:tgtEl>
                                          <p:spTgt spid="519"/>
                                        </p:tgtEl>
                                      </p:cBhvr>
                                    </p:animEffect>
                                    <p:set>
                                      <p:cBhvr>
                                        <p:cTn id="661" dur="1" fill="hold">
                                          <p:stCondLst>
                                            <p:cond delay="499"/>
                                          </p:stCondLst>
                                        </p:cTn>
                                        <p:tgtEl>
                                          <p:spTgt spid="5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STRUCTURES</a:t>
            </a:r>
            <a:endParaRPr b="0" lang="fr-FR" sz="6000" spc="-1" strike="noStrike">
              <a:latin typeface="Arial"/>
            </a:endParaRPr>
          </a:p>
        </p:txBody>
      </p:sp>
      <p:sp>
        <p:nvSpPr>
          <p:cNvPr id="522" name="CustomShape 2"/>
          <p:cNvSpPr/>
          <p:nvPr/>
        </p:nvSpPr>
        <p:spPr>
          <a:xfrm>
            <a:off x="831960" y="4589640"/>
            <a:ext cx="10514520" cy="14990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ITÉRATIVES: les boucles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23" name="Group 1"/>
          <p:cNvGrpSpPr/>
          <p:nvPr/>
        </p:nvGrpSpPr>
        <p:grpSpPr>
          <a:xfrm>
            <a:off x="947160" y="155160"/>
            <a:ext cx="11069640" cy="6184080"/>
            <a:chOff x="947160" y="155160"/>
            <a:chExt cx="11069640" cy="6184080"/>
          </a:xfrm>
        </p:grpSpPr>
        <p:sp>
          <p:nvSpPr>
            <p:cNvPr id="524" name="CustomShape 2"/>
            <p:cNvSpPr/>
            <p:nvPr/>
          </p:nvSpPr>
          <p:spPr>
            <a:xfrm>
              <a:off x="947160" y="155160"/>
              <a:ext cx="11069640" cy="454680"/>
            </a:xfrm>
            <a:custGeom>
              <a:avLst/>
              <a:gdLst/>
              <a:ahLst/>
              <a:rect l="l" t="t" r="r" b="b"/>
              <a:pathLst>
                <a:path w="11070772" h="455715">
                  <a:moveTo>
                    <a:pt x="0" y="75954"/>
                  </a:moveTo>
                  <a:cubicBezTo>
                    <a:pt x="0" y="34006"/>
                    <a:pt x="34006" y="0"/>
                    <a:pt x="75954" y="0"/>
                  </a:cubicBezTo>
                  <a:lnTo>
                    <a:pt x="10994818" y="0"/>
                  </a:lnTo>
                  <a:cubicBezTo>
                    <a:pt x="11036766" y="0"/>
                    <a:pt x="11070772" y="34006"/>
                    <a:pt x="11070772" y="75954"/>
                  </a:cubicBezTo>
                  <a:lnTo>
                    <a:pt x="11070772" y="379761"/>
                  </a:lnTo>
                  <a:cubicBezTo>
                    <a:pt x="11070772" y="421709"/>
                    <a:pt x="11036766" y="455715"/>
                    <a:pt x="10994818" y="455715"/>
                  </a:cubicBezTo>
                  <a:lnTo>
                    <a:pt x="75954" y="455715"/>
                  </a:lnTo>
                  <a:cubicBezTo>
                    <a:pt x="34006" y="455715"/>
                    <a:pt x="0" y="421709"/>
                    <a:pt x="0" y="379761"/>
                  </a:cubicBezTo>
                  <a:lnTo>
                    <a:pt x="0" y="75954"/>
                  </a:lnTo>
                  <a:close/>
                </a:path>
              </a:pathLst>
            </a:custGeom>
            <a:solidFill>
              <a:srgbClr val="4472c4"/>
            </a:solidFill>
            <a:ln w="12600">
              <a:solidFill>
                <a:srgbClr val="ffffff"/>
              </a:solidFill>
              <a:miter/>
            </a:ln>
          </p:spPr>
          <p:style>
            <a:lnRef idx="0"/>
            <a:fillRef idx="0"/>
            <a:effectRef idx="0"/>
            <a:fontRef idx="minor"/>
          </p:style>
          <p:txBody>
            <a:bodyPr lIns="94680" rIns="94680" tIns="94680" bIns="946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Usage</a:t>
              </a:r>
              <a:endParaRPr b="0" lang="fr-FR" sz="1900" spc="-1" strike="noStrike">
                <a:latin typeface="Arial"/>
              </a:endParaRPr>
            </a:p>
          </p:txBody>
        </p:sp>
        <p:sp>
          <p:nvSpPr>
            <p:cNvPr id="525" name="CustomShape 3"/>
            <p:cNvSpPr/>
            <p:nvPr/>
          </p:nvSpPr>
          <p:spPr>
            <a:xfrm>
              <a:off x="947160" y="610920"/>
              <a:ext cx="11069640" cy="687240"/>
            </a:xfrm>
            <a:custGeom>
              <a:avLst/>
              <a:gdLst/>
              <a:ahLst/>
              <a:rect l="l" t="t" r="r" b="b"/>
              <a:pathLst>
                <a:path w="11070772" h="688274">
                  <a:moveTo>
                    <a:pt x="0" y="0"/>
                  </a:moveTo>
                  <a:lnTo>
                    <a:pt x="11070772" y="0"/>
                  </a:lnTo>
                  <a:lnTo>
                    <a:pt x="11070772" y="688274"/>
                  </a:lnTo>
                  <a:lnTo>
                    <a:pt x="0" y="688274"/>
                  </a:lnTo>
                  <a:lnTo>
                    <a:pt x="0" y="0"/>
                  </a:lnTo>
                  <a:close/>
                </a:path>
              </a:pathLst>
            </a:custGeom>
            <a:noFill/>
            <a:ln>
              <a:noFill/>
            </a:ln>
          </p:spPr>
          <p:style>
            <a:lnRef idx="0"/>
            <a:fillRef idx="0"/>
            <a:effectRef idx="0"/>
            <a:fontRef idx="minor"/>
          </p:style>
          <p:txBody>
            <a:bodyPr lIns="351360" rIns="142200" tIns="25560" bIns="25560">
              <a:noAutofit/>
            </a:bodyPr>
            <a:p>
              <a:pPr lvl="1" marL="228600" indent="-22752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répéter une série d’instructions</a:t>
              </a:r>
              <a:endParaRPr b="0" lang="fr-FR" sz="2000" spc="-1" strike="noStrike">
                <a:latin typeface="Arial"/>
              </a:endParaRPr>
            </a:p>
            <a:p>
              <a:pPr lvl="1" marL="228600" indent="-22752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possibilité d’imbriquer les boucles</a:t>
              </a:r>
              <a:endParaRPr b="0" lang="fr-FR" sz="2000" spc="-1" strike="noStrike">
                <a:latin typeface="Arial"/>
              </a:endParaRPr>
            </a:p>
          </p:txBody>
        </p:sp>
        <p:sp>
          <p:nvSpPr>
            <p:cNvPr id="526" name="CustomShape 4"/>
            <p:cNvSpPr/>
            <p:nvPr/>
          </p:nvSpPr>
          <p:spPr>
            <a:xfrm>
              <a:off x="947160" y="1298880"/>
              <a:ext cx="11069640" cy="454680"/>
            </a:xfrm>
            <a:custGeom>
              <a:avLst/>
              <a:gdLst/>
              <a:ahLst/>
              <a:rect l="l" t="t" r="r" b="b"/>
              <a:pathLst>
                <a:path w="11070772" h="455715">
                  <a:moveTo>
                    <a:pt x="0" y="75954"/>
                  </a:moveTo>
                  <a:cubicBezTo>
                    <a:pt x="0" y="34006"/>
                    <a:pt x="34006" y="0"/>
                    <a:pt x="75954" y="0"/>
                  </a:cubicBezTo>
                  <a:lnTo>
                    <a:pt x="10994818" y="0"/>
                  </a:lnTo>
                  <a:cubicBezTo>
                    <a:pt x="11036766" y="0"/>
                    <a:pt x="11070772" y="34006"/>
                    <a:pt x="11070772" y="75954"/>
                  </a:cubicBezTo>
                  <a:lnTo>
                    <a:pt x="11070772" y="379761"/>
                  </a:lnTo>
                  <a:cubicBezTo>
                    <a:pt x="11070772" y="421709"/>
                    <a:pt x="11036766" y="455715"/>
                    <a:pt x="10994818" y="455715"/>
                  </a:cubicBezTo>
                  <a:lnTo>
                    <a:pt x="75954" y="455715"/>
                  </a:lnTo>
                  <a:cubicBezTo>
                    <a:pt x="34006" y="455715"/>
                    <a:pt x="0" y="421709"/>
                    <a:pt x="0" y="379761"/>
                  </a:cubicBezTo>
                  <a:lnTo>
                    <a:pt x="0" y="75954"/>
                  </a:lnTo>
                  <a:close/>
                </a:path>
              </a:pathLst>
            </a:custGeom>
            <a:solidFill>
              <a:srgbClr val="43bb8d"/>
            </a:solidFill>
            <a:ln w="12600">
              <a:solidFill>
                <a:srgbClr val="ffffff"/>
              </a:solidFill>
              <a:miter/>
            </a:ln>
          </p:spPr>
          <p:style>
            <a:lnRef idx="0"/>
            <a:fillRef idx="0"/>
            <a:effectRef idx="0"/>
            <a:fontRef idx="minor"/>
          </p:style>
          <p:txBody>
            <a:bodyPr lIns="94680" rIns="94680" tIns="94680" bIns="946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Utilisation: (exemples)</a:t>
              </a:r>
              <a:endParaRPr b="0" lang="fr-FR" sz="1900" spc="-1" strike="noStrike">
                <a:latin typeface="Arial"/>
              </a:endParaRPr>
            </a:p>
          </p:txBody>
        </p:sp>
        <p:sp>
          <p:nvSpPr>
            <p:cNvPr id="527" name="CustomShape 5"/>
            <p:cNvSpPr/>
            <p:nvPr/>
          </p:nvSpPr>
          <p:spPr>
            <a:xfrm>
              <a:off x="947160" y="1754640"/>
              <a:ext cx="11069640" cy="1375560"/>
            </a:xfrm>
            <a:custGeom>
              <a:avLst/>
              <a:gdLst/>
              <a:ahLst/>
              <a:rect l="l" t="t" r="r" b="b"/>
              <a:pathLst>
                <a:path w="11070772" h="1376549">
                  <a:moveTo>
                    <a:pt x="0" y="0"/>
                  </a:moveTo>
                  <a:lnTo>
                    <a:pt x="11070772" y="0"/>
                  </a:lnTo>
                  <a:lnTo>
                    <a:pt x="11070772" y="1376549"/>
                  </a:lnTo>
                  <a:lnTo>
                    <a:pt x="0" y="1376549"/>
                  </a:lnTo>
                  <a:lnTo>
                    <a:pt x="0" y="0"/>
                  </a:lnTo>
                  <a:close/>
                </a:path>
              </a:pathLst>
            </a:custGeom>
            <a:noFill/>
            <a:ln>
              <a:noFill/>
            </a:ln>
          </p:spPr>
          <p:style>
            <a:lnRef idx="0"/>
            <a:fillRef idx="0"/>
            <a:effectRef idx="0"/>
            <a:fontRef idx="minor"/>
          </p:style>
          <p:txBody>
            <a:bodyPr lIns="351360" rIns="142200" tIns="25560" bIns="25560">
              <a:noAutofit/>
            </a:bodyPr>
            <a:p>
              <a:pPr lvl="1" marL="228600" indent="-22752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remplir un tableau</a:t>
              </a:r>
              <a:endParaRPr b="0" lang="fr-FR" sz="2000" spc="-1" strike="noStrike">
                <a:latin typeface="Arial"/>
              </a:endParaRPr>
            </a:p>
            <a:p>
              <a:pPr lvl="1" marL="228600" indent="-22752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parcourir des champs de formulaires</a:t>
              </a:r>
              <a:endParaRPr b="0" lang="fr-FR" sz="2000" spc="-1" strike="noStrike">
                <a:latin typeface="Arial"/>
              </a:endParaRPr>
            </a:p>
            <a:p>
              <a:pPr lvl="1" marL="228600" indent="-22752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itérer sur des milliers de lignes très rapidement</a:t>
              </a:r>
              <a:endParaRPr b="0" lang="fr-FR" sz="2000" spc="-1" strike="noStrike">
                <a:latin typeface="Arial"/>
              </a:endParaRPr>
            </a:p>
            <a:p>
              <a:pPr lvl="1" marL="228600" indent="-22752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trier des listes</a:t>
              </a:r>
              <a:endParaRPr b="0" lang="fr-FR" sz="2000" spc="-1" strike="noStrike">
                <a:latin typeface="Arial"/>
              </a:endParaRPr>
            </a:p>
          </p:txBody>
        </p:sp>
        <p:sp>
          <p:nvSpPr>
            <p:cNvPr id="528" name="CustomShape 6"/>
            <p:cNvSpPr/>
            <p:nvPr/>
          </p:nvSpPr>
          <p:spPr>
            <a:xfrm>
              <a:off x="947160" y="3131280"/>
              <a:ext cx="11069640" cy="454680"/>
            </a:xfrm>
            <a:custGeom>
              <a:avLst/>
              <a:gdLst/>
              <a:ahLst/>
              <a:rect l="l" t="t" r="r" b="b"/>
              <a:pathLst>
                <a:path w="11070772" h="455715">
                  <a:moveTo>
                    <a:pt x="0" y="75954"/>
                  </a:moveTo>
                  <a:cubicBezTo>
                    <a:pt x="0" y="34006"/>
                    <a:pt x="34006" y="0"/>
                    <a:pt x="75954" y="0"/>
                  </a:cubicBezTo>
                  <a:lnTo>
                    <a:pt x="10994818" y="0"/>
                  </a:lnTo>
                  <a:cubicBezTo>
                    <a:pt x="11036766" y="0"/>
                    <a:pt x="11070772" y="34006"/>
                    <a:pt x="11070772" y="75954"/>
                  </a:cubicBezTo>
                  <a:lnTo>
                    <a:pt x="11070772" y="379761"/>
                  </a:lnTo>
                  <a:cubicBezTo>
                    <a:pt x="11070772" y="421709"/>
                    <a:pt x="11036766" y="455715"/>
                    <a:pt x="10994818" y="455715"/>
                  </a:cubicBezTo>
                  <a:lnTo>
                    <a:pt x="75954" y="455715"/>
                  </a:lnTo>
                  <a:cubicBezTo>
                    <a:pt x="34006" y="455715"/>
                    <a:pt x="0" y="421709"/>
                    <a:pt x="0" y="379761"/>
                  </a:cubicBezTo>
                  <a:lnTo>
                    <a:pt x="0" y="75954"/>
                  </a:lnTo>
                  <a:close/>
                </a:path>
              </a:pathLst>
            </a:custGeom>
            <a:solidFill>
              <a:srgbClr val="70ad47"/>
            </a:solidFill>
            <a:ln w="12600">
              <a:solidFill>
                <a:srgbClr val="ffffff"/>
              </a:solidFill>
              <a:miter/>
            </a:ln>
          </p:spPr>
          <p:style>
            <a:lnRef idx="0"/>
            <a:fillRef idx="0"/>
            <a:effectRef idx="0"/>
            <a:fontRef idx="minor"/>
          </p:style>
          <p:txBody>
            <a:bodyPr lIns="94680" rIns="94680" tIns="94680" bIns="946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2 types: </a:t>
              </a:r>
              <a:endParaRPr b="0" lang="fr-FR" sz="1900" spc="-1" strike="noStrike">
                <a:latin typeface="Arial"/>
              </a:endParaRPr>
            </a:p>
          </p:txBody>
        </p:sp>
        <p:sp>
          <p:nvSpPr>
            <p:cNvPr id="529" name="CustomShape 7"/>
            <p:cNvSpPr/>
            <p:nvPr/>
          </p:nvSpPr>
          <p:spPr>
            <a:xfrm>
              <a:off x="947160" y="3587040"/>
              <a:ext cx="11069640" cy="2752200"/>
            </a:xfrm>
            <a:custGeom>
              <a:avLst/>
              <a:gdLst/>
              <a:ahLst/>
              <a:rect l="l" t="t" r="r" b="b"/>
              <a:pathLst>
                <a:path w="11070772" h="2753099">
                  <a:moveTo>
                    <a:pt x="0" y="0"/>
                  </a:moveTo>
                  <a:lnTo>
                    <a:pt x="11070772" y="0"/>
                  </a:lnTo>
                  <a:lnTo>
                    <a:pt x="11070772" y="2753099"/>
                  </a:lnTo>
                  <a:lnTo>
                    <a:pt x="0" y="2753099"/>
                  </a:lnTo>
                  <a:lnTo>
                    <a:pt x="0" y="0"/>
                  </a:lnTo>
                  <a:close/>
                </a:path>
              </a:pathLst>
            </a:custGeom>
            <a:noFill/>
            <a:ln>
              <a:noFill/>
            </a:ln>
          </p:spPr>
          <p:style>
            <a:lnRef idx="0"/>
            <a:fillRef idx="0"/>
            <a:effectRef idx="0"/>
            <a:fontRef idx="minor"/>
          </p:style>
          <p:txBody>
            <a:bodyPr lIns="351360" rIns="142200" tIns="25560" bIns="25560">
              <a:noAutofit/>
            </a:bodyPr>
            <a:p>
              <a:pPr lvl="3" marL="685800" indent="-227520">
                <a:lnSpc>
                  <a:spcPct val="90000"/>
                </a:lnSpc>
                <a:spcAft>
                  <a:spcPts val="499"/>
                </a:spcAft>
                <a:buClr>
                  <a:srgbClr val="000000"/>
                </a:buClr>
                <a:buFont typeface="Symbol"/>
                <a:buChar char=""/>
              </a:pPr>
              <a:r>
                <a:rPr b="0" i="1" lang="fr-FR" sz="2000" spc="-1" strike="noStrike">
                  <a:solidFill>
                    <a:srgbClr val="000000"/>
                  </a:solidFill>
                  <a:latin typeface="Calibri"/>
                  <a:ea typeface="DejaVu Sans"/>
                </a:rPr>
                <a:t>nombre d’itérations connues à l’avance gérées par un compteur</a:t>
              </a:r>
              <a:endParaRPr b="0" lang="fr-FR" sz="2000" spc="-1" strike="noStrike">
                <a:latin typeface="Arial"/>
              </a:endParaRPr>
            </a:p>
            <a:p>
              <a:pPr lvl="4" marL="914400" indent="-22752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ex: "Pour i=1 jusqu’à 3 , enrouler film autour palette »</a:t>
              </a:r>
              <a:endParaRPr b="0" lang="fr-FR" sz="2000" spc="-1" strike="noStrike">
                <a:latin typeface="Arial"/>
              </a:endParaRPr>
            </a:p>
            <a:p>
              <a:pPr>
                <a:lnSpc>
                  <a:spcPct val="90000"/>
                </a:lnSpc>
                <a:spcAft>
                  <a:spcPts val="499"/>
                </a:spcAft>
              </a:pPr>
              <a:endParaRPr b="0" lang="fr-FR" sz="2000" spc="-1" strike="noStrike">
                <a:latin typeface="Arial"/>
              </a:endParaRPr>
            </a:p>
            <a:p>
              <a:pPr lvl="3" marL="685800" indent="-227520">
                <a:lnSpc>
                  <a:spcPct val="90000"/>
                </a:lnSpc>
                <a:spcAft>
                  <a:spcPts val="499"/>
                </a:spcAft>
                <a:buClr>
                  <a:srgbClr val="000000"/>
                </a:buClr>
                <a:buFont typeface="Symbol"/>
                <a:buChar char=""/>
              </a:pPr>
              <a:r>
                <a:rPr b="0" i="1" lang="fr-FR" sz="2000" spc="-1" strike="noStrike">
                  <a:solidFill>
                    <a:srgbClr val="000000"/>
                  </a:solidFill>
                  <a:latin typeface="Calibri"/>
                  <a:ea typeface="DejaVu Sans"/>
                </a:rPr>
                <a:t>la boucle s’arrête quand une condition est remplie, gérée par un booléen</a:t>
              </a:r>
              <a:endParaRPr b="0" lang="fr-FR" sz="2000" spc="-1" strike="noStrike">
                <a:latin typeface="Arial"/>
              </a:endParaRPr>
            </a:p>
            <a:p>
              <a:pPr lvl="4" marL="914400" indent="-22752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ex: "Tant que le MDP &lt;&gt; MotDePasseSaisi , ressaisir"</a:t>
              </a:r>
              <a:endParaRPr b="0" lang="fr-FR" sz="2000" spc="-1" strike="noStrike">
                <a:latin typeface="Arial"/>
              </a:endParaRPr>
            </a:p>
          </p:txBody>
        </p:sp>
      </p:grpSp>
      <p:sp>
        <p:nvSpPr>
          <p:cNvPr id="530" name="CustomShape 8"/>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Les boucles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Pour…jusqu’à</a:t>
            </a:r>
            <a:endParaRPr b="0" lang="fr-FR" sz="4000" spc="-1" strike="noStrike">
              <a:latin typeface="Arial"/>
            </a:endParaRPr>
          </a:p>
        </p:txBody>
      </p:sp>
      <p:sp>
        <p:nvSpPr>
          <p:cNvPr id="532"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a:lnSpc>
                <a:spcPct val="90000"/>
              </a:lnSpc>
              <a:spcBef>
                <a:spcPts val="1001"/>
              </a:spcBef>
              <a:tabLst>
                <a:tab algn="l" pos="0"/>
              </a:tabLst>
            </a:pPr>
            <a:r>
              <a:rPr b="1" lang="fr-FR" sz="2400" spc="-1" strike="noStrike">
                <a:solidFill>
                  <a:srgbClr val="2f5597"/>
                </a:solidFill>
                <a:latin typeface="Calibri"/>
                <a:ea typeface="DejaVu Sans"/>
              </a:rPr>
              <a:t>Syntaxe</a:t>
            </a:r>
            <a:endParaRPr b="0" lang="fr-FR" sz="2400" spc="-1" strike="noStrike">
              <a:latin typeface="Arial"/>
            </a:endParaRPr>
          </a:p>
        </p:txBody>
      </p:sp>
      <p:sp>
        <p:nvSpPr>
          <p:cNvPr id="533" name="CustomShape 3"/>
          <p:cNvSpPr/>
          <p:nvPr/>
        </p:nvSpPr>
        <p:spPr>
          <a:xfrm>
            <a:off x="1026000" y="555120"/>
            <a:ext cx="10607760" cy="160128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fontScale="91000"/>
          </a:bodyPr>
          <a:p>
            <a:pPr>
              <a:lnSpc>
                <a:spcPct val="90000"/>
              </a:lnSpc>
              <a:spcBef>
                <a:spcPts val="1001"/>
              </a:spcBef>
              <a:tabLst>
                <a:tab algn="l" pos="0"/>
              </a:tabLst>
            </a:pPr>
            <a:r>
              <a:rPr b="1" lang="fr-FR" sz="2300" spc="-1" strike="noStrike">
                <a:solidFill>
                  <a:srgbClr val="5b9bd5"/>
                </a:solidFill>
                <a:latin typeface="Calibri"/>
                <a:ea typeface="DejaVu Sans"/>
              </a:rPr>
              <a:t>POUR</a:t>
            </a:r>
            <a:r>
              <a:rPr b="1" lang="fr-FR" sz="2300" spc="-1" strike="noStrike">
                <a:solidFill>
                  <a:srgbClr val="2f5597"/>
                </a:solidFill>
                <a:latin typeface="Calibri"/>
                <a:ea typeface="DejaVu Sans"/>
              </a:rPr>
              <a:t> index </a:t>
            </a:r>
            <a:r>
              <a:rPr b="1" lang="fr-FR" sz="2300" spc="-1" strike="noStrike">
                <a:solidFill>
                  <a:srgbClr val="5b9bd5"/>
                </a:solidFill>
                <a:latin typeface="Calibri"/>
                <a:ea typeface="DejaVu Sans"/>
              </a:rPr>
              <a:t>ALLANT_DE</a:t>
            </a:r>
            <a:r>
              <a:rPr b="1" lang="fr-FR" sz="2300" spc="-1" strike="noStrike">
                <a:solidFill>
                  <a:srgbClr val="2f5597"/>
                </a:solidFill>
                <a:latin typeface="Calibri"/>
                <a:ea typeface="DejaVu Sans"/>
              </a:rPr>
              <a:t> valeurDebut </a:t>
            </a:r>
            <a:r>
              <a:rPr b="1" lang="fr-FR" sz="2300" spc="-1" strike="noStrike">
                <a:solidFill>
                  <a:srgbClr val="5b9bd5"/>
                </a:solidFill>
                <a:latin typeface="Calibri"/>
                <a:ea typeface="DejaVu Sans"/>
              </a:rPr>
              <a:t>A</a:t>
            </a:r>
            <a:r>
              <a:rPr b="1" lang="fr-FR" sz="2300" spc="-1" strike="noStrike">
                <a:solidFill>
                  <a:srgbClr val="2f5597"/>
                </a:solidFill>
                <a:latin typeface="Calibri"/>
                <a:ea typeface="DejaVu Sans"/>
              </a:rPr>
              <a:t> valeurFin</a:t>
            </a:r>
            <a:endParaRPr b="0" lang="fr-FR" sz="2300" spc="-1" strike="noStrike">
              <a:latin typeface="Arial"/>
            </a:endParaRPr>
          </a:p>
          <a:p>
            <a:pPr>
              <a:lnSpc>
                <a:spcPct val="90000"/>
              </a:lnSpc>
              <a:spcBef>
                <a:spcPts val="1001"/>
              </a:spcBef>
              <a:tabLst>
                <a:tab algn="l" pos="0"/>
              </a:tabLst>
            </a:pPr>
            <a:r>
              <a:rPr b="1" lang="fr-FR" sz="2300" spc="-1" strike="noStrike">
                <a:solidFill>
                  <a:srgbClr val="5b9bd5"/>
                </a:solidFill>
                <a:latin typeface="Calibri"/>
                <a:ea typeface="DejaVu Sans"/>
              </a:rPr>
              <a:t>	</a:t>
            </a:r>
            <a:r>
              <a:rPr b="1" lang="fr-FR" sz="2300" spc="-1" strike="noStrike">
                <a:solidFill>
                  <a:srgbClr val="5b9bd5"/>
                </a:solidFill>
                <a:latin typeface="Calibri"/>
                <a:ea typeface="DejaVu Sans"/>
              </a:rPr>
              <a:t>DEBUT_POUR</a:t>
            </a:r>
            <a:endParaRPr b="0" lang="fr-FR" sz="2300" spc="-1" strike="noStrike">
              <a:latin typeface="Arial"/>
            </a:endParaRPr>
          </a:p>
          <a:p>
            <a:pPr>
              <a:lnSpc>
                <a:spcPct val="90000"/>
              </a:lnSpc>
              <a:spcBef>
                <a:spcPts val="1001"/>
              </a:spcBef>
              <a:tabLst>
                <a:tab algn="l" pos="0"/>
              </a:tabLst>
            </a:pPr>
            <a:r>
              <a:rPr b="1" lang="fr-FR" sz="2300" spc="-1" strike="noStrike">
                <a:solidFill>
                  <a:srgbClr val="2f5597"/>
                </a:solidFill>
                <a:latin typeface="Calibri"/>
                <a:ea typeface="DejaVu Sans"/>
              </a:rPr>
              <a:t>	</a:t>
            </a:r>
            <a:r>
              <a:rPr b="1" lang="fr-FR" sz="2300" spc="-1" strike="noStrike">
                <a:solidFill>
                  <a:srgbClr val="2f5597"/>
                </a:solidFill>
                <a:latin typeface="Calibri"/>
                <a:ea typeface="DejaVu Sans"/>
              </a:rPr>
              <a:t>Instructions</a:t>
            </a:r>
            <a:endParaRPr b="0" lang="fr-FR" sz="2300" spc="-1" strike="noStrike">
              <a:latin typeface="Arial"/>
            </a:endParaRPr>
          </a:p>
          <a:p>
            <a:pPr>
              <a:lnSpc>
                <a:spcPct val="90000"/>
              </a:lnSpc>
              <a:spcBef>
                <a:spcPts val="1001"/>
              </a:spcBef>
              <a:tabLst>
                <a:tab algn="l" pos="0"/>
              </a:tabLst>
            </a:pPr>
            <a:r>
              <a:rPr b="1" lang="fr-FR" sz="2300" spc="-1" strike="noStrike">
                <a:solidFill>
                  <a:srgbClr val="5b9bd5"/>
                </a:solidFill>
                <a:latin typeface="Calibri"/>
                <a:ea typeface="DejaVu Sans"/>
              </a:rPr>
              <a:t>	</a:t>
            </a:r>
            <a:r>
              <a:rPr b="1" lang="fr-FR" sz="2300" spc="-1" strike="noStrike">
                <a:solidFill>
                  <a:srgbClr val="5b9bd5"/>
                </a:solidFill>
                <a:latin typeface="Calibri"/>
                <a:ea typeface="DejaVu Sans"/>
              </a:rPr>
              <a:t>FIN_POUR</a:t>
            </a:r>
            <a:endParaRPr b="0" lang="fr-FR" sz="2300" spc="-1" strike="noStrike">
              <a:latin typeface="Arial"/>
            </a:endParaRPr>
          </a:p>
        </p:txBody>
      </p:sp>
      <p:sp>
        <p:nvSpPr>
          <p:cNvPr id="534" name="CustomShape 4"/>
          <p:cNvSpPr/>
          <p:nvPr/>
        </p:nvSpPr>
        <p:spPr>
          <a:xfrm>
            <a:off x="1026000" y="2228760"/>
            <a:ext cx="1884960" cy="462600"/>
          </a:xfrm>
          <a:prstGeom prst="rect">
            <a:avLst/>
          </a:prstGeom>
          <a:noFill/>
          <a:ln w="9360">
            <a:noFill/>
          </a:ln>
        </p:spPr>
        <p:style>
          <a:lnRef idx="0"/>
          <a:fillRef idx="0"/>
          <a:effectRef idx="0"/>
          <a:fontRef idx="minor"/>
        </p:style>
        <p:txBody>
          <a:bodyPr lIns="90000" rIns="90000" tIns="45000" bIns="45000" anchor="b">
            <a:noAutofit/>
          </a:bodyPr>
          <a:p>
            <a:pP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535" name="CustomShape 5"/>
          <p:cNvSpPr/>
          <p:nvPr/>
        </p:nvSpPr>
        <p:spPr>
          <a:xfrm>
            <a:off x="2343240" y="2228760"/>
            <a:ext cx="9290880" cy="46281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tabLst>
                <a:tab algn="l" pos="0"/>
              </a:tabLst>
            </a:pPr>
            <a:r>
              <a:rPr b="0" lang="fr-FR" sz="1400" spc="-1" strike="noStrike">
                <a:solidFill>
                  <a:srgbClr val="ff0000"/>
                </a:solidFill>
                <a:latin typeface="Calibri"/>
                <a:ea typeface="DejaVu Sans"/>
              </a:rPr>
              <a:t>FONCTIONS_UTILISEES</a:t>
            </a:r>
            <a:endParaRPr b="0" lang="fr-FR" sz="1400" spc="-1" strike="noStrike">
              <a:latin typeface="Arial"/>
            </a:endParaRPr>
          </a:p>
          <a:p>
            <a:pPr>
              <a:lnSpc>
                <a:spcPct val="90000"/>
              </a:lnSpc>
              <a:tabLst>
                <a:tab algn="l" pos="0"/>
              </a:tabLst>
            </a:pPr>
            <a:r>
              <a:rPr b="0" lang="fr-FR" sz="1400" spc="-1" strike="noStrike">
                <a:solidFill>
                  <a:srgbClr val="ff0000"/>
                </a:solidFill>
                <a:latin typeface="Calibri"/>
                <a:ea typeface="DejaVu Sans"/>
              </a:rPr>
              <a:t>VARIABLES</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jour </a:t>
            </a:r>
            <a:r>
              <a:rPr b="0" lang="fr-FR" sz="1400" spc="-1" strike="noStrike">
                <a:solidFill>
                  <a:srgbClr val="5b9bd5"/>
                </a:solidFill>
                <a:latin typeface="Calibri"/>
                <a:ea typeface="DejaVu Sans"/>
              </a:rPr>
              <a:t>EST_DU_TYPE</a:t>
            </a:r>
            <a:r>
              <a:rPr b="0" lang="fr-FR" sz="1400" spc="-1" strike="noStrike">
                <a:solidFill>
                  <a:srgbClr val="000000"/>
                </a:solidFill>
                <a:latin typeface="Calibri"/>
                <a:ea typeface="DejaVu Sans"/>
              </a:rPr>
              <a:t> NOMBRE</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production_jour </a:t>
            </a:r>
            <a:r>
              <a:rPr b="0" lang="fr-FR" sz="1400" spc="-1" strike="noStrike">
                <a:solidFill>
                  <a:srgbClr val="5b9bd5"/>
                </a:solidFill>
                <a:latin typeface="Calibri"/>
                <a:ea typeface="DejaVu Sans"/>
              </a:rPr>
              <a:t>EST_DU_TYPE</a:t>
            </a:r>
            <a:r>
              <a:rPr b="0" lang="fr-FR" sz="1400" spc="-1" strike="noStrike">
                <a:solidFill>
                  <a:srgbClr val="000000"/>
                </a:solidFill>
                <a:latin typeface="Calibri"/>
                <a:ea typeface="DejaVu Sans"/>
              </a:rPr>
              <a:t> LISTE</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total </a:t>
            </a:r>
            <a:r>
              <a:rPr b="0" lang="fr-FR" sz="1400" spc="-1" strike="noStrike">
                <a:solidFill>
                  <a:srgbClr val="5b9bd5"/>
                </a:solidFill>
                <a:latin typeface="Calibri"/>
                <a:ea typeface="DejaVu Sans"/>
              </a:rPr>
              <a:t>EST_DU_TYPE</a:t>
            </a:r>
            <a:r>
              <a:rPr b="0" lang="fr-FR" sz="1400" spc="-1" strike="noStrike">
                <a:solidFill>
                  <a:srgbClr val="000000"/>
                </a:solidFill>
                <a:latin typeface="Calibri"/>
                <a:ea typeface="DejaVu Sans"/>
              </a:rPr>
              <a:t> NOMBRE</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moyenne </a:t>
            </a:r>
            <a:r>
              <a:rPr b="0" lang="fr-FR" sz="1400" spc="-1" strike="noStrike">
                <a:solidFill>
                  <a:srgbClr val="5b9bd5"/>
                </a:solidFill>
                <a:latin typeface="Calibri"/>
                <a:ea typeface="DejaVu Sans"/>
              </a:rPr>
              <a:t>EST_DU_TYPE</a:t>
            </a:r>
            <a:r>
              <a:rPr b="0" lang="fr-FR" sz="1400" spc="-1" strike="noStrike">
                <a:solidFill>
                  <a:srgbClr val="000000"/>
                </a:solidFill>
                <a:latin typeface="Calibri"/>
                <a:ea typeface="DejaVu Sans"/>
              </a:rPr>
              <a:t> NOMBRE</a:t>
            </a:r>
            <a:endParaRPr b="0" lang="fr-FR" sz="1400" spc="-1" strike="noStrike">
              <a:latin typeface="Arial"/>
            </a:endParaRPr>
          </a:p>
          <a:p>
            <a:pPr>
              <a:lnSpc>
                <a:spcPct val="90000"/>
              </a:lnSpc>
              <a:tabLst>
                <a:tab algn="l" pos="0"/>
              </a:tabLst>
            </a:pPr>
            <a:r>
              <a:rPr b="0" lang="fr-FR" sz="1400" spc="-1" strike="noStrike">
                <a:solidFill>
                  <a:srgbClr val="ff0000"/>
                </a:solidFill>
                <a:latin typeface="Calibri"/>
                <a:ea typeface="DejaVu Sans"/>
              </a:rPr>
              <a:t>DEBUT_ALGORITHME</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POUR</a:t>
            </a:r>
            <a:r>
              <a:rPr b="0" lang="fr-FR" sz="1400" spc="-1" strike="noStrike">
                <a:solidFill>
                  <a:srgbClr val="000000"/>
                </a:solidFill>
                <a:latin typeface="Calibri"/>
                <a:ea typeface="DejaVu Sans"/>
              </a:rPr>
              <a:t> jour </a:t>
            </a:r>
            <a:r>
              <a:rPr b="0" lang="fr-FR" sz="1400" spc="-1" strike="noStrike">
                <a:solidFill>
                  <a:srgbClr val="5b9bd5"/>
                </a:solidFill>
                <a:latin typeface="Calibri"/>
                <a:ea typeface="DejaVu Sans"/>
              </a:rPr>
              <a:t>ALLANT_DE</a:t>
            </a:r>
            <a:r>
              <a:rPr b="0" lang="fr-FR" sz="1400" spc="-1" strike="noStrike">
                <a:solidFill>
                  <a:srgbClr val="000000"/>
                </a:solidFill>
                <a:latin typeface="Calibri"/>
                <a:ea typeface="DejaVu Sans"/>
              </a:rPr>
              <a:t> 1 </a:t>
            </a:r>
            <a:r>
              <a:rPr b="0" lang="fr-FR" sz="1400" spc="-1" strike="noStrike">
                <a:solidFill>
                  <a:srgbClr val="5b9bd5"/>
                </a:solidFill>
                <a:latin typeface="Calibri"/>
                <a:ea typeface="DejaVu Sans"/>
              </a:rPr>
              <a:t>A</a:t>
            </a:r>
            <a:r>
              <a:rPr b="0" lang="fr-FR" sz="1400" spc="-1" strike="noStrike">
                <a:solidFill>
                  <a:srgbClr val="000000"/>
                </a:solidFill>
                <a:latin typeface="Calibri"/>
                <a:ea typeface="DejaVu Sans"/>
              </a:rPr>
              <a:t> 7</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DEBUT_POUR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AFFICHER</a:t>
            </a:r>
            <a:r>
              <a:rPr b="0" lang="fr-FR" sz="1400" spc="-1" strike="noStrike">
                <a:solidFill>
                  <a:srgbClr val="000000"/>
                </a:solidFill>
                <a:latin typeface="Calibri"/>
                <a:ea typeface="DejaVu Sans"/>
              </a:rPr>
              <a:t> "Jour "</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AFFICHER</a:t>
            </a:r>
            <a:r>
              <a:rPr b="0" lang="fr-FR" sz="1400" spc="-1" strike="noStrike">
                <a:solidFill>
                  <a:srgbClr val="000000"/>
                </a:solidFill>
                <a:latin typeface="Calibri"/>
                <a:ea typeface="DejaVu Sans"/>
              </a:rPr>
              <a:t>* jour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LIRE</a:t>
            </a:r>
            <a:r>
              <a:rPr b="0" lang="fr-FR" sz="1400" spc="-1" strike="noStrike">
                <a:solidFill>
                  <a:srgbClr val="000000"/>
                </a:solidFill>
                <a:latin typeface="Calibri"/>
                <a:ea typeface="DejaVu Sans"/>
              </a:rPr>
              <a:t> production_jour[jour]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FIN_POUR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total </a:t>
            </a:r>
            <a:r>
              <a:rPr b="0" lang="fr-FR" sz="1400" spc="-1" strike="noStrike">
                <a:solidFill>
                  <a:srgbClr val="5b9bd5"/>
                </a:solidFill>
                <a:latin typeface="Calibri"/>
                <a:ea typeface="DejaVu Sans"/>
              </a:rPr>
              <a:t>PREND_LA_VALEUR</a:t>
            </a:r>
            <a:r>
              <a:rPr b="0" lang="fr-FR" sz="1400" spc="-1" strike="noStrike">
                <a:solidFill>
                  <a:srgbClr val="000000"/>
                </a:solidFill>
                <a:latin typeface="Calibri"/>
                <a:ea typeface="DejaVu Sans"/>
              </a:rPr>
              <a:t> 0</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POUR</a:t>
            </a:r>
            <a:r>
              <a:rPr b="0" lang="fr-FR" sz="1400" spc="-1" strike="noStrike">
                <a:solidFill>
                  <a:srgbClr val="000000"/>
                </a:solidFill>
                <a:latin typeface="Calibri"/>
                <a:ea typeface="DejaVu Sans"/>
              </a:rPr>
              <a:t> jour </a:t>
            </a:r>
            <a:r>
              <a:rPr b="0" lang="fr-FR" sz="1400" spc="-1" strike="noStrike">
                <a:solidFill>
                  <a:srgbClr val="5b9bd5"/>
                </a:solidFill>
                <a:latin typeface="Calibri"/>
                <a:ea typeface="DejaVu Sans"/>
              </a:rPr>
              <a:t>ALLANT_DE</a:t>
            </a:r>
            <a:r>
              <a:rPr b="0" lang="fr-FR" sz="1400" spc="-1" strike="noStrike">
                <a:solidFill>
                  <a:srgbClr val="000000"/>
                </a:solidFill>
                <a:latin typeface="Calibri"/>
                <a:ea typeface="DejaVu Sans"/>
              </a:rPr>
              <a:t> 1 </a:t>
            </a:r>
            <a:r>
              <a:rPr b="0" lang="fr-FR" sz="1400" spc="-1" strike="noStrike">
                <a:solidFill>
                  <a:srgbClr val="5b9bd5"/>
                </a:solidFill>
                <a:latin typeface="Calibri"/>
                <a:ea typeface="DejaVu Sans"/>
              </a:rPr>
              <a:t>A</a:t>
            </a:r>
            <a:r>
              <a:rPr b="0" lang="fr-FR" sz="1400" spc="-1" strike="noStrike">
                <a:solidFill>
                  <a:srgbClr val="000000"/>
                </a:solidFill>
                <a:latin typeface="Calibri"/>
                <a:ea typeface="DejaVu Sans"/>
              </a:rPr>
              <a:t> 7</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DEBUT_POUR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total </a:t>
            </a:r>
            <a:r>
              <a:rPr b="0" lang="fr-FR" sz="1400" spc="-1" strike="noStrike">
                <a:solidFill>
                  <a:srgbClr val="5b9bd5"/>
                </a:solidFill>
                <a:latin typeface="Calibri"/>
                <a:ea typeface="DejaVu Sans"/>
              </a:rPr>
              <a:t>PREND_LA_VALEUR</a:t>
            </a:r>
            <a:r>
              <a:rPr b="0" lang="fr-FR" sz="1400" spc="-1" strike="noStrike">
                <a:solidFill>
                  <a:srgbClr val="000000"/>
                </a:solidFill>
                <a:latin typeface="Calibri"/>
                <a:ea typeface="DejaVu Sans"/>
              </a:rPr>
              <a:t> total + production_jour[jour]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FIN_POUR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moyenne </a:t>
            </a:r>
            <a:r>
              <a:rPr b="0" lang="fr-FR" sz="1400" spc="-1" strike="noStrike">
                <a:solidFill>
                  <a:srgbClr val="5b9bd5"/>
                </a:solidFill>
                <a:latin typeface="Calibri"/>
                <a:ea typeface="DejaVu Sans"/>
              </a:rPr>
              <a:t>PREND_LA_VALEUR</a:t>
            </a:r>
            <a:r>
              <a:rPr b="0" lang="fr-FR" sz="1400" spc="-1" strike="noStrike">
                <a:solidFill>
                  <a:srgbClr val="000000"/>
                </a:solidFill>
                <a:latin typeface="Calibri"/>
                <a:ea typeface="DejaVu Sans"/>
              </a:rPr>
              <a:t> total / 7</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AFFICHER</a:t>
            </a:r>
            <a:r>
              <a:rPr b="0" lang="fr-FR" sz="1400" spc="-1" strike="noStrike">
                <a:solidFill>
                  <a:srgbClr val="000000"/>
                </a:solidFill>
                <a:latin typeface="Calibri"/>
                <a:ea typeface="DejaVu Sans"/>
              </a:rPr>
              <a:t>* moyenne</a:t>
            </a:r>
            <a:endParaRPr b="0" lang="fr-FR" sz="1400" spc="-1" strike="noStrike">
              <a:latin typeface="Arial"/>
            </a:endParaRPr>
          </a:p>
          <a:p>
            <a:pPr>
              <a:lnSpc>
                <a:spcPct val="90000"/>
              </a:lnSpc>
              <a:tabLst>
                <a:tab algn="l" pos="0"/>
              </a:tabLst>
            </a:pPr>
            <a:r>
              <a:rPr b="0" lang="fr-FR" sz="1400" spc="-1" strike="noStrike">
                <a:solidFill>
                  <a:srgbClr val="ff0000"/>
                </a:solidFill>
                <a:latin typeface="Calibri"/>
                <a:ea typeface="DejaVu Sans"/>
              </a:rPr>
              <a:t>FIN_ALGORITHME</a:t>
            </a:r>
            <a:endParaRPr b="0" lang="fr-FR" sz="1400" spc="-1" strike="noStrike">
              <a:latin typeface="Arial"/>
            </a:endParaRPr>
          </a:p>
          <a:p>
            <a:pPr>
              <a:lnSpc>
                <a:spcPct val="90000"/>
              </a:lnSpc>
              <a:tabLst>
                <a:tab algn="l" pos="0"/>
              </a:tabLst>
            </a:pPr>
            <a:endParaRPr b="0" lang="fr-FR" sz="1400" spc="-1" strike="noStrike">
              <a:latin typeface="Arial"/>
            </a:endParaRPr>
          </a:p>
          <a:p>
            <a:pPr>
              <a:lnSpc>
                <a:spcPct val="90000"/>
              </a:lnSpc>
              <a:tabLst>
                <a:tab algn="l" pos="0"/>
              </a:tabLst>
            </a:pPr>
            <a:r>
              <a:rPr b="0" lang="fr-FR" sz="1400" spc="-1" strike="noStrike" u="sng">
                <a:solidFill>
                  <a:srgbClr val="0563c1"/>
                </a:solidFill>
                <a:uFillTx/>
                <a:latin typeface="Calibri"/>
                <a:ea typeface="DejaVu Sans"/>
                <a:hlinkClick r:id="rId1"/>
              </a:rPr>
              <a:t>boucle01.alg</a:t>
            </a:r>
            <a:endParaRPr b="0" lang="fr-FR" sz="1400" spc="-1" strike="noStrike">
              <a:latin typeface="Arial"/>
            </a:endParaRPr>
          </a:p>
        </p:txBody>
      </p:sp>
    </p:spTree>
  </p:cSld>
  <mc:AlternateContent>
    <mc:Choice Requires="p14">
      <p:transition spd="slow" p14:dur="2000"/>
    </mc:Choice>
    <mc:Fallback>
      <p:transition spd="slow"/>
    </mc:Fallback>
  </mc:AlternateContent>
  <p:timing>
    <p:tnLst>
      <p:par>
        <p:cTn id="662" dur="indefinite" restart="never" nodeType="tmRoot">
          <p:childTnLst>
            <p:seq>
              <p:cTn id="663" dur="indefinite" nodeType="mainSeq">
                <p:childTnLst>
                  <p:par>
                    <p:cTn id="664" fill="hold">
                      <p:stCondLst>
                        <p:cond delay="indefinite"/>
                      </p:stCondLst>
                      <p:childTnLst>
                        <p:par>
                          <p:cTn id="665" fill="hold">
                            <p:stCondLst>
                              <p:cond delay="0"/>
                            </p:stCondLst>
                            <p:childTnLst>
                              <p:par>
                                <p:cTn id="666" nodeType="clickEffect" fill="hold" presetClass="entr" presetID="2" presetSubtype="4">
                                  <p:stCondLst>
                                    <p:cond delay="0"/>
                                  </p:stCondLst>
                                  <p:childTnLst>
                                    <p:set>
                                      <p:cBhvr>
                                        <p:cTn id="667" dur="1" fill="hold">
                                          <p:stCondLst>
                                            <p:cond delay="0"/>
                                          </p:stCondLst>
                                        </p:cTn>
                                        <p:tgtEl>
                                          <p:spTgt spid="533">
                                            <p:txEl>
                                              <p:pRg st="0" end="0"/>
                                            </p:txEl>
                                          </p:spTgt>
                                        </p:tgtEl>
                                        <p:attrNameLst>
                                          <p:attrName>style.visibility</p:attrName>
                                        </p:attrNameLst>
                                      </p:cBhvr>
                                      <p:to>
                                        <p:strVal val="visible"/>
                                      </p:to>
                                    </p:set>
                                    <p:anim calcmode="lin" valueType="num">
                                      <p:cBhvr additive="repl">
                                        <p:cTn id="668" dur="500" fill="hold"/>
                                        <p:tgtEl>
                                          <p:spTgt spid="533">
                                            <p:txEl>
                                              <p:pRg st="0" end="0"/>
                                            </p:txEl>
                                          </p:spTgt>
                                        </p:tgtEl>
                                        <p:attrNameLst>
                                          <p:attrName>ppt_x</p:attrName>
                                        </p:attrNameLst>
                                      </p:cBhvr>
                                      <p:tavLst>
                                        <p:tav tm="0">
                                          <p:val>
                                            <p:strVal val="#ppt_x"/>
                                          </p:val>
                                        </p:tav>
                                        <p:tav tm="100000">
                                          <p:val>
                                            <p:strVal val="#ppt_x"/>
                                          </p:val>
                                        </p:tav>
                                      </p:tavLst>
                                    </p:anim>
                                    <p:anim calcmode="lin" valueType="num">
                                      <p:cBhvr additive="repl">
                                        <p:cTn id="669" dur="500" fill="hold"/>
                                        <p:tgtEl>
                                          <p:spTgt spid="5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0" fill="hold">
                      <p:stCondLst>
                        <p:cond delay="indefinite"/>
                      </p:stCondLst>
                      <p:childTnLst>
                        <p:par>
                          <p:cTn id="671" fill="hold">
                            <p:stCondLst>
                              <p:cond delay="0"/>
                            </p:stCondLst>
                            <p:childTnLst>
                              <p:par>
                                <p:cTn id="672" nodeType="clickEffect" fill="hold" presetClass="entr" presetID="2" presetSubtype="4">
                                  <p:stCondLst>
                                    <p:cond delay="0"/>
                                  </p:stCondLst>
                                  <p:childTnLst>
                                    <p:set>
                                      <p:cBhvr>
                                        <p:cTn id="673" dur="1" fill="hold">
                                          <p:stCondLst>
                                            <p:cond delay="0"/>
                                          </p:stCondLst>
                                        </p:cTn>
                                        <p:tgtEl>
                                          <p:spTgt spid="533">
                                            <p:txEl>
                                              <p:pRg st="1" end="1"/>
                                            </p:txEl>
                                          </p:spTgt>
                                        </p:tgtEl>
                                        <p:attrNameLst>
                                          <p:attrName>style.visibility</p:attrName>
                                        </p:attrNameLst>
                                      </p:cBhvr>
                                      <p:to>
                                        <p:strVal val="visible"/>
                                      </p:to>
                                    </p:set>
                                    <p:anim calcmode="lin" valueType="num">
                                      <p:cBhvr additive="repl">
                                        <p:cTn id="674" dur="500" fill="hold"/>
                                        <p:tgtEl>
                                          <p:spTgt spid="533">
                                            <p:txEl>
                                              <p:pRg st="1" end="1"/>
                                            </p:txEl>
                                          </p:spTgt>
                                        </p:tgtEl>
                                        <p:attrNameLst>
                                          <p:attrName>ppt_x</p:attrName>
                                        </p:attrNameLst>
                                      </p:cBhvr>
                                      <p:tavLst>
                                        <p:tav tm="0">
                                          <p:val>
                                            <p:strVal val="#ppt_x"/>
                                          </p:val>
                                        </p:tav>
                                        <p:tav tm="100000">
                                          <p:val>
                                            <p:strVal val="#ppt_x"/>
                                          </p:val>
                                        </p:tav>
                                      </p:tavLst>
                                    </p:anim>
                                    <p:anim calcmode="lin" valueType="num">
                                      <p:cBhvr additive="repl">
                                        <p:cTn id="675" dur="500" fill="hold"/>
                                        <p:tgtEl>
                                          <p:spTgt spid="5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6" fill="hold">
                      <p:stCondLst>
                        <p:cond delay="indefinite"/>
                      </p:stCondLst>
                      <p:childTnLst>
                        <p:par>
                          <p:cTn id="677" fill="hold">
                            <p:stCondLst>
                              <p:cond delay="0"/>
                            </p:stCondLst>
                            <p:childTnLst>
                              <p:par>
                                <p:cTn id="678" nodeType="clickEffect" fill="hold" presetClass="entr" presetID="2" presetSubtype="4">
                                  <p:stCondLst>
                                    <p:cond delay="0"/>
                                  </p:stCondLst>
                                  <p:childTnLst>
                                    <p:set>
                                      <p:cBhvr>
                                        <p:cTn id="679" dur="1" fill="hold">
                                          <p:stCondLst>
                                            <p:cond delay="0"/>
                                          </p:stCondLst>
                                        </p:cTn>
                                        <p:tgtEl>
                                          <p:spTgt spid="533">
                                            <p:txEl>
                                              <p:pRg st="2" end="2"/>
                                            </p:txEl>
                                          </p:spTgt>
                                        </p:tgtEl>
                                        <p:attrNameLst>
                                          <p:attrName>style.visibility</p:attrName>
                                        </p:attrNameLst>
                                      </p:cBhvr>
                                      <p:to>
                                        <p:strVal val="visible"/>
                                      </p:to>
                                    </p:set>
                                    <p:anim calcmode="lin" valueType="num">
                                      <p:cBhvr additive="repl">
                                        <p:cTn id="680" dur="500" fill="hold"/>
                                        <p:tgtEl>
                                          <p:spTgt spid="533">
                                            <p:txEl>
                                              <p:pRg st="2" end="2"/>
                                            </p:txEl>
                                          </p:spTgt>
                                        </p:tgtEl>
                                        <p:attrNameLst>
                                          <p:attrName>ppt_x</p:attrName>
                                        </p:attrNameLst>
                                      </p:cBhvr>
                                      <p:tavLst>
                                        <p:tav tm="0">
                                          <p:val>
                                            <p:strVal val="#ppt_x"/>
                                          </p:val>
                                        </p:tav>
                                        <p:tav tm="100000">
                                          <p:val>
                                            <p:strVal val="#ppt_x"/>
                                          </p:val>
                                        </p:tav>
                                      </p:tavLst>
                                    </p:anim>
                                    <p:anim calcmode="lin" valueType="num">
                                      <p:cBhvr additive="repl">
                                        <p:cTn id="681" dur="500" fill="hold"/>
                                        <p:tgtEl>
                                          <p:spTgt spid="5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82" fill="hold">
                      <p:stCondLst>
                        <p:cond delay="indefinite"/>
                      </p:stCondLst>
                      <p:childTnLst>
                        <p:par>
                          <p:cTn id="683" fill="hold">
                            <p:stCondLst>
                              <p:cond delay="0"/>
                            </p:stCondLst>
                            <p:childTnLst>
                              <p:par>
                                <p:cTn id="684" nodeType="clickEffect" fill="hold" presetClass="entr" presetID="2" presetSubtype="4">
                                  <p:stCondLst>
                                    <p:cond delay="0"/>
                                  </p:stCondLst>
                                  <p:childTnLst>
                                    <p:set>
                                      <p:cBhvr>
                                        <p:cTn id="685" dur="1" fill="hold">
                                          <p:stCondLst>
                                            <p:cond delay="0"/>
                                          </p:stCondLst>
                                        </p:cTn>
                                        <p:tgtEl>
                                          <p:spTgt spid="533">
                                            <p:txEl>
                                              <p:pRg st="3" end="3"/>
                                            </p:txEl>
                                          </p:spTgt>
                                        </p:tgtEl>
                                        <p:attrNameLst>
                                          <p:attrName>style.visibility</p:attrName>
                                        </p:attrNameLst>
                                      </p:cBhvr>
                                      <p:to>
                                        <p:strVal val="visible"/>
                                      </p:to>
                                    </p:set>
                                    <p:anim calcmode="lin" valueType="num">
                                      <p:cBhvr additive="repl">
                                        <p:cTn id="686" dur="500" fill="hold"/>
                                        <p:tgtEl>
                                          <p:spTgt spid="533">
                                            <p:txEl>
                                              <p:pRg st="3" end="3"/>
                                            </p:txEl>
                                          </p:spTgt>
                                        </p:tgtEl>
                                        <p:attrNameLst>
                                          <p:attrName>ppt_x</p:attrName>
                                        </p:attrNameLst>
                                      </p:cBhvr>
                                      <p:tavLst>
                                        <p:tav tm="0">
                                          <p:val>
                                            <p:strVal val="#ppt_x"/>
                                          </p:val>
                                        </p:tav>
                                        <p:tav tm="100000">
                                          <p:val>
                                            <p:strVal val="#ppt_x"/>
                                          </p:val>
                                        </p:tav>
                                      </p:tavLst>
                                    </p:anim>
                                    <p:anim calcmode="lin" valueType="num">
                                      <p:cBhvr additive="repl">
                                        <p:cTn id="687" dur="500" fill="hold"/>
                                        <p:tgtEl>
                                          <p:spTgt spid="533">
                                            <p:txEl>
                                              <p:pRg st="3" end="3"/>
                                            </p:txEl>
                                          </p:spTgt>
                                        </p:tgtEl>
                                        <p:attrNameLst>
                                          <p:attrName>ppt_y</p:attrName>
                                        </p:attrNameLst>
                                      </p:cBhvr>
                                      <p:tavLst>
                                        <p:tav tm="0">
                                          <p:val>
                                            <p:strVal val="1+#ppt_h/2"/>
                                          </p:val>
                                        </p:tav>
                                        <p:tav tm="100000">
                                          <p:val>
                                            <p:strVal val="#ppt_y"/>
                                          </p:val>
                                        </p:tav>
                                      </p:tavLst>
                                    </p:anim>
                                  </p:childTnLst>
                                </p:cTn>
                              </p:par>
                              <p:par>
                                <p:cTn id="688" nodeType="withEffect" fill="hold" presetClass="entr" presetID="2" presetSubtype="4">
                                  <p:stCondLst>
                                    <p:cond delay="0"/>
                                  </p:stCondLst>
                                  <p:childTnLst>
                                    <p:set>
                                      <p:cBhvr>
                                        <p:cTn id="689" dur="1" fill="hold">
                                          <p:stCondLst>
                                            <p:cond delay="0"/>
                                          </p:stCondLst>
                                        </p:cTn>
                                        <p:tgtEl>
                                          <p:spTgt spid="535">
                                            <p:txEl>
                                              <p:pRg st="0" end="0"/>
                                            </p:txEl>
                                          </p:spTgt>
                                        </p:tgtEl>
                                        <p:attrNameLst>
                                          <p:attrName>style.visibility</p:attrName>
                                        </p:attrNameLst>
                                      </p:cBhvr>
                                      <p:to>
                                        <p:strVal val="visible"/>
                                      </p:to>
                                    </p:set>
                                    <p:anim calcmode="lin" valueType="num">
                                      <p:cBhvr additive="repl">
                                        <p:cTn id="690" dur="500" fill="hold"/>
                                        <p:tgtEl>
                                          <p:spTgt spid="535">
                                            <p:txEl>
                                              <p:pRg st="0" end="0"/>
                                            </p:txEl>
                                          </p:spTgt>
                                        </p:tgtEl>
                                        <p:attrNameLst>
                                          <p:attrName>ppt_x</p:attrName>
                                        </p:attrNameLst>
                                      </p:cBhvr>
                                      <p:tavLst>
                                        <p:tav tm="0">
                                          <p:val>
                                            <p:strVal val="#ppt_x"/>
                                          </p:val>
                                        </p:tav>
                                        <p:tav tm="100000">
                                          <p:val>
                                            <p:strVal val="#ppt_x"/>
                                          </p:val>
                                        </p:tav>
                                      </p:tavLst>
                                    </p:anim>
                                    <p:anim calcmode="lin" valueType="num">
                                      <p:cBhvr additive="repl">
                                        <p:cTn id="691" dur="500" fill="hold"/>
                                        <p:tgtEl>
                                          <p:spTgt spid="535">
                                            <p:txEl>
                                              <p:pRg st="0" end="0"/>
                                            </p:txEl>
                                          </p:spTgt>
                                        </p:tgtEl>
                                        <p:attrNameLst>
                                          <p:attrName>ppt_y</p:attrName>
                                        </p:attrNameLst>
                                      </p:cBhvr>
                                      <p:tavLst>
                                        <p:tav tm="0">
                                          <p:val>
                                            <p:strVal val="1+#ppt_h/2"/>
                                          </p:val>
                                        </p:tav>
                                        <p:tav tm="100000">
                                          <p:val>
                                            <p:strVal val="#ppt_y"/>
                                          </p:val>
                                        </p:tav>
                                      </p:tavLst>
                                    </p:anim>
                                  </p:childTnLst>
                                </p:cTn>
                              </p:par>
                              <p:par>
                                <p:cTn id="692" nodeType="withEffect" fill="hold" presetClass="entr" presetID="2" presetSubtype="4">
                                  <p:stCondLst>
                                    <p:cond delay="0"/>
                                  </p:stCondLst>
                                  <p:childTnLst>
                                    <p:set>
                                      <p:cBhvr>
                                        <p:cTn id="693" dur="1" fill="hold">
                                          <p:stCondLst>
                                            <p:cond delay="0"/>
                                          </p:stCondLst>
                                        </p:cTn>
                                        <p:tgtEl>
                                          <p:spTgt spid="535">
                                            <p:txEl>
                                              <p:pRg st="1" end="1"/>
                                            </p:txEl>
                                          </p:spTgt>
                                        </p:tgtEl>
                                        <p:attrNameLst>
                                          <p:attrName>style.visibility</p:attrName>
                                        </p:attrNameLst>
                                      </p:cBhvr>
                                      <p:to>
                                        <p:strVal val="visible"/>
                                      </p:to>
                                    </p:set>
                                    <p:anim calcmode="lin" valueType="num">
                                      <p:cBhvr additive="repl">
                                        <p:cTn id="694" dur="500" fill="hold"/>
                                        <p:tgtEl>
                                          <p:spTgt spid="535">
                                            <p:txEl>
                                              <p:pRg st="1" end="1"/>
                                            </p:txEl>
                                          </p:spTgt>
                                        </p:tgtEl>
                                        <p:attrNameLst>
                                          <p:attrName>ppt_x</p:attrName>
                                        </p:attrNameLst>
                                      </p:cBhvr>
                                      <p:tavLst>
                                        <p:tav tm="0">
                                          <p:val>
                                            <p:strVal val="#ppt_x"/>
                                          </p:val>
                                        </p:tav>
                                        <p:tav tm="100000">
                                          <p:val>
                                            <p:strVal val="#ppt_x"/>
                                          </p:val>
                                        </p:tav>
                                      </p:tavLst>
                                    </p:anim>
                                    <p:anim calcmode="lin" valueType="num">
                                      <p:cBhvr additive="repl">
                                        <p:cTn id="695" dur="500" fill="hold"/>
                                        <p:tgtEl>
                                          <p:spTgt spid="535">
                                            <p:txEl>
                                              <p:pRg st="1" end="1"/>
                                            </p:txEl>
                                          </p:spTgt>
                                        </p:tgtEl>
                                        <p:attrNameLst>
                                          <p:attrName>ppt_y</p:attrName>
                                        </p:attrNameLst>
                                      </p:cBhvr>
                                      <p:tavLst>
                                        <p:tav tm="0">
                                          <p:val>
                                            <p:strVal val="1+#ppt_h/2"/>
                                          </p:val>
                                        </p:tav>
                                        <p:tav tm="100000">
                                          <p:val>
                                            <p:strVal val="#ppt_y"/>
                                          </p:val>
                                        </p:tav>
                                      </p:tavLst>
                                    </p:anim>
                                  </p:childTnLst>
                                </p:cTn>
                              </p:par>
                              <p:par>
                                <p:cTn id="696" nodeType="withEffect" fill="hold" presetClass="entr" presetID="2" presetSubtype="4">
                                  <p:stCondLst>
                                    <p:cond delay="0"/>
                                  </p:stCondLst>
                                  <p:childTnLst>
                                    <p:set>
                                      <p:cBhvr>
                                        <p:cTn id="697" dur="1" fill="hold">
                                          <p:stCondLst>
                                            <p:cond delay="0"/>
                                          </p:stCondLst>
                                        </p:cTn>
                                        <p:tgtEl>
                                          <p:spTgt spid="535">
                                            <p:txEl>
                                              <p:pRg st="2" end="2"/>
                                            </p:txEl>
                                          </p:spTgt>
                                        </p:tgtEl>
                                        <p:attrNameLst>
                                          <p:attrName>style.visibility</p:attrName>
                                        </p:attrNameLst>
                                      </p:cBhvr>
                                      <p:to>
                                        <p:strVal val="visible"/>
                                      </p:to>
                                    </p:set>
                                    <p:anim calcmode="lin" valueType="num">
                                      <p:cBhvr additive="repl">
                                        <p:cTn id="698" dur="500" fill="hold"/>
                                        <p:tgtEl>
                                          <p:spTgt spid="535">
                                            <p:txEl>
                                              <p:pRg st="2" end="2"/>
                                            </p:txEl>
                                          </p:spTgt>
                                        </p:tgtEl>
                                        <p:attrNameLst>
                                          <p:attrName>ppt_x</p:attrName>
                                        </p:attrNameLst>
                                      </p:cBhvr>
                                      <p:tavLst>
                                        <p:tav tm="0">
                                          <p:val>
                                            <p:strVal val="#ppt_x"/>
                                          </p:val>
                                        </p:tav>
                                        <p:tav tm="100000">
                                          <p:val>
                                            <p:strVal val="#ppt_x"/>
                                          </p:val>
                                        </p:tav>
                                      </p:tavLst>
                                    </p:anim>
                                    <p:anim calcmode="lin" valueType="num">
                                      <p:cBhvr additive="repl">
                                        <p:cTn id="699" dur="500" fill="hold"/>
                                        <p:tgtEl>
                                          <p:spTgt spid="535">
                                            <p:txEl>
                                              <p:pRg st="2" end="2"/>
                                            </p:txEl>
                                          </p:spTgt>
                                        </p:tgtEl>
                                        <p:attrNameLst>
                                          <p:attrName>ppt_y</p:attrName>
                                        </p:attrNameLst>
                                      </p:cBhvr>
                                      <p:tavLst>
                                        <p:tav tm="0">
                                          <p:val>
                                            <p:strVal val="1+#ppt_h/2"/>
                                          </p:val>
                                        </p:tav>
                                        <p:tav tm="100000">
                                          <p:val>
                                            <p:strVal val="#ppt_y"/>
                                          </p:val>
                                        </p:tav>
                                      </p:tavLst>
                                    </p:anim>
                                  </p:childTnLst>
                                </p:cTn>
                              </p:par>
                              <p:par>
                                <p:cTn id="700" nodeType="withEffect" fill="hold" presetClass="entr" presetID="2" presetSubtype="4">
                                  <p:stCondLst>
                                    <p:cond delay="0"/>
                                  </p:stCondLst>
                                  <p:childTnLst>
                                    <p:set>
                                      <p:cBhvr>
                                        <p:cTn id="701" dur="1" fill="hold">
                                          <p:stCondLst>
                                            <p:cond delay="0"/>
                                          </p:stCondLst>
                                        </p:cTn>
                                        <p:tgtEl>
                                          <p:spTgt spid="535">
                                            <p:txEl>
                                              <p:pRg st="3" end="3"/>
                                            </p:txEl>
                                          </p:spTgt>
                                        </p:tgtEl>
                                        <p:attrNameLst>
                                          <p:attrName>style.visibility</p:attrName>
                                        </p:attrNameLst>
                                      </p:cBhvr>
                                      <p:to>
                                        <p:strVal val="visible"/>
                                      </p:to>
                                    </p:set>
                                    <p:anim calcmode="lin" valueType="num">
                                      <p:cBhvr additive="repl">
                                        <p:cTn id="702" dur="500" fill="hold"/>
                                        <p:tgtEl>
                                          <p:spTgt spid="535">
                                            <p:txEl>
                                              <p:pRg st="3" end="3"/>
                                            </p:txEl>
                                          </p:spTgt>
                                        </p:tgtEl>
                                        <p:attrNameLst>
                                          <p:attrName>ppt_x</p:attrName>
                                        </p:attrNameLst>
                                      </p:cBhvr>
                                      <p:tavLst>
                                        <p:tav tm="0">
                                          <p:val>
                                            <p:strVal val="#ppt_x"/>
                                          </p:val>
                                        </p:tav>
                                        <p:tav tm="100000">
                                          <p:val>
                                            <p:strVal val="#ppt_x"/>
                                          </p:val>
                                        </p:tav>
                                      </p:tavLst>
                                    </p:anim>
                                    <p:anim calcmode="lin" valueType="num">
                                      <p:cBhvr additive="repl">
                                        <p:cTn id="703" dur="500" fill="hold"/>
                                        <p:tgtEl>
                                          <p:spTgt spid="535">
                                            <p:txEl>
                                              <p:pRg st="3" end="3"/>
                                            </p:txEl>
                                          </p:spTgt>
                                        </p:tgtEl>
                                        <p:attrNameLst>
                                          <p:attrName>ppt_y</p:attrName>
                                        </p:attrNameLst>
                                      </p:cBhvr>
                                      <p:tavLst>
                                        <p:tav tm="0">
                                          <p:val>
                                            <p:strVal val="1+#ppt_h/2"/>
                                          </p:val>
                                        </p:tav>
                                        <p:tav tm="100000">
                                          <p:val>
                                            <p:strVal val="#ppt_y"/>
                                          </p:val>
                                        </p:tav>
                                      </p:tavLst>
                                    </p:anim>
                                  </p:childTnLst>
                                </p:cTn>
                              </p:par>
                              <p:par>
                                <p:cTn id="704" nodeType="withEffect" fill="hold" presetClass="entr" presetID="2" presetSubtype="4">
                                  <p:stCondLst>
                                    <p:cond delay="0"/>
                                  </p:stCondLst>
                                  <p:childTnLst>
                                    <p:set>
                                      <p:cBhvr>
                                        <p:cTn id="705" dur="1" fill="hold">
                                          <p:stCondLst>
                                            <p:cond delay="0"/>
                                          </p:stCondLst>
                                        </p:cTn>
                                        <p:tgtEl>
                                          <p:spTgt spid="535">
                                            <p:txEl>
                                              <p:pRg st="4" end="4"/>
                                            </p:txEl>
                                          </p:spTgt>
                                        </p:tgtEl>
                                        <p:attrNameLst>
                                          <p:attrName>style.visibility</p:attrName>
                                        </p:attrNameLst>
                                      </p:cBhvr>
                                      <p:to>
                                        <p:strVal val="visible"/>
                                      </p:to>
                                    </p:set>
                                    <p:anim calcmode="lin" valueType="num">
                                      <p:cBhvr additive="repl">
                                        <p:cTn id="706" dur="500" fill="hold"/>
                                        <p:tgtEl>
                                          <p:spTgt spid="535">
                                            <p:txEl>
                                              <p:pRg st="4" end="4"/>
                                            </p:txEl>
                                          </p:spTgt>
                                        </p:tgtEl>
                                        <p:attrNameLst>
                                          <p:attrName>ppt_x</p:attrName>
                                        </p:attrNameLst>
                                      </p:cBhvr>
                                      <p:tavLst>
                                        <p:tav tm="0">
                                          <p:val>
                                            <p:strVal val="#ppt_x"/>
                                          </p:val>
                                        </p:tav>
                                        <p:tav tm="100000">
                                          <p:val>
                                            <p:strVal val="#ppt_x"/>
                                          </p:val>
                                        </p:tav>
                                      </p:tavLst>
                                    </p:anim>
                                    <p:anim calcmode="lin" valueType="num">
                                      <p:cBhvr additive="repl">
                                        <p:cTn id="707" dur="500" fill="hold"/>
                                        <p:tgtEl>
                                          <p:spTgt spid="535">
                                            <p:txEl>
                                              <p:pRg st="4" end="4"/>
                                            </p:txEl>
                                          </p:spTgt>
                                        </p:tgtEl>
                                        <p:attrNameLst>
                                          <p:attrName>ppt_y</p:attrName>
                                        </p:attrNameLst>
                                      </p:cBhvr>
                                      <p:tavLst>
                                        <p:tav tm="0">
                                          <p:val>
                                            <p:strVal val="1+#ppt_h/2"/>
                                          </p:val>
                                        </p:tav>
                                        <p:tav tm="100000">
                                          <p:val>
                                            <p:strVal val="#ppt_y"/>
                                          </p:val>
                                        </p:tav>
                                      </p:tavLst>
                                    </p:anim>
                                  </p:childTnLst>
                                </p:cTn>
                              </p:par>
                              <p:par>
                                <p:cTn id="708" nodeType="withEffect" fill="hold" presetClass="entr" presetID="2" presetSubtype="4">
                                  <p:stCondLst>
                                    <p:cond delay="0"/>
                                  </p:stCondLst>
                                  <p:childTnLst>
                                    <p:set>
                                      <p:cBhvr>
                                        <p:cTn id="709" dur="1" fill="hold">
                                          <p:stCondLst>
                                            <p:cond delay="0"/>
                                          </p:stCondLst>
                                        </p:cTn>
                                        <p:tgtEl>
                                          <p:spTgt spid="535">
                                            <p:txEl>
                                              <p:pRg st="5" end="5"/>
                                            </p:txEl>
                                          </p:spTgt>
                                        </p:tgtEl>
                                        <p:attrNameLst>
                                          <p:attrName>style.visibility</p:attrName>
                                        </p:attrNameLst>
                                      </p:cBhvr>
                                      <p:to>
                                        <p:strVal val="visible"/>
                                      </p:to>
                                    </p:set>
                                    <p:anim calcmode="lin" valueType="num">
                                      <p:cBhvr additive="repl">
                                        <p:cTn id="710" dur="500" fill="hold"/>
                                        <p:tgtEl>
                                          <p:spTgt spid="535">
                                            <p:txEl>
                                              <p:pRg st="5" end="5"/>
                                            </p:txEl>
                                          </p:spTgt>
                                        </p:tgtEl>
                                        <p:attrNameLst>
                                          <p:attrName>ppt_x</p:attrName>
                                        </p:attrNameLst>
                                      </p:cBhvr>
                                      <p:tavLst>
                                        <p:tav tm="0">
                                          <p:val>
                                            <p:strVal val="#ppt_x"/>
                                          </p:val>
                                        </p:tav>
                                        <p:tav tm="100000">
                                          <p:val>
                                            <p:strVal val="#ppt_x"/>
                                          </p:val>
                                        </p:tav>
                                      </p:tavLst>
                                    </p:anim>
                                    <p:anim calcmode="lin" valueType="num">
                                      <p:cBhvr additive="repl">
                                        <p:cTn id="711" dur="500" fill="hold"/>
                                        <p:tgtEl>
                                          <p:spTgt spid="535">
                                            <p:txEl>
                                              <p:pRg st="5" end="5"/>
                                            </p:txEl>
                                          </p:spTgt>
                                        </p:tgtEl>
                                        <p:attrNameLst>
                                          <p:attrName>ppt_y</p:attrName>
                                        </p:attrNameLst>
                                      </p:cBhvr>
                                      <p:tavLst>
                                        <p:tav tm="0">
                                          <p:val>
                                            <p:strVal val="1+#ppt_h/2"/>
                                          </p:val>
                                        </p:tav>
                                        <p:tav tm="100000">
                                          <p:val>
                                            <p:strVal val="#ppt_y"/>
                                          </p:val>
                                        </p:tav>
                                      </p:tavLst>
                                    </p:anim>
                                  </p:childTnLst>
                                </p:cTn>
                              </p:par>
                              <p:par>
                                <p:cTn id="712" nodeType="withEffect" fill="hold" presetClass="entr" presetID="2" presetSubtype="4">
                                  <p:stCondLst>
                                    <p:cond delay="0"/>
                                  </p:stCondLst>
                                  <p:childTnLst>
                                    <p:set>
                                      <p:cBhvr>
                                        <p:cTn id="713" dur="1" fill="hold">
                                          <p:stCondLst>
                                            <p:cond delay="0"/>
                                          </p:stCondLst>
                                        </p:cTn>
                                        <p:tgtEl>
                                          <p:spTgt spid="535">
                                            <p:txEl>
                                              <p:pRg st="6" end="6"/>
                                            </p:txEl>
                                          </p:spTgt>
                                        </p:tgtEl>
                                        <p:attrNameLst>
                                          <p:attrName>style.visibility</p:attrName>
                                        </p:attrNameLst>
                                      </p:cBhvr>
                                      <p:to>
                                        <p:strVal val="visible"/>
                                      </p:to>
                                    </p:set>
                                    <p:anim calcmode="lin" valueType="num">
                                      <p:cBhvr additive="repl">
                                        <p:cTn id="714" dur="500" fill="hold"/>
                                        <p:tgtEl>
                                          <p:spTgt spid="535">
                                            <p:txEl>
                                              <p:pRg st="6" end="6"/>
                                            </p:txEl>
                                          </p:spTgt>
                                        </p:tgtEl>
                                        <p:attrNameLst>
                                          <p:attrName>ppt_x</p:attrName>
                                        </p:attrNameLst>
                                      </p:cBhvr>
                                      <p:tavLst>
                                        <p:tav tm="0">
                                          <p:val>
                                            <p:strVal val="#ppt_x"/>
                                          </p:val>
                                        </p:tav>
                                        <p:tav tm="100000">
                                          <p:val>
                                            <p:strVal val="#ppt_x"/>
                                          </p:val>
                                        </p:tav>
                                      </p:tavLst>
                                    </p:anim>
                                    <p:anim calcmode="lin" valueType="num">
                                      <p:cBhvr additive="repl">
                                        <p:cTn id="715" dur="500" fill="hold"/>
                                        <p:tgtEl>
                                          <p:spTgt spid="535">
                                            <p:txEl>
                                              <p:pRg st="6" end="6"/>
                                            </p:txEl>
                                          </p:spTgt>
                                        </p:tgtEl>
                                        <p:attrNameLst>
                                          <p:attrName>ppt_y</p:attrName>
                                        </p:attrNameLst>
                                      </p:cBhvr>
                                      <p:tavLst>
                                        <p:tav tm="0">
                                          <p:val>
                                            <p:strVal val="1+#ppt_h/2"/>
                                          </p:val>
                                        </p:tav>
                                        <p:tav tm="100000">
                                          <p:val>
                                            <p:strVal val="#ppt_y"/>
                                          </p:val>
                                        </p:tav>
                                      </p:tavLst>
                                    </p:anim>
                                  </p:childTnLst>
                                </p:cTn>
                              </p:par>
                              <p:par>
                                <p:cTn id="716" nodeType="withEffect" fill="hold" presetClass="entr" presetID="2" presetSubtype="4">
                                  <p:stCondLst>
                                    <p:cond delay="0"/>
                                  </p:stCondLst>
                                  <p:childTnLst>
                                    <p:set>
                                      <p:cBhvr>
                                        <p:cTn id="717" dur="1" fill="hold">
                                          <p:stCondLst>
                                            <p:cond delay="0"/>
                                          </p:stCondLst>
                                        </p:cTn>
                                        <p:tgtEl>
                                          <p:spTgt spid="535">
                                            <p:txEl>
                                              <p:pRg st="7" end="7"/>
                                            </p:txEl>
                                          </p:spTgt>
                                        </p:tgtEl>
                                        <p:attrNameLst>
                                          <p:attrName>style.visibility</p:attrName>
                                        </p:attrNameLst>
                                      </p:cBhvr>
                                      <p:to>
                                        <p:strVal val="visible"/>
                                      </p:to>
                                    </p:set>
                                    <p:anim calcmode="lin" valueType="num">
                                      <p:cBhvr additive="repl">
                                        <p:cTn id="718" dur="500" fill="hold"/>
                                        <p:tgtEl>
                                          <p:spTgt spid="535">
                                            <p:txEl>
                                              <p:pRg st="7" end="7"/>
                                            </p:txEl>
                                          </p:spTgt>
                                        </p:tgtEl>
                                        <p:attrNameLst>
                                          <p:attrName>ppt_x</p:attrName>
                                        </p:attrNameLst>
                                      </p:cBhvr>
                                      <p:tavLst>
                                        <p:tav tm="0">
                                          <p:val>
                                            <p:strVal val="#ppt_x"/>
                                          </p:val>
                                        </p:tav>
                                        <p:tav tm="100000">
                                          <p:val>
                                            <p:strVal val="#ppt_x"/>
                                          </p:val>
                                        </p:tav>
                                      </p:tavLst>
                                    </p:anim>
                                    <p:anim calcmode="lin" valueType="num">
                                      <p:cBhvr additive="repl">
                                        <p:cTn id="719" dur="500" fill="hold"/>
                                        <p:tgtEl>
                                          <p:spTgt spid="535">
                                            <p:txEl>
                                              <p:pRg st="7" end="7"/>
                                            </p:txEl>
                                          </p:spTgt>
                                        </p:tgtEl>
                                        <p:attrNameLst>
                                          <p:attrName>ppt_y</p:attrName>
                                        </p:attrNameLst>
                                      </p:cBhvr>
                                      <p:tavLst>
                                        <p:tav tm="0">
                                          <p:val>
                                            <p:strVal val="1+#ppt_h/2"/>
                                          </p:val>
                                        </p:tav>
                                        <p:tav tm="100000">
                                          <p:val>
                                            <p:strVal val="#ppt_y"/>
                                          </p:val>
                                        </p:tav>
                                      </p:tavLst>
                                    </p:anim>
                                  </p:childTnLst>
                                </p:cTn>
                              </p:par>
                              <p:par>
                                <p:cTn id="720" nodeType="withEffect" fill="hold" presetClass="entr" presetID="2" presetSubtype="4">
                                  <p:stCondLst>
                                    <p:cond delay="0"/>
                                  </p:stCondLst>
                                  <p:childTnLst>
                                    <p:set>
                                      <p:cBhvr>
                                        <p:cTn id="721" dur="1" fill="hold">
                                          <p:stCondLst>
                                            <p:cond delay="0"/>
                                          </p:stCondLst>
                                        </p:cTn>
                                        <p:tgtEl>
                                          <p:spTgt spid="535">
                                            <p:txEl>
                                              <p:pRg st="8" end="8"/>
                                            </p:txEl>
                                          </p:spTgt>
                                        </p:tgtEl>
                                        <p:attrNameLst>
                                          <p:attrName>style.visibility</p:attrName>
                                        </p:attrNameLst>
                                      </p:cBhvr>
                                      <p:to>
                                        <p:strVal val="visible"/>
                                      </p:to>
                                    </p:set>
                                    <p:anim calcmode="lin" valueType="num">
                                      <p:cBhvr additive="repl">
                                        <p:cTn id="722" dur="500" fill="hold"/>
                                        <p:tgtEl>
                                          <p:spTgt spid="535">
                                            <p:txEl>
                                              <p:pRg st="8" end="8"/>
                                            </p:txEl>
                                          </p:spTgt>
                                        </p:tgtEl>
                                        <p:attrNameLst>
                                          <p:attrName>ppt_x</p:attrName>
                                        </p:attrNameLst>
                                      </p:cBhvr>
                                      <p:tavLst>
                                        <p:tav tm="0">
                                          <p:val>
                                            <p:strVal val="#ppt_x"/>
                                          </p:val>
                                        </p:tav>
                                        <p:tav tm="100000">
                                          <p:val>
                                            <p:strVal val="#ppt_x"/>
                                          </p:val>
                                        </p:tav>
                                      </p:tavLst>
                                    </p:anim>
                                    <p:anim calcmode="lin" valueType="num">
                                      <p:cBhvr additive="repl">
                                        <p:cTn id="723" dur="500" fill="hold"/>
                                        <p:tgtEl>
                                          <p:spTgt spid="535">
                                            <p:txEl>
                                              <p:pRg st="8" end="8"/>
                                            </p:txEl>
                                          </p:spTgt>
                                        </p:tgtEl>
                                        <p:attrNameLst>
                                          <p:attrName>ppt_y</p:attrName>
                                        </p:attrNameLst>
                                      </p:cBhvr>
                                      <p:tavLst>
                                        <p:tav tm="0">
                                          <p:val>
                                            <p:strVal val="1+#ppt_h/2"/>
                                          </p:val>
                                        </p:tav>
                                        <p:tav tm="100000">
                                          <p:val>
                                            <p:strVal val="#ppt_y"/>
                                          </p:val>
                                        </p:tav>
                                      </p:tavLst>
                                    </p:anim>
                                  </p:childTnLst>
                                </p:cTn>
                              </p:par>
                              <p:par>
                                <p:cTn id="724" nodeType="withEffect" fill="hold" presetClass="entr" presetID="2" presetSubtype="4">
                                  <p:stCondLst>
                                    <p:cond delay="0"/>
                                  </p:stCondLst>
                                  <p:childTnLst>
                                    <p:set>
                                      <p:cBhvr>
                                        <p:cTn id="725" dur="1" fill="hold">
                                          <p:stCondLst>
                                            <p:cond delay="0"/>
                                          </p:stCondLst>
                                        </p:cTn>
                                        <p:tgtEl>
                                          <p:spTgt spid="535">
                                            <p:txEl>
                                              <p:pRg st="9" end="9"/>
                                            </p:txEl>
                                          </p:spTgt>
                                        </p:tgtEl>
                                        <p:attrNameLst>
                                          <p:attrName>style.visibility</p:attrName>
                                        </p:attrNameLst>
                                      </p:cBhvr>
                                      <p:to>
                                        <p:strVal val="visible"/>
                                      </p:to>
                                    </p:set>
                                    <p:anim calcmode="lin" valueType="num">
                                      <p:cBhvr additive="repl">
                                        <p:cTn id="726" dur="500" fill="hold"/>
                                        <p:tgtEl>
                                          <p:spTgt spid="535">
                                            <p:txEl>
                                              <p:pRg st="9" end="9"/>
                                            </p:txEl>
                                          </p:spTgt>
                                        </p:tgtEl>
                                        <p:attrNameLst>
                                          <p:attrName>ppt_x</p:attrName>
                                        </p:attrNameLst>
                                      </p:cBhvr>
                                      <p:tavLst>
                                        <p:tav tm="0">
                                          <p:val>
                                            <p:strVal val="#ppt_x"/>
                                          </p:val>
                                        </p:tav>
                                        <p:tav tm="100000">
                                          <p:val>
                                            <p:strVal val="#ppt_x"/>
                                          </p:val>
                                        </p:tav>
                                      </p:tavLst>
                                    </p:anim>
                                    <p:anim calcmode="lin" valueType="num">
                                      <p:cBhvr additive="repl">
                                        <p:cTn id="727" dur="500" fill="hold"/>
                                        <p:tgtEl>
                                          <p:spTgt spid="535">
                                            <p:txEl>
                                              <p:pRg st="9" end="9"/>
                                            </p:txEl>
                                          </p:spTgt>
                                        </p:tgtEl>
                                        <p:attrNameLst>
                                          <p:attrName>ppt_y</p:attrName>
                                        </p:attrNameLst>
                                      </p:cBhvr>
                                      <p:tavLst>
                                        <p:tav tm="0">
                                          <p:val>
                                            <p:strVal val="1+#ppt_h/2"/>
                                          </p:val>
                                        </p:tav>
                                        <p:tav tm="100000">
                                          <p:val>
                                            <p:strVal val="#ppt_y"/>
                                          </p:val>
                                        </p:tav>
                                      </p:tavLst>
                                    </p:anim>
                                  </p:childTnLst>
                                </p:cTn>
                              </p:par>
                              <p:par>
                                <p:cTn id="728" nodeType="withEffect" fill="hold" presetClass="entr" presetID="2" presetSubtype="4">
                                  <p:stCondLst>
                                    <p:cond delay="0"/>
                                  </p:stCondLst>
                                  <p:childTnLst>
                                    <p:set>
                                      <p:cBhvr>
                                        <p:cTn id="729" dur="1" fill="hold">
                                          <p:stCondLst>
                                            <p:cond delay="0"/>
                                          </p:stCondLst>
                                        </p:cTn>
                                        <p:tgtEl>
                                          <p:spTgt spid="535">
                                            <p:txEl>
                                              <p:pRg st="10" end="10"/>
                                            </p:txEl>
                                          </p:spTgt>
                                        </p:tgtEl>
                                        <p:attrNameLst>
                                          <p:attrName>style.visibility</p:attrName>
                                        </p:attrNameLst>
                                      </p:cBhvr>
                                      <p:to>
                                        <p:strVal val="visible"/>
                                      </p:to>
                                    </p:set>
                                    <p:anim calcmode="lin" valueType="num">
                                      <p:cBhvr additive="repl">
                                        <p:cTn id="730" dur="500" fill="hold"/>
                                        <p:tgtEl>
                                          <p:spTgt spid="535">
                                            <p:txEl>
                                              <p:pRg st="10" end="10"/>
                                            </p:txEl>
                                          </p:spTgt>
                                        </p:tgtEl>
                                        <p:attrNameLst>
                                          <p:attrName>ppt_x</p:attrName>
                                        </p:attrNameLst>
                                      </p:cBhvr>
                                      <p:tavLst>
                                        <p:tav tm="0">
                                          <p:val>
                                            <p:strVal val="#ppt_x"/>
                                          </p:val>
                                        </p:tav>
                                        <p:tav tm="100000">
                                          <p:val>
                                            <p:strVal val="#ppt_x"/>
                                          </p:val>
                                        </p:tav>
                                      </p:tavLst>
                                    </p:anim>
                                    <p:anim calcmode="lin" valueType="num">
                                      <p:cBhvr additive="repl">
                                        <p:cTn id="731" dur="500" fill="hold"/>
                                        <p:tgtEl>
                                          <p:spTgt spid="535">
                                            <p:txEl>
                                              <p:pRg st="10" end="10"/>
                                            </p:txEl>
                                          </p:spTgt>
                                        </p:tgtEl>
                                        <p:attrNameLst>
                                          <p:attrName>ppt_y</p:attrName>
                                        </p:attrNameLst>
                                      </p:cBhvr>
                                      <p:tavLst>
                                        <p:tav tm="0">
                                          <p:val>
                                            <p:strVal val="1+#ppt_h/2"/>
                                          </p:val>
                                        </p:tav>
                                        <p:tav tm="100000">
                                          <p:val>
                                            <p:strVal val="#ppt_y"/>
                                          </p:val>
                                        </p:tav>
                                      </p:tavLst>
                                    </p:anim>
                                  </p:childTnLst>
                                </p:cTn>
                              </p:par>
                              <p:par>
                                <p:cTn id="732" nodeType="withEffect" fill="hold" presetClass="entr" presetID="2" presetSubtype="4">
                                  <p:stCondLst>
                                    <p:cond delay="0"/>
                                  </p:stCondLst>
                                  <p:childTnLst>
                                    <p:set>
                                      <p:cBhvr>
                                        <p:cTn id="733" dur="1" fill="hold">
                                          <p:stCondLst>
                                            <p:cond delay="0"/>
                                          </p:stCondLst>
                                        </p:cTn>
                                        <p:tgtEl>
                                          <p:spTgt spid="535">
                                            <p:txEl>
                                              <p:pRg st="11" end="11"/>
                                            </p:txEl>
                                          </p:spTgt>
                                        </p:tgtEl>
                                        <p:attrNameLst>
                                          <p:attrName>style.visibility</p:attrName>
                                        </p:attrNameLst>
                                      </p:cBhvr>
                                      <p:to>
                                        <p:strVal val="visible"/>
                                      </p:to>
                                    </p:set>
                                    <p:anim calcmode="lin" valueType="num">
                                      <p:cBhvr additive="repl">
                                        <p:cTn id="734" dur="500" fill="hold"/>
                                        <p:tgtEl>
                                          <p:spTgt spid="535">
                                            <p:txEl>
                                              <p:pRg st="11" end="11"/>
                                            </p:txEl>
                                          </p:spTgt>
                                        </p:tgtEl>
                                        <p:attrNameLst>
                                          <p:attrName>ppt_x</p:attrName>
                                        </p:attrNameLst>
                                      </p:cBhvr>
                                      <p:tavLst>
                                        <p:tav tm="0">
                                          <p:val>
                                            <p:strVal val="#ppt_x"/>
                                          </p:val>
                                        </p:tav>
                                        <p:tav tm="100000">
                                          <p:val>
                                            <p:strVal val="#ppt_x"/>
                                          </p:val>
                                        </p:tav>
                                      </p:tavLst>
                                    </p:anim>
                                    <p:anim calcmode="lin" valueType="num">
                                      <p:cBhvr additive="repl">
                                        <p:cTn id="735" dur="500" fill="hold"/>
                                        <p:tgtEl>
                                          <p:spTgt spid="535">
                                            <p:txEl>
                                              <p:pRg st="11" end="11"/>
                                            </p:txEl>
                                          </p:spTgt>
                                        </p:tgtEl>
                                        <p:attrNameLst>
                                          <p:attrName>ppt_y</p:attrName>
                                        </p:attrNameLst>
                                      </p:cBhvr>
                                      <p:tavLst>
                                        <p:tav tm="0">
                                          <p:val>
                                            <p:strVal val="1+#ppt_h/2"/>
                                          </p:val>
                                        </p:tav>
                                        <p:tav tm="100000">
                                          <p:val>
                                            <p:strVal val="#ppt_y"/>
                                          </p:val>
                                        </p:tav>
                                      </p:tavLst>
                                    </p:anim>
                                  </p:childTnLst>
                                </p:cTn>
                              </p:par>
                              <p:par>
                                <p:cTn id="736" nodeType="withEffect" fill="hold" presetClass="entr" presetID="2" presetSubtype="4">
                                  <p:stCondLst>
                                    <p:cond delay="0"/>
                                  </p:stCondLst>
                                  <p:childTnLst>
                                    <p:set>
                                      <p:cBhvr>
                                        <p:cTn id="737" dur="1" fill="hold">
                                          <p:stCondLst>
                                            <p:cond delay="0"/>
                                          </p:stCondLst>
                                        </p:cTn>
                                        <p:tgtEl>
                                          <p:spTgt spid="535">
                                            <p:txEl>
                                              <p:pRg st="12" end="12"/>
                                            </p:txEl>
                                          </p:spTgt>
                                        </p:tgtEl>
                                        <p:attrNameLst>
                                          <p:attrName>style.visibility</p:attrName>
                                        </p:attrNameLst>
                                      </p:cBhvr>
                                      <p:to>
                                        <p:strVal val="visible"/>
                                      </p:to>
                                    </p:set>
                                    <p:anim calcmode="lin" valueType="num">
                                      <p:cBhvr additive="repl">
                                        <p:cTn id="738" dur="500" fill="hold"/>
                                        <p:tgtEl>
                                          <p:spTgt spid="535">
                                            <p:txEl>
                                              <p:pRg st="12" end="12"/>
                                            </p:txEl>
                                          </p:spTgt>
                                        </p:tgtEl>
                                        <p:attrNameLst>
                                          <p:attrName>ppt_x</p:attrName>
                                        </p:attrNameLst>
                                      </p:cBhvr>
                                      <p:tavLst>
                                        <p:tav tm="0">
                                          <p:val>
                                            <p:strVal val="#ppt_x"/>
                                          </p:val>
                                        </p:tav>
                                        <p:tav tm="100000">
                                          <p:val>
                                            <p:strVal val="#ppt_x"/>
                                          </p:val>
                                        </p:tav>
                                      </p:tavLst>
                                    </p:anim>
                                    <p:anim calcmode="lin" valueType="num">
                                      <p:cBhvr additive="repl">
                                        <p:cTn id="739" dur="500" fill="hold"/>
                                        <p:tgtEl>
                                          <p:spTgt spid="535">
                                            <p:txEl>
                                              <p:pRg st="12" end="12"/>
                                            </p:txEl>
                                          </p:spTgt>
                                        </p:tgtEl>
                                        <p:attrNameLst>
                                          <p:attrName>ppt_y</p:attrName>
                                        </p:attrNameLst>
                                      </p:cBhvr>
                                      <p:tavLst>
                                        <p:tav tm="0">
                                          <p:val>
                                            <p:strVal val="1+#ppt_h/2"/>
                                          </p:val>
                                        </p:tav>
                                        <p:tav tm="100000">
                                          <p:val>
                                            <p:strVal val="#ppt_y"/>
                                          </p:val>
                                        </p:tav>
                                      </p:tavLst>
                                    </p:anim>
                                  </p:childTnLst>
                                </p:cTn>
                              </p:par>
                              <p:par>
                                <p:cTn id="740" nodeType="withEffect" fill="hold" presetClass="entr" presetID="2" presetSubtype="4">
                                  <p:stCondLst>
                                    <p:cond delay="0"/>
                                  </p:stCondLst>
                                  <p:childTnLst>
                                    <p:set>
                                      <p:cBhvr>
                                        <p:cTn id="741" dur="1" fill="hold">
                                          <p:stCondLst>
                                            <p:cond delay="0"/>
                                          </p:stCondLst>
                                        </p:cTn>
                                        <p:tgtEl>
                                          <p:spTgt spid="535">
                                            <p:txEl>
                                              <p:pRg st="13" end="13"/>
                                            </p:txEl>
                                          </p:spTgt>
                                        </p:tgtEl>
                                        <p:attrNameLst>
                                          <p:attrName>style.visibility</p:attrName>
                                        </p:attrNameLst>
                                      </p:cBhvr>
                                      <p:to>
                                        <p:strVal val="visible"/>
                                      </p:to>
                                    </p:set>
                                    <p:anim calcmode="lin" valueType="num">
                                      <p:cBhvr additive="repl">
                                        <p:cTn id="742" dur="500" fill="hold"/>
                                        <p:tgtEl>
                                          <p:spTgt spid="535">
                                            <p:txEl>
                                              <p:pRg st="13" end="13"/>
                                            </p:txEl>
                                          </p:spTgt>
                                        </p:tgtEl>
                                        <p:attrNameLst>
                                          <p:attrName>ppt_x</p:attrName>
                                        </p:attrNameLst>
                                      </p:cBhvr>
                                      <p:tavLst>
                                        <p:tav tm="0">
                                          <p:val>
                                            <p:strVal val="#ppt_x"/>
                                          </p:val>
                                        </p:tav>
                                        <p:tav tm="100000">
                                          <p:val>
                                            <p:strVal val="#ppt_x"/>
                                          </p:val>
                                        </p:tav>
                                      </p:tavLst>
                                    </p:anim>
                                    <p:anim calcmode="lin" valueType="num">
                                      <p:cBhvr additive="repl">
                                        <p:cTn id="743" dur="500" fill="hold"/>
                                        <p:tgtEl>
                                          <p:spTgt spid="535">
                                            <p:txEl>
                                              <p:pRg st="13" end="13"/>
                                            </p:txEl>
                                          </p:spTgt>
                                        </p:tgtEl>
                                        <p:attrNameLst>
                                          <p:attrName>ppt_y</p:attrName>
                                        </p:attrNameLst>
                                      </p:cBhvr>
                                      <p:tavLst>
                                        <p:tav tm="0">
                                          <p:val>
                                            <p:strVal val="1+#ppt_h/2"/>
                                          </p:val>
                                        </p:tav>
                                        <p:tav tm="100000">
                                          <p:val>
                                            <p:strVal val="#ppt_y"/>
                                          </p:val>
                                        </p:tav>
                                      </p:tavLst>
                                    </p:anim>
                                  </p:childTnLst>
                                </p:cTn>
                              </p:par>
                              <p:par>
                                <p:cTn id="744" nodeType="withEffect" fill="hold" presetClass="entr" presetID="2" presetSubtype="4">
                                  <p:stCondLst>
                                    <p:cond delay="0"/>
                                  </p:stCondLst>
                                  <p:childTnLst>
                                    <p:set>
                                      <p:cBhvr>
                                        <p:cTn id="745" dur="1" fill="hold">
                                          <p:stCondLst>
                                            <p:cond delay="0"/>
                                          </p:stCondLst>
                                        </p:cTn>
                                        <p:tgtEl>
                                          <p:spTgt spid="535">
                                            <p:txEl>
                                              <p:pRg st="14" end="14"/>
                                            </p:txEl>
                                          </p:spTgt>
                                        </p:tgtEl>
                                        <p:attrNameLst>
                                          <p:attrName>style.visibility</p:attrName>
                                        </p:attrNameLst>
                                      </p:cBhvr>
                                      <p:to>
                                        <p:strVal val="visible"/>
                                      </p:to>
                                    </p:set>
                                    <p:anim calcmode="lin" valueType="num">
                                      <p:cBhvr additive="repl">
                                        <p:cTn id="746" dur="500" fill="hold"/>
                                        <p:tgtEl>
                                          <p:spTgt spid="535">
                                            <p:txEl>
                                              <p:pRg st="14" end="14"/>
                                            </p:txEl>
                                          </p:spTgt>
                                        </p:tgtEl>
                                        <p:attrNameLst>
                                          <p:attrName>ppt_x</p:attrName>
                                        </p:attrNameLst>
                                      </p:cBhvr>
                                      <p:tavLst>
                                        <p:tav tm="0">
                                          <p:val>
                                            <p:strVal val="#ppt_x"/>
                                          </p:val>
                                        </p:tav>
                                        <p:tav tm="100000">
                                          <p:val>
                                            <p:strVal val="#ppt_x"/>
                                          </p:val>
                                        </p:tav>
                                      </p:tavLst>
                                    </p:anim>
                                    <p:anim calcmode="lin" valueType="num">
                                      <p:cBhvr additive="repl">
                                        <p:cTn id="747" dur="500" fill="hold"/>
                                        <p:tgtEl>
                                          <p:spTgt spid="535">
                                            <p:txEl>
                                              <p:pRg st="14" end="14"/>
                                            </p:txEl>
                                          </p:spTgt>
                                        </p:tgtEl>
                                        <p:attrNameLst>
                                          <p:attrName>ppt_y</p:attrName>
                                        </p:attrNameLst>
                                      </p:cBhvr>
                                      <p:tavLst>
                                        <p:tav tm="0">
                                          <p:val>
                                            <p:strVal val="1+#ppt_h/2"/>
                                          </p:val>
                                        </p:tav>
                                        <p:tav tm="100000">
                                          <p:val>
                                            <p:strVal val="#ppt_y"/>
                                          </p:val>
                                        </p:tav>
                                      </p:tavLst>
                                    </p:anim>
                                  </p:childTnLst>
                                </p:cTn>
                              </p:par>
                              <p:par>
                                <p:cTn id="748" nodeType="withEffect" fill="hold" presetClass="entr" presetID="2" presetSubtype="4">
                                  <p:stCondLst>
                                    <p:cond delay="0"/>
                                  </p:stCondLst>
                                  <p:childTnLst>
                                    <p:set>
                                      <p:cBhvr>
                                        <p:cTn id="749" dur="1" fill="hold">
                                          <p:stCondLst>
                                            <p:cond delay="0"/>
                                          </p:stCondLst>
                                        </p:cTn>
                                        <p:tgtEl>
                                          <p:spTgt spid="535">
                                            <p:txEl>
                                              <p:pRg st="15" end="15"/>
                                            </p:txEl>
                                          </p:spTgt>
                                        </p:tgtEl>
                                        <p:attrNameLst>
                                          <p:attrName>style.visibility</p:attrName>
                                        </p:attrNameLst>
                                      </p:cBhvr>
                                      <p:to>
                                        <p:strVal val="visible"/>
                                      </p:to>
                                    </p:set>
                                    <p:anim calcmode="lin" valueType="num">
                                      <p:cBhvr additive="repl">
                                        <p:cTn id="750" dur="500" fill="hold"/>
                                        <p:tgtEl>
                                          <p:spTgt spid="535">
                                            <p:txEl>
                                              <p:pRg st="15" end="15"/>
                                            </p:txEl>
                                          </p:spTgt>
                                        </p:tgtEl>
                                        <p:attrNameLst>
                                          <p:attrName>ppt_x</p:attrName>
                                        </p:attrNameLst>
                                      </p:cBhvr>
                                      <p:tavLst>
                                        <p:tav tm="0">
                                          <p:val>
                                            <p:strVal val="#ppt_x"/>
                                          </p:val>
                                        </p:tav>
                                        <p:tav tm="100000">
                                          <p:val>
                                            <p:strVal val="#ppt_x"/>
                                          </p:val>
                                        </p:tav>
                                      </p:tavLst>
                                    </p:anim>
                                    <p:anim calcmode="lin" valueType="num">
                                      <p:cBhvr additive="repl">
                                        <p:cTn id="751" dur="500" fill="hold"/>
                                        <p:tgtEl>
                                          <p:spTgt spid="535">
                                            <p:txEl>
                                              <p:pRg st="15" end="15"/>
                                            </p:txEl>
                                          </p:spTgt>
                                        </p:tgtEl>
                                        <p:attrNameLst>
                                          <p:attrName>ppt_y</p:attrName>
                                        </p:attrNameLst>
                                      </p:cBhvr>
                                      <p:tavLst>
                                        <p:tav tm="0">
                                          <p:val>
                                            <p:strVal val="1+#ppt_h/2"/>
                                          </p:val>
                                        </p:tav>
                                        <p:tav tm="100000">
                                          <p:val>
                                            <p:strVal val="#ppt_y"/>
                                          </p:val>
                                        </p:tav>
                                      </p:tavLst>
                                    </p:anim>
                                  </p:childTnLst>
                                </p:cTn>
                              </p:par>
                              <p:par>
                                <p:cTn id="752" nodeType="withEffect" fill="hold" presetClass="entr" presetID="2" presetSubtype="4">
                                  <p:stCondLst>
                                    <p:cond delay="0"/>
                                  </p:stCondLst>
                                  <p:childTnLst>
                                    <p:set>
                                      <p:cBhvr>
                                        <p:cTn id="753" dur="1" fill="hold">
                                          <p:stCondLst>
                                            <p:cond delay="0"/>
                                          </p:stCondLst>
                                        </p:cTn>
                                        <p:tgtEl>
                                          <p:spTgt spid="535">
                                            <p:txEl>
                                              <p:pRg st="16" end="16"/>
                                            </p:txEl>
                                          </p:spTgt>
                                        </p:tgtEl>
                                        <p:attrNameLst>
                                          <p:attrName>style.visibility</p:attrName>
                                        </p:attrNameLst>
                                      </p:cBhvr>
                                      <p:to>
                                        <p:strVal val="visible"/>
                                      </p:to>
                                    </p:set>
                                    <p:anim calcmode="lin" valueType="num">
                                      <p:cBhvr additive="repl">
                                        <p:cTn id="754" dur="500" fill="hold"/>
                                        <p:tgtEl>
                                          <p:spTgt spid="535">
                                            <p:txEl>
                                              <p:pRg st="16" end="16"/>
                                            </p:txEl>
                                          </p:spTgt>
                                        </p:tgtEl>
                                        <p:attrNameLst>
                                          <p:attrName>ppt_x</p:attrName>
                                        </p:attrNameLst>
                                      </p:cBhvr>
                                      <p:tavLst>
                                        <p:tav tm="0">
                                          <p:val>
                                            <p:strVal val="#ppt_x"/>
                                          </p:val>
                                        </p:tav>
                                        <p:tav tm="100000">
                                          <p:val>
                                            <p:strVal val="#ppt_x"/>
                                          </p:val>
                                        </p:tav>
                                      </p:tavLst>
                                    </p:anim>
                                    <p:anim calcmode="lin" valueType="num">
                                      <p:cBhvr additive="repl">
                                        <p:cTn id="755" dur="500" fill="hold"/>
                                        <p:tgtEl>
                                          <p:spTgt spid="535">
                                            <p:txEl>
                                              <p:pRg st="16" end="16"/>
                                            </p:txEl>
                                          </p:spTgt>
                                        </p:tgtEl>
                                        <p:attrNameLst>
                                          <p:attrName>ppt_y</p:attrName>
                                        </p:attrNameLst>
                                      </p:cBhvr>
                                      <p:tavLst>
                                        <p:tav tm="0">
                                          <p:val>
                                            <p:strVal val="1+#ppt_h/2"/>
                                          </p:val>
                                        </p:tav>
                                        <p:tav tm="100000">
                                          <p:val>
                                            <p:strVal val="#ppt_y"/>
                                          </p:val>
                                        </p:tav>
                                      </p:tavLst>
                                    </p:anim>
                                  </p:childTnLst>
                                </p:cTn>
                              </p:par>
                              <p:par>
                                <p:cTn id="756" nodeType="withEffect" fill="hold" presetClass="entr" presetID="2" presetSubtype="4">
                                  <p:stCondLst>
                                    <p:cond delay="0"/>
                                  </p:stCondLst>
                                  <p:childTnLst>
                                    <p:set>
                                      <p:cBhvr>
                                        <p:cTn id="757" dur="1" fill="hold">
                                          <p:stCondLst>
                                            <p:cond delay="0"/>
                                          </p:stCondLst>
                                        </p:cTn>
                                        <p:tgtEl>
                                          <p:spTgt spid="535">
                                            <p:txEl>
                                              <p:pRg st="17" end="17"/>
                                            </p:txEl>
                                          </p:spTgt>
                                        </p:tgtEl>
                                        <p:attrNameLst>
                                          <p:attrName>style.visibility</p:attrName>
                                        </p:attrNameLst>
                                      </p:cBhvr>
                                      <p:to>
                                        <p:strVal val="visible"/>
                                      </p:to>
                                    </p:set>
                                    <p:anim calcmode="lin" valueType="num">
                                      <p:cBhvr additive="repl">
                                        <p:cTn id="758" dur="500" fill="hold"/>
                                        <p:tgtEl>
                                          <p:spTgt spid="535">
                                            <p:txEl>
                                              <p:pRg st="17" end="17"/>
                                            </p:txEl>
                                          </p:spTgt>
                                        </p:tgtEl>
                                        <p:attrNameLst>
                                          <p:attrName>ppt_x</p:attrName>
                                        </p:attrNameLst>
                                      </p:cBhvr>
                                      <p:tavLst>
                                        <p:tav tm="0">
                                          <p:val>
                                            <p:strVal val="#ppt_x"/>
                                          </p:val>
                                        </p:tav>
                                        <p:tav tm="100000">
                                          <p:val>
                                            <p:strVal val="#ppt_x"/>
                                          </p:val>
                                        </p:tav>
                                      </p:tavLst>
                                    </p:anim>
                                    <p:anim calcmode="lin" valueType="num">
                                      <p:cBhvr additive="repl">
                                        <p:cTn id="759" dur="500" fill="hold"/>
                                        <p:tgtEl>
                                          <p:spTgt spid="535">
                                            <p:txEl>
                                              <p:pRg st="17" end="17"/>
                                            </p:txEl>
                                          </p:spTgt>
                                        </p:tgtEl>
                                        <p:attrNameLst>
                                          <p:attrName>ppt_y</p:attrName>
                                        </p:attrNameLst>
                                      </p:cBhvr>
                                      <p:tavLst>
                                        <p:tav tm="0">
                                          <p:val>
                                            <p:strVal val="1+#ppt_h/2"/>
                                          </p:val>
                                        </p:tav>
                                        <p:tav tm="100000">
                                          <p:val>
                                            <p:strVal val="#ppt_y"/>
                                          </p:val>
                                        </p:tav>
                                      </p:tavLst>
                                    </p:anim>
                                  </p:childTnLst>
                                </p:cTn>
                              </p:par>
                              <p:par>
                                <p:cTn id="760" nodeType="withEffect" fill="hold" presetClass="entr" presetID="2" presetSubtype="4">
                                  <p:stCondLst>
                                    <p:cond delay="0"/>
                                  </p:stCondLst>
                                  <p:childTnLst>
                                    <p:set>
                                      <p:cBhvr>
                                        <p:cTn id="761" dur="1" fill="hold">
                                          <p:stCondLst>
                                            <p:cond delay="0"/>
                                          </p:stCondLst>
                                        </p:cTn>
                                        <p:tgtEl>
                                          <p:spTgt spid="535">
                                            <p:txEl>
                                              <p:pRg st="18" end="18"/>
                                            </p:txEl>
                                          </p:spTgt>
                                        </p:tgtEl>
                                        <p:attrNameLst>
                                          <p:attrName>style.visibility</p:attrName>
                                        </p:attrNameLst>
                                      </p:cBhvr>
                                      <p:to>
                                        <p:strVal val="visible"/>
                                      </p:to>
                                    </p:set>
                                    <p:anim calcmode="lin" valueType="num">
                                      <p:cBhvr additive="repl">
                                        <p:cTn id="762" dur="500" fill="hold"/>
                                        <p:tgtEl>
                                          <p:spTgt spid="535">
                                            <p:txEl>
                                              <p:pRg st="18" end="18"/>
                                            </p:txEl>
                                          </p:spTgt>
                                        </p:tgtEl>
                                        <p:attrNameLst>
                                          <p:attrName>ppt_x</p:attrName>
                                        </p:attrNameLst>
                                      </p:cBhvr>
                                      <p:tavLst>
                                        <p:tav tm="0">
                                          <p:val>
                                            <p:strVal val="#ppt_x"/>
                                          </p:val>
                                        </p:tav>
                                        <p:tav tm="100000">
                                          <p:val>
                                            <p:strVal val="#ppt_x"/>
                                          </p:val>
                                        </p:tav>
                                      </p:tavLst>
                                    </p:anim>
                                    <p:anim calcmode="lin" valueType="num">
                                      <p:cBhvr additive="repl">
                                        <p:cTn id="763" dur="500" fill="hold"/>
                                        <p:tgtEl>
                                          <p:spTgt spid="535">
                                            <p:txEl>
                                              <p:pRg st="18" end="18"/>
                                            </p:txEl>
                                          </p:spTgt>
                                        </p:tgtEl>
                                        <p:attrNameLst>
                                          <p:attrName>ppt_y</p:attrName>
                                        </p:attrNameLst>
                                      </p:cBhvr>
                                      <p:tavLst>
                                        <p:tav tm="0">
                                          <p:val>
                                            <p:strVal val="1+#ppt_h/2"/>
                                          </p:val>
                                        </p:tav>
                                        <p:tav tm="100000">
                                          <p:val>
                                            <p:strVal val="#ppt_y"/>
                                          </p:val>
                                        </p:tav>
                                      </p:tavLst>
                                    </p:anim>
                                  </p:childTnLst>
                                </p:cTn>
                              </p:par>
                              <p:par>
                                <p:cTn id="764" nodeType="withEffect" fill="hold" presetClass="entr" presetID="2" presetSubtype="4">
                                  <p:stCondLst>
                                    <p:cond delay="0"/>
                                  </p:stCondLst>
                                  <p:childTnLst>
                                    <p:set>
                                      <p:cBhvr>
                                        <p:cTn id="765" dur="1" fill="hold">
                                          <p:stCondLst>
                                            <p:cond delay="0"/>
                                          </p:stCondLst>
                                        </p:cTn>
                                        <p:tgtEl>
                                          <p:spTgt spid="535">
                                            <p:txEl>
                                              <p:pRg st="19" end="19"/>
                                            </p:txEl>
                                          </p:spTgt>
                                        </p:tgtEl>
                                        <p:attrNameLst>
                                          <p:attrName>style.visibility</p:attrName>
                                        </p:attrNameLst>
                                      </p:cBhvr>
                                      <p:to>
                                        <p:strVal val="visible"/>
                                      </p:to>
                                    </p:set>
                                    <p:anim calcmode="lin" valueType="num">
                                      <p:cBhvr additive="repl">
                                        <p:cTn id="766" dur="500" fill="hold"/>
                                        <p:tgtEl>
                                          <p:spTgt spid="535">
                                            <p:txEl>
                                              <p:pRg st="19" end="19"/>
                                            </p:txEl>
                                          </p:spTgt>
                                        </p:tgtEl>
                                        <p:attrNameLst>
                                          <p:attrName>ppt_x</p:attrName>
                                        </p:attrNameLst>
                                      </p:cBhvr>
                                      <p:tavLst>
                                        <p:tav tm="0">
                                          <p:val>
                                            <p:strVal val="#ppt_x"/>
                                          </p:val>
                                        </p:tav>
                                        <p:tav tm="100000">
                                          <p:val>
                                            <p:strVal val="#ppt_x"/>
                                          </p:val>
                                        </p:tav>
                                      </p:tavLst>
                                    </p:anim>
                                    <p:anim calcmode="lin" valueType="num">
                                      <p:cBhvr additive="repl">
                                        <p:cTn id="767" dur="500" fill="hold"/>
                                        <p:tgtEl>
                                          <p:spTgt spid="535">
                                            <p:txEl>
                                              <p:pRg st="19" end="19"/>
                                            </p:txEl>
                                          </p:spTgt>
                                        </p:tgtEl>
                                        <p:attrNameLst>
                                          <p:attrName>ppt_y</p:attrName>
                                        </p:attrNameLst>
                                      </p:cBhvr>
                                      <p:tavLst>
                                        <p:tav tm="0">
                                          <p:val>
                                            <p:strVal val="1+#ppt_h/2"/>
                                          </p:val>
                                        </p:tav>
                                        <p:tav tm="100000">
                                          <p:val>
                                            <p:strVal val="#ppt_y"/>
                                          </p:val>
                                        </p:tav>
                                      </p:tavLst>
                                    </p:anim>
                                  </p:childTnLst>
                                </p:cTn>
                              </p:par>
                              <p:par>
                                <p:cTn id="768" nodeType="withEffect" fill="hold" presetClass="entr" presetID="2" presetSubtype="4">
                                  <p:stCondLst>
                                    <p:cond delay="0"/>
                                  </p:stCondLst>
                                  <p:childTnLst>
                                    <p:set>
                                      <p:cBhvr>
                                        <p:cTn id="769" dur="1" fill="hold">
                                          <p:stCondLst>
                                            <p:cond delay="0"/>
                                          </p:stCondLst>
                                        </p:cTn>
                                        <p:tgtEl>
                                          <p:spTgt spid="535">
                                            <p:txEl>
                                              <p:pRg st="20" end="20"/>
                                            </p:txEl>
                                          </p:spTgt>
                                        </p:tgtEl>
                                        <p:attrNameLst>
                                          <p:attrName>style.visibility</p:attrName>
                                        </p:attrNameLst>
                                      </p:cBhvr>
                                      <p:to>
                                        <p:strVal val="visible"/>
                                      </p:to>
                                    </p:set>
                                    <p:anim calcmode="lin" valueType="num">
                                      <p:cBhvr additive="repl">
                                        <p:cTn id="770" dur="500" fill="hold"/>
                                        <p:tgtEl>
                                          <p:spTgt spid="535">
                                            <p:txEl>
                                              <p:pRg st="20" end="20"/>
                                            </p:txEl>
                                          </p:spTgt>
                                        </p:tgtEl>
                                        <p:attrNameLst>
                                          <p:attrName>ppt_x</p:attrName>
                                        </p:attrNameLst>
                                      </p:cBhvr>
                                      <p:tavLst>
                                        <p:tav tm="0">
                                          <p:val>
                                            <p:strVal val="#ppt_x"/>
                                          </p:val>
                                        </p:tav>
                                        <p:tav tm="100000">
                                          <p:val>
                                            <p:strVal val="#ppt_x"/>
                                          </p:val>
                                        </p:tav>
                                      </p:tavLst>
                                    </p:anim>
                                    <p:anim calcmode="lin" valueType="num">
                                      <p:cBhvr additive="repl">
                                        <p:cTn id="771" dur="500" fill="hold"/>
                                        <p:tgtEl>
                                          <p:spTgt spid="535">
                                            <p:txEl>
                                              <p:pRg st="20" end="20"/>
                                            </p:txEl>
                                          </p:spTgt>
                                        </p:tgtEl>
                                        <p:attrNameLst>
                                          <p:attrName>ppt_y</p:attrName>
                                        </p:attrNameLst>
                                      </p:cBhvr>
                                      <p:tavLst>
                                        <p:tav tm="0">
                                          <p:val>
                                            <p:strVal val="1+#ppt_h/2"/>
                                          </p:val>
                                        </p:tav>
                                        <p:tav tm="100000">
                                          <p:val>
                                            <p:strVal val="#ppt_y"/>
                                          </p:val>
                                        </p:tav>
                                      </p:tavLst>
                                    </p:anim>
                                  </p:childTnLst>
                                </p:cTn>
                              </p:par>
                              <p:par>
                                <p:cTn id="772" nodeType="withEffect" fill="hold" presetClass="entr" presetID="2" presetSubtype="4">
                                  <p:stCondLst>
                                    <p:cond delay="0"/>
                                  </p:stCondLst>
                                  <p:childTnLst>
                                    <p:set>
                                      <p:cBhvr>
                                        <p:cTn id="773" dur="1" fill="hold">
                                          <p:stCondLst>
                                            <p:cond delay="0"/>
                                          </p:stCondLst>
                                        </p:cTn>
                                        <p:tgtEl>
                                          <p:spTgt spid="535">
                                            <p:txEl>
                                              <p:pRg st="22" end="22"/>
                                            </p:txEl>
                                          </p:spTgt>
                                        </p:tgtEl>
                                        <p:attrNameLst>
                                          <p:attrName>style.visibility</p:attrName>
                                        </p:attrNameLst>
                                      </p:cBhvr>
                                      <p:to>
                                        <p:strVal val="visible"/>
                                      </p:to>
                                    </p:set>
                                    <p:anim calcmode="lin" valueType="num">
                                      <p:cBhvr additive="repl">
                                        <p:cTn id="774" dur="500" fill="hold"/>
                                        <p:tgtEl>
                                          <p:spTgt spid="535">
                                            <p:txEl>
                                              <p:pRg st="22" end="22"/>
                                            </p:txEl>
                                          </p:spTgt>
                                        </p:tgtEl>
                                        <p:attrNameLst>
                                          <p:attrName>ppt_x</p:attrName>
                                        </p:attrNameLst>
                                      </p:cBhvr>
                                      <p:tavLst>
                                        <p:tav tm="0">
                                          <p:val>
                                            <p:strVal val="#ppt_x"/>
                                          </p:val>
                                        </p:tav>
                                        <p:tav tm="100000">
                                          <p:val>
                                            <p:strVal val="#ppt_x"/>
                                          </p:val>
                                        </p:tav>
                                      </p:tavLst>
                                    </p:anim>
                                    <p:anim calcmode="lin" valueType="num">
                                      <p:cBhvr additive="repl">
                                        <p:cTn id="775" dur="500" fill="hold"/>
                                        <p:tgtEl>
                                          <p:spTgt spid="535">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Tant que… Jusqu’à </a:t>
            </a:r>
            <a:endParaRPr b="0" lang="fr-FR" sz="4000" spc="-1" strike="noStrike">
              <a:latin typeface="Arial"/>
            </a:endParaRPr>
          </a:p>
        </p:txBody>
      </p:sp>
      <p:sp>
        <p:nvSpPr>
          <p:cNvPr id="537"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a:lnSpc>
                <a:spcPct val="90000"/>
              </a:lnSpc>
              <a:spcBef>
                <a:spcPts val="1001"/>
              </a:spcBef>
              <a:tabLst>
                <a:tab algn="l" pos="0"/>
              </a:tabLst>
            </a:pPr>
            <a:r>
              <a:rPr b="1" lang="fr-FR" sz="2400" spc="-1" strike="noStrike">
                <a:solidFill>
                  <a:srgbClr val="2f5597"/>
                </a:solidFill>
                <a:latin typeface="Calibri"/>
                <a:ea typeface="DejaVu Sans"/>
              </a:rPr>
              <a:t>Syntaxe</a:t>
            </a:r>
            <a:endParaRPr b="0" lang="fr-FR" sz="2400" spc="-1" strike="noStrike">
              <a:latin typeface="Arial"/>
            </a:endParaRPr>
          </a:p>
        </p:txBody>
      </p:sp>
      <p:sp>
        <p:nvSpPr>
          <p:cNvPr id="538" name="CustomShape 3"/>
          <p:cNvSpPr/>
          <p:nvPr/>
        </p:nvSpPr>
        <p:spPr>
          <a:xfrm>
            <a:off x="1026000" y="555120"/>
            <a:ext cx="556524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a:bodyPr>
          <a:p>
            <a:pPr>
              <a:lnSpc>
                <a:spcPct val="80000"/>
              </a:lnSpc>
              <a:spcBef>
                <a:spcPts val="1001"/>
              </a:spcBef>
              <a:tabLst>
                <a:tab algn="l" pos="0"/>
              </a:tabLst>
            </a:pPr>
            <a:r>
              <a:rPr b="1" lang="fr-FR" sz="2300" spc="-1" strike="noStrike">
                <a:solidFill>
                  <a:srgbClr val="000000"/>
                </a:solidFill>
                <a:latin typeface="Calibri"/>
                <a:ea typeface="DejaVu Sans"/>
              </a:rPr>
              <a:t>Pour tester au moins une fois la condition</a:t>
            </a:r>
            <a:endParaRPr b="0" lang="fr-FR" sz="2300" spc="-1" strike="noStrike">
              <a:latin typeface="Arial"/>
            </a:endParaRPr>
          </a:p>
          <a:p>
            <a:pPr>
              <a:lnSpc>
                <a:spcPct val="80000"/>
              </a:lnSpc>
              <a:spcBef>
                <a:spcPts val="1001"/>
              </a:spcBef>
              <a:tabLst>
                <a:tab algn="l" pos="0"/>
              </a:tabLst>
            </a:pPr>
            <a:r>
              <a:rPr b="1" lang="fr-FR" sz="1800" spc="-1" strike="noStrike">
                <a:solidFill>
                  <a:srgbClr val="5b9bd5"/>
                </a:solidFill>
                <a:latin typeface="Calibri"/>
                <a:ea typeface="DejaVu Sans"/>
              </a:rPr>
              <a:t>TANT_QUE</a:t>
            </a:r>
            <a:r>
              <a:rPr b="1" lang="fr-FR" sz="1800" spc="-1" strike="noStrike">
                <a:solidFill>
                  <a:srgbClr val="2f5597"/>
                </a:solidFill>
                <a:latin typeface="Calibri"/>
                <a:ea typeface="DejaVu Sans"/>
              </a:rPr>
              <a:t> </a:t>
            </a:r>
            <a:r>
              <a:rPr b="0" lang="fr-FR" sz="1800" spc="-1" strike="noStrike">
                <a:solidFill>
                  <a:srgbClr val="000000"/>
                </a:solidFill>
                <a:latin typeface="Calibri"/>
                <a:ea typeface="DejaVu Sans"/>
              </a:rPr>
              <a:t>&lt;expression booléenne&gt;</a:t>
            </a:r>
            <a:r>
              <a:rPr b="1" lang="fr-FR" sz="1800" spc="-1" strike="noStrike">
                <a:solidFill>
                  <a:srgbClr val="2f5597"/>
                </a:solidFill>
                <a:latin typeface="Calibri"/>
                <a:ea typeface="DejaVu Sans"/>
              </a:rPr>
              <a:t> </a:t>
            </a:r>
            <a:r>
              <a:rPr b="1" lang="fr-FR" sz="1800" spc="-1" strike="noStrike">
                <a:solidFill>
                  <a:srgbClr val="5b9bd5"/>
                </a:solidFill>
                <a:latin typeface="Calibri"/>
                <a:ea typeface="DejaVu Sans"/>
              </a:rPr>
              <a:t>FAIRE</a:t>
            </a:r>
            <a:r>
              <a:rPr b="1" lang="fr-FR" sz="1800" spc="-1" strike="noStrike">
                <a:solidFill>
                  <a:srgbClr val="2f5597"/>
                </a:solidFill>
                <a:latin typeface="Calibri"/>
                <a:ea typeface="DejaVu Sans"/>
              </a:rPr>
              <a:t>   </a:t>
            </a:r>
            <a:r>
              <a:rPr b="1" lang="fr-FR" sz="1800" spc="-1" strike="noStrike">
                <a:solidFill>
                  <a:srgbClr val="2f5597"/>
                </a:solidFill>
                <a:latin typeface="Calibri"/>
                <a:ea typeface="DejaVu Sans"/>
              </a:rPr>
              <a:t>	</a:t>
            </a:r>
            <a:r>
              <a:rPr b="1" lang="fr-FR" sz="1800" spc="-1" strike="noStrike">
                <a:solidFill>
                  <a:srgbClr val="5b9bd5"/>
                </a:solidFill>
                <a:latin typeface="Calibri"/>
                <a:ea typeface="DejaVu Sans"/>
              </a:rPr>
              <a:t>DEBUT_TANT_QUE</a:t>
            </a:r>
            <a:endParaRPr b="0" lang="fr-FR" sz="1800" spc="-1" strike="noStrike">
              <a:latin typeface="Arial"/>
            </a:endParaRPr>
          </a:p>
          <a:p>
            <a:pPr>
              <a:lnSpc>
                <a:spcPct val="80000"/>
              </a:lnSpc>
              <a:spcBef>
                <a:spcPts val="1001"/>
              </a:spcBef>
              <a:tabLst>
                <a:tab algn="l" pos="0"/>
              </a:tabLst>
            </a:pPr>
            <a:r>
              <a:rPr b="1" lang="fr-FR" sz="1800" spc="-1" strike="noStrike">
                <a:solidFill>
                  <a:srgbClr val="5b9bd5"/>
                </a:solidFill>
                <a:latin typeface="Calibri"/>
                <a:ea typeface="DejaVu Sans"/>
              </a:rPr>
              <a:t>	</a:t>
            </a:r>
            <a:r>
              <a:rPr b="1" lang="fr-FR" sz="2500" spc="-1" strike="noStrike">
                <a:solidFill>
                  <a:srgbClr val="2f5597"/>
                </a:solidFill>
                <a:latin typeface="Calibri"/>
                <a:ea typeface="DejaVu Sans"/>
              </a:rPr>
              <a:t>Instructions</a:t>
            </a:r>
            <a:endParaRPr b="0" lang="fr-FR" sz="2500" spc="-1" strike="noStrike">
              <a:latin typeface="Arial"/>
            </a:endParaRPr>
          </a:p>
          <a:p>
            <a:pPr>
              <a:lnSpc>
                <a:spcPct val="80000"/>
              </a:lnSpc>
              <a:spcBef>
                <a:spcPts val="1001"/>
              </a:spcBef>
              <a:tabLst>
                <a:tab algn="l" pos="0"/>
              </a:tabLst>
            </a:pPr>
            <a:r>
              <a:rPr b="1" lang="fr-FR" sz="2500" spc="-1" strike="noStrike">
                <a:solidFill>
                  <a:srgbClr val="5b9bd5"/>
                </a:solidFill>
                <a:latin typeface="Calibri"/>
                <a:ea typeface="DejaVu Sans"/>
              </a:rPr>
              <a:t>	</a:t>
            </a:r>
            <a:r>
              <a:rPr b="1" lang="fr-FR" sz="1800" spc="-1" strike="noStrike">
                <a:solidFill>
                  <a:srgbClr val="5b9bd5"/>
                </a:solidFill>
                <a:latin typeface="Calibri"/>
                <a:ea typeface="DejaVu Sans"/>
              </a:rPr>
              <a:t>FIN_TANT_QUE</a:t>
            </a:r>
            <a:endParaRPr b="0" lang="fr-FR" sz="1800" spc="-1" strike="noStrike">
              <a:latin typeface="Arial"/>
            </a:endParaRPr>
          </a:p>
          <a:p>
            <a:pPr>
              <a:lnSpc>
                <a:spcPct val="80000"/>
              </a:lnSpc>
              <a:spcBef>
                <a:spcPts val="1001"/>
              </a:spcBef>
              <a:tabLst>
                <a:tab algn="l" pos="0"/>
              </a:tabLst>
            </a:pPr>
            <a:endParaRPr b="0" lang="fr-FR" sz="1800" spc="-1" strike="noStrike">
              <a:latin typeface="Arial"/>
            </a:endParaRPr>
          </a:p>
          <a:p>
            <a:pPr>
              <a:lnSpc>
                <a:spcPct val="80000"/>
              </a:lnSpc>
              <a:spcBef>
                <a:spcPts val="1001"/>
              </a:spcBef>
              <a:tabLst>
                <a:tab algn="l" pos="0"/>
              </a:tabLst>
            </a:pPr>
            <a:r>
              <a:rPr b="1" lang="fr-FR" sz="2500" spc="-1" strike="noStrike" u="sng">
                <a:solidFill>
                  <a:srgbClr val="0563c1"/>
                </a:solidFill>
                <a:uFillTx/>
                <a:latin typeface="Calibri"/>
                <a:ea typeface="DejaVu Sans"/>
                <a:hlinkClick r:id="rId1"/>
              </a:rPr>
              <a:t>boucle02.alg</a:t>
            </a:r>
            <a:endParaRPr b="0" lang="fr-FR" sz="2500" spc="-1" strike="noStrike">
              <a:latin typeface="Arial"/>
            </a:endParaRPr>
          </a:p>
        </p:txBody>
      </p:sp>
      <p:sp>
        <p:nvSpPr>
          <p:cNvPr id="539" name="CustomShape 4"/>
          <p:cNvSpPr/>
          <p:nvPr/>
        </p:nvSpPr>
        <p:spPr>
          <a:xfrm>
            <a:off x="6674040" y="91440"/>
            <a:ext cx="4960080" cy="462600"/>
          </a:xfrm>
          <a:prstGeom prst="rect">
            <a:avLst/>
          </a:prstGeom>
          <a:noFill/>
          <a:ln w="9360">
            <a:noFill/>
          </a:ln>
        </p:spPr>
        <p:style>
          <a:lnRef idx="0"/>
          <a:fillRef idx="0"/>
          <a:effectRef idx="0"/>
          <a:fontRef idx="minor"/>
        </p:style>
        <p:txBody>
          <a:bodyPr lIns="90000" rIns="90000" tIns="45000" bIns="45000" anchor="b">
            <a:noAutofit/>
          </a:bodyPr>
          <a:p>
            <a:pP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540" name="CustomShape 5"/>
          <p:cNvSpPr/>
          <p:nvPr/>
        </p:nvSpPr>
        <p:spPr>
          <a:xfrm>
            <a:off x="6674040" y="555120"/>
            <a:ext cx="496008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tabLst>
                <a:tab algn="l" pos="0"/>
              </a:tabLst>
            </a:pPr>
            <a:r>
              <a:rPr b="0" lang="fr-FR" sz="1800" spc="-1" strike="noStrike">
                <a:solidFill>
                  <a:srgbClr val="ff0000"/>
                </a:solidFill>
                <a:latin typeface="Calibri"/>
                <a:ea typeface="DejaVu Sans"/>
              </a:rPr>
              <a:t>FONCTIONS_UTILISEES</a:t>
            </a:r>
            <a:endParaRPr b="0" lang="fr-FR" sz="1800" spc="-1" strike="noStrike">
              <a:latin typeface="Arial"/>
            </a:endParaRPr>
          </a:p>
          <a:p>
            <a:pPr>
              <a:lnSpc>
                <a:spcPct val="90000"/>
              </a:lnSpc>
              <a:tabLst>
                <a:tab algn="l" pos="0"/>
              </a:tabLst>
            </a:pPr>
            <a:r>
              <a:rPr b="0" lang="fr-FR" sz="1800" spc="-1" strike="noStrike">
                <a:solidFill>
                  <a:srgbClr val="ff0000"/>
                </a:solidFill>
                <a:latin typeface="Calibri"/>
                <a:ea typeface="DejaVu Sans"/>
              </a:rPr>
              <a:t>VARIABLES</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mot_passe </a:t>
            </a:r>
            <a:r>
              <a:rPr b="0" lang="fr-FR" sz="1800" spc="-1" strike="noStrike">
                <a:solidFill>
                  <a:srgbClr val="5b9bd5"/>
                </a:solidFill>
                <a:latin typeface="Calibri"/>
                <a:ea typeface="DejaVu Sans"/>
              </a:rPr>
              <a:t>EST_DU_TYPE</a:t>
            </a:r>
            <a:r>
              <a:rPr b="0" lang="fr-FR" sz="1800" spc="-1" strike="noStrike">
                <a:solidFill>
                  <a:srgbClr val="000000"/>
                </a:solidFill>
                <a:latin typeface="Calibri"/>
                <a:ea typeface="DejaVu Sans"/>
              </a:rPr>
              <a:t> CHAINE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essai_password </a:t>
            </a:r>
            <a:r>
              <a:rPr b="0" lang="fr-FR" sz="1800" spc="-1" strike="noStrike">
                <a:solidFill>
                  <a:srgbClr val="5b9bd5"/>
                </a:solidFill>
                <a:latin typeface="Calibri"/>
                <a:ea typeface="DejaVu Sans"/>
              </a:rPr>
              <a:t>EST_DU_TYPE</a:t>
            </a:r>
            <a:r>
              <a:rPr b="0" lang="fr-FR" sz="1800" spc="-1" strike="noStrike">
                <a:solidFill>
                  <a:srgbClr val="000000"/>
                </a:solidFill>
                <a:latin typeface="Calibri"/>
                <a:ea typeface="DejaVu Sans"/>
              </a:rPr>
              <a:t> CHAINE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valide </a:t>
            </a:r>
            <a:r>
              <a:rPr b="0" lang="fr-FR" sz="1800" spc="-1" strike="noStrike">
                <a:solidFill>
                  <a:srgbClr val="5b9bd5"/>
                </a:solidFill>
                <a:latin typeface="Calibri"/>
                <a:ea typeface="DejaVu Sans"/>
              </a:rPr>
              <a:t>EST_DU_TYPE</a:t>
            </a:r>
            <a:r>
              <a:rPr b="0" lang="fr-FR" sz="1800" spc="-1" strike="noStrike">
                <a:solidFill>
                  <a:srgbClr val="000000"/>
                </a:solidFill>
                <a:latin typeface="Calibri"/>
                <a:ea typeface="DejaVu Sans"/>
              </a:rPr>
              <a:t> NOMBRE</a:t>
            </a:r>
            <a:endParaRPr b="0" lang="fr-FR" sz="1800" spc="-1" strike="noStrike">
              <a:latin typeface="Arial"/>
            </a:endParaRPr>
          </a:p>
          <a:p>
            <a:pPr>
              <a:lnSpc>
                <a:spcPct val="90000"/>
              </a:lnSpc>
              <a:tabLst>
                <a:tab algn="l" pos="0"/>
              </a:tabLst>
            </a:pPr>
            <a:r>
              <a:rPr b="0" lang="fr-FR" sz="1800" spc="-1" strike="noStrike">
                <a:solidFill>
                  <a:srgbClr val="ff0000"/>
                </a:solidFill>
                <a:latin typeface="Calibri"/>
                <a:ea typeface="DejaVu Sans"/>
              </a:rPr>
              <a:t>DEBUT_ALGORITHME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valide </a:t>
            </a:r>
            <a:r>
              <a:rPr b="0" lang="fr-FR" sz="1800" spc="-1" strike="noStrike">
                <a:solidFill>
                  <a:srgbClr val="5b9bd5"/>
                </a:solidFill>
                <a:latin typeface="Calibri"/>
                <a:ea typeface="DejaVu Sans"/>
              </a:rPr>
              <a:t>PREND_LA_VALEUR</a:t>
            </a:r>
            <a:r>
              <a:rPr b="0" lang="fr-FR" sz="1800" spc="-1" strike="noStrike">
                <a:solidFill>
                  <a:srgbClr val="000000"/>
                </a:solidFill>
                <a:latin typeface="Calibri"/>
                <a:ea typeface="DejaVu Sans"/>
              </a:rPr>
              <a:t> 0</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mot_passe </a:t>
            </a:r>
            <a:r>
              <a:rPr b="0" lang="fr-FR" sz="1800" spc="-1" strike="noStrike">
                <a:solidFill>
                  <a:srgbClr val="5b9bd5"/>
                </a:solidFill>
                <a:latin typeface="Calibri"/>
                <a:ea typeface="DejaVu Sans"/>
              </a:rPr>
              <a:t>PREND_LA_VALEUR</a:t>
            </a:r>
            <a:r>
              <a:rPr b="0" lang="fr-FR" sz="1800" spc="-1" strike="noStrike">
                <a:solidFill>
                  <a:srgbClr val="000000"/>
                </a:solidFill>
                <a:latin typeface="Calibri"/>
                <a:ea typeface="DejaVu Sans"/>
              </a:rPr>
              <a:t> "SECRET"</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TANT_QUE</a:t>
            </a:r>
            <a:r>
              <a:rPr b="0" lang="fr-FR" sz="1800" spc="-1" strike="noStrike">
                <a:solidFill>
                  <a:srgbClr val="000000"/>
                </a:solidFill>
                <a:latin typeface="Calibri"/>
                <a:ea typeface="DejaVu Sans"/>
              </a:rPr>
              <a:t> (valide == 0) </a:t>
            </a:r>
            <a:r>
              <a:rPr b="0" lang="fr-FR" sz="1800" spc="-1" strike="noStrike">
                <a:solidFill>
                  <a:srgbClr val="5b9bd5"/>
                </a:solidFill>
                <a:latin typeface="Calibri"/>
                <a:ea typeface="DejaVu Sans"/>
              </a:rPr>
              <a:t>FAIRE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DEBUT_TANT_QUE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LIRE</a:t>
            </a:r>
            <a:r>
              <a:rPr b="0" lang="fr-FR" sz="1800" spc="-1" strike="noStrike">
                <a:solidFill>
                  <a:srgbClr val="000000"/>
                </a:solidFill>
                <a:latin typeface="Calibri"/>
                <a:ea typeface="DejaVu Sans"/>
              </a:rPr>
              <a:t> essai_password</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SI</a:t>
            </a:r>
            <a:r>
              <a:rPr b="0" lang="fr-FR" sz="1800" spc="-1" strike="noStrike">
                <a:solidFill>
                  <a:srgbClr val="000000"/>
                </a:solidFill>
                <a:latin typeface="Calibri"/>
                <a:ea typeface="DejaVu Sans"/>
              </a:rPr>
              <a:t> (essai_password == mot_passe) </a:t>
            </a:r>
            <a:r>
              <a:rPr b="0" lang="fr-FR" sz="1800" spc="-1" strike="noStrike">
                <a:solidFill>
                  <a:srgbClr val="5b9bd5"/>
                </a:solidFill>
                <a:latin typeface="Calibri"/>
                <a:ea typeface="DejaVu Sans"/>
              </a:rPr>
              <a:t>ALORS</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DEBUT_SI</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AFFICHER</a:t>
            </a:r>
            <a:r>
              <a:rPr b="0" lang="fr-FR" sz="1800" spc="-1" strike="noStrike">
                <a:solidFill>
                  <a:srgbClr val="000000"/>
                </a:solidFill>
                <a:latin typeface="Calibri"/>
                <a:ea typeface="DejaVu Sans"/>
              </a:rPr>
              <a:t>* "OK"</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valide </a:t>
            </a:r>
            <a:r>
              <a:rPr b="0" lang="fr-FR" sz="1800" spc="-1" strike="noStrike">
                <a:solidFill>
                  <a:srgbClr val="5b9bd5"/>
                </a:solidFill>
                <a:latin typeface="Calibri"/>
                <a:ea typeface="DejaVu Sans"/>
              </a:rPr>
              <a:t>PREND_LA_VALEUR</a:t>
            </a:r>
            <a:r>
              <a:rPr b="0" lang="fr-FR" sz="1800" spc="-1" strike="noStrike">
                <a:solidFill>
                  <a:srgbClr val="000000"/>
                </a:solidFill>
                <a:latin typeface="Calibri"/>
                <a:ea typeface="DejaVu Sans"/>
              </a:rPr>
              <a:t> 1</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FIN_SI</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SINON</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DEBUT_SINON</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AFFICHER</a:t>
            </a:r>
            <a:r>
              <a:rPr b="0" lang="fr-FR" sz="1800" spc="-1" strike="noStrike">
                <a:solidFill>
                  <a:srgbClr val="000000"/>
                </a:solidFill>
                <a:latin typeface="Calibri"/>
                <a:ea typeface="DejaVu Sans"/>
              </a:rPr>
              <a:t>* "Echec"</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FIN_SINON</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FIN_TANT_QUE</a:t>
            </a:r>
            <a:endParaRPr b="0" lang="fr-FR" sz="1800" spc="-1" strike="noStrike">
              <a:latin typeface="Arial"/>
            </a:endParaRPr>
          </a:p>
          <a:p>
            <a:pPr>
              <a:lnSpc>
                <a:spcPct val="90000"/>
              </a:lnSpc>
              <a:tabLst>
                <a:tab algn="l" pos="0"/>
              </a:tabLst>
            </a:pPr>
            <a:r>
              <a:rPr b="0" lang="fr-FR" sz="1800" spc="-1" strike="noStrike">
                <a:solidFill>
                  <a:srgbClr val="ff0000"/>
                </a:solidFill>
                <a:latin typeface="Calibri"/>
                <a:ea typeface="DejaVu Sans"/>
              </a:rPr>
              <a:t>FIN_ALGORITHME</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776" dur="indefinite" restart="never" nodeType="tmRoot">
          <p:childTnLst>
            <p:seq>
              <p:cTn id="777" dur="indefinite" nodeType="mainSeq">
                <p:childTnLst>
                  <p:par>
                    <p:cTn id="778" fill="hold">
                      <p:stCondLst>
                        <p:cond delay="indefinite"/>
                      </p:stCondLst>
                      <p:childTnLst>
                        <p:par>
                          <p:cTn id="779" fill="hold">
                            <p:stCondLst>
                              <p:cond delay="0"/>
                            </p:stCondLst>
                            <p:childTnLst>
                              <p:par>
                                <p:cTn id="780" nodeType="clickEffect" fill="hold" presetClass="entr" presetID="2" presetSubtype="4">
                                  <p:stCondLst>
                                    <p:cond delay="0"/>
                                  </p:stCondLst>
                                  <p:childTnLst>
                                    <p:set>
                                      <p:cBhvr>
                                        <p:cTn id="781" dur="1" fill="hold">
                                          <p:stCondLst>
                                            <p:cond delay="0"/>
                                          </p:stCondLst>
                                        </p:cTn>
                                        <p:tgtEl>
                                          <p:spTgt spid="538">
                                            <p:txEl>
                                              <p:pRg st="0" end="0"/>
                                            </p:txEl>
                                          </p:spTgt>
                                        </p:tgtEl>
                                        <p:attrNameLst>
                                          <p:attrName>style.visibility</p:attrName>
                                        </p:attrNameLst>
                                      </p:cBhvr>
                                      <p:to>
                                        <p:strVal val="visible"/>
                                      </p:to>
                                    </p:set>
                                    <p:anim calcmode="lin" valueType="num">
                                      <p:cBhvr additive="repl">
                                        <p:cTn id="782" dur="500" fill="hold"/>
                                        <p:tgtEl>
                                          <p:spTgt spid="538">
                                            <p:txEl>
                                              <p:pRg st="0" end="0"/>
                                            </p:txEl>
                                          </p:spTgt>
                                        </p:tgtEl>
                                        <p:attrNameLst>
                                          <p:attrName>ppt_x</p:attrName>
                                        </p:attrNameLst>
                                      </p:cBhvr>
                                      <p:tavLst>
                                        <p:tav tm="0">
                                          <p:val>
                                            <p:strVal val="#ppt_x"/>
                                          </p:val>
                                        </p:tav>
                                        <p:tav tm="100000">
                                          <p:val>
                                            <p:strVal val="#ppt_x"/>
                                          </p:val>
                                        </p:tav>
                                      </p:tavLst>
                                    </p:anim>
                                    <p:anim calcmode="lin" valueType="num">
                                      <p:cBhvr additive="repl">
                                        <p:cTn id="783" dur="500" fill="hold"/>
                                        <p:tgtEl>
                                          <p:spTgt spid="5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84" fill="hold">
                      <p:stCondLst>
                        <p:cond delay="indefinite"/>
                      </p:stCondLst>
                      <p:childTnLst>
                        <p:par>
                          <p:cTn id="785" fill="hold">
                            <p:stCondLst>
                              <p:cond delay="0"/>
                            </p:stCondLst>
                            <p:childTnLst>
                              <p:par>
                                <p:cTn id="786" nodeType="clickEffect" fill="hold" presetClass="entr" presetID="2" presetSubtype="4">
                                  <p:stCondLst>
                                    <p:cond delay="0"/>
                                  </p:stCondLst>
                                  <p:childTnLst>
                                    <p:set>
                                      <p:cBhvr>
                                        <p:cTn id="787" dur="1" fill="hold">
                                          <p:stCondLst>
                                            <p:cond delay="0"/>
                                          </p:stCondLst>
                                        </p:cTn>
                                        <p:tgtEl>
                                          <p:spTgt spid="538">
                                            <p:txEl>
                                              <p:pRg st="1" end="1"/>
                                            </p:txEl>
                                          </p:spTgt>
                                        </p:tgtEl>
                                        <p:attrNameLst>
                                          <p:attrName>style.visibility</p:attrName>
                                        </p:attrNameLst>
                                      </p:cBhvr>
                                      <p:to>
                                        <p:strVal val="visible"/>
                                      </p:to>
                                    </p:set>
                                    <p:anim calcmode="lin" valueType="num">
                                      <p:cBhvr additive="repl">
                                        <p:cTn id="788" dur="500" fill="hold"/>
                                        <p:tgtEl>
                                          <p:spTgt spid="538">
                                            <p:txEl>
                                              <p:pRg st="1" end="1"/>
                                            </p:txEl>
                                          </p:spTgt>
                                        </p:tgtEl>
                                        <p:attrNameLst>
                                          <p:attrName>ppt_x</p:attrName>
                                        </p:attrNameLst>
                                      </p:cBhvr>
                                      <p:tavLst>
                                        <p:tav tm="0">
                                          <p:val>
                                            <p:strVal val="#ppt_x"/>
                                          </p:val>
                                        </p:tav>
                                        <p:tav tm="100000">
                                          <p:val>
                                            <p:strVal val="#ppt_x"/>
                                          </p:val>
                                        </p:tav>
                                      </p:tavLst>
                                    </p:anim>
                                    <p:anim calcmode="lin" valueType="num">
                                      <p:cBhvr additive="repl">
                                        <p:cTn id="789" dur="500" fill="hold"/>
                                        <p:tgtEl>
                                          <p:spTgt spid="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90" fill="hold">
                      <p:stCondLst>
                        <p:cond delay="indefinite"/>
                      </p:stCondLst>
                      <p:childTnLst>
                        <p:par>
                          <p:cTn id="791" fill="hold">
                            <p:stCondLst>
                              <p:cond delay="0"/>
                            </p:stCondLst>
                            <p:childTnLst>
                              <p:par>
                                <p:cTn id="792" nodeType="clickEffect" fill="hold" presetClass="entr" presetID="2" presetSubtype="4">
                                  <p:stCondLst>
                                    <p:cond delay="0"/>
                                  </p:stCondLst>
                                  <p:childTnLst>
                                    <p:set>
                                      <p:cBhvr>
                                        <p:cTn id="793" dur="1" fill="hold">
                                          <p:stCondLst>
                                            <p:cond delay="0"/>
                                          </p:stCondLst>
                                        </p:cTn>
                                        <p:tgtEl>
                                          <p:spTgt spid="538">
                                            <p:txEl>
                                              <p:pRg st="2" end="2"/>
                                            </p:txEl>
                                          </p:spTgt>
                                        </p:tgtEl>
                                        <p:attrNameLst>
                                          <p:attrName>style.visibility</p:attrName>
                                        </p:attrNameLst>
                                      </p:cBhvr>
                                      <p:to>
                                        <p:strVal val="visible"/>
                                      </p:to>
                                    </p:set>
                                    <p:anim calcmode="lin" valueType="num">
                                      <p:cBhvr additive="repl">
                                        <p:cTn id="794" dur="500" fill="hold"/>
                                        <p:tgtEl>
                                          <p:spTgt spid="538">
                                            <p:txEl>
                                              <p:pRg st="2" end="2"/>
                                            </p:txEl>
                                          </p:spTgt>
                                        </p:tgtEl>
                                        <p:attrNameLst>
                                          <p:attrName>ppt_x</p:attrName>
                                        </p:attrNameLst>
                                      </p:cBhvr>
                                      <p:tavLst>
                                        <p:tav tm="0">
                                          <p:val>
                                            <p:strVal val="#ppt_x"/>
                                          </p:val>
                                        </p:tav>
                                        <p:tav tm="100000">
                                          <p:val>
                                            <p:strVal val="#ppt_x"/>
                                          </p:val>
                                        </p:tav>
                                      </p:tavLst>
                                    </p:anim>
                                    <p:anim calcmode="lin" valueType="num">
                                      <p:cBhvr additive="repl">
                                        <p:cTn id="795" dur="500" fill="hold"/>
                                        <p:tgtEl>
                                          <p:spTgt spid="5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96" fill="hold">
                      <p:stCondLst>
                        <p:cond delay="indefinite"/>
                      </p:stCondLst>
                      <p:childTnLst>
                        <p:par>
                          <p:cTn id="797" fill="hold">
                            <p:stCondLst>
                              <p:cond delay="0"/>
                            </p:stCondLst>
                            <p:childTnLst>
                              <p:par>
                                <p:cTn id="798" nodeType="clickEffect" fill="hold" presetClass="entr" presetID="2" presetSubtype="4">
                                  <p:stCondLst>
                                    <p:cond delay="0"/>
                                  </p:stCondLst>
                                  <p:childTnLst>
                                    <p:set>
                                      <p:cBhvr>
                                        <p:cTn id="799" dur="1" fill="hold">
                                          <p:stCondLst>
                                            <p:cond delay="0"/>
                                          </p:stCondLst>
                                        </p:cTn>
                                        <p:tgtEl>
                                          <p:spTgt spid="538">
                                            <p:txEl>
                                              <p:pRg st="3" end="3"/>
                                            </p:txEl>
                                          </p:spTgt>
                                        </p:tgtEl>
                                        <p:attrNameLst>
                                          <p:attrName>style.visibility</p:attrName>
                                        </p:attrNameLst>
                                      </p:cBhvr>
                                      <p:to>
                                        <p:strVal val="visible"/>
                                      </p:to>
                                    </p:set>
                                    <p:anim calcmode="lin" valueType="num">
                                      <p:cBhvr additive="repl">
                                        <p:cTn id="800" dur="500" fill="hold"/>
                                        <p:tgtEl>
                                          <p:spTgt spid="538">
                                            <p:txEl>
                                              <p:pRg st="3" end="3"/>
                                            </p:txEl>
                                          </p:spTgt>
                                        </p:tgtEl>
                                        <p:attrNameLst>
                                          <p:attrName>ppt_x</p:attrName>
                                        </p:attrNameLst>
                                      </p:cBhvr>
                                      <p:tavLst>
                                        <p:tav tm="0">
                                          <p:val>
                                            <p:strVal val="#ppt_x"/>
                                          </p:val>
                                        </p:tav>
                                        <p:tav tm="100000">
                                          <p:val>
                                            <p:strVal val="#ppt_x"/>
                                          </p:val>
                                        </p:tav>
                                      </p:tavLst>
                                    </p:anim>
                                    <p:anim calcmode="lin" valueType="num">
                                      <p:cBhvr additive="repl">
                                        <p:cTn id="801" dur="500" fill="hold"/>
                                        <p:tgtEl>
                                          <p:spTgt spid="5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02" fill="hold">
                      <p:stCondLst>
                        <p:cond delay="indefinite"/>
                      </p:stCondLst>
                      <p:childTnLst>
                        <p:par>
                          <p:cTn id="803" fill="hold">
                            <p:stCondLst>
                              <p:cond delay="0"/>
                            </p:stCondLst>
                            <p:childTnLst>
                              <p:par>
                                <p:cTn id="804" nodeType="clickEffect" fill="hold" presetClass="entr" presetID="2" presetSubtype="4">
                                  <p:stCondLst>
                                    <p:cond delay="0"/>
                                  </p:stCondLst>
                                  <p:childTnLst>
                                    <p:set>
                                      <p:cBhvr>
                                        <p:cTn id="805" dur="1" fill="hold">
                                          <p:stCondLst>
                                            <p:cond delay="0"/>
                                          </p:stCondLst>
                                        </p:cTn>
                                        <p:tgtEl>
                                          <p:spTgt spid="538">
                                            <p:txEl>
                                              <p:pRg st="5" end="5"/>
                                            </p:txEl>
                                          </p:spTgt>
                                        </p:tgtEl>
                                        <p:attrNameLst>
                                          <p:attrName>style.visibility</p:attrName>
                                        </p:attrNameLst>
                                      </p:cBhvr>
                                      <p:to>
                                        <p:strVal val="visible"/>
                                      </p:to>
                                    </p:set>
                                    <p:anim calcmode="lin" valueType="num">
                                      <p:cBhvr additive="repl">
                                        <p:cTn id="806" dur="500" fill="hold"/>
                                        <p:tgtEl>
                                          <p:spTgt spid="538">
                                            <p:txEl>
                                              <p:pRg st="5" end="5"/>
                                            </p:txEl>
                                          </p:spTgt>
                                        </p:tgtEl>
                                        <p:attrNameLst>
                                          <p:attrName>ppt_x</p:attrName>
                                        </p:attrNameLst>
                                      </p:cBhvr>
                                      <p:tavLst>
                                        <p:tav tm="0">
                                          <p:val>
                                            <p:strVal val="#ppt_x"/>
                                          </p:val>
                                        </p:tav>
                                        <p:tav tm="100000">
                                          <p:val>
                                            <p:strVal val="#ppt_x"/>
                                          </p:val>
                                        </p:tav>
                                      </p:tavLst>
                                    </p:anim>
                                    <p:anim calcmode="lin" valueType="num">
                                      <p:cBhvr additive="repl">
                                        <p:cTn id="807" dur="500" fill="hold"/>
                                        <p:tgtEl>
                                          <p:spTgt spid="5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08" fill="hold">
                      <p:stCondLst>
                        <p:cond delay="indefinite"/>
                      </p:stCondLst>
                      <p:childTnLst>
                        <p:par>
                          <p:cTn id="809" fill="hold">
                            <p:stCondLst>
                              <p:cond delay="0"/>
                            </p:stCondLst>
                            <p:childTnLst>
                              <p:par>
                                <p:cTn id="810" nodeType="clickEffect" fill="hold" presetClass="entr" presetID="2" presetSubtype="2">
                                  <p:stCondLst>
                                    <p:cond delay="0"/>
                                  </p:stCondLst>
                                  <p:childTnLst>
                                    <p:set>
                                      <p:cBhvr>
                                        <p:cTn id="811" dur="1" fill="hold">
                                          <p:stCondLst>
                                            <p:cond delay="0"/>
                                          </p:stCondLst>
                                        </p:cTn>
                                        <p:tgtEl>
                                          <p:spTgt spid="540">
                                            <p:txEl>
                                              <p:pRg st="0" end="0"/>
                                            </p:txEl>
                                          </p:spTgt>
                                        </p:tgtEl>
                                        <p:attrNameLst>
                                          <p:attrName>style.visibility</p:attrName>
                                        </p:attrNameLst>
                                      </p:cBhvr>
                                      <p:to>
                                        <p:strVal val="visible"/>
                                      </p:to>
                                    </p:set>
                                    <p:anim calcmode="lin" valueType="num">
                                      <p:cBhvr additive="repl">
                                        <p:cTn id="812" dur="500" fill="hold"/>
                                        <p:tgtEl>
                                          <p:spTgt spid="540">
                                            <p:txEl>
                                              <p:pRg st="0" end="0"/>
                                            </p:txEl>
                                          </p:spTgt>
                                        </p:tgtEl>
                                        <p:attrNameLst>
                                          <p:attrName>ppt_x</p:attrName>
                                        </p:attrNameLst>
                                      </p:cBhvr>
                                      <p:tavLst>
                                        <p:tav tm="0">
                                          <p:val>
                                            <p:strVal val="1+#ppt_w/2"/>
                                          </p:val>
                                        </p:tav>
                                        <p:tav tm="100000">
                                          <p:val>
                                            <p:strVal val="#ppt_x"/>
                                          </p:val>
                                        </p:tav>
                                      </p:tavLst>
                                    </p:anim>
                                    <p:anim calcmode="lin" valueType="num">
                                      <p:cBhvr additive="repl">
                                        <p:cTn id="813" dur="500" fill="hold"/>
                                        <p:tgtEl>
                                          <p:spTgt spid="5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14" fill="hold">
                      <p:stCondLst>
                        <p:cond delay="indefinite"/>
                      </p:stCondLst>
                      <p:childTnLst>
                        <p:par>
                          <p:cTn id="815" fill="hold">
                            <p:stCondLst>
                              <p:cond delay="0"/>
                            </p:stCondLst>
                            <p:childTnLst>
                              <p:par>
                                <p:cTn id="816" nodeType="clickEffect" fill="hold" presetClass="entr" presetID="2" presetSubtype="2">
                                  <p:stCondLst>
                                    <p:cond delay="0"/>
                                  </p:stCondLst>
                                  <p:childTnLst>
                                    <p:set>
                                      <p:cBhvr>
                                        <p:cTn id="817" dur="1" fill="hold">
                                          <p:stCondLst>
                                            <p:cond delay="0"/>
                                          </p:stCondLst>
                                        </p:cTn>
                                        <p:tgtEl>
                                          <p:spTgt spid="540">
                                            <p:txEl>
                                              <p:pRg st="1" end="1"/>
                                            </p:txEl>
                                          </p:spTgt>
                                        </p:tgtEl>
                                        <p:attrNameLst>
                                          <p:attrName>style.visibility</p:attrName>
                                        </p:attrNameLst>
                                      </p:cBhvr>
                                      <p:to>
                                        <p:strVal val="visible"/>
                                      </p:to>
                                    </p:set>
                                    <p:anim calcmode="lin" valueType="num">
                                      <p:cBhvr additive="repl">
                                        <p:cTn id="818" dur="500" fill="hold"/>
                                        <p:tgtEl>
                                          <p:spTgt spid="540">
                                            <p:txEl>
                                              <p:pRg st="1" end="1"/>
                                            </p:txEl>
                                          </p:spTgt>
                                        </p:tgtEl>
                                        <p:attrNameLst>
                                          <p:attrName>ppt_x</p:attrName>
                                        </p:attrNameLst>
                                      </p:cBhvr>
                                      <p:tavLst>
                                        <p:tav tm="0">
                                          <p:val>
                                            <p:strVal val="1+#ppt_w/2"/>
                                          </p:val>
                                        </p:tav>
                                        <p:tav tm="100000">
                                          <p:val>
                                            <p:strVal val="#ppt_x"/>
                                          </p:val>
                                        </p:tav>
                                      </p:tavLst>
                                    </p:anim>
                                    <p:anim calcmode="lin" valueType="num">
                                      <p:cBhvr additive="repl">
                                        <p:cTn id="819" dur="500" fill="hold"/>
                                        <p:tgtEl>
                                          <p:spTgt spid="5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20" fill="hold">
                      <p:stCondLst>
                        <p:cond delay="indefinite"/>
                      </p:stCondLst>
                      <p:childTnLst>
                        <p:par>
                          <p:cTn id="821" fill="hold">
                            <p:stCondLst>
                              <p:cond delay="0"/>
                            </p:stCondLst>
                            <p:childTnLst>
                              <p:par>
                                <p:cTn id="822" nodeType="clickEffect" fill="hold" presetClass="entr" presetID="2" presetSubtype="2">
                                  <p:stCondLst>
                                    <p:cond delay="0"/>
                                  </p:stCondLst>
                                  <p:childTnLst>
                                    <p:set>
                                      <p:cBhvr>
                                        <p:cTn id="823" dur="1" fill="hold">
                                          <p:stCondLst>
                                            <p:cond delay="0"/>
                                          </p:stCondLst>
                                        </p:cTn>
                                        <p:tgtEl>
                                          <p:spTgt spid="540">
                                            <p:txEl>
                                              <p:pRg st="2" end="2"/>
                                            </p:txEl>
                                          </p:spTgt>
                                        </p:tgtEl>
                                        <p:attrNameLst>
                                          <p:attrName>style.visibility</p:attrName>
                                        </p:attrNameLst>
                                      </p:cBhvr>
                                      <p:to>
                                        <p:strVal val="visible"/>
                                      </p:to>
                                    </p:set>
                                    <p:anim calcmode="lin" valueType="num">
                                      <p:cBhvr additive="repl">
                                        <p:cTn id="824" dur="500" fill="hold"/>
                                        <p:tgtEl>
                                          <p:spTgt spid="540">
                                            <p:txEl>
                                              <p:pRg st="2" end="2"/>
                                            </p:txEl>
                                          </p:spTgt>
                                        </p:tgtEl>
                                        <p:attrNameLst>
                                          <p:attrName>ppt_x</p:attrName>
                                        </p:attrNameLst>
                                      </p:cBhvr>
                                      <p:tavLst>
                                        <p:tav tm="0">
                                          <p:val>
                                            <p:strVal val="1+#ppt_w/2"/>
                                          </p:val>
                                        </p:tav>
                                        <p:tav tm="100000">
                                          <p:val>
                                            <p:strVal val="#ppt_x"/>
                                          </p:val>
                                        </p:tav>
                                      </p:tavLst>
                                    </p:anim>
                                    <p:anim calcmode="lin" valueType="num">
                                      <p:cBhvr additive="repl">
                                        <p:cTn id="825" dur="500" fill="hold"/>
                                        <p:tgtEl>
                                          <p:spTgt spid="5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26" fill="hold">
                      <p:stCondLst>
                        <p:cond delay="indefinite"/>
                      </p:stCondLst>
                      <p:childTnLst>
                        <p:par>
                          <p:cTn id="827" fill="hold">
                            <p:stCondLst>
                              <p:cond delay="0"/>
                            </p:stCondLst>
                            <p:childTnLst>
                              <p:par>
                                <p:cTn id="828" nodeType="clickEffect" fill="hold" presetClass="entr" presetID="2" presetSubtype="2">
                                  <p:stCondLst>
                                    <p:cond delay="0"/>
                                  </p:stCondLst>
                                  <p:childTnLst>
                                    <p:set>
                                      <p:cBhvr>
                                        <p:cTn id="829" dur="1" fill="hold">
                                          <p:stCondLst>
                                            <p:cond delay="0"/>
                                          </p:stCondLst>
                                        </p:cTn>
                                        <p:tgtEl>
                                          <p:spTgt spid="540">
                                            <p:txEl>
                                              <p:pRg st="3" end="3"/>
                                            </p:txEl>
                                          </p:spTgt>
                                        </p:tgtEl>
                                        <p:attrNameLst>
                                          <p:attrName>style.visibility</p:attrName>
                                        </p:attrNameLst>
                                      </p:cBhvr>
                                      <p:to>
                                        <p:strVal val="visible"/>
                                      </p:to>
                                    </p:set>
                                    <p:anim calcmode="lin" valueType="num">
                                      <p:cBhvr additive="repl">
                                        <p:cTn id="830" dur="500" fill="hold"/>
                                        <p:tgtEl>
                                          <p:spTgt spid="540">
                                            <p:txEl>
                                              <p:pRg st="3" end="3"/>
                                            </p:txEl>
                                          </p:spTgt>
                                        </p:tgtEl>
                                        <p:attrNameLst>
                                          <p:attrName>ppt_x</p:attrName>
                                        </p:attrNameLst>
                                      </p:cBhvr>
                                      <p:tavLst>
                                        <p:tav tm="0">
                                          <p:val>
                                            <p:strVal val="1+#ppt_w/2"/>
                                          </p:val>
                                        </p:tav>
                                        <p:tav tm="100000">
                                          <p:val>
                                            <p:strVal val="#ppt_x"/>
                                          </p:val>
                                        </p:tav>
                                      </p:tavLst>
                                    </p:anim>
                                    <p:anim calcmode="lin" valueType="num">
                                      <p:cBhvr additive="repl">
                                        <p:cTn id="831" dur="500" fill="hold"/>
                                        <p:tgtEl>
                                          <p:spTgt spid="5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32" fill="hold">
                      <p:stCondLst>
                        <p:cond delay="indefinite"/>
                      </p:stCondLst>
                      <p:childTnLst>
                        <p:par>
                          <p:cTn id="833" fill="hold">
                            <p:stCondLst>
                              <p:cond delay="0"/>
                            </p:stCondLst>
                            <p:childTnLst>
                              <p:par>
                                <p:cTn id="834" nodeType="clickEffect" fill="hold" presetClass="entr" presetID="2" presetSubtype="2">
                                  <p:stCondLst>
                                    <p:cond delay="0"/>
                                  </p:stCondLst>
                                  <p:childTnLst>
                                    <p:set>
                                      <p:cBhvr>
                                        <p:cTn id="835" dur="1" fill="hold">
                                          <p:stCondLst>
                                            <p:cond delay="0"/>
                                          </p:stCondLst>
                                        </p:cTn>
                                        <p:tgtEl>
                                          <p:spTgt spid="540">
                                            <p:txEl>
                                              <p:pRg st="4" end="4"/>
                                            </p:txEl>
                                          </p:spTgt>
                                        </p:tgtEl>
                                        <p:attrNameLst>
                                          <p:attrName>style.visibility</p:attrName>
                                        </p:attrNameLst>
                                      </p:cBhvr>
                                      <p:to>
                                        <p:strVal val="visible"/>
                                      </p:to>
                                    </p:set>
                                    <p:anim calcmode="lin" valueType="num">
                                      <p:cBhvr additive="repl">
                                        <p:cTn id="836" dur="500" fill="hold"/>
                                        <p:tgtEl>
                                          <p:spTgt spid="540">
                                            <p:txEl>
                                              <p:pRg st="4" end="4"/>
                                            </p:txEl>
                                          </p:spTgt>
                                        </p:tgtEl>
                                        <p:attrNameLst>
                                          <p:attrName>ppt_x</p:attrName>
                                        </p:attrNameLst>
                                      </p:cBhvr>
                                      <p:tavLst>
                                        <p:tav tm="0">
                                          <p:val>
                                            <p:strVal val="1+#ppt_w/2"/>
                                          </p:val>
                                        </p:tav>
                                        <p:tav tm="100000">
                                          <p:val>
                                            <p:strVal val="#ppt_x"/>
                                          </p:val>
                                        </p:tav>
                                      </p:tavLst>
                                    </p:anim>
                                    <p:anim calcmode="lin" valueType="num">
                                      <p:cBhvr additive="repl">
                                        <p:cTn id="837" dur="500" fill="hold"/>
                                        <p:tgtEl>
                                          <p:spTgt spid="5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38" fill="hold">
                      <p:stCondLst>
                        <p:cond delay="indefinite"/>
                      </p:stCondLst>
                      <p:childTnLst>
                        <p:par>
                          <p:cTn id="839" fill="hold">
                            <p:stCondLst>
                              <p:cond delay="0"/>
                            </p:stCondLst>
                            <p:childTnLst>
                              <p:par>
                                <p:cTn id="840" nodeType="clickEffect" fill="hold" presetClass="entr" presetID="2" presetSubtype="2">
                                  <p:stCondLst>
                                    <p:cond delay="0"/>
                                  </p:stCondLst>
                                  <p:childTnLst>
                                    <p:set>
                                      <p:cBhvr>
                                        <p:cTn id="841" dur="1" fill="hold">
                                          <p:stCondLst>
                                            <p:cond delay="0"/>
                                          </p:stCondLst>
                                        </p:cTn>
                                        <p:tgtEl>
                                          <p:spTgt spid="540">
                                            <p:txEl>
                                              <p:pRg st="5" end="5"/>
                                            </p:txEl>
                                          </p:spTgt>
                                        </p:tgtEl>
                                        <p:attrNameLst>
                                          <p:attrName>style.visibility</p:attrName>
                                        </p:attrNameLst>
                                      </p:cBhvr>
                                      <p:to>
                                        <p:strVal val="visible"/>
                                      </p:to>
                                    </p:set>
                                    <p:anim calcmode="lin" valueType="num">
                                      <p:cBhvr additive="repl">
                                        <p:cTn id="842" dur="500" fill="hold"/>
                                        <p:tgtEl>
                                          <p:spTgt spid="540">
                                            <p:txEl>
                                              <p:pRg st="5" end="5"/>
                                            </p:txEl>
                                          </p:spTgt>
                                        </p:tgtEl>
                                        <p:attrNameLst>
                                          <p:attrName>ppt_x</p:attrName>
                                        </p:attrNameLst>
                                      </p:cBhvr>
                                      <p:tavLst>
                                        <p:tav tm="0">
                                          <p:val>
                                            <p:strVal val="1+#ppt_w/2"/>
                                          </p:val>
                                        </p:tav>
                                        <p:tav tm="100000">
                                          <p:val>
                                            <p:strVal val="#ppt_x"/>
                                          </p:val>
                                        </p:tav>
                                      </p:tavLst>
                                    </p:anim>
                                    <p:anim calcmode="lin" valueType="num">
                                      <p:cBhvr additive="repl">
                                        <p:cTn id="843" dur="500" fill="hold"/>
                                        <p:tgtEl>
                                          <p:spTgt spid="54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44" fill="hold">
                      <p:stCondLst>
                        <p:cond delay="indefinite"/>
                      </p:stCondLst>
                      <p:childTnLst>
                        <p:par>
                          <p:cTn id="845" fill="hold">
                            <p:stCondLst>
                              <p:cond delay="0"/>
                            </p:stCondLst>
                            <p:childTnLst>
                              <p:par>
                                <p:cTn id="846" nodeType="clickEffect" fill="hold" presetClass="entr" presetID="2" presetSubtype="2">
                                  <p:stCondLst>
                                    <p:cond delay="0"/>
                                  </p:stCondLst>
                                  <p:childTnLst>
                                    <p:set>
                                      <p:cBhvr>
                                        <p:cTn id="847" dur="1" fill="hold">
                                          <p:stCondLst>
                                            <p:cond delay="0"/>
                                          </p:stCondLst>
                                        </p:cTn>
                                        <p:tgtEl>
                                          <p:spTgt spid="540">
                                            <p:txEl>
                                              <p:pRg st="6" end="6"/>
                                            </p:txEl>
                                          </p:spTgt>
                                        </p:tgtEl>
                                        <p:attrNameLst>
                                          <p:attrName>style.visibility</p:attrName>
                                        </p:attrNameLst>
                                      </p:cBhvr>
                                      <p:to>
                                        <p:strVal val="visible"/>
                                      </p:to>
                                    </p:set>
                                    <p:anim calcmode="lin" valueType="num">
                                      <p:cBhvr additive="repl">
                                        <p:cTn id="848" dur="500" fill="hold"/>
                                        <p:tgtEl>
                                          <p:spTgt spid="540">
                                            <p:txEl>
                                              <p:pRg st="6" end="6"/>
                                            </p:txEl>
                                          </p:spTgt>
                                        </p:tgtEl>
                                        <p:attrNameLst>
                                          <p:attrName>ppt_x</p:attrName>
                                        </p:attrNameLst>
                                      </p:cBhvr>
                                      <p:tavLst>
                                        <p:tav tm="0">
                                          <p:val>
                                            <p:strVal val="1+#ppt_w/2"/>
                                          </p:val>
                                        </p:tav>
                                        <p:tav tm="100000">
                                          <p:val>
                                            <p:strVal val="#ppt_x"/>
                                          </p:val>
                                        </p:tav>
                                      </p:tavLst>
                                    </p:anim>
                                    <p:anim calcmode="lin" valueType="num">
                                      <p:cBhvr additive="repl">
                                        <p:cTn id="849" dur="500" fill="hold"/>
                                        <p:tgtEl>
                                          <p:spTgt spid="54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50" fill="hold">
                      <p:stCondLst>
                        <p:cond delay="indefinite"/>
                      </p:stCondLst>
                      <p:childTnLst>
                        <p:par>
                          <p:cTn id="851" fill="hold">
                            <p:stCondLst>
                              <p:cond delay="0"/>
                            </p:stCondLst>
                            <p:childTnLst>
                              <p:par>
                                <p:cTn id="852" nodeType="clickEffect" fill="hold" presetClass="entr" presetID="2" presetSubtype="2">
                                  <p:stCondLst>
                                    <p:cond delay="0"/>
                                  </p:stCondLst>
                                  <p:childTnLst>
                                    <p:set>
                                      <p:cBhvr>
                                        <p:cTn id="853" dur="1" fill="hold">
                                          <p:stCondLst>
                                            <p:cond delay="0"/>
                                          </p:stCondLst>
                                        </p:cTn>
                                        <p:tgtEl>
                                          <p:spTgt spid="540">
                                            <p:txEl>
                                              <p:pRg st="7" end="7"/>
                                            </p:txEl>
                                          </p:spTgt>
                                        </p:tgtEl>
                                        <p:attrNameLst>
                                          <p:attrName>style.visibility</p:attrName>
                                        </p:attrNameLst>
                                      </p:cBhvr>
                                      <p:to>
                                        <p:strVal val="visible"/>
                                      </p:to>
                                    </p:set>
                                    <p:anim calcmode="lin" valueType="num">
                                      <p:cBhvr additive="repl">
                                        <p:cTn id="854" dur="500" fill="hold"/>
                                        <p:tgtEl>
                                          <p:spTgt spid="540">
                                            <p:txEl>
                                              <p:pRg st="7" end="7"/>
                                            </p:txEl>
                                          </p:spTgt>
                                        </p:tgtEl>
                                        <p:attrNameLst>
                                          <p:attrName>ppt_x</p:attrName>
                                        </p:attrNameLst>
                                      </p:cBhvr>
                                      <p:tavLst>
                                        <p:tav tm="0">
                                          <p:val>
                                            <p:strVal val="1+#ppt_w/2"/>
                                          </p:val>
                                        </p:tav>
                                        <p:tav tm="100000">
                                          <p:val>
                                            <p:strVal val="#ppt_x"/>
                                          </p:val>
                                        </p:tav>
                                      </p:tavLst>
                                    </p:anim>
                                    <p:anim calcmode="lin" valueType="num">
                                      <p:cBhvr additive="repl">
                                        <p:cTn id="855" dur="500" fill="hold"/>
                                        <p:tgtEl>
                                          <p:spTgt spid="54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856" fill="hold">
                      <p:stCondLst>
                        <p:cond delay="indefinite"/>
                      </p:stCondLst>
                      <p:childTnLst>
                        <p:par>
                          <p:cTn id="857" fill="hold">
                            <p:stCondLst>
                              <p:cond delay="0"/>
                            </p:stCondLst>
                            <p:childTnLst>
                              <p:par>
                                <p:cTn id="858" nodeType="clickEffect" fill="hold" presetClass="entr" presetID="2" presetSubtype="2">
                                  <p:stCondLst>
                                    <p:cond delay="0"/>
                                  </p:stCondLst>
                                  <p:childTnLst>
                                    <p:set>
                                      <p:cBhvr>
                                        <p:cTn id="859" dur="1" fill="hold">
                                          <p:stCondLst>
                                            <p:cond delay="0"/>
                                          </p:stCondLst>
                                        </p:cTn>
                                        <p:tgtEl>
                                          <p:spTgt spid="540">
                                            <p:txEl>
                                              <p:pRg st="8" end="8"/>
                                            </p:txEl>
                                          </p:spTgt>
                                        </p:tgtEl>
                                        <p:attrNameLst>
                                          <p:attrName>style.visibility</p:attrName>
                                        </p:attrNameLst>
                                      </p:cBhvr>
                                      <p:to>
                                        <p:strVal val="visible"/>
                                      </p:to>
                                    </p:set>
                                    <p:anim calcmode="lin" valueType="num">
                                      <p:cBhvr additive="repl">
                                        <p:cTn id="860" dur="500" fill="hold"/>
                                        <p:tgtEl>
                                          <p:spTgt spid="540">
                                            <p:txEl>
                                              <p:pRg st="8" end="8"/>
                                            </p:txEl>
                                          </p:spTgt>
                                        </p:tgtEl>
                                        <p:attrNameLst>
                                          <p:attrName>ppt_x</p:attrName>
                                        </p:attrNameLst>
                                      </p:cBhvr>
                                      <p:tavLst>
                                        <p:tav tm="0">
                                          <p:val>
                                            <p:strVal val="1+#ppt_w/2"/>
                                          </p:val>
                                        </p:tav>
                                        <p:tav tm="100000">
                                          <p:val>
                                            <p:strVal val="#ppt_x"/>
                                          </p:val>
                                        </p:tav>
                                      </p:tavLst>
                                    </p:anim>
                                    <p:anim calcmode="lin" valueType="num">
                                      <p:cBhvr additive="repl">
                                        <p:cTn id="861" dur="500" fill="hold"/>
                                        <p:tgtEl>
                                          <p:spTgt spid="54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862" fill="hold">
                      <p:stCondLst>
                        <p:cond delay="indefinite"/>
                      </p:stCondLst>
                      <p:childTnLst>
                        <p:par>
                          <p:cTn id="863" fill="hold">
                            <p:stCondLst>
                              <p:cond delay="0"/>
                            </p:stCondLst>
                            <p:childTnLst>
                              <p:par>
                                <p:cTn id="864" nodeType="clickEffect" fill="hold" presetClass="entr" presetID="2" presetSubtype="2">
                                  <p:stCondLst>
                                    <p:cond delay="0"/>
                                  </p:stCondLst>
                                  <p:childTnLst>
                                    <p:set>
                                      <p:cBhvr>
                                        <p:cTn id="865" dur="1" fill="hold">
                                          <p:stCondLst>
                                            <p:cond delay="0"/>
                                          </p:stCondLst>
                                        </p:cTn>
                                        <p:tgtEl>
                                          <p:spTgt spid="540">
                                            <p:txEl>
                                              <p:pRg st="9" end="9"/>
                                            </p:txEl>
                                          </p:spTgt>
                                        </p:tgtEl>
                                        <p:attrNameLst>
                                          <p:attrName>style.visibility</p:attrName>
                                        </p:attrNameLst>
                                      </p:cBhvr>
                                      <p:to>
                                        <p:strVal val="visible"/>
                                      </p:to>
                                    </p:set>
                                    <p:anim calcmode="lin" valueType="num">
                                      <p:cBhvr additive="repl">
                                        <p:cTn id="866" dur="500" fill="hold"/>
                                        <p:tgtEl>
                                          <p:spTgt spid="540">
                                            <p:txEl>
                                              <p:pRg st="9" end="9"/>
                                            </p:txEl>
                                          </p:spTgt>
                                        </p:tgtEl>
                                        <p:attrNameLst>
                                          <p:attrName>ppt_x</p:attrName>
                                        </p:attrNameLst>
                                      </p:cBhvr>
                                      <p:tavLst>
                                        <p:tav tm="0">
                                          <p:val>
                                            <p:strVal val="1+#ppt_w/2"/>
                                          </p:val>
                                        </p:tav>
                                        <p:tav tm="100000">
                                          <p:val>
                                            <p:strVal val="#ppt_x"/>
                                          </p:val>
                                        </p:tav>
                                      </p:tavLst>
                                    </p:anim>
                                    <p:anim calcmode="lin" valueType="num">
                                      <p:cBhvr additive="repl">
                                        <p:cTn id="867" dur="500" fill="hold"/>
                                        <p:tgtEl>
                                          <p:spTgt spid="54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868" fill="hold">
                      <p:stCondLst>
                        <p:cond delay="indefinite"/>
                      </p:stCondLst>
                      <p:childTnLst>
                        <p:par>
                          <p:cTn id="869" fill="hold">
                            <p:stCondLst>
                              <p:cond delay="0"/>
                            </p:stCondLst>
                            <p:childTnLst>
                              <p:par>
                                <p:cTn id="870" nodeType="clickEffect" fill="hold" presetClass="entr" presetID="2" presetSubtype="2">
                                  <p:stCondLst>
                                    <p:cond delay="0"/>
                                  </p:stCondLst>
                                  <p:childTnLst>
                                    <p:set>
                                      <p:cBhvr>
                                        <p:cTn id="871" dur="1" fill="hold">
                                          <p:stCondLst>
                                            <p:cond delay="0"/>
                                          </p:stCondLst>
                                        </p:cTn>
                                        <p:tgtEl>
                                          <p:spTgt spid="540">
                                            <p:txEl>
                                              <p:pRg st="10" end="10"/>
                                            </p:txEl>
                                          </p:spTgt>
                                        </p:tgtEl>
                                        <p:attrNameLst>
                                          <p:attrName>style.visibility</p:attrName>
                                        </p:attrNameLst>
                                      </p:cBhvr>
                                      <p:to>
                                        <p:strVal val="visible"/>
                                      </p:to>
                                    </p:set>
                                    <p:anim calcmode="lin" valueType="num">
                                      <p:cBhvr additive="repl">
                                        <p:cTn id="872" dur="500" fill="hold"/>
                                        <p:tgtEl>
                                          <p:spTgt spid="540">
                                            <p:txEl>
                                              <p:pRg st="10" end="10"/>
                                            </p:txEl>
                                          </p:spTgt>
                                        </p:tgtEl>
                                        <p:attrNameLst>
                                          <p:attrName>ppt_x</p:attrName>
                                        </p:attrNameLst>
                                      </p:cBhvr>
                                      <p:tavLst>
                                        <p:tav tm="0">
                                          <p:val>
                                            <p:strVal val="1+#ppt_w/2"/>
                                          </p:val>
                                        </p:tav>
                                        <p:tav tm="100000">
                                          <p:val>
                                            <p:strVal val="#ppt_x"/>
                                          </p:val>
                                        </p:tav>
                                      </p:tavLst>
                                    </p:anim>
                                    <p:anim calcmode="lin" valueType="num">
                                      <p:cBhvr additive="repl">
                                        <p:cTn id="873" dur="500" fill="hold"/>
                                        <p:tgtEl>
                                          <p:spTgt spid="54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874" fill="hold">
                      <p:stCondLst>
                        <p:cond delay="indefinite"/>
                      </p:stCondLst>
                      <p:childTnLst>
                        <p:par>
                          <p:cTn id="875" fill="hold">
                            <p:stCondLst>
                              <p:cond delay="0"/>
                            </p:stCondLst>
                            <p:childTnLst>
                              <p:par>
                                <p:cTn id="876" nodeType="clickEffect" fill="hold" presetClass="entr" presetID="2" presetSubtype="2">
                                  <p:stCondLst>
                                    <p:cond delay="0"/>
                                  </p:stCondLst>
                                  <p:childTnLst>
                                    <p:set>
                                      <p:cBhvr>
                                        <p:cTn id="877" dur="1" fill="hold">
                                          <p:stCondLst>
                                            <p:cond delay="0"/>
                                          </p:stCondLst>
                                        </p:cTn>
                                        <p:tgtEl>
                                          <p:spTgt spid="540">
                                            <p:txEl>
                                              <p:pRg st="11" end="11"/>
                                            </p:txEl>
                                          </p:spTgt>
                                        </p:tgtEl>
                                        <p:attrNameLst>
                                          <p:attrName>style.visibility</p:attrName>
                                        </p:attrNameLst>
                                      </p:cBhvr>
                                      <p:to>
                                        <p:strVal val="visible"/>
                                      </p:to>
                                    </p:set>
                                    <p:anim calcmode="lin" valueType="num">
                                      <p:cBhvr additive="repl">
                                        <p:cTn id="878" dur="500" fill="hold"/>
                                        <p:tgtEl>
                                          <p:spTgt spid="540">
                                            <p:txEl>
                                              <p:pRg st="11" end="11"/>
                                            </p:txEl>
                                          </p:spTgt>
                                        </p:tgtEl>
                                        <p:attrNameLst>
                                          <p:attrName>ppt_x</p:attrName>
                                        </p:attrNameLst>
                                      </p:cBhvr>
                                      <p:tavLst>
                                        <p:tav tm="0">
                                          <p:val>
                                            <p:strVal val="1+#ppt_w/2"/>
                                          </p:val>
                                        </p:tav>
                                        <p:tav tm="100000">
                                          <p:val>
                                            <p:strVal val="#ppt_x"/>
                                          </p:val>
                                        </p:tav>
                                      </p:tavLst>
                                    </p:anim>
                                    <p:anim calcmode="lin" valueType="num">
                                      <p:cBhvr additive="repl">
                                        <p:cTn id="879" dur="500" fill="hold"/>
                                        <p:tgtEl>
                                          <p:spTgt spid="540">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80" fill="hold">
                      <p:stCondLst>
                        <p:cond delay="indefinite"/>
                      </p:stCondLst>
                      <p:childTnLst>
                        <p:par>
                          <p:cTn id="881" fill="hold">
                            <p:stCondLst>
                              <p:cond delay="0"/>
                            </p:stCondLst>
                            <p:childTnLst>
                              <p:par>
                                <p:cTn id="882" nodeType="clickEffect" fill="hold" presetClass="entr" presetID="2" presetSubtype="2">
                                  <p:stCondLst>
                                    <p:cond delay="0"/>
                                  </p:stCondLst>
                                  <p:childTnLst>
                                    <p:set>
                                      <p:cBhvr>
                                        <p:cTn id="883" dur="1" fill="hold">
                                          <p:stCondLst>
                                            <p:cond delay="0"/>
                                          </p:stCondLst>
                                        </p:cTn>
                                        <p:tgtEl>
                                          <p:spTgt spid="540">
                                            <p:txEl>
                                              <p:pRg st="12" end="12"/>
                                            </p:txEl>
                                          </p:spTgt>
                                        </p:tgtEl>
                                        <p:attrNameLst>
                                          <p:attrName>style.visibility</p:attrName>
                                        </p:attrNameLst>
                                      </p:cBhvr>
                                      <p:to>
                                        <p:strVal val="visible"/>
                                      </p:to>
                                    </p:set>
                                    <p:anim calcmode="lin" valueType="num">
                                      <p:cBhvr additive="repl">
                                        <p:cTn id="884" dur="500" fill="hold"/>
                                        <p:tgtEl>
                                          <p:spTgt spid="540">
                                            <p:txEl>
                                              <p:pRg st="12" end="12"/>
                                            </p:txEl>
                                          </p:spTgt>
                                        </p:tgtEl>
                                        <p:attrNameLst>
                                          <p:attrName>ppt_x</p:attrName>
                                        </p:attrNameLst>
                                      </p:cBhvr>
                                      <p:tavLst>
                                        <p:tav tm="0">
                                          <p:val>
                                            <p:strVal val="1+#ppt_w/2"/>
                                          </p:val>
                                        </p:tav>
                                        <p:tav tm="100000">
                                          <p:val>
                                            <p:strVal val="#ppt_x"/>
                                          </p:val>
                                        </p:tav>
                                      </p:tavLst>
                                    </p:anim>
                                    <p:anim calcmode="lin" valueType="num">
                                      <p:cBhvr additive="repl">
                                        <p:cTn id="885" dur="500" fill="hold"/>
                                        <p:tgtEl>
                                          <p:spTgt spid="540">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86" fill="hold">
                      <p:stCondLst>
                        <p:cond delay="indefinite"/>
                      </p:stCondLst>
                      <p:childTnLst>
                        <p:par>
                          <p:cTn id="887" fill="hold">
                            <p:stCondLst>
                              <p:cond delay="0"/>
                            </p:stCondLst>
                            <p:childTnLst>
                              <p:par>
                                <p:cTn id="888" nodeType="clickEffect" fill="hold" presetClass="entr" presetID="2" presetSubtype="2">
                                  <p:stCondLst>
                                    <p:cond delay="0"/>
                                  </p:stCondLst>
                                  <p:childTnLst>
                                    <p:set>
                                      <p:cBhvr>
                                        <p:cTn id="889" dur="1" fill="hold">
                                          <p:stCondLst>
                                            <p:cond delay="0"/>
                                          </p:stCondLst>
                                        </p:cTn>
                                        <p:tgtEl>
                                          <p:spTgt spid="540">
                                            <p:txEl>
                                              <p:pRg st="13" end="13"/>
                                            </p:txEl>
                                          </p:spTgt>
                                        </p:tgtEl>
                                        <p:attrNameLst>
                                          <p:attrName>style.visibility</p:attrName>
                                        </p:attrNameLst>
                                      </p:cBhvr>
                                      <p:to>
                                        <p:strVal val="visible"/>
                                      </p:to>
                                    </p:set>
                                    <p:anim calcmode="lin" valueType="num">
                                      <p:cBhvr additive="repl">
                                        <p:cTn id="890" dur="500" fill="hold"/>
                                        <p:tgtEl>
                                          <p:spTgt spid="540">
                                            <p:txEl>
                                              <p:pRg st="13" end="13"/>
                                            </p:txEl>
                                          </p:spTgt>
                                        </p:tgtEl>
                                        <p:attrNameLst>
                                          <p:attrName>ppt_x</p:attrName>
                                        </p:attrNameLst>
                                      </p:cBhvr>
                                      <p:tavLst>
                                        <p:tav tm="0">
                                          <p:val>
                                            <p:strVal val="1+#ppt_w/2"/>
                                          </p:val>
                                        </p:tav>
                                        <p:tav tm="100000">
                                          <p:val>
                                            <p:strVal val="#ppt_x"/>
                                          </p:val>
                                        </p:tav>
                                      </p:tavLst>
                                    </p:anim>
                                    <p:anim calcmode="lin" valueType="num">
                                      <p:cBhvr additive="repl">
                                        <p:cTn id="891" dur="500" fill="hold"/>
                                        <p:tgtEl>
                                          <p:spTgt spid="540">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92" fill="hold">
                      <p:stCondLst>
                        <p:cond delay="indefinite"/>
                      </p:stCondLst>
                      <p:childTnLst>
                        <p:par>
                          <p:cTn id="893" fill="hold">
                            <p:stCondLst>
                              <p:cond delay="0"/>
                            </p:stCondLst>
                            <p:childTnLst>
                              <p:par>
                                <p:cTn id="894" nodeType="clickEffect" fill="hold" presetClass="entr" presetID="2" presetSubtype="2">
                                  <p:stCondLst>
                                    <p:cond delay="0"/>
                                  </p:stCondLst>
                                  <p:childTnLst>
                                    <p:set>
                                      <p:cBhvr>
                                        <p:cTn id="895" dur="1" fill="hold">
                                          <p:stCondLst>
                                            <p:cond delay="0"/>
                                          </p:stCondLst>
                                        </p:cTn>
                                        <p:tgtEl>
                                          <p:spTgt spid="540">
                                            <p:txEl>
                                              <p:pRg st="14" end="14"/>
                                            </p:txEl>
                                          </p:spTgt>
                                        </p:tgtEl>
                                        <p:attrNameLst>
                                          <p:attrName>style.visibility</p:attrName>
                                        </p:attrNameLst>
                                      </p:cBhvr>
                                      <p:to>
                                        <p:strVal val="visible"/>
                                      </p:to>
                                    </p:set>
                                    <p:anim calcmode="lin" valueType="num">
                                      <p:cBhvr additive="repl">
                                        <p:cTn id="896" dur="500" fill="hold"/>
                                        <p:tgtEl>
                                          <p:spTgt spid="540">
                                            <p:txEl>
                                              <p:pRg st="14" end="14"/>
                                            </p:txEl>
                                          </p:spTgt>
                                        </p:tgtEl>
                                        <p:attrNameLst>
                                          <p:attrName>ppt_x</p:attrName>
                                        </p:attrNameLst>
                                      </p:cBhvr>
                                      <p:tavLst>
                                        <p:tav tm="0">
                                          <p:val>
                                            <p:strVal val="1+#ppt_w/2"/>
                                          </p:val>
                                        </p:tav>
                                        <p:tav tm="100000">
                                          <p:val>
                                            <p:strVal val="#ppt_x"/>
                                          </p:val>
                                        </p:tav>
                                      </p:tavLst>
                                    </p:anim>
                                    <p:anim calcmode="lin" valueType="num">
                                      <p:cBhvr additive="repl">
                                        <p:cTn id="897" dur="500" fill="hold"/>
                                        <p:tgtEl>
                                          <p:spTgt spid="540">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98" fill="hold">
                      <p:stCondLst>
                        <p:cond delay="indefinite"/>
                      </p:stCondLst>
                      <p:childTnLst>
                        <p:par>
                          <p:cTn id="899" fill="hold">
                            <p:stCondLst>
                              <p:cond delay="0"/>
                            </p:stCondLst>
                            <p:childTnLst>
                              <p:par>
                                <p:cTn id="900" nodeType="clickEffect" fill="hold" presetClass="entr" presetID="2" presetSubtype="2">
                                  <p:stCondLst>
                                    <p:cond delay="0"/>
                                  </p:stCondLst>
                                  <p:childTnLst>
                                    <p:set>
                                      <p:cBhvr>
                                        <p:cTn id="901" dur="1" fill="hold">
                                          <p:stCondLst>
                                            <p:cond delay="0"/>
                                          </p:stCondLst>
                                        </p:cTn>
                                        <p:tgtEl>
                                          <p:spTgt spid="540">
                                            <p:txEl>
                                              <p:pRg st="15" end="15"/>
                                            </p:txEl>
                                          </p:spTgt>
                                        </p:tgtEl>
                                        <p:attrNameLst>
                                          <p:attrName>style.visibility</p:attrName>
                                        </p:attrNameLst>
                                      </p:cBhvr>
                                      <p:to>
                                        <p:strVal val="visible"/>
                                      </p:to>
                                    </p:set>
                                    <p:anim calcmode="lin" valueType="num">
                                      <p:cBhvr additive="repl">
                                        <p:cTn id="902" dur="500" fill="hold"/>
                                        <p:tgtEl>
                                          <p:spTgt spid="540">
                                            <p:txEl>
                                              <p:pRg st="15" end="15"/>
                                            </p:txEl>
                                          </p:spTgt>
                                        </p:tgtEl>
                                        <p:attrNameLst>
                                          <p:attrName>ppt_x</p:attrName>
                                        </p:attrNameLst>
                                      </p:cBhvr>
                                      <p:tavLst>
                                        <p:tav tm="0">
                                          <p:val>
                                            <p:strVal val="1+#ppt_w/2"/>
                                          </p:val>
                                        </p:tav>
                                        <p:tav tm="100000">
                                          <p:val>
                                            <p:strVal val="#ppt_x"/>
                                          </p:val>
                                        </p:tav>
                                      </p:tavLst>
                                    </p:anim>
                                    <p:anim calcmode="lin" valueType="num">
                                      <p:cBhvr additive="repl">
                                        <p:cTn id="903" dur="500" fill="hold"/>
                                        <p:tgtEl>
                                          <p:spTgt spid="540">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04" fill="hold">
                      <p:stCondLst>
                        <p:cond delay="indefinite"/>
                      </p:stCondLst>
                      <p:childTnLst>
                        <p:par>
                          <p:cTn id="905" fill="hold">
                            <p:stCondLst>
                              <p:cond delay="0"/>
                            </p:stCondLst>
                            <p:childTnLst>
                              <p:par>
                                <p:cTn id="906" nodeType="clickEffect" fill="hold" presetClass="entr" presetID="2" presetSubtype="2">
                                  <p:stCondLst>
                                    <p:cond delay="0"/>
                                  </p:stCondLst>
                                  <p:childTnLst>
                                    <p:set>
                                      <p:cBhvr>
                                        <p:cTn id="907" dur="1" fill="hold">
                                          <p:stCondLst>
                                            <p:cond delay="0"/>
                                          </p:stCondLst>
                                        </p:cTn>
                                        <p:tgtEl>
                                          <p:spTgt spid="540">
                                            <p:txEl>
                                              <p:pRg st="16" end="16"/>
                                            </p:txEl>
                                          </p:spTgt>
                                        </p:tgtEl>
                                        <p:attrNameLst>
                                          <p:attrName>style.visibility</p:attrName>
                                        </p:attrNameLst>
                                      </p:cBhvr>
                                      <p:to>
                                        <p:strVal val="visible"/>
                                      </p:to>
                                    </p:set>
                                    <p:anim calcmode="lin" valueType="num">
                                      <p:cBhvr additive="repl">
                                        <p:cTn id="908" dur="500" fill="hold"/>
                                        <p:tgtEl>
                                          <p:spTgt spid="540">
                                            <p:txEl>
                                              <p:pRg st="16" end="16"/>
                                            </p:txEl>
                                          </p:spTgt>
                                        </p:tgtEl>
                                        <p:attrNameLst>
                                          <p:attrName>ppt_x</p:attrName>
                                        </p:attrNameLst>
                                      </p:cBhvr>
                                      <p:tavLst>
                                        <p:tav tm="0">
                                          <p:val>
                                            <p:strVal val="1+#ppt_w/2"/>
                                          </p:val>
                                        </p:tav>
                                        <p:tav tm="100000">
                                          <p:val>
                                            <p:strVal val="#ppt_x"/>
                                          </p:val>
                                        </p:tav>
                                      </p:tavLst>
                                    </p:anim>
                                    <p:anim calcmode="lin" valueType="num">
                                      <p:cBhvr additive="repl">
                                        <p:cTn id="909" dur="500" fill="hold"/>
                                        <p:tgtEl>
                                          <p:spTgt spid="540">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910" fill="hold">
                      <p:stCondLst>
                        <p:cond delay="indefinite"/>
                      </p:stCondLst>
                      <p:childTnLst>
                        <p:par>
                          <p:cTn id="911" fill="hold">
                            <p:stCondLst>
                              <p:cond delay="0"/>
                            </p:stCondLst>
                            <p:childTnLst>
                              <p:par>
                                <p:cTn id="912" nodeType="clickEffect" fill="hold" presetClass="entr" presetID="2" presetSubtype="2">
                                  <p:stCondLst>
                                    <p:cond delay="0"/>
                                  </p:stCondLst>
                                  <p:childTnLst>
                                    <p:set>
                                      <p:cBhvr>
                                        <p:cTn id="913" dur="1" fill="hold">
                                          <p:stCondLst>
                                            <p:cond delay="0"/>
                                          </p:stCondLst>
                                        </p:cTn>
                                        <p:tgtEl>
                                          <p:spTgt spid="540">
                                            <p:txEl>
                                              <p:pRg st="17" end="17"/>
                                            </p:txEl>
                                          </p:spTgt>
                                        </p:tgtEl>
                                        <p:attrNameLst>
                                          <p:attrName>style.visibility</p:attrName>
                                        </p:attrNameLst>
                                      </p:cBhvr>
                                      <p:to>
                                        <p:strVal val="visible"/>
                                      </p:to>
                                    </p:set>
                                    <p:anim calcmode="lin" valueType="num">
                                      <p:cBhvr additive="repl">
                                        <p:cTn id="914" dur="500" fill="hold"/>
                                        <p:tgtEl>
                                          <p:spTgt spid="540">
                                            <p:txEl>
                                              <p:pRg st="17" end="17"/>
                                            </p:txEl>
                                          </p:spTgt>
                                        </p:tgtEl>
                                        <p:attrNameLst>
                                          <p:attrName>ppt_x</p:attrName>
                                        </p:attrNameLst>
                                      </p:cBhvr>
                                      <p:tavLst>
                                        <p:tav tm="0">
                                          <p:val>
                                            <p:strVal val="1+#ppt_w/2"/>
                                          </p:val>
                                        </p:tav>
                                        <p:tav tm="100000">
                                          <p:val>
                                            <p:strVal val="#ppt_x"/>
                                          </p:val>
                                        </p:tav>
                                      </p:tavLst>
                                    </p:anim>
                                    <p:anim calcmode="lin" valueType="num">
                                      <p:cBhvr additive="repl">
                                        <p:cTn id="915" dur="500" fill="hold"/>
                                        <p:tgtEl>
                                          <p:spTgt spid="540">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916" fill="hold">
                      <p:stCondLst>
                        <p:cond delay="indefinite"/>
                      </p:stCondLst>
                      <p:childTnLst>
                        <p:par>
                          <p:cTn id="917" fill="hold">
                            <p:stCondLst>
                              <p:cond delay="0"/>
                            </p:stCondLst>
                            <p:childTnLst>
                              <p:par>
                                <p:cTn id="918" nodeType="clickEffect" fill="hold" presetClass="entr" presetID="2" presetSubtype="2">
                                  <p:stCondLst>
                                    <p:cond delay="0"/>
                                  </p:stCondLst>
                                  <p:childTnLst>
                                    <p:set>
                                      <p:cBhvr>
                                        <p:cTn id="919" dur="1" fill="hold">
                                          <p:stCondLst>
                                            <p:cond delay="0"/>
                                          </p:stCondLst>
                                        </p:cTn>
                                        <p:tgtEl>
                                          <p:spTgt spid="540">
                                            <p:txEl>
                                              <p:pRg st="18" end="18"/>
                                            </p:txEl>
                                          </p:spTgt>
                                        </p:tgtEl>
                                        <p:attrNameLst>
                                          <p:attrName>style.visibility</p:attrName>
                                        </p:attrNameLst>
                                      </p:cBhvr>
                                      <p:to>
                                        <p:strVal val="visible"/>
                                      </p:to>
                                    </p:set>
                                    <p:anim calcmode="lin" valueType="num">
                                      <p:cBhvr additive="repl">
                                        <p:cTn id="920" dur="500" fill="hold"/>
                                        <p:tgtEl>
                                          <p:spTgt spid="540">
                                            <p:txEl>
                                              <p:pRg st="18" end="18"/>
                                            </p:txEl>
                                          </p:spTgt>
                                        </p:tgtEl>
                                        <p:attrNameLst>
                                          <p:attrName>ppt_x</p:attrName>
                                        </p:attrNameLst>
                                      </p:cBhvr>
                                      <p:tavLst>
                                        <p:tav tm="0">
                                          <p:val>
                                            <p:strVal val="1+#ppt_w/2"/>
                                          </p:val>
                                        </p:tav>
                                        <p:tav tm="100000">
                                          <p:val>
                                            <p:strVal val="#ppt_x"/>
                                          </p:val>
                                        </p:tav>
                                      </p:tavLst>
                                    </p:anim>
                                    <p:anim calcmode="lin" valueType="num">
                                      <p:cBhvr additive="repl">
                                        <p:cTn id="921" dur="500" fill="hold"/>
                                        <p:tgtEl>
                                          <p:spTgt spid="540">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922" fill="hold">
                      <p:stCondLst>
                        <p:cond delay="indefinite"/>
                      </p:stCondLst>
                      <p:childTnLst>
                        <p:par>
                          <p:cTn id="923" fill="hold">
                            <p:stCondLst>
                              <p:cond delay="0"/>
                            </p:stCondLst>
                            <p:childTnLst>
                              <p:par>
                                <p:cTn id="924" nodeType="clickEffect" fill="hold" presetClass="entr" presetID="2" presetSubtype="2">
                                  <p:stCondLst>
                                    <p:cond delay="0"/>
                                  </p:stCondLst>
                                  <p:childTnLst>
                                    <p:set>
                                      <p:cBhvr>
                                        <p:cTn id="925" dur="1" fill="hold">
                                          <p:stCondLst>
                                            <p:cond delay="0"/>
                                          </p:stCondLst>
                                        </p:cTn>
                                        <p:tgtEl>
                                          <p:spTgt spid="540">
                                            <p:txEl>
                                              <p:pRg st="19" end="19"/>
                                            </p:txEl>
                                          </p:spTgt>
                                        </p:tgtEl>
                                        <p:attrNameLst>
                                          <p:attrName>style.visibility</p:attrName>
                                        </p:attrNameLst>
                                      </p:cBhvr>
                                      <p:to>
                                        <p:strVal val="visible"/>
                                      </p:to>
                                    </p:set>
                                    <p:anim calcmode="lin" valueType="num">
                                      <p:cBhvr additive="repl">
                                        <p:cTn id="926" dur="500" fill="hold"/>
                                        <p:tgtEl>
                                          <p:spTgt spid="540">
                                            <p:txEl>
                                              <p:pRg st="19" end="19"/>
                                            </p:txEl>
                                          </p:spTgt>
                                        </p:tgtEl>
                                        <p:attrNameLst>
                                          <p:attrName>ppt_x</p:attrName>
                                        </p:attrNameLst>
                                      </p:cBhvr>
                                      <p:tavLst>
                                        <p:tav tm="0">
                                          <p:val>
                                            <p:strVal val="1+#ppt_w/2"/>
                                          </p:val>
                                        </p:tav>
                                        <p:tav tm="100000">
                                          <p:val>
                                            <p:strVal val="#ppt_x"/>
                                          </p:val>
                                        </p:tav>
                                      </p:tavLst>
                                    </p:anim>
                                    <p:anim calcmode="lin" valueType="num">
                                      <p:cBhvr additive="repl">
                                        <p:cTn id="927" dur="500" fill="hold"/>
                                        <p:tgtEl>
                                          <p:spTgt spid="540">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928" fill="hold">
                      <p:stCondLst>
                        <p:cond delay="indefinite"/>
                      </p:stCondLst>
                      <p:childTnLst>
                        <p:par>
                          <p:cTn id="929" fill="hold">
                            <p:stCondLst>
                              <p:cond delay="0"/>
                            </p:stCondLst>
                            <p:childTnLst>
                              <p:par>
                                <p:cTn id="930" nodeType="clickEffect" fill="hold" presetClass="entr" presetID="2" presetSubtype="2">
                                  <p:stCondLst>
                                    <p:cond delay="0"/>
                                  </p:stCondLst>
                                  <p:childTnLst>
                                    <p:set>
                                      <p:cBhvr>
                                        <p:cTn id="931" dur="1" fill="hold">
                                          <p:stCondLst>
                                            <p:cond delay="0"/>
                                          </p:stCondLst>
                                        </p:cTn>
                                        <p:tgtEl>
                                          <p:spTgt spid="540">
                                            <p:txEl>
                                              <p:pRg st="20" end="20"/>
                                            </p:txEl>
                                          </p:spTgt>
                                        </p:tgtEl>
                                        <p:attrNameLst>
                                          <p:attrName>style.visibility</p:attrName>
                                        </p:attrNameLst>
                                      </p:cBhvr>
                                      <p:to>
                                        <p:strVal val="visible"/>
                                      </p:to>
                                    </p:set>
                                    <p:anim calcmode="lin" valueType="num">
                                      <p:cBhvr additive="repl">
                                        <p:cTn id="932" dur="500" fill="hold"/>
                                        <p:tgtEl>
                                          <p:spTgt spid="540">
                                            <p:txEl>
                                              <p:pRg st="20" end="20"/>
                                            </p:txEl>
                                          </p:spTgt>
                                        </p:tgtEl>
                                        <p:attrNameLst>
                                          <p:attrName>ppt_x</p:attrName>
                                        </p:attrNameLst>
                                      </p:cBhvr>
                                      <p:tavLst>
                                        <p:tav tm="0">
                                          <p:val>
                                            <p:strVal val="1+#ppt_w/2"/>
                                          </p:val>
                                        </p:tav>
                                        <p:tav tm="100000">
                                          <p:val>
                                            <p:strVal val="#ppt_x"/>
                                          </p:val>
                                        </p:tav>
                                      </p:tavLst>
                                    </p:anim>
                                    <p:anim calcmode="lin" valueType="num">
                                      <p:cBhvr additive="repl">
                                        <p:cTn id="933" dur="500" fill="hold"/>
                                        <p:tgtEl>
                                          <p:spTgt spid="540">
                                            <p:txEl>
                                              <p:pRg st="20" end="20"/>
                                            </p:txEl>
                                          </p:spTgt>
                                        </p:tgtEl>
                                        <p:attrNameLst>
                                          <p:attrName>ppt_y</p:attrName>
                                        </p:attrNameLst>
                                      </p:cBhvr>
                                      <p:tavLst>
                                        <p:tav tm="0">
                                          <p:val>
                                            <p:strVal val="#ppt_y"/>
                                          </p:val>
                                        </p:tav>
                                        <p:tav tm="100000">
                                          <p:val>
                                            <p:strVal val="#ppt_y"/>
                                          </p:val>
                                        </p:tav>
                                      </p:tavLst>
                                    </p:anim>
                                  </p:childTnLst>
                                </p:cTn>
                              </p:par>
                            </p:childTnLst>
                          </p:cTn>
                        </p:par>
                      </p:childTnLst>
                    </p:cTn>
                  </p:par>
                  <p:par>
                    <p:cTn id="934" fill="hold">
                      <p:stCondLst>
                        <p:cond delay="indefinite"/>
                      </p:stCondLst>
                      <p:childTnLst>
                        <p:par>
                          <p:cTn id="935" fill="hold">
                            <p:stCondLst>
                              <p:cond delay="0"/>
                            </p:stCondLst>
                            <p:childTnLst>
                              <p:par>
                                <p:cTn id="936" nodeType="clickEffect" fill="hold" presetClass="entr" presetID="2" presetSubtype="2">
                                  <p:stCondLst>
                                    <p:cond delay="0"/>
                                  </p:stCondLst>
                                  <p:childTnLst>
                                    <p:set>
                                      <p:cBhvr>
                                        <p:cTn id="937" dur="1" fill="hold">
                                          <p:stCondLst>
                                            <p:cond delay="0"/>
                                          </p:stCondLst>
                                        </p:cTn>
                                        <p:tgtEl>
                                          <p:spTgt spid="540">
                                            <p:txEl>
                                              <p:pRg st="21" end="21"/>
                                            </p:txEl>
                                          </p:spTgt>
                                        </p:tgtEl>
                                        <p:attrNameLst>
                                          <p:attrName>style.visibility</p:attrName>
                                        </p:attrNameLst>
                                      </p:cBhvr>
                                      <p:to>
                                        <p:strVal val="visible"/>
                                      </p:to>
                                    </p:set>
                                    <p:anim calcmode="lin" valueType="num">
                                      <p:cBhvr additive="repl">
                                        <p:cTn id="938" dur="500" fill="hold"/>
                                        <p:tgtEl>
                                          <p:spTgt spid="540">
                                            <p:txEl>
                                              <p:pRg st="21" end="21"/>
                                            </p:txEl>
                                          </p:spTgt>
                                        </p:tgtEl>
                                        <p:attrNameLst>
                                          <p:attrName>ppt_x</p:attrName>
                                        </p:attrNameLst>
                                      </p:cBhvr>
                                      <p:tavLst>
                                        <p:tav tm="0">
                                          <p:val>
                                            <p:strVal val="1+#ppt_w/2"/>
                                          </p:val>
                                        </p:tav>
                                        <p:tav tm="100000">
                                          <p:val>
                                            <p:strVal val="#ppt_x"/>
                                          </p:val>
                                        </p:tav>
                                      </p:tavLst>
                                    </p:anim>
                                    <p:anim calcmode="lin" valueType="num">
                                      <p:cBhvr additive="repl">
                                        <p:cTn id="939" dur="500" fill="hold"/>
                                        <p:tgtEl>
                                          <p:spTgt spid="540">
                                            <p:txEl>
                                              <p:pRg st="21"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Exercices</a:t>
            </a:r>
            <a:endParaRPr b="0" lang="fr-FR" sz="6000" spc="-1" strike="noStrike">
              <a:latin typeface="Arial"/>
            </a:endParaRPr>
          </a:p>
        </p:txBody>
      </p:sp>
      <p:sp>
        <p:nvSpPr>
          <p:cNvPr id="542" name="CustomShape 2"/>
          <p:cNvSpPr/>
          <p:nvPr/>
        </p:nvSpPr>
        <p:spPr>
          <a:xfrm>
            <a:off x="831960" y="4589640"/>
            <a:ext cx="10514520" cy="1499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Boucles</a:t>
            </a:r>
            <a:endParaRPr b="0" lang="fr-FR" sz="4000" spc="-1" strike="noStrike">
              <a:latin typeface="Arial"/>
            </a:endParaRPr>
          </a:p>
        </p:txBody>
      </p:sp>
      <p:sp>
        <p:nvSpPr>
          <p:cNvPr id="544"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1</a:t>
            </a:r>
            <a:endParaRPr b="0" lang="fr-FR" sz="2400" spc="-1" strike="noStrike">
              <a:latin typeface="Arial"/>
            </a:endParaRPr>
          </a:p>
        </p:txBody>
      </p:sp>
      <p:sp>
        <p:nvSpPr>
          <p:cNvPr id="545" name="CustomShape 3"/>
          <p:cNvSpPr/>
          <p:nvPr/>
        </p:nvSpPr>
        <p:spPr>
          <a:xfrm>
            <a:off x="102600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fontScale="77000"/>
          </a:bodyPr>
          <a:p>
            <a:pPr>
              <a:lnSpc>
                <a:spcPct val="90000"/>
              </a:lnSpc>
              <a:spcBef>
                <a:spcPts val="1001"/>
              </a:spcBef>
              <a:tabLst>
                <a:tab algn="l" pos="0"/>
              </a:tabLst>
            </a:pPr>
            <a:r>
              <a:rPr b="0" lang="fr-FR" sz="2800" spc="-1" strike="noStrike">
                <a:solidFill>
                  <a:srgbClr val="000000"/>
                </a:solidFill>
                <a:latin typeface="Calibri"/>
                <a:ea typeface="DejaVu Sans"/>
              </a:rPr>
              <a:t>Lire les prénoms et les notes des élèves de la classe, tant que le prénom saisi est différent de: </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FIN ». Vérifier que la note saisie soit comprise entre 0 et 20.</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Afficher ensuite: </a:t>
            </a:r>
            <a:endParaRPr b="0" lang="fr-FR" sz="2800" spc="-1" strike="noStrike">
              <a:latin typeface="Arial"/>
            </a:endParaRPr>
          </a:p>
          <a:p>
            <a:pPr marL="457200" indent="-45612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ea typeface="DejaVu Sans"/>
              </a:rPr>
              <a:t>la moyenne de la classe</a:t>
            </a:r>
            <a:endParaRPr b="0" lang="fr-FR" sz="2800" spc="-1" strike="noStrike">
              <a:latin typeface="Arial"/>
            </a:endParaRPr>
          </a:p>
          <a:p>
            <a:pPr marL="457200" indent="-45612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ea typeface="DejaVu Sans"/>
              </a:rPr>
              <a:t>la meilleure note de la classe et le prénom correspondant.</a:t>
            </a:r>
            <a:endParaRPr b="0" lang="fr-FR" sz="2800" spc="-1" strike="noStrike">
              <a:latin typeface="Arial"/>
            </a:endParaRPr>
          </a:p>
          <a:p>
            <a:pPr marL="457200" indent="-45612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ea typeface="DejaVu Sans"/>
              </a:rPr>
              <a:t>la moins bonne note de la classe et le prénom correspondant.</a:t>
            </a:r>
            <a:endParaRPr b="0" lang="fr-FR" sz="2800" spc="-1" strike="noStrike">
              <a:latin typeface="Arial"/>
            </a:endParaRPr>
          </a:p>
          <a:p>
            <a:pPr>
              <a:lnSpc>
                <a:spcPct val="90000"/>
              </a:lnSpc>
              <a:spcBef>
                <a:spcPts val="1001"/>
              </a:spcBef>
              <a:tabLst>
                <a:tab algn="l" pos="0"/>
              </a:tabLst>
            </a:pPr>
            <a:r>
              <a:rPr b="0" lang="fr-FR" sz="2800" spc="-1" strike="noStrike" u="sng">
                <a:solidFill>
                  <a:srgbClr val="0563c1"/>
                </a:solidFill>
                <a:uFillTx/>
                <a:latin typeface="Calibri"/>
                <a:ea typeface="DejaVu Sans"/>
                <a:hlinkClick r:id="rId1"/>
              </a:rPr>
              <a:t>solutions\exo_boucle01.alg</a:t>
            </a:r>
            <a:endParaRPr b="0" lang="fr-FR" sz="2800" spc="-1" strike="noStrike">
              <a:latin typeface="Arial"/>
            </a:endParaRPr>
          </a:p>
          <a:p>
            <a:pPr>
              <a:lnSpc>
                <a:spcPct val="90000"/>
              </a:lnSpc>
              <a:spcBef>
                <a:spcPts val="1001"/>
              </a:spcBef>
              <a:tabLst>
                <a:tab algn="l" pos="0"/>
              </a:tabLst>
            </a:pPr>
            <a:endParaRPr b="0" lang="fr-FR" sz="2800" spc="-1" strike="noStrike">
              <a:latin typeface="Arial"/>
            </a:endParaRPr>
          </a:p>
        </p:txBody>
      </p:sp>
      <p:sp>
        <p:nvSpPr>
          <p:cNvPr id="546" name="CustomShape 4"/>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oAutofit/>
          </a:bodyPr>
          <a:p>
            <a:pPr>
              <a:lnSpc>
                <a:spcPct val="90000"/>
              </a:lnSpc>
              <a:spcBef>
                <a:spcPts val="1001"/>
              </a:spcBef>
              <a:tabLst>
                <a:tab algn="l" pos="0"/>
              </a:tabLst>
            </a:pPr>
            <a:r>
              <a:rPr b="1" lang="fr-FR" sz="2400" spc="-1" strike="noStrike">
                <a:solidFill>
                  <a:srgbClr val="2f5597"/>
                </a:solidFill>
                <a:latin typeface="Calibri"/>
                <a:ea typeface="DejaVu Sans"/>
              </a:rPr>
              <a:t>Exo 2</a:t>
            </a:r>
            <a:endParaRPr b="0" lang="fr-FR" sz="2400" spc="-1" strike="noStrike">
              <a:latin typeface="Arial"/>
            </a:endParaRPr>
          </a:p>
        </p:txBody>
      </p:sp>
      <p:sp>
        <p:nvSpPr>
          <p:cNvPr id="547" name="CustomShape 5"/>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a:lnSpc>
                <a:spcPct val="70000"/>
              </a:lnSpc>
              <a:spcBef>
                <a:spcPts val="1001"/>
              </a:spcBef>
              <a:tabLst>
                <a:tab algn="l" pos="0"/>
              </a:tabLst>
            </a:pPr>
            <a:r>
              <a:rPr b="0" lang="fr-FR" sz="2400" spc="-1" strike="noStrike">
                <a:solidFill>
                  <a:srgbClr val="000000"/>
                </a:solidFill>
                <a:latin typeface="Calibri"/>
                <a:ea typeface="DejaVu Sans"/>
              </a:rPr>
              <a:t>Lire le nombre de joueurs et le nombre de tirages pour paramétrer le jeu. </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A chaque tirage, chaque joueur jette 2 dés. Vous utiliserez la fonction ALGOBOX_ALEA_ENT(p,n) qui renvoie un entier pseudo-aléatoire compris entre p et n. Le joueur disposant du plus grand total gagne.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Afficher le joueur gagnant pour chaque tirage.</a:t>
            </a:r>
            <a:endParaRPr b="0" lang="fr-FR" sz="2400" spc="-1" strike="noStrike">
              <a:latin typeface="Arial"/>
            </a:endParaRPr>
          </a:p>
          <a:p>
            <a:pPr>
              <a:lnSpc>
                <a:spcPct val="70000"/>
              </a:lnSpc>
              <a:spcBef>
                <a:spcPts val="1001"/>
              </a:spcBef>
              <a:tabLst>
                <a:tab algn="l" pos="0"/>
              </a:tabLst>
            </a:pPr>
            <a:endParaRPr b="0" lang="fr-FR" sz="2400" spc="-1" strike="noStrike">
              <a:latin typeface="Arial"/>
            </a:endParaRPr>
          </a:p>
          <a:p>
            <a:pPr>
              <a:lnSpc>
                <a:spcPct val="70000"/>
              </a:lnSpc>
              <a:spcBef>
                <a:spcPts val="1001"/>
              </a:spcBef>
              <a:tabLst>
                <a:tab algn="l" pos="0"/>
              </a:tabLst>
            </a:pPr>
            <a:r>
              <a:rPr b="0" lang="fr-FR" sz="2400" spc="-1" strike="noStrike" u="sng">
                <a:solidFill>
                  <a:srgbClr val="0563c1"/>
                </a:solidFill>
                <a:uFillTx/>
                <a:latin typeface="Calibri"/>
                <a:ea typeface="DejaVu Sans"/>
                <a:hlinkClick r:id="rId2"/>
              </a:rPr>
              <a:t>solutions\exo_boucle02.alg</a:t>
            </a:r>
            <a:endParaRPr b="0" lang="fr-FR" sz="2400" spc="-1" strike="noStrike">
              <a:latin typeface="Arial"/>
            </a:endParaRPr>
          </a:p>
          <a:p>
            <a:pPr>
              <a:lnSpc>
                <a:spcPct val="70000"/>
              </a:lnSpc>
              <a:spcBef>
                <a:spcPts val="1001"/>
              </a:spcBef>
              <a:tabLst>
                <a:tab algn="l" pos="0"/>
              </a:tabLst>
            </a:pPr>
            <a:endParaRPr b="0" lang="fr-FR" sz="2400" spc="-1" strike="noStrike">
              <a:latin typeface="Arial"/>
            </a:endParaRPr>
          </a:p>
        </p:txBody>
      </p:sp>
      <p:sp>
        <p:nvSpPr>
          <p:cNvPr id="548" name="CustomShape 6"/>
          <p:cNvSpPr/>
          <p:nvPr/>
        </p:nvSpPr>
        <p:spPr>
          <a:xfrm>
            <a:off x="836640" y="7185240"/>
            <a:ext cx="5275440" cy="4223520"/>
          </a:xfrm>
          <a:custGeom>
            <a:avLst/>
            <a:gdLst/>
            <a:ahLst/>
            <a:rect l="l" t="t" r="r" b="b"/>
            <a:pathLst>
              <a:path w="14658" h="11736">
                <a:moveTo>
                  <a:pt x="1142" y="0"/>
                </a:moveTo>
                <a:lnTo>
                  <a:pt x="1142" y="0"/>
                </a:lnTo>
                <a:lnTo>
                  <a:pt x="1082" y="2"/>
                </a:lnTo>
                <a:lnTo>
                  <a:pt x="1023" y="6"/>
                </a:lnTo>
                <a:lnTo>
                  <a:pt x="963" y="14"/>
                </a:lnTo>
                <a:lnTo>
                  <a:pt x="905" y="25"/>
                </a:lnTo>
                <a:lnTo>
                  <a:pt x="846" y="39"/>
                </a:lnTo>
                <a:lnTo>
                  <a:pt x="789" y="56"/>
                </a:lnTo>
                <a:lnTo>
                  <a:pt x="733" y="76"/>
                </a:lnTo>
                <a:lnTo>
                  <a:pt x="678" y="99"/>
                </a:lnTo>
                <a:lnTo>
                  <a:pt x="624" y="124"/>
                </a:lnTo>
                <a:lnTo>
                  <a:pt x="571" y="153"/>
                </a:lnTo>
                <a:lnTo>
                  <a:pt x="520" y="184"/>
                </a:lnTo>
                <a:lnTo>
                  <a:pt x="471" y="218"/>
                </a:lnTo>
                <a:lnTo>
                  <a:pt x="423" y="254"/>
                </a:lnTo>
                <a:lnTo>
                  <a:pt x="378" y="293"/>
                </a:lnTo>
                <a:lnTo>
                  <a:pt x="334" y="334"/>
                </a:lnTo>
                <a:lnTo>
                  <a:pt x="293" y="378"/>
                </a:lnTo>
                <a:lnTo>
                  <a:pt x="254" y="423"/>
                </a:lnTo>
                <a:lnTo>
                  <a:pt x="218" y="471"/>
                </a:lnTo>
                <a:lnTo>
                  <a:pt x="184" y="520"/>
                </a:lnTo>
                <a:lnTo>
                  <a:pt x="153" y="571"/>
                </a:lnTo>
                <a:lnTo>
                  <a:pt x="124" y="624"/>
                </a:lnTo>
                <a:lnTo>
                  <a:pt x="99" y="678"/>
                </a:lnTo>
                <a:lnTo>
                  <a:pt x="76" y="733"/>
                </a:lnTo>
                <a:lnTo>
                  <a:pt x="56" y="789"/>
                </a:lnTo>
                <a:lnTo>
                  <a:pt x="39" y="846"/>
                </a:lnTo>
                <a:lnTo>
                  <a:pt x="25" y="905"/>
                </a:lnTo>
                <a:lnTo>
                  <a:pt x="14" y="963"/>
                </a:lnTo>
                <a:lnTo>
                  <a:pt x="6" y="1023"/>
                </a:lnTo>
                <a:lnTo>
                  <a:pt x="2" y="1082"/>
                </a:lnTo>
                <a:lnTo>
                  <a:pt x="0" y="1142"/>
                </a:lnTo>
                <a:lnTo>
                  <a:pt x="0" y="10592"/>
                </a:lnTo>
                <a:lnTo>
                  <a:pt x="0" y="10592"/>
                </a:lnTo>
                <a:lnTo>
                  <a:pt x="2" y="10652"/>
                </a:lnTo>
                <a:lnTo>
                  <a:pt x="6" y="10711"/>
                </a:lnTo>
                <a:lnTo>
                  <a:pt x="14" y="10771"/>
                </a:lnTo>
                <a:lnTo>
                  <a:pt x="25" y="10829"/>
                </a:lnTo>
                <a:lnTo>
                  <a:pt x="39" y="10888"/>
                </a:lnTo>
                <a:lnTo>
                  <a:pt x="56" y="10945"/>
                </a:lnTo>
                <a:lnTo>
                  <a:pt x="76" y="11001"/>
                </a:lnTo>
                <a:lnTo>
                  <a:pt x="99" y="11056"/>
                </a:lnTo>
                <a:lnTo>
                  <a:pt x="124" y="11110"/>
                </a:lnTo>
                <a:lnTo>
                  <a:pt x="153" y="11163"/>
                </a:lnTo>
                <a:lnTo>
                  <a:pt x="184" y="11214"/>
                </a:lnTo>
                <a:lnTo>
                  <a:pt x="218" y="11263"/>
                </a:lnTo>
                <a:lnTo>
                  <a:pt x="254" y="11311"/>
                </a:lnTo>
                <a:lnTo>
                  <a:pt x="293" y="11356"/>
                </a:lnTo>
                <a:lnTo>
                  <a:pt x="334" y="11400"/>
                </a:lnTo>
                <a:lnTo>
                  <a:pt x="378" y="11441"/>
                </a:lnTo>
                <a:lnTo>
                  <a:pt x="423" y="11480"/>
                </a:lnTo>
                <a:lnTo>
                  <a:pt x="471" y="11516"/>
                </a:lnTo>
                <a:lnTo>
                  <a:pt x="520" y="11550"/>
                </a:lnTo>
                <a:lnTo>
                  <a:pt x="571" y="11581"/>
                </a:lnTo>
                <a:lnTo>
                  <a:pt x="624" y="11610"/>
                </a:lnTo>
                <a:lnTo>
                  <a:pt x="678" y="11635"/>
                </a:lnTo>
                <a:lnTo>
                  <a:pt x="733" y="11658"/>
                </a:lnTo>
                <a:lnTo>
                  <a:pt x="789" y="11678"/>
                </a:lnTo>
                <a:lnTo>
                  <a:pt x="846" y="11695"/>
                </a:lnTo>
                <a:lnTo>
                  <a:pt x="905" y="11709"/>
                </a:lnTo>
                <a:lnTo>
                  <a:pt x="963" y="11720"/>
                </a:lnTo>
                <a:lnTo>
                  <a:pt x="1023" y="11728"/>
                </a:lnTo>
                <a:lnTo>
                  <a:pt x="1082" y="11732"/>
                </a:lnTo>
                <a:lnTo>
                  <a:pt x="1142" y="11734"/>
                </a:lnTo>
                <a:lnTo>
                  <a:pt x="13514" y="11735"/>
                </a:lnTo>
                <a:lnTo>
                  <a:pt x="13514" y="11734"/>
                </a:lnTo>
                <a:lnTo>
                  <a:pt x="13574" y="11732"/>
                </a:lnTo>
                <a:lnTo>
                  <a:pt x="13633" y="11728"/>
                </a:lnTo>
                <a:lnTo>
                  <a:pt x="13693" y="11720"/>
                </a:lnTo>
                <a:lnTo>
                  <a:pt x="13751" y="11709"/>
                </a:lnTo>
                <a:lnTo>
                  <a:pt x="13809" y="11695"/>
                </a:lnTo>
                <a:lnTo>
                  <a:pt x="13867" y="11678"/>
                </a:lnTo>
                <a:lnTo>
                  <a:pt x="13923" y="11658"/>
                </a:lnTo>
                <a:lnTo>
                  <a:pt x="13978" y="11635"/>
                </a:lnTo>
                <a:lnTo>
                  <a:pt x="14032" y="11610"/>
                </a:lnTo>
                <a:lnTo>
                  <a:pt x="14085" y="11581"/>
                </a:lnTo>
                <a:lnTo>
                  <a:pt x="14136" y="11550"/>
                </a:lnTo>
                <a:lnTo>
                  <a:pt x="14185" y="11516"/>
                </a:lnTo>
                <a:lnTo>
                  <a:pt x="14232" y="11480"/>
                </a:lnTo>
                <a:lnTo>
                  <a:pt x="14278" y="11441"/>
                </a:lnTo>
                <a:lnTo>
                  <a:pt x="14321" y="11400"/>
                </a:lnTo>
                <a:lnTo>
                  <a:pt x="14362" y="11357"/>
                </a:lnTo>
                <a:lnTo>
                  <a:pt x="14401" y="11311"/>
                </a:lnTo>
                <a:lnTo>
                  <a:pt x="14438" y="11264"/>
                </a:lnTo>
                <a:lnTo>
                  <a:pt x="14471" y="11215"/>
                </a:lnTo>
                <a:lnTo>
                  <a:pt x="14503" y="11164"/>
                </a:lnTo>
                <a:lnTo>
                  <a:pt x="14531" y="11111"/>
                </a:lnTo>
                <a:lnTo>
                  <a:pt x="14557" y="11057"/>
                </a:lnTo>
                <a:lnTo>
                  <a:pt x="14580" y="11002"/>
                </a:lnTo>
                <a:lnTo>
                  <a:pt x="14600" y="10946"/>
                </a:lnTo>
                <a:lnTo>
                  <a:pt x="14617" y="10888"/>
                </a:lnTo>
                <a:lnTo>
                  <a:pt x="14631" y="10830"/>
                </a:lnTo>
                <a:lnTo>
                  <a:pt x="14642" y="10772"/>
                </a:lnTo>
                <a:lnTo>
                  <a:pt x="14650" y="10712"/>
                </a:lnTo>
                <a:lnTo>
                  <a:pt x="14654" y="10653"/>
                </a:lnTo>
                <a:lnTo>
                  <a:pt x="14656" y="10593"/>
                </a:lnTo>
                <a:lnTo>
                  <a:pt x="14657" y="1142"/>
                </a:lnTo>
                <a:lnTo>
                  <a:pt x="14656" y="1142"/>
                </a:lnTo>
                <a:lnTo>
                  <a:pt x="14654" y="1082"/>
                </a:lnTo>
                <a:lnTo>
                  <a:pt x="14650" y="1023"/>
                </a:lnTo>
                <a:lnTo>
                  <a:pt x="14642" y="963"/>
                </a:lnTo>
                <a:lnTo>
                  <a:pt x="14631" y="905"/>
                </a:lnTo>
                <a:lnTo>
                  <a:pt x="14617" y="847"/>
                </a:lnTo>
                <a:lnTo>
                  <a:pt x="14600" y="789"/>
                </a:lnTo>
                <a:lnTo>
                  <a:pt x="14580" y="733"/>
                </a:lnTo>
                <a:lnTo>
                  <a:pt x="14557" y="678"/>
                </a:lnTo>
                <a:lnTo>
                  <a:pt x="14532" y="624"/>
                </a:lnTo>
                <a:lnTo>
                  <a:pt x="14503" y="571"/>
                </a:lnTo>
                <a:lnTo>
                  <a:pt x="14472" y="520"/>
                </a:lnTo>
                <a:lnTo>
                  <a:pt x="14438" y="471"/>
                </a:lnTo>
                <a:lnTo>
                  <a:pt x="14402" y="424"/>
                </a:lnTo>
                <a:lnTo>
                  <a:pt x="14363" y="378"/>
                </a:lnTo>
                <a:lnTo>
                  <a:pt x="14322" y="335"/>
                </a:lnTo>
                <a:lnTo>
                  <a:pt x="14279" y="294"/>
                </a:lnTo>
                <a:lnTo>
                  <a:pt x="14233" y="255"/>
                </a:lnTo>
                <a:lnTo>
                  <a:pt x="14186" y="218"/>
                </a:lnTo>
                <a:lnTo>
                  <a:pt x="14137" y="185"/>
                </a:lnTo>
                <a:lnTo>
                  <a:pt x="14086" y="153"/>
                </a:lnTo>
                <a:lnTo>
                  <a:pt x="14033" y="125"/>
                </a:lnTo>
                <a:lnTo>
                  <a:pt x="13979" y="99"/>
                </a:lnTo>
                <a:lnTo>
                  <a:pt x="13924" y="76"/>
                </a:lnTo>
                <a:lnTo>
                  <a:pt x="13868" y="56"/>
                </a:lnTo>
                <a:lnTo>
                  <a:pt x="13810" y="39"/>
                </a:lnTo>
                <a:lnTo>
                  <a:pt x="13752" y="25"/>
                </a:lnTo>
                <a:lnTo>
                  <a:pt x="13694" y="14"/>
                </a:lnTo>
                <a:lnTo>
                  <a:pt x="13634" y="6"/>
                </a:lnTo>
                <a:lnTo>
                  <a:pt x="13575" y="2"/>
                </a:lnTo>
                <a:lnTo>
                  <a:pt x="13515" y="0"/>
                </a:lnTo>
                <a:lnTo>
                  <a:pt x="1142"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549" name="CustomShape 7"/>
          <p:cNvSpPr/>
          <p:nvPr/>
        </p:nvSpPr>
        <p:spPr>
          <a:xfrm>
            <a:off x="6358320" y="7173720"/>
            <a:ext cx="5275440" cy="4234680"/>
          </a:xfrm>
          <a:custGeom>
            <a:avLst/>
            <a:gdLst/>
            <a:ahLst/>
            <a:rect l="l" t="t" r="r" b="b"/>
            <a:pathLst>
              <a:path w="14658" h="11767">
                <a:moveTo>
                  <a:pt x="1145" y="0"/>
                </a:moveTo>
                <a:lnTo>
                  <a:pt x="1145" y="0"/>
                </a:lnTo>
                <a:lnTo>
                  <a:pt x="1085" y="2"/>
                </a:lnTo>
                <a:lnTo>
                  <a:pt x="1025" y="6"/>
                </a:lnTo>
                <a:lnTo>
                  <a:pt x="966" y="14"/>
                </a:lnTo>
                <a:lnTo>
                  <a:pt x="907" y="25"/>
                </a:lnTo>
                <a:lnTo>
                  <a:pt x="849" y="39"/>
                </a:lnTo>
                <a:lnTo>
                  <a:pt x="791" y="56"/>
                </a:lnTo>
                <a:lnTo>
                  <a:pt x="735" y="76"/>
                </a:lnTo>
                <a:lnTo>
                  <a:pt x="679" y="99"/>
                </a:lnTo>
                <a:lnTo>
                  <a:pt x="625" y="125"/>
                </a:lnTo>
                <a:lnTo>
                  <a:pt x="573" y="153"/>
                </a:lnTo>
                <a:lnTo>
                  <a:pt x="521" y="185"/>
                </a:lnTo>
                <a:lnTo>
                  <a:pt x="472" y="219"/>
                </a:lnTo>
                <a:lnTo>
                  <a:pt x="424" y="255"/>
                </a:lnTo>
                <a:lnTo>
                  <a:pt x="379" y="294"/>
                </a:lnTo>
                <a:lnTo>
                  <a:pt x="335" y="335"/>
                </a:lnTo>
                <a:lnTo>
                  <a:pt x="294" y="379"/>
                </a:lnTo>
                <a:lnTo>
                  <a:pt x="255" y="424"/>
                </a:lnTo>
                <a:lnTo>
                  <a:pt x="219" y="472"/>
                </a:lnTo>
                <a:lnTo>
                  <a:pt x="185" y="521"/>
                </a:lnTo>
                <a:lnTo>
                  <a:pt x="153" y="572"/>
                </a:lnTo>
                <a:lnTo>
                  <a:pt x="125" y="625"/>
                </a:lnTo>
                <a:lnTo>
                  <a:pt x="99" y="679"/>
                </a:lnTo>
                <a:lnTo>
                  <a:pt x="76" y="735"/>
                </a:lnTo>
                <a:lnTo>
                  <a:pt x="56" y="791"/>
                </a:lnTo>
                <a:lnTo>
                  <a:pt x="39" y="849"/>
                </a:lnTo>
                <a:lnTo>
                  <a:pt x="25" y="907"/>
                </a:lnTo>
                <a:lnTo>
                  <a:pt x="14" y="966"/>
                </a:lnTo>
                <a:lnTo>
                  <a:pt x="6" y="1025"/>
                </a:lnTo>
                <a:lnTo>
                  <a:pt x="2" y="1085"/>
                </a:lnTo>
                <a:lnTo>
                  <a:pt x="0" y="1145"/>
                </a:lnTo>
                <a:lnTo>
                  <a:pt x="0" y="10620"/>
                </a:lnTo>
                <a:lnTo>
                  <a:pt x="0" y="10620"/>
                </a:lnTo>
                <a:lnTo>
                  <a:pt x="2" y="10680"/>
                </a:lnTo>
                <a:lnTo>
                  <a:pt x="6" y="10740"/>
                </a:lnTo>
                <a:lnTo>
                  <a:pt x="14" y="10799"/>
                </a:lnTo>
                <a:lnTo>
                  <a:pt x="25" y="10858"/>
                </a:lnTo>
                <a:lnTo>
                  <a:pt x="39" y="10916"/>
                </a:lnTo>
                <a:lnTo>
                  <a:pt x="56" y="10974"/>
                </a:lnTo>
                <a:lnTo>
                  <a:pt x="76" y="11030"/>
                </a:lnTo>
                <a:lnTo>
                  <a:pt x="99" y="11086"/>
                </a:lnTo>
                <a:lnTo>
                  <a:pt x="125" y="11140"/>
                </a:lnTo>
                <a:lnTo>
                  <a:pt x="153" y="11193"/>
                </a:lnTo>
                <a:lnTo>
                  <a:pt x="185" y="11244"/>
                </a:lnTo>
                <a:lnTo>
                  <a:pt x="219" y="11293"/>
                </a:lnTo>
                <a:lnTo>
                  <a:pt x="255" y="11341"/>
                </a:lnTo>
                <a:lnTo>
                  <a:pt x="294" y="11386"/>
                </a:lnTo>
                <a:lnTo>
                  <a:pt x="335" y="11430"/>
                </a:lnTo>
                <a:lnTo>
                  <a:pt x="379" y="11471"/>
                </a:lnTo>
                <a:lnTo>
                  <a:pt x="424" y="11510"/>
                </a:lnTo>
                <a:lnTo>
                  <a:pt x="472" y="11546"/>
                </a:lnTo>
                <a:lnTo>
                  <a:pt x="521" y="11580"/>
                </a:lnTo>
                <a:lnTo>
                  <a:pt x="573" y="11612"/>
                </a:lnTo>
                <a:lnTo>
                  <a:pt x="625" y="11640"/>
                </a:lnTo>
                <a:lnTo>
                  <a:pt x="679" y="11666"/>
                </a:lnTo>
                <a:lnTo>
                  <a:pt x="735" y="11689"/>
                </a:lnTo>
                <a:lnTo>
                  <a:pt x="791" y="11709"/>
                </a:lnTo>
                <a:lnTo>
                  <a:pt x="849" y="11726"/>
                </a:lnTo>
                <a:lnTo>
                  <a:pt x="907" y="11740"/>
                </a:lnTo>
                <a:lnTo>
                  <a:pt x="966" y="11751"/>
                </a:lnTo>
                <a:lnTo>
                  <a:pt x="1025" y="11759"/>
                </a:lnTo>
                <a:lnTo>
                  <a:pt x="1085" y="11763"/>
                </a:lnTo>
                <a:lnTo>
                  <a:pt x="1145" y="11765"/>
                </a:lnTo>
                <a:lnTo>
                  <a:pt x="13511" y="11766"/>
                </a:lnTo>
                <a:lnTo>
                  <a:pt x="13511" y="11765"/>
                </a:lnTo>
                <a:lnTo>
                  <a:pt x="13571" y="11763"/>
                </a:lnTo>
                <a:lnTo>
                  <a:pt x="13631" y="11759"/>
                </a:lnTo>
                <a:lnTo>
                  <a:pt x="13690" y="11751"/>
                </a:lnTo>
                <a:lnTo>
                  <a:pt x="13749" y="11740"/>
                </a:lnTo>
                <a:lnTo>
                  <a:pt x="13807" y="11726"/>
                </a:lnTo>
                <a:lnTo>
                  <a:pt x="13865" y="11709"/>
                </a:lnTo>
                <a:lnTo>
                  <a:pt x="13921" y="11689"/>
                </a:lnTo>
                <a:lnTo>
                  <a:pt x="13976" y="11666"/>
                </a:lnTo>
                <a:lnTo>
                  <a:pt x="14031" y="11640"/>
                </a:lnTo>
                <a:lnTo>
                  <a:pt x="14083" y="11612"/>
                </a:lnTo>
                <a:lnTo>
                  <a:pt x="14134" y="11580"/>
                </a:lnTo>
                <a:lnTo>
                  <a:pt x="14184" y="11547"/>
                </a:lnTo>
                <a:lnTo>
                  <a:pt x="14231" y="11510"/>
                </a:lnTo>
                <a:lnTo>
                  <a:pt x="14277" y="11471"/>
                </a:lnTo>
                <a:lnTo>
                  <a:pt x="14320" y="11430"/>
                </a:lnTo>
                <a:lnTo>
                  <a:pt x="14362" y="11387"/>
                </a:lnTo>
                <a:lnTo>
                  <a:pt x="14400" y="11341"/>
                </a:lnTo>
                <a:lnTo>
                  <a:pt x="14437" y="11293"/>
                </a:lnTo>
                <a:lnTo>
                  <a:pt x="14471" y="11244"/>
                </a:lnTo>
                <a:lnTo>
                  <a:pt x="14502" y="11193"/>
                </a:lnTo>
                <a:lnTo>
                  <a:pt x="14531" y="11140"/>
                </a:lnTo>
                <a:lnTo>
                  <a:pt x="14557" y="11086"/>
                </a:lnTo>
                <a:lnTo>
                  <a:pt x="14580" y="11031"/>
                </a:lnTo>
                <a:lnTo>
                  <a:pt x="14600" y="10975"/>
                </a:lnTo>
                <a:lnTo>
                  <a:pt x="14617" y="10917"/>
                </a:lnTo>
                <a:lnTo>
                  <a:pt x="14631" y="10859"/>
                </a:lnTo>
                <a:lnTo>
                  <a:pt x="14642" y="10800"/>
                </a:lnTo>
                <a:lnTo>
                  <a:pt x="14650" y="10741"/>
                </a:lnTo>
                <a:lnTo>
                  <a:pt x="14654" y="10681"/>
                </a:lnTo>
                <a:lnTo>
                  <a:pt x="14656" y="10621"/>
                </a:lnTo>
                <a:lnTo>
                  <a:pt x="14657" y="1145"/>
                </a:lnTo>
                <a:lnTo>
                  <a:pt x="14656" y="1145"/>
                </a:lnTo>
                <a:lnTo>
                  <a:pt x="14654" y="1085"/>
                </a:lnTo>
                <a:lnTo>
                  <a:pt x="14650" y="1025"/>
                </a:lnTo>
                <a:lnTo>
                  <a:pt x="14642" y="966"/>
                </a:lnTo>
                <a:lnTo>
                  <a:pt x="14631" y="907"/>
                </a:lnTo>
                <a:lnTo>
                  <a:pt x="14617" y="849"/>
                </a:lnTo>
                <a:lnTo>
                  <a:pt x="14600" y="791"/>
                </a:lnTo>
                <a:lnTo>
                  <a:pt x="14580" y="735"/>
                </a:lnTo>
                <a:lnTo>
                  <a:pt x="14557" y="680"/>
                </a:lnTo>
                <a:lnTo>
                  <a:pt x="14531" y="625"/>
                </a:lnTo>
                <a:lnTo>
                  <a:pt x="14503" y="573"/>
                </a:lnTo>
                <a:lnTo>
                  <a:pt x="14471" y="522"/>
                </a:lnTo>
                <a:lnTo>
                  <a:pt x="14438" y="472"/>
                </a:lnTo>
                <a:lnTo>
                  <a:pt x="14401" y="425"/>
                </a:lnTo>
                <a:lnTo>
                  <a:pt x="14362" y="379"/>
                </a:lnTo>
                <a:lnTo>
                  <a:pt x="14321" y="336"/>
                </a:lnTo>
                <a:lnTo>
                  <a:pt x="14278" y="294"/>
                </a:lnTo>
                <a:lnTo>
                  <a:pt x="14232" y="256"/>
                </a:lnTo>
                <a:lnTo>
                  <a:pt x="14184" y="219"/>
                </a:lnTo>
                <a:lnTo>
                  <a:pt x="14135" y="185"/>
                </a:lnTo>
                <a:lnTo>
                  <a:pt x="14084" y="154"/>
                </a:lnTo>
                <a:lnTo>
                  <a:pt x="14031" y="125"/>
                </a:lnTo>
                <a:lnTo>
                  <a:pt x="13977" y="99"/>
                </a:lnTo>
                <a:lnTo>
                  <a:pt x="13922" y="76"/>
                </a:lnTo>
                <a:lnTo>
                  <a:pt x="13866" y="56"/>
                </a:lnTo>
                <a:lnTo>
                  <a:pt x="13808" y="39"/>
                </a:lnTo>
                <a:lnTo>
                  <a:pt x="13750" y="25"/>
                </a:lnTo>
                <a:lnTo>
                  <a:pt x="13691" y="14"/>
                </a:lnTo>
                <a:lnTo>
                  <a:pt x="13632" y="6"/>
                </a:lnTo>
                <a:lnTo>
                  <a:pt x="13572" y="2"/>
                </a:lnTo>
                <a:lnTo>
                  <a:pt x="13512" y="0"/>
                </a:lnTo>
                <a:lnTo>
                  <a:pt x="1145"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Tree>
  </p:cSld>
  <mc:AlternateContent>
    <mc:Choice Requires="p14">
      <p:transition spd="slow" p14:dur="2000"/>
    </mc:Choice>
    <mc:Fallback>
      <p:transition spd="slow"/>
    </mc:Fallback>
  </mc:AlternateContent>
  <p:timing>
    <p:tnLst>
      <p:par>
        <p:cTn id="940" dur="indefinite" restart="never" nodeType="tmRoot">
          <p:childTnLst>
            <p:seq>
              <p:cTn id="941" dur="indefinite" nodeType="mainSeq">
                <p:childTnLst>
                  <p:par>
                    <p:cTn id="942" fill="hold">
                      <p:stCondLst>
                        <p:cond delay="0"/>
                      </p:stCondLst>
                      <p:childTnLst>
                        <p:par>
                          <p:cTn id="943" fill="hold">
                            <p:stCondLst>
                              <p:cond delay="0"/>
                            </p:stCondLst>
                            <p:childTnLst>
                              <p:par>
                                <p:cTn id="944" nodeType="withEffect" fill="hold" presetClass="path" presetID="42">
                                  <p:stCondLst>
                                    <p:cond delay="0"/>
                                  </p:stCondLst>
                                  <p:childTnLst>
                                    <p:animMotion origin="layout" path="M 3.95833E-006 4.44444E-006 L 0.01419 -0.74375 E">
                                      <p:cBhvr>
                                        <p:cTn id="945" dur="100" fill="hold"/>
                                        <p:tgtEl>
                                          <p:spTgt spid="548"/>
                                        </p:tgtEl>
                                        <p:attrNameLst>
                                          <p:attrName>ppt_x</p:attrName>
                                        </p:attrNameLst>
                                      </p:cBhvr>
                                    </p:animMotion>
                                  </p:childTnLst>
                                </p:cTn>
                              </p:par>
                              <p:par>
                                <p:cTn id="946" nodeType="withEffect" fill="hold" presetClass="path" presetID="42">
                                  <p:stCondLst>
                                    <p:cond delay="0"/>
                                  </p:stCondLst>
                                  <p:childTnLst>
                                    <p:animMotion origin="layout" path="M -6.25E-007 -1.11111E-006 L -0.00117 -0.75926 E">
                                      <p:cBhvr>
                                        <p:cTn id="947" dur="100" fill="hold"/>
                                        <p:tgtEl>
                                          <p:spTgt spid="549"/>
                                        </p:tgtEl>
                                        <p:attrNameLst>
                                          <p:attrName>ppt_x</p:attrName>
                                        </p:attrNameLst>
                                      </p:cBhvr>
                                    </p:animMotion>
                                  </p:childTnLst>
                                </p:cTn>
                              </p:par>
                            </p:childTnLst>
                          </p:cTn>
                        </p:par>
                      </p:childTnLst>
                    </p:cTn>
                  </p:par>
                  <p:par>
                    <p:cTn id="948" fill="hold">
                      <p:stCondLst>
                        <p:cond delay="indefinite"/>
                      </p:stCondLst>
                      <p:childTnLst>
                        <p:par>
                          <p:cTn id="949" fill="hold">
                            <p:stCondLst>
                              <p:cond delay="0"/>
                            </p:stCondLst>
                            <p:childTnLst>
                              <p:par>
                                <p:cTn id="950" nodeType="clickEffect" fill="hold" presetClass="exit" presetID="53" presetSubtype="32">
                                  <p:stCondLst>
                                    <p:cond delay="0"/>
                                  </p:stCondLst>
                                  <p:childTnLst>
                                    <p:anim calcmode="lin" valueType="num">
                                      <p:cBhvr additive="repl">
                                        <p:cTn id="951" dur="500"/>
                                        <p:tgtEl>
                                          <p:spTgt spid="548"/>
                                        </p:tgtEl>
                                        <p:attrNameLst>
                                          <p:attrName>ppt_w</p:attrName>
                                        </p:attrNameLst>
                                      </p:cBhvr>
                                      <p:tavLst>
                                        <p:tav tm="0">
                                          <p:val>
                                            <p:strVal val="#ppt_w"/>
                                          </p:val>
                                        </p:tav>
                                        <p:tav tm="100000">
                                          <p:val>
                                            <p:strVal val="0"/>
                                          </p:val>
                                        </p:tav>
                                      </p:tavLst>
                                    </p:anim>
                                    <p:anim calcmode="lin" valueType="num">
                                      <p:cBhvr additive="repl">
                                        <p:cTn id="952" dur="500"/>
                                        <p:tgtEl>
                                          <p:spTgt spid="548"/>
                                        </p:tgtEl>
                                        <p:attrNameLst>
                                          <p:attrName>ppt_h</p:attrName>
                                        </p:attrNameLst>
                                      </p:cBhvr>
                                      <p:tavLst>
                                        <p:tav tm="0">
                                          <p:val>
                                            <p:strVal val="#ppt_h"/>
                                          </p:val>
                                        </p:tav>
                                        <p:tav tm="100000">
                                          <p:val>
                                            <p:strVal val="0"/>
                                          </p:val>
                                        </p:tav>
                                      </p:tavLst>
                                    </p:anim>
                                    <p:animEffect filter="fade" transition="out">
                                      <p:cBhvr additive="repl">
                                        <p:cTn id="953" dur="500"/>
                                        <p:tgtEl>
                                          <p:spTgt spid="548"/>
                                        </p:tgtEl>
                                      </p:cBhvr>
                                    </p:animEffect>
                                    <p:set>
                                      <p:cBhvr>
                                        <p:cTn id="954" dur="1" fill="hold">
                                          <p:stCondLst>
                                            <p:cond delay="499"/>
                                          </p:stCondLst>
                                        </p:cTn>
                                        <p:tgtEl>
                                          <p:spTgt spid="548"/>
                                        </p:tgtEl>
                                        <p:attrNameLst>
                                          <p:attrName>style.visibility</p:attrName>
                                        </p:attrNameLst>
                                      </p:cBhvr>
                                      <p:to>
                                        <p:strVal val="hidden"/>
                                      </p:to>
                                    </p:set>
                                  </p:childTnLst>
                                </p:cTn>
                              </p:par>
                            </p:childTnLst>
                          </p:cTn>
                        </p:par>
                      </p:childTnLst>
                    </p:cTn>
                  </p:par>
                  <p:par>
                    <p:cTn id="955" fill="hold">
                      <p:stCondLst>
                        <p:cond delay="indefinite"/>
                      </p:stCondLst>
                      <p:childTnLst>
                        <p:par>
                          <p:cTn id="956" fill="hold">
                            <p:stCondLst>
                              <p:cond delay="0"/>
                            </p:stCondLst>
                            <p:childTnLst>
                              <p:par>
                                <p:cTn id="957" nodeType="clickEffect" fill="hold" presetClass="exit" presetID="53" presetSubtype="32">
                                  <p:stCondLst>
                                    <p:cond delay="0"/>
                                  </p:stCondLst>
                                  <p:childTnLst>
                                    <p:anim calcmode="lin" valueType="num">
                                      <p:cBhvr additive="repl">
                                        <p:cTn id="958" dur="500"/>
                                        <p:tgtEl>
                                          <p:spTgt spid="549"/>
                                        </p:tgtEl>
                                        <p:attrNameLst>
                                          <p:attrName>ppt_w</p:attrName>
                                        </p:attrNameLst>
                                      </p:cBhvr>
                                      <p:tavLst>
                                        <p:tav tm="0">
                                          <p:val>
                                            <p:strVal val="#ppt_w"/>
                                          </p:val>
                                        </p:tav>
                                        <p:tav tm="100000">
                                          <p:val>
                                            <p:strVal val="0"/>
                                          </p:val>
                                        </p:tav>
                                      </p:tavLst>
                                    </p:anim>
                                    <p:anim calcmode="lin" valueType="num">
                                      <p:cBhvr additive="repl">
                                        <p:cTn id="959" dur="500"/>
                                        <p:tgtEl>
                                          <p:spTgt spid="549"/>
                                        </p:tgtEl>
                                        <p:attrNameLst>
                                          <p:attrName>ppt_h</p:attrName>
                                        </p:attrNameLst>
                                      </p:cBhvr>
                                      <p:tavLst>
                                        <p:tav tm="0">
                                          <p:val>
                                            <p:strVal val="#ppt_h"/>
                                          </p:val>
                                        </p:tav>
                                        <p:tav tm="100000">
                                          <p:val>
                                            <p:strVal val="0"/>
                                          </p:val>
                                        </p:tav>
                                      </p:tavLst>
                                    </p:anim>
                                    <p:animEffect filter="fade" transition="out">
                                      <p:cBhvr additive="repl">
                                        <p:cTn id="960" dur="500"/>
                                        <p:tgtEl>
                                          <p:spTgt spid="549"/>
                                        </p:tgtEl>
                                      </p:cBhvr>
                                    </p:animEffect>
                                    <p:set>
                                      <p:cBhvr>
                                        <p:cTn id="961" dur="1" fill="hold">
                                          <p:stCondLst>
                                            <p:cond delay="499"/>
                                          </p:stCondLst>
                                        </p:cTn>
                                        <p:tgtEl>
                                          <p:spTgt spid="54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les Tableaux</a:t>
            </a:r>
            <a:endParaRPr b="0" lang="fr-FR" sz="6000" spc="-1" strike="noStrike">
              <a:latin typeface="Arial"/>
            </a:endParaRPr>
          </a:p>
        </p:txBody>
      </p:sp>
      <p:sp>
        <p:nvSpPr>
          <p:cNvPr id="551" name="CustomShape 2"/>
          <p:cNvSpPr/>
          <p:nvPr/>
        </p:nvSpPr>
        <p:spPr>
          <a:xfrm>
            <a:off x="831960" y="4589640"/>
            <a:ext cx="10514520" cy="14990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par l’exemple</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52" name="Group 1"/>
          <p:cNvGrpSpPr/>
          <p:nvPr/>
        </p:nvGrpSpPr>
        <p:grpSpPr>
          <a:xfrm>
            <a:off x="947160" y="294480"/>
            <a:ext cx="11069640" cy="4219920"/>
            <a:chOff x="947160" y="294480"/>
            <a:chExt cx="11069640" cy="4219920"/>
          </a:xfrm>
        </p:grpSpPr>
        <p:sp>
          <p:nvSpPr>
            <p:cNvPr id="553" name="CustomShape 2"/>
            <p:cNvSpPr/>
            <p:nvPr/>
          </p:nvSpPr>
          <p:spPr>
            <a:xfrm>
              <a:off x="947160" y="294480"/>
              <a:ext cx="11069640" cy="40680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472c4"/>
            </a:solidFill>
            <a:ln w="12600">
              <a:solidFill>
                <a:srgbClr val="ffffff"/>
              </a:solidFill>
              <a:miter/>
            </a:ln>
          </p:spPr>
          <p:style>
            <a:lnRef idx="0"/>
            <a:fillRef idx="0"/>
            <a:effectRef idx="0"/>
            <a:fontRef idx="minor"/>
          </p:style>
          <p:txBody>
            <a:bodyPr lIns="84600" rIns="84600" tIns="84600" bIns="84600" anchor="ctr" anchorCtr="1">
              <a:noAutofit/>
            </a:bodyPr>
            <a:p>
              <a:pPr algn="ctr">
                <a:lnSpc>
                  <a:spcPct val="90000"/>
                </a:lnSpc>
                <a:spcAft>
                  <a:spcPts val="700"/>
                </a:spcAft>
                <a:tabLst>
                  <a:tab algn="l" pos="0"/>
                </a:tabLst>
              </a:pPr>
              <a:r>
                <a:rPr b="0" lang="fr-FR" sz="1700" spc="-1" strike="noStrike">
                  <a:solidFill>
                    <a:srgbClr val="ffffff"/>
                  </a:solidFill>
                  <a:latin typeface="Calibri"/>
                  <a:ea typeface="DejaVu Sans"/>
                </a:rPr>
                <a:t>Tableau </a:t>
              </a:r>
              <a:endParaRPr b="0" lang="fr-FR" sz="1700" spc="-1" strike="noStrike">
                <a:latin typeface="Arial"/>
              </a:endParaRPr>
            </a:p>
          </p:txBody>
        </p:sp>
        <p:sp>
          <p:nvSpPr>
            <p:cNvPr id="554" name="CustomShape 3"/>
            <p:cNvSpPr/>
            <p:nvPr/>
          </p:nvSpPr>
          <p:spPr>
            <a:xfrm>
              <a:off x="947160" y="751320"/>
              <a:ext cx="11069640" cy="40680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496c1"/>
            </a:solidFill>
            <a:ln w="12600">
              <a:solidFill>
                <a:srgbClr val="ffffff"/>
              </a:solidFill>
              <a:miter/>
            </a:ln>
          </p:spPr>
          <p:style>
            <a:lnRef idx="0"/>
            <a:fillRef idx="0"/>
            <a:effectRef idx="0"/>
            <a:fontRef idx="minor"/>
          </p:style>
          <p:txBody>
            <a:bodyPr lIns="84600" rIns="84600" tIns="84600" bIns="84600" anchor="ctr">
              <a:noAutofit/>
            </a:bodyPr>
            <a:p>
              <a:pPr>
                <a:lnSpc>
                  <a:spcPct val="90000"/>
                </a:lnSpc>
                <a:spcAft>
                  <a:spcPts val="700"/>
                </a:spcAft>
                <a:tabLst>
                  <a:tab algn="l" pos="0"/>
                </a:tabLst>
              </a:pPr>
              <a:r>
                <a:rPr b="0" lang="fr-FR" sz="1700" spc="-1" strike="noStrike">
                  <a:solidFill>
                    <a:srgbClr val="ffffff"/>
                  </a:solidFill>
                  <a:latin typeface="Calibri"/>
                  <a:ea typeface="DejaVu Sans"/>
                </a:rPr>
                <a:t>variable pouvant stocker N éléménts</a:t>
              </a:r>
              <a:endParaRPr b="0" lang="fr-FR" sz="1700" spc="-1" strike="noStrike">
                <a:latin typeface="Arial"/>
              </a:endParaRPr>
            </a:p>
          </p:txBody>
        </p:sp>
        <p:sp>
          <p:nvSpPr>
            <p:cNvPr id="555" name="CustomShape 4"/>
            <p:cNvSpPr/>
            <p:nvPr/>
          </p:nvSpPr>
          <p:spPr>
            <a:xfrm>
              <a:off x="947160" y="1158840"/>
              <a:ext cx="11069640" cy="280440"/>
            </a:xfrm>
            <a:custGeom>
              <a:avLst/>
              <a:gdLst/>
              <a:ahLst/>
              <a:rect l="l" t="t" r="r" b="b"/>
              <a:pathLst>
                <a:path w="11070772" h="281520">
                  <a:moveTo>
                    <a:pt x="0" y="0"/>
                  </a:moveTo>
                  <a:lnTo>
                    <a:pt x="11070772" y="0"/>
                  </a:lnTo>
                  <a:lnTo>
                    <a:pt x="11070772" y="281520"/>
                  </a:lnTo>
                  <a:lnTo>
                    <a:pt x="0" y="281520"/>
                  </a:lnTo>
                  <a:lnTo>
                    <a:pt x="0" y="0"/>
                  </a:lnTo>
                  <a:close/>
                </a:path>
              </a:pathLst>
            </a:custGeom>
            <a:noFill/>
            <a:ln>
              <a:noFill/>
            </a:ln>
          </p:spPr>
          <p:style>
            <a:lnRef idx="0"/>
            <a:fillRef idx="0"/>
            <a:effectRef idx="0"/>
            <a:fontRef idx="minor"/>
          </p:style>
          <p:txBody>
            <a:bodyPr lIns="351360" rIns="120960" tIns="21600" bIns="21600">
              <a:noAutofit/>
            </a:bodyPr>
            <a:p>
              <a:pPr lvl="1" marL="114480" indent="-113400">
                <a:lnSpc>
                  <a:spcPct val="90000"/>
                </a:lnSpc>
                <a:spcAft>
                  <a:spcPts val="300"/>
                </a:spcAft>
                <a:buClr>
                  <a:srgbClr val="000000"/>
                </a:buClr>
                <a:buFont typeface="Symbol"/>
                <a:buChar char=""/>
              </a:pPr>
              <a:r>
                <a:rPr b="0" lang="fr-FR" sz="1300" spc="-1" strike="noStrike">
                  <a:solidFill>
                    <a:srgbClr val="000000"/>
                  </a:solidFill>
                  <a:latin typeface="Calibri"/>
                  <a:ea typeface="DejaVu Sans"/>
                </a:rPr>
                <a:t>de type nombre</a:t>
              </a:r>
              <a:endParaRPr b="0" lang="fr-FR" sz="1300" spc="-1" strike="noStrike">
                <a:latin typeface="Arial"/>
              </a:endParaRPr>
            </a:p>
          </p:txBody>
        </p:sp>
        <p:sp>
          <p:nvSpPr>
            <p:cNvPr id="556" name="CustomShape 5"/>
            <p:cNvSpPr/>
            <p:nvPr/>
          </p:nvSpPr>
          <p:spPr>
            <a:xfrm>
              <a:off x="947160" y="1440360"/>
              <a:ext cx="11069640" cy="40680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3b8bf"/>
            </a:solidFill>
            <a:ln w="12600">
              <a:solidFill>
                <a:srgbClr val="ffffff"/>
              </a:solidFill>
              <a:miter/>
            </a:ln>
          </p:spPr>
          <p:style>
            <a:lnRef idx="0"/>
            <a:fillRef idx="0"/>
            <a:effectRef idx="0"/>
            <a:fontRef idx="minor"/>
          </p:style>
          <p:txBody>
            <a:bodyPr lIns="84600" rIns="84600" tIns="84600" bIns="84600" anchor="ctr">
              <a:noAutofit/>
            </a:bodyPr>
            <a:p>
              <a:pPr>
                <a:lnSpc>
                  <a:spcPct val="90000"/>
                </a:lnSpc>
                <a:spcAft>
                  <a:spcPts val="700"/>
                </a:spcAft>
                <a:tabLst>
                  <a:tab algn="l" pos="0"/>
                </a:tabLst>
              </a:pPr>
              <a:r>
                <a:rPr b="0" lang="fr-FR" sz="1700" spc="-1" strike="noStrike">
                  <a:solidFill>
                    <a:srgbClr val="ffffff"/>
                  </a:solidFill>
                  <a:latin typeface="Calibri"/>
                  <a:ea typeface="DejaVu Sans"/>
                </a:rPr>
                <a:t>déclaration:</a:t>
              </a:r>
              <a:endParaRPr b="0" lang="fr-FR" sz="1700" spc="-1" strike="noStrike">
                <a:latin typeface="Arial"/>
              </a:endParaRPr>
            </a:p>
          </p:txBody>
        </p:sp>
        <p:sp>
          <p:nvSpPr>
            <p:cNvPr id="557" name="CustomShape 6"/>
            <p:cNvSpPr/>
            <p:nvPr/>
          </p:nvSpPr>
          <p:spPr>
            <a:xfrm>
              <a:off x="947160" y="1848240"/>
              <a:ext cx="11069640" cy="447480"/>
            </a:xfrm>
            <a:custGeom>
              <a:avLst/>
              <a:gdLst/>
              <a:ahLst/>
              <a:rect l="l" t="t" r="r" b="b"/>
              <a:pathLst>
                <a:path w="11070772" h="448672">
                  <a:moveTo>
                    <a:pt x="0" y="0"/>
                  </a:moveTo>
                  <a:lnTo>
                    <a:pt x="11070772" y="0"/>
                  </a:lnTo>
                  <a:lnTo>
                    <a:pt x="11070772" y="448672"/>
                  </a:lnTo>
                  <a:lnTo>
                    <a:pt x="0" y="448672"/>
                  </a:lnTo>
                  <a:lnTo>
                    <a:pt x="0" y="0"/>
                  </a:lnTo>
                  <a:close/>
                </a:path>
              </a:pathLst>
            </a:custGeom>
            <a:noFill/>
            <a:ln>
              <a:noFill/>
            </a:ln>
          </p:spPr>
          <p:style>
            <a:lnRef idx="0"/>
            <a:fillRef idx="0"/>
            <a:effectRef idx="0"/>
            <a:fontRef idx="minor"/>
          </p:style>
          <p:txBody>
            <a:bodyPr lIns="351360" rIns="120960" tIns="21600" bIns="21600">
              <a:noAutofit/>
            </a:bodyPr>
            <a:p>
              <a:pPr>
                <a:lnSpc>
                  <a:spcPct val="90000"/>
                </a:lnSpc>
                <a:spcAft>
                  <a:spcPts val="300"/>
                </a:spcAft>
              </a:pPr>
              <a:r>
                <a:rPr b="0" lang="fr-FR" sz="1800" spc="-1" strike="noStrike">
                  <a:solidFill>
                    <a:srgbClr val="000000"/>
                  </a:solidFill>
                  <a:latin typeface="Calibri"/>
                  <a:ea typeface="DejaVu Sans"/>
                </a:rPr>
                <a:t>tableau </a:t>
              </a:r>
              <a:r>
                <a:rPr b="0" lang="fr-FR" sz="1800" spc="-1" strike="noStrike">
                  <a:solidFill>
                    <a:srgbClr val="5b9bd5"/>
                  </a:solidFill>
                  <a:latin typeface="Calibri"/>
                  <a:ea typeface="DejaVu Sans"/>
                </a:rPr>
                <a:t>EST_DU_TYPE</a:t>
              </a:r>
              <a:r>
                <a:rPr b="0" lang="fr-FR" sz="1800" spc="-1" strike="noStrike">
                  <a:solidFill>
                    <a:srgbClr val="000000"/>
                  </a:solidFill>
                  <a:latin typeface="Calibri"/>
                  <a:ea typeface="DejaVu Sans"/>
                </a:rPr>
                <a:t> LISTE</a:t>
              </a:r>
              <a:endParaRPr b="0" lang="fr-FR" sz="1800" spc="-1" strike="noStrike">
                <a:latin typeface="Arial"/>
              </a:endParaRPr>
            </a:p>
          </p:txBody>
        </p:sp>
        <p:sp>
          <p:nvSpPr>
            <p:cNvPr id="558" name="CustomShape 7"/>
            <p:cNvSpPr/>
            <p:nvPr/>
          </p:nvSpPr>
          <p:spPr>
            <a:xfrm>
              <a:off x="947160" y="2296800"/>
              <a:ext cx="11069640" cy="40680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3bca0"/>
            </a:solidFill>
            <a:ln w="12600">
              <a:solidFill>
                <a:srgbClr val="ffffff"/>
              </a:solidFill>
              <a:miter/>
            </a:ln>
          </p:spPr>
          <p:style>
            <a:lnRef idx="0"/>
            <a:fillRef idx="0"/>
            <a:effectRef idx="0"/>
            <a:fontRef idx="minor"/>
          </p:style>
          <p:txBody>
            <a:bodyPr lIns="84600" rIns="84600" tIns="84600" bIns="84600" anchor="ctr" anchorCtr="1">
              <a:noAutofit/>
            </a:bodyPr>
            <a:p>
              <a:pPr algn="ctr">
                <a:lnSpc>
                  <a:spcPct val="90000"/>
                </a:lnSpc>
                <a:spcAft>
                  <a:spcPts val="700"/>
                </a:spcAft>
                <a:tabLst>
                  <a:tab algn="l" pos="0"/>
                </a:tabLst>
              </a:pPr>
              <a:r>
                <a:rPr b="0" lang="fr-FR" sz="1700" spc="-1" strike="noStrike">
                  <a:solidFill>
                    <a:srgbClr val="ffffff"/>
                  </a:solidFill>
                  <a:latin typeface="Calibri"/>
                  <a:ea typeface="DejaVu Sans"/>
                </a:rPr>
                <a:t>pour les remplir: </a:t>
              </a:r>
              <a:endParaRPr b="0" lang="fr-FR" sz="1700" spc="-1" strike="noStrike">
                <a:latin typeface="Arial"/>
              </a:endParaRPr>
            </a:p>
          </p:txBody>
        </p:sp>
        <p:sp>
          <p:nvSpPr>
            <p:cNvPr id="559" name="CustomShape 8"/>
            <p:cNvSpPr/>
            <p:nvPr/>
          </p:nvSpPr>
          <p:spPr>
            <a:xfrm>
              <a:off x="947160" y="2753640"/>
              <a:ext cx="11069640" cy="40680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4b97b"/>
            </a:solidFill>
            <a:ln w="12600">
              <a:solidFill>
                <a:srgbClr val="ffffff"/>
              </a:solidFill>
              <a:miter/>
            </a:ln>
          </p:spPr>
          <p:style>
            <a:lnRef idx="0"/>
            <a:fillRef idx="0"/>
            <a:effectRef idx="0"/>
            <a:fontRef idx="minor"/>
          </p:style>
          <p:txBody>
            <a:bodyPr lIns="84600" rIns="84600" tIns="84600" bIns="84600" anchor="ctr">
              <a:noAutofit/>
            </a:bodyPr>
            <a:p>
              <a:pPr>
                <a:lnSpc>
                  <a:spcPct val="90000"/>
                </a:lnSpc>
                <a:spcAft>
                  <a:spcPts val="700"/>
                </a:spcAft>
              </a:pPr>
              <a:r>
                <a:rPr b="0" lang="fr-FR" sz="1700" spc="-1" strike="noStrike">
                  <a:solidFill>
                    <a:srgbClr val="ffffff"/>
                  </a:solidFill>
                  <a:latin typeface="Calibri"/>
                  <a:ea typeface="DejaVu Sans"/>
                </a:rPr>
                <a:t>affectation simple: tableau[2] </a:t>
              </a:r>
              <a:r>
                <a:rPr b="0" lang="fr-FR" sz="1800" spc="-1" strike="noStrike">
                  <a:solidFill>
                    <a:srgbClr val="000000"/>
                  </a:solidFill>
                  <a:latin typeface="Calibri"/>
                  <a:ea typeface="DejaVu Sans"/>
                </a:rPr>
                <a:t>PREND_LA_VALEUR 5</a:t>
              </a:r>
              <a:endParaRPr b="0" lang="fr-FR" sz="1800" spc="-1" strike="noStrike">
                <a:latin typeface="Arial"/>
              </a:endParaRPr>
            </a:p>
          </p:txBody>
        </p:sp>
        <p:sp>
          <p:nvSpPr>
            <p:cNvPr id="560" name="CustomShape 9"/>
            <p:cNvSpPr/>
            <p:nvPr/>
          </p:nvSpPr>
          <p:spPr>
            <a:xfrm>
              <a:off x="947160" y="3210480"/>
              <a:ext cx="11069640" cy="40680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5b559"/>
            </a:solidFill>
            <a:ln w="12600">
              <a:solidFill>
                <a:srgbClr val="ffffff"/>
              </a:solidFill>
              <a:miter/>
            </a:ln>
          </p:spPr>
          <p:style>
            <a:lnRef idx="0"/>
            <a:fillRef idx="0"/>
            <a:effectRef idx="0"/>
            <a:fontRef idx="minor"/>
          </p:style>
          <p:txBody>
            <a:bodyPr lIns="84600" rIns="84600" tIns="84600" bIns="84600" anchor="ctr">
              <a:noAutofit/>
            </a:bodyPr>
            <a:p>
              <a:pPr>
                <a:lnSpc>
                  <a:spcPct val="90000"/>
                </a:lnSpc>
                <a:spcAft>
                  <a:spcPts val="700"/>
                </a:spcAft>
                <a:tabLst>
                  <a:tab algn="l" pos="0"/>
                </a:tabLst>
              </a:pPr>
              <a:r>
                <a:rPr b="0" lang="fr-FR" sz="1700" spc="-1" strike="noStrike">
                  <a:solidFill>
                    <a:srgbClr val="ffffff"/>
                  </a:solidFill>
                  <a:latin typeface="Calibri"/>
                  <a:ea typeface="DejaVu Sans"/>
                </a:rPr>
                <a:t>itération: </a:t>
              </a:r>
              <a:endParaRPr b="0" lang="fr-FR" sz="1700" spc="-1" strike="noStrike">
                <a:latin typeface="Arial"/>
              </a:endParaRPr>
            </a:p>
          </p:txBody>
        </p:sp>
        <p:sp>
          <p:nvSpPr>
            <p:cNvPr id="561" name="CustomShape 10"/>
            <p:cNvSpPr/>
            <p:nvPr/>
          </p:nvSpPr>
          <p:spPr>
            <a:xfrm>
              <a:off x="947160" y="3618000"/>
              <a:ext cx="11069640" cy="896400"/>
            </a:xfrm>
            <a:custGeom>
              <a:avLst/>
              <a:gdLst/>
              <a:ahLst/>
              <a:rect l="l" t="t" r="r" b="b"/>
              <a:pathLst>
                <a:path w="11070772" h="897345">
                  <a:moveTo>
                    <a:pt x="0" y="0"/>
                  </a:moveTo>
                  <a:lnTo>
                    <a:pt x="11070772" y="0"/>
                  </a:lnTo>
                  <a:lnTo>
                    <a:pt x="11070772" y="897345"/>
                  </a:lnTo>
                  <a:lnTo>
                    <a:pt x="0" y="897345"/>
                  </a:lnTo>
                  <a:lnTo>
                    <a:pt x="0" y="0"/>
                  </a:lnTo>
                  <a:close/>
                </a:path>
              </a:pathLst>
            </a:custGeom>
            <a:noFill/>
            <a:ln>
              <a:noFill/>
            </a:ln>
          </p:spPr>
          <p:style>
            <a:lnRef idx="0"/>
            <a:fillRef idx="0"/>
            <a:effectRef idx="0"/>
            <a:fontRef idx="minor"/>
          </p:style>
          <p:txBody>
            <a:bodyPr lIns="351360" rIns="120960" tIns="21600" bIns="21600">
              <a:noAutofit/>
            </a:bodyPr>
            <a:p>
              <a:pPr marL="114480">
                <a:lnSpc>
                  <a:spcPct val="90000"/>
                </a:lnSpc>
                <a:spcAft>
                  <a:spcPts val="300"/>
                </a:spcAft>
              </a:pPr>
              <a:r>
                <a:rPr b="0" lang="fr-FR" sz="1300" spc="-1" strike="noStrike">
                  <a:solidFill>
                    <a:srgbClr val="000000"/>
                  </a:solidFill>
                  <a:latin typeface="Calibri"/>
                  <a:ea typeface="DejaVu Sans"/>
                </a:rPr>
                <a:t>POUR index ALLANT_DE 1 A 10</a:t>
              </a:r>
              <a:endParaRPr b="0" lang="fr-FR" sz="1300" spc="-1" strike="noStrike">
                <a:latin typeface="Arial"/>
              </a:endParaRPr>
            </a:p>
            <a:p>
              <a:pPr marL="114480">
                <a:lnSpc>
                  <a:spcPct val="90000"/>
                </a:lnSpc>
                <a:spcAft>
                  <a:spcPts val="300"/>
                </a:spcAft>
              </a:pPr>
              <a:r>
                <a:rPr b="0" lang="fr-FR" sz="1300" spc="-1" strike="noStrike">
                  <a:solidFill>
                    <a:srgbClr val="000000"/>
                  </a:solidFill>
                  <a:latin typeface="Calibri"/>
                  <a:ea typeface="DejaVu Sans"/>
                </a:rPr>
                <a:t>	</a:t>
              </a:r>
              <a:r>
                <a:rPr b="0" lang="fr-FR" sz="1300" spc="-1" strike="noStrike">
                  <a:solidFill>
                    <a:srgbClr val="000000"/>
                  </a:solidFill>
                  <a:latin typeface="Calibri"/>
                  <a:ea typeface="DejaVu Sans"/>
                </a:rPr>
                <a:t>DEBUT_POUR</a:t>
              </a:r>
              <a:endParaRPr b="0" lang="fr-FR" sz="1300" spc="-1" strike="noStrike">
                <a:latin typeface="Arial"/>
              </a:endParaRPr>
            </a:p>
            <a:p>
              <a:pPr marL="114480">
                <a:lnSpc>
                  <a:spcPct val="90000"/>
                </a:lnSpc>
                <a:spcAft>
                  <a:spcPts val="300"/>
                </a:spcAft>
              </a:pPr>
              <a:r>
                <a:rPr b="0" lang="fr-FR" sz="1300" spc="-1" strike="noStrike">
                  <a:solidFill>
                    <a:srgbClr val="000000"/>
                  </a:solidFill>
                  <a:latin typeface="Calibri"/>
                  <a:ea typeface="DejaVu Sans"/>
                </a:rPr>
                <a:t>	</a:t>
              </a:r>
              <a:r>
                <a:rPr b="0" lang="fr-FR" sz="1300" spc="-1" strike="noStrike">
                  <a:solidFill>
                    <a:srgbClr val="000000"/>
                  </a:solidFill>
                  <a:latin typeface="Calibri"/>
                  <a:ea typeface="DejaVu Sans"/>
                </a:rPr>
                <a:t>tableau[index] PREND_LA_VALEUR index</a:t>
              </a:r>
              <a:endParaRPr b="0" lang="fr-FR" sz="1300" spc="-1" strike="noStrike">
                <a:latin typeface="Arial"/>
              </a:endParaRPr>
            </a:p>
            <a:p>
              <a:pPr marL="114480">
                <a:lnSpc>
                  <a:spcPct val="90000"/>
                </a:lnSpc>
                <a:spcAft>
                  <a:spcPts val="300"/>
                </a:spcAft>
              </a:pPr>
              <a:r>
                <a:rPr b="0" lang="fr-FR" sz="1300" spc="-1" strike="noStrike">
                  <a:solidFill>
                    <a:srgbClr val="000000"/>
                  </a:solidFill>
                  <a:latin typeface="Calibri"/>
                  <a:ea typeface="DejaVu Sans"/>
                </a:rPr>
                <a:t>	</a:t>
              </a:r>
              <a:r>
                <a:rPr b="0" lang="fr-FR" sz="1300" spc="-1" strike="noStrike">
                  <a:solidFill>
                    <a:srgbClr val="000000"/>
                  </a:solidFill>
                  <a:latin typeface="Calibri"/>
                  <a:ea typeface="DejaVu Sans"/>
                </a:rPr>
                <a:t>FIN_POUR</a:t>
              </a:r>
              <a:endParaRPr b="0" lang="fr-FR" sz="1300" spc="-1" strike="noStrike">
                <a:latin typeface="Arial"/>
              </a:endParaRPr>
            </a:p>
          </p:txBody>
        </p:sp>
      </p:grpSp>
      <p:sp>
        <p:nvSpPr>
          <p:cNvPr id="562" name="CustomShape 11"/>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Description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Boucles</a:t>
            </a:r>
            <a:endParaRPr b="0" lang="fr-FR" sz="4000" spc="-1" strike="noStrike">
              <a:latin typeface="Arial"/>
            </a:endParaRPr>
          </a:p>
        </p:txBody>
      </p:sp>
      <p:sp>
        <p:nvSpPr>
          <p:cNvPr id="564"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565" name="CustomShape 3"/>
          <p:cNvSpPr/>
          <p:nvPr/>
        </p:nvSpPr>
        <p:spPr>
          <a:xfrm>
            <a:off x="1081800" y="555120"/>
            <a:ext cx="1055196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56000"/>
          </a:bodyPr>
          <a:p>
            <a:pPr>
              <a:lnSpc>
                <a:spcPct val="70000"/>
              </a:lnSpc>
              <a:spcBef>
                <a:spcPts val="1001"/>
              </a:spcBef>
              <a:tabLst>
                <a:tab algn="l" pos="0"/>
              </a:tabLst>
            </a:pPr>
            <a:r>
              <a:rPr b="0" lang="fr-FR" sz="2400" spc="-1" strike="noStrike">
                <a:solidFill>
                  <a:srgbClr val="ff0000"/>
                </a:solidFill>
                <a:latin typeface="Calibri"/>
                <a:ea typeface="DejaVu Sans"/>
              </a:rPr>
              <a:t>FONCTIONS_UTILISEES</a:t>
            </a:r>
            <a:endParaRPr b="0" lang="fr-FR" sz="2400" spc="-1" strike="noStrike">
              <a:latin typeface="Arial"/>
            </a:endParaRPr>
          </a:p>
          <a:p>
            <a:pPr>
              <a:lnSpc>
                <a:spcPct val="70000"/>
              </a:lnSpc>
              <a:spcBef>
                <a:spcPts val="1001"/>
              </a:spcBef>
              <a:tabLst>
                <a:tab algn="l" pos="0"/>
              </a:tabLst>
            </a:pPr>
            <a:r>
              <a:rPr b="0" lang="fr-FR" sz="2400" spc="-1" strike="noStrike">
                <a:solidFill>
                  <a:srgbClr val="ff0000"/>
                </a:solidFill>
                <a:latin typeface="Calibri"/>
                <a:ea typeface="DejaVu Sans"/>
              </a:rPr>
              <a:t>VARIABLES</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hasard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LISTE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index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NOMBRE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total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NOMBRE</a:t>
            </a:r>
            <a:endParaRPr b="0" lang="fr-FR" sz="2400" spc="-1" strike="noStrike">
              <a:latin typeface="Arial"/>
            </a:endParaRPr>
          </a:p>
          <a:p>
            <a:pPr>
              <a:lnSpc>
                <a:spcPct val="70000"/>
              </a:lnSpc>
              <a:spcBef>
                <a:spcPts val="1001"/>
              </a:spcBef>
              <a:tabLst>
                <a:tab algn="l" pos="0"/>
              </a:tabLst>
            </a:pPr>
            <a:r>
              <a:rPr b="0" lang="fr-FR" sz="2400" spc="-1" strike="noStrike">
                <a:solidFill>
                  <a:srgbClr val="ff0000"/>
                </a:solidFill>
                <a:latin typeface="Calibri"/>
                <a:ea typeface="DejaVu Sans"/>
              </a:rPr>
              <a:t>DEBUT_ALGORITHME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 renseigner la liste avec nombre aléatoire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POUR</a:t>
            </a:r>
            <a:r>
              <a:rPr b="0" lang="fr-FR" sz="2400" spc="-1" strike="noStrike">
                <a:solidFill>
                  <a:srgbClr val="000000"/>
                </a:solidFill>
                <a:latin typeface="Calibri"/>
                <a:ea typeface="DejaVu Sans"/>
              </a:rPr>
              <a:t> index </a:t>
            </a:r>
            <a:r>
              <a:rPr b="0" lang="fr-FR" sz="2400" spc="-1" strike="noStrike">
                <a:solidFill>
                  <a:srgbClr val="5b9bd5"/>
                </a:solidFill>
                <a:latin typeface="Calibri"/>
                <a:ea typeface="DejaVu Sans"/>
              </a:rPr>
              <a:t>ALLANT_DE</a:t>
            </a:r>
            <a:r>
              <a:rPr b="0" lang="fr-FR" sz="2400" spc="-1" strike="noStrike">
                <a:solidFill>
                  <a:srgbClr val="000000"/>
                </a:solidFill>
                <a:latin typeface="Calibri"/>
                <a:ea typeface="DejaVu Sans"/>
              </a:rPr>
              <a:t> 1 </a:t>
            </a:r>
            <a:r>
              <a:rPr b="0" lang="fr-FR" sz="2400" spc="-1" strike="noStrike">
                <a:solidFill>
                  <a:srgbClr val="5b9bd5"/>
                </a:solidFill>
                <a:latin typeface="Calibri"/>
                <a:ea typeface="DejaVu Sans"/>
              </a:rPr>
              <a:t>A</a:t>
            </a:r>
            <a:r>
              <a:rPr b="0" lang="fr-FR" sz="2400" spc="-1" strike="noStrike">
                <a:solidFill>
                  <a:srgbClr val="000000"/>
                </a:solidFill>
                <a:latin typeface="Calibri"/>
                <a:ea typeface="DejaVu Sans"/>
              </a:rPr>
              <a:t> 10</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DEBUT_POUR</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hasard[index] </a:t>
            </a:r>
            <a:r>
              <a:rPr b="0" lang="fr-FR" sz="2400" spc="-1" strike="noStrike">
                <a:solidFill>
                  <a:srgbClr val="5b9bd5"/>
                </a:solidFill>
                <a:latin typeface="Calibri"/>
                <a:ea typeface="DejaVu Sans"/>
              </a:rPr>
              <a:t>PREND_LA_VALEUR</a:t>
            </a:r>
            <a:r>
              <a:rPr b="0" lang="fr-FR" sz="2400" spc="-1" strike="noStrike">
                <a:solidFill>
                  <a:srgbClr val="000000"/>
                </a:solidFill>
                <a:latin typeface="Calibri"/>
                <a:ea typeface="DejaVu Sans"/>
              </a:rPr>
              <a:t> ALGOBOX_ALEA_ENT(0,100)</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FIN_POUR</a:t>
            </a:r>
            <a:endParaRPr b="0" lang="fr-FR" sz="2400" spc="-1" strike="noStrike">
              <a:latin typeface="Arial"/>
            </a:endParaRPr>
          </a:p>
          <a:p>
            <a:pPr>
              <a:lnSpc>
                <a:spcPct val="70000"/>
              </a:lnSpc>
              <a:spcBef>
                <a:spcPts val="1001"/>
              </a:spcBef>
              <a:tabLst>
                <a:tab algn="l" pos="0"/>
              </a:tabLst>
            </a:pPr>
            <a:r>
              <a:rPr b="0" lang="fr-FR" sz="2400" spc="-1" strike="noStrike">
                <a:solidFill>
                  <a:srgbClr val="5b9bd5"/>
                </a:solidFill>
                <a:latin typeface="Calibri"/>
                <a:ea typeface="DejaVu Sans"/>
              </a:rPr>
              <a:t>  </a:t>
            </a:r>
            <a:r>
              <a:rPr b="0" lang="fr-FR" sz="2400" spc="-1" strike="noStrike">
                <a:solidFill>
                  <a:srgbClr val="000000"/>
                </a:solidFill>
                <a:latin typeface="Calibri"/>
                <a:ea typeface="DejaVu Sans"/>
              </a:rPr>
              <a:t>// Calcul moyenne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total </a:t>
            </a:r>
            <a:r>
              <a:rPr b="0" lang="fr-FR" sz="2400" spc="-1" strike="noStrike">
                <a:solidFill>
                  <a:srgbClr val="5b9bd5"/>
                </a:solidFill>
                <a:latin typeface="Calibri"/>
                <a:ea typeface="DejaVu Sans"/>
              </a:rPr>
              <a:t>PREND_LA_VALEUR</a:t>
            </a:r>
            <a:r>
              <a:rPr b="0" lang="fr-FR" sz="2400" spc="-1" strike="noStrike">
                <a:solidFill>
                  <a:srgbClr val="000000"/>
                </a:solidFill>
                <a:latin typeface="Calibri"/>
                <a:ea typeface="DejaVu Sans"/>
              </a:rPr>
              <a:t> 0</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POUR</a:t>
            </a:r>
            <a:r>
              <a:rPr b="0" lang="fr-FR" sz="2400" spc="-1" strike="noStrike">
                <a:solidFill>
                  <a:srgbClr val="000000"/>
                </a:solidFill>
                <a:latin typeface="Calibri"/>
                <a:ea typeface="DejaVu Sans"/>
              </a:rPr>
              <a:t> index </a:t>
            </a:r>
            <a:r>
              <a:rPr b="0" lang="fr-FR" sz="2400" spc="-1" strike="noStrike">
                <a:solidFill>
                  <a:srgbClr val="5b9bd5"/>
                </a:solidFill>
                <a:latin typeface="Calibri"/>
                <a:ea typeface="DejaVu Sans"/>
              </a:rPr>
              <a:t>ALLANT_DE</a:t>
            </a:r>
            <a:r>
              <a:rPr b="0" lang="fr-FR" sz="2400" spc="-1" strike="noStrike">
                <a:solidFill>
                  <a:srgbClr val="000000"/>
                </a:solidFill>
                <a:latin typeface="Calibri"/>
                <a:ea typeface="DejaVu Sans"/>
              </a:rPr>
              <a:t> 1 </a:t>
            </a:r>
            <a:r>
              <a:rPr b="0" lang="fr-FR" sz="2400" spc="-1" strike="noStrike">
                <a:solidFill>
                  <a:srgbClr val="5b9bd5"/>
                </a:solidFill>
                <a:latin typeface="Calibri"/>
                <a:ea typeface="DejaVu Sans"/>
              </a:rPr>
              <a:t>A</a:t>
            </a:r>
            <a:r>
              <a:rPr b="0" lang="fr-FR" sz="2400" spc="-1" strike="noStrike">
                <a:solidFill>
                  <a:srgbClr val="000000"/>
                </a:solidFill>
                <a:latin typeface="Calibri"/>
                <a:ea typeface="DejaVu Sans"/>
              </a:rPr>
              <a:t> 10</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DEBUT_POUR</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total </a:t>
            </a:r>
            <a:r>
              <a:rPr b="0" lang="fr-FR" sz="2400" spc="-1" strike="noStrike">
                <a:solidFill>
                  <a:srgbClr val="5b9bd5"/>
                </a:solidFill>
                <a:latin typeface="Calibri"/>
                <a:ea typeface="DejaVu Sans"/>
              </a:rPr>
              <a:t>PREND_LA_VALEUR</a:t>
            </a:r>
            <a:r>
              <a:rPr b="0" lang="fr-FR" sz="2400" spc="-1" strike="noStrike">
                <a:solidFill>
                  <a:srgbClr val="000000"/>
                </a:solidFill>
                <a:latin typeface="Calibri"/>
                <a:ea typeface="DejaVu Sans"/>
              </a:rPr>
              <a:t> total + hasard[index]</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FIN_POUR</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AFFICHER</a:t>
            </a:r>
            <a:r>
              <a:rPr b="0" lang="fr-FR" sz="2400" spc="-1" strike="noStrike">
                <a:solidFill>
                  <a:srgbClr val="000000"/>
                </a:solidFill>
                <a:latin typeface="Calibri"/>
                <a:ea typeface="DejaVu Sans"/>
              </a:rPr>
              <a:t> "Moyenne "</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AFFICHERCALCUL</a:t>
            </a:r>
            <a:r>
              <a:rPr b="0" lang="fr-FR" sz="2400" spc="-1" strike="noStrike">
                <a:solidFill>
                  <a:srgbClr val="000000"/>
                </a:solidFill>
                <a:latin typeface="Calibri"/>
                <a:ea typeface="DejaVu Sans"/>
              </a:rPr>
              <a:t>* total / 10</a:t>
            </a:r>
            <a:endParaRPr b="0" lang="fr-FR" sz="2400" spc="-1" strike="noStrike">
              <a:latin typeface="Arial"/>
            </a:endParaRPr>
          </a:p>
          <a:p>
            <a:pPr>
              <a:lnSpc>
                <a:spcPct val="70000"/>
              </a:lnSpc>
              <a:spcBef>
                <a:spcPts val="1001"/>
              </a:spcBef>
              <a:tabLst>
                <a:tab algn="l" pos="0"/>
              </a:tabLst>
            </a:pPr>
            <a:r>
              <a:rPr b="0" lang="fr-FR" sz="2400" spc="-1" strike="noStrike">
                <a:solidFill>
                  <a:srgbClr val="ff0000"/>
                </a:solidFill>
                <a:latin typeface="Calibri"/>
                <a:ea typeface="DejaVu Sans"/>
              </a:rPr>
              <a:t>FIN_ALGORITHME</a:t>
            </a:r>
            <a:endParaRPr b="0" lang="fr-FR" sz="2400" spc="-1" strike="noStrike">
              <a:latin typeface="Arial"/>
            </a:endParaRPr>
          </a:p>
          <a:p>
            <a:pPr>
              <a:lnSpc>
                <a:spcPct val="70000"/>
              </a:lnSpc>
              <a:spcBef>
                <a:spcPts val="1001"/>
              </a:spcBef>
              <a:tabLst>
                <a:tab algn="l" pos="0"/>
              </a:tabLst>
            </a:pPr>
            <a:endParaRPr b="0" lang="fr-FR" sz="2400" spc="-1" strike="noStrike">
              <a:latin typeface="Arial"/>
            </a:endParaRPr>
          </a:p>
          <a:p>
            <a:pPr>
              <a:lnSpc>
                <a:spcPct val="70000"/>
              </a:lnSpc>
              <a:spcBef>
                <a:spcPts val="1001"/>
              </a:spcBef>
              <a:tabLst>
                <a:tab algn="l" pos="0"/>
              </a:tabLst>
            </a:pPr>
            <a:r>
              <a:rPr b="0" lang="fr-FR" sz="2400" spc="-1" strike="noStrike" u="sng">
                <a:solidFill>
                  <a:srgbClr val="0563c1"/>
                </a:solidFill>
                <a:uFillTx/>
                <a:latin typeface="Calibri"/>
                <a:ea typeface="DejaVu Sans"/>
                <a:hlinkClick r:id="rId1"/>
              </a:rPr>
              <a:t>tableau01.alg</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0" name="Group 1"/>
          <p:cNvGrpSpPr/>
          <p:nvPr/>
        </p:nvGrpSpPr>
        <p:grpSpPr>
          <a:xfrm>
            <a:off x="947160" y="213480"/>
            <a:ext cx="11069640" cy="6432120"/>
            <a:chOff x="947160" y="213480"/>
            <a:chExt cx="11069640" cy="6432120"/>
          </a:xfrm>
        </p:grpSpPr>
        <p:sp>
          <p:nvSpPr>
            <p:cNvPr id="261" name="CustomShape 2"/>
            <p:cNvSpPr/>
            <p:nvPr/>
          </p:nvSpPr>
          <p:spPr>
            <a:xfrm>
              <a:off x="947160" y="700560"/>
              <a:ext cx="11069640" cy="830520"/>
            </a:xfrm>
            <a:prstGeom prst="rect">
              <a:avLst/>
            </a:prstGeom>
            <a:solidFill>
              <a:srgbClr val="ffffff">
                <a:alpha val="90000"/>
              </a:srgbClr>
            </a:solidFill>
            <a:ln w="6480">
              <a:solidFill>
                <a:srgbClr val="4472c4"/>
              </a:solidFill>
              <a:miter/>
            </a:ln>
          </p:spPr>
          <p:style>
            <a:lnRef idx="0"/>
            <a:fillRef idx="0"/>
            <a:effectRef idx="0"/>
            <a:fontRef idx="minor"/>
          </p:style>
        </p:sp>
        <p:sp>
          <p:nvSpPr>
            <p:cNvPr id="262" name="CustomShape 3"/>
            <p:cNvSpPr/>
            <p:nvPr/>
          </p:nvSpPr>
          <p:spPr>
            <a:xfrm>
              <a:off x="1500480" y="213480"/>
              <a:ext cx="9974520" cy="973080"/>
            </a:xfrm>
            <a:custGeom>
              <a:avLst/>
              <a:gdLst/>
              <a:ahLst/>
              <a:rect l="l" t="t" r="r" b="b"/>
              <a:pathLst>
                <a:path w="9975596" h="974160">
                  <a:moveTo>
                    <a:pt x="0" y="162363"/>
                  </a:moveTo>
                  <a:cubicBezTo>
                    <a:pt x="0" y="72692"/>
                    <a:pt x="72692" y="0"/>
                    <a:pt x="162363" y="0"/>
                  </a:cubicBezTo>
                  <a:lnTo>
                    <a:pt x="9813233" y="0"/>
                  </a:lnTo>
                  <a:cubicBezTo>
                    <a:pt x="9902904" y="0"/>
                    <a:pt x="9975596" y="72692"/>
                    <a:pt x="9975596" y="162363"/>
                  </a:cubicBezTo>
                  <a:lnTo>
                    <a:pt x="9975596" y="811797"/>
                  </a:lnTo>
                  <a:cubicBezTo>
                    <a:pt x="9975596" y="901468"/>
                    <a:pt x="9902904" y="974160"/>
                    <a:pt x="9813233" y="974160"/>
                  </a:cubicBezTo>
                  <a:lnTo>
                    <a:pt x="162363" y="974160"/>
                  </a:lnTo>
                  <a:cubicBezTo>
                    <a:pt x="72692" y="974160"/>
                    <a:pt x="0" y="901468"/>
                    <a:pt x="0" y="811797"/>
                  </a:cubicBezTo>
                  <a:lnTo>
                    <a:pt x="0" y="162363"/>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340560" rIns="340560" tIns="47520" bIns="47520" anchor="ctr">
              <a:noAutofit/>
            </a:bodyPr>
            <a:p>
              <a:pPr>
                <a:lnSpc>
                  <a:spcPct val="90000"/>
                </a:lnSpc>
                <a:spcAft>
                  <a:spcPts val="1199"/>
                </a:spcAft>
                <a:tabLst>
                  <a:tab algn="l" pos="0"/>
                </a:tabLst>
              </a:pPr>
              <a:r>
                <a:rPr b="0" lang="fr-FR" sz="2800" spc="-1" strike="noStrike">
                  <a:solidFill>
                    <a:srgbClr val="ffffff"/>
                  </a:solidFill>
                  <a:latin typeface="Calibri"/>
                  <a:ea typeface="DejaVu Sans"/>
                </a:rPr>
                <a:t>Puis-je appliquer cet enchaînement au rangement de mon univers Vélo?</a:t>
              </a:r>
              <a:endParaRPr b="0" lang="fr-FR" sz="2800" spc="-1" strike="noStrike">
                <a:latin typeface="Arial"/>
              </a:endParaRPr>
            </a:p>
          </p:txBody>
        </p:sp>
        <p:sp>
          <p:nvSpPr>
            <p:cNvPr id="263" name="CustomShape 4"/>
            <p:cNvSpPr/>
            <p:nvPr/>
          </p:nvSpPr>
          <p:spPr>
            <a:xfrm>
              <a:off x="947160" y="2197440"/>
              <a:ext cx="11069640" cy="1454400"/>
            </a:xfrm>
            <a:custGeom>
              <a:avLst/>
              <a:gdLst/>
              <a:ahLst/>
              <a:rect l="l" t="t" r="r" b="b"/>
              <a:pathLst>
                <a:path w="11070772" h="1455300">
                  <a:moveTo>
                    <a:pt x="0" y="0"/>
                  </a:moveTo>
                  <a:lnTo>
                    <a:pt x="11070772" y="0"/>
                  </a:lnTo>
                  <a:lnTo>
                    <a:pt x="11070772" y="1455300"/>
                  </a:lnTo>
                  <a:lnTo>
                    <a:pt x="0" y="1455300"/>
                  </a:lnTo>
                  <a:lnTo>
                    <a:pt x="0" y="0"/>
                  </a:lnTo>
                  <a:close/>
                </a:path>
              </a:pathLst>
            </a:custGeom>
            <a:solidFill>
              <a:srgbClr val="ffffff">
                <a:alpha val="90000"/>
              </a:srgbClr>
            </a:solidFill>
            <a:ln w="6480">
              <a:solidFill>
                <a:srgbClr val="43beb9"/>
              </a:solidFill>
              <a:miter/>
            </a:ln>
          </p:spPr>
          <p:style>
            <a:lnRef idx="0"/>
            <a:fillRef idx="0"/>
            <a:effectRef idx="0"/>
            <a:fontRef idx="minor"/>
          </p:style>
          <p:txBody>
            <a:bodyPr lIns="859320" rIns="859320" tIns="687240" bIns="142200">
              <a:noAutofit/>
            </a:bodyPr>
            <a:p>
              <a:pPr lvl="1" marL="228600" indent="-227520">
                <a:lnSpc>
                  <a:spcPct val="90000"/>
                </a:lnSpc>
                <a:spcAft>
                  <a:spcPts val="400"/>
                </a:spcAft>
                <a:buClr>
                  <a:srgbClr val="000000"/>
                </a:buClr>
                <a:buFont typeface="Symbol"/>
                <a:buChar char=""/>
              </a:pPr>
              <a:r>
                <a:rPr b="0" lang="fr-FR" sz="2000" spc="-1" strike="noStrike">
                  <a:solidFill>
                    <a:srgbClr val="000000"/>
                  </a:solidFill>
                  <a:latin typeface="Calibri"/>
                  <a:ea typeface="DejaVu Sans"/>
                </a:rPr>
                <a:t>définition de l’univers</a:t>
              </a:r>
              <a:endParaRPr b="0" lang="fr-FR" sz="2000" spc="-1" strike="noStrike">
                <a:latin typeface="Arial"/>
              </a:endParaRPr>
            </a:p>
            <a:p>
              <a:pPr lvl="1" marL="228600" indent="-227520">
                <a:lnSpc>
                  <a:spcPct val="90000"/>
                </a:lnSpc>
                <a:spcAft>
                  <a:spcPts val="400"/>
                </a:spcAft>
                <a:buClr>
                  <a:srgbClr val="000000"/>
                </a:buClr>
                <a:buFont typeface="Symbol"/>
                <a:buChar char=""/>
              </a:pPr>
              <a:r>
                <a:rPr b="0" lang="fr-FR" sz="2000" spc="-1" strike="noStrike">
                  <a:solidFill>
                    <a:srgbClr val="000000"/>
                  </a:solidFill>
                  <a:latin typeface="Calibri"/>
                  <a:ea typeface="DejaVu Sans"/>
                </a:rPr>
                <a:t>énumération des objets par univers</a:t>
              </a:r>
              <a:endParaRPr b="0" lang="fr-FR" sz="2000" spc="-1" strike="noStrike">
                <a:latin typeface="Arial"/>
              </a:endParaRPr>
            </a:p>
          </p:txBody>
        </p:sp>
        <p:sp>
          <p:nvSpPr>
            <p:cNvPr id="264" name="CustomShape 5"/>
            <p:cNvSpPr/>
            <p:nvPr/>
          </p:nvSpPr>
          <p:spPr>
            <a:xfrm>
              <a:off x="1500480" y="1710360"/>
              <a:ext cx="9974520" cy="973080"/>
            </a:xfrm>
            <a:custGeom>
              <a:avLst/>
              <a:gdLst/>
              <a:ahLst/>
              <a:rect l="l" t="t" r="r" b="b"/>
              <a:pathLst>
                <a:path w="9975596" h="974160">
                  <a:moveTo>
                    <a:pt x="0" y="162363"/>
                  </a:moveTo>
                  <a:cubicBezTo>
                    <a:pt x="0" y="72692"/>
                    <a:pt x="72692" y="0"/>
                    <a:pt x="162363" y="0"/>
                  </a:cubicBezTo>
                  <a:lnTo>
                    <a:pt x="9813233" y="0"/>
                  </a:lnTo>
                  <a:cubicBezTo>
                    <a:pt x="9902904" y="0"/>
                    <a:pt x="9975596" y="72692"/>
                    <a:pt x="9975596" y="162363"/>
                  </a:cubicBezTo>
                  <a:lnTo>
                    <a:pt x="9975596" y="811797"/>
                  </a:lnTo>
                  <a:cubicBezTo>
                    <a:pt x="9975596" y="901468"/>
                    <a:pt x="9902904" y="974160"/>
                    <a:pt x="9813233" y="974160"/>
                  </a:cubicBezTo>
                  <a:lnTo>
                    <a:pt x="162363" y="974160"/>
                  </a:lnTo>
                  <a:cubicBezTo>
                    <a:pt x="72692" y="974160"/>
                    <a:pt x="0" y="901468"/>
                    <a:pt x="0" y="811797"/>
                  </a:cubicBezTo>
                  <a:lnTo>
                    <a:pt x="0" y="162363"/>
                  </a:lnTo>
                  <a:close/>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txBody>
            <a:bodyPr lIns="340560" rIns="340560" tIns="47520" bIns="47520" anchor="ctr">
              <a:noAutofit/>
            </a:bodyPr>
            <a:p>
              <a:pPr>
                <a:lnSpc>
                  <a:spcPct val="90000"/>
                </a:lnSpc>
                <a:spcAft>
                  <a:spcPts val="1199"/>
                </a:spcAft>
                <a:tabLst>
                  <a:tab algn="l" pos="0"/>
                </a:tabLst>
              </a:pPr>
              <a:r>
                <a:rPr b="0" lang="fr-FR" sz="2800" spc="-1" strike="noStrike">
                  <a:solidFill>
                    <a:srgbClr val="ffffff"/>
                  </a:solidFill>
                  <a:latin typeface="Calibri"/>
                  <a:ea typeface="DejaVu Sans"/>
                </a:rPr>
                <a:t>si oui, quel changement va avoir lieu dans l’enchaînement? </a:t>
              </a:r>
              <a:endParaRPr b="0" lang="fr-FR" sz="2800" spc="-1" strike="noStrike">
                <a:latin typeface="Arial"/>
              </a:endParaRPr>
            </a:p>
          </p:txBody>
        </p:sp>
        <p:sp>
          <p:nvSpPr>
            <p:cNvPr id="265" name="CustomShape 6"/>
            <p:cNvSpPr/>
            <p:nvPr/>
          </p:nvSpPr>
          <p:spPr>
            <a:xfrm>
              <a:off x="947160" y="4318200"/>
              <a:ext cx="11069640" cy="830520"/>
            </a:xfrm>
            <a:prstGeom prst="rect">
              <a:avLst/>
            </a:prstGeom>
            <a:solidFill>
              <a:srgbClr val="ffffff">
                <a:alpha val="90000"/>
              </a:srgbClr>
            </a:solidFill>
            <a:ln w="6480">
              <a:solidFill>
                <a:srgbClr val="45b664"/>
              </a:solidFill>
              <a:miter/>
            </a:ln>
          </p:spPr>
          <p:style>
            <a:lnRef idx="0"/>
            <a:fillRef idx="0"/>
            <a:effectRef idx="0"/>
            <a:fontRef idx="minor"/>
          </p:style>
        </p:sp>
        <p:sp>
          <p:nvSpPr>
            <p:cNvPr id="266" name="CustomShape 7"/>
            <p:cNvSpPr/>
            <p:nvPr/>
          </p:nvSpPr>
          <p:spPr>
            <a:xfrm>
              <a:off x="1500480" y="3831120"/>
              <a:ext cx="9974520" cy="973080"/>
            </a:xfrm>
            <a:custGeom>
              <a:avLst/>
              <a:gdLst/>
              <a:ahLst/>
              <a:rect l="l" t="t" r="r" b="b"/>
              <a:pathLst>
                <a:path w="9975596" h="974160">
                  <a:moveTo>
                    <a:pt x="0" y="162363"/>
                  </a:moveTo>
                  <a:cubicBezTo>
                    <a:pt x="0" y="72692"/>
                    <a:pt x="72692" y="0"/>
                    <a:pt x="162363" y="0"/>
                  </a:cubicBezTo>
                  <a:lnTo>
                    <a:pt x="9813233" y="0"/>
                  </a:lnTo>
                  <a:cubicBezTo>
                    <a:pt x="9902904" y="0"/>
                    <a:pt x="9975596" y="72692"/>
                    <a:pt x="9975596" y="162363"/>
                  </a:cubicBezTo>
                  <a:lnTo>
                    <a:pt x="9975596" y="811797"/>
                  </a:lnTo>
                  <a:cubicBezTo>
                    <a:pt x="9975596" y="901468"/>
                    <a:pt x="9902904" y="974160"/>
                    <a:pt x="9813233" y="974160"/>
                  </a:cubicBezTo>
                  <a:lnTo>
                    <a:pt x="162363" y="974160"/>
                  </a:lnTo>
                  <a:cubicBezTo>
                    <a:pt x="72692" y="974160"/>
                    <a:pt x="0" y="901468"/>
                    <a:pt x="0" y="811797"/>
                  </a:cubicBezTo>
                  <a:lnTo>
                    <a:pt x="0" y="162363"/>
                  </a:lnTo>
                  <a:close/>
                </a:path>
              </a:pathLst>
            </a:custGeom>
            <a:gradFill rotWithShape="0">
              <a:gsLst>
                <a:gs pos="0">
                  <a:srgbClr val="5fc077"/>
                </a:gs>
                <a:gs pos="100000">
                  <a:srgbClr val="3fbc62"/>
                </a:gs>
              </a:gsLst>
              <a:lin ang="5400000"/>
            </a:gradFill>
            <a:ln>
              <a:noFill/>
            </a:ln>
            <a:effectLst>
              <a:outerShdw algn="tl" dir="5400000" dist="19080">
                <a:srgbClr val="000000">
                  <a:alpha val="63000"/>
                </a:srgbClr>
              </a:outerShdw>
            </a:effectLst>
          </p:spPr>
          <p:style>
            <a:lnRef idx="0"/>
            <a:fillRef idx="0"/>
            <a:effectRef idx="0"/>
            <a:fontRef idx="minor"/>
          </p:style>
          <p:txBody>
            <a:bodyPr lIns="340560" rIns="340560" tIns="47520" bIns="47520" anchor="ctr">
              <a:noAutofit/>
            </a:bodyPr>
            <a:p>
              <a:pPr>
                <a:lnSpc>
                  <a:spcPct val="90000"/>
                </a:lnSpc>
                <a:spcAft>
                  <a:spcPts val="1199"/>
                </a:spcAft>
                <a:tabLst>
                  <a:tab algn="l" pos="0"/>
                </a:tabLst>
              </a:pPr>
              <a:r>
                <a:rPr b="0" lang="fr-FR" sz="2800" spc="-1" strike="noStrike">
                  <a:solidFill>
                    <a:srgbClr val="ffffff"/>
                  </a:solidFill>
                  <a:latin typeface="Calibri"/>
                  <a:ea typeface="DejaVu Sans"/>
                </a:rPr>
                <a:t>Puis-je appliquer cet enchaînement au rangement de mon univers Menuiserie? de la cuisine? de mon magasin à l’atelier?</a:t>
              </a:r>
              <a:endParaRPr b="0" lang="fr-FR" sz="2800" spc="-1" strike="noStrike">
                <a:latin typeface="Arial"/>
              </a:endParaRPr>
            </a:p>
          </p:txBody>
        </p:sp>
        <p:sp>
          <p:nvSpPr>
            <p:cNvPr id="267" name="CustomShape 8"/>
            <p:cNvSpPr/>
            <p:nvPr/>
          </p:nvSpPr>
          <p:spPr>
            <a:xfrm>
              <a:off x="947160" y="5815080"/>
              <a:ext cx="11069640" cy="830520"/>
            </a:xfrm>
            <a:prstGeom prst="rect">
              <a:avLst/>
            </a:prstGeom>
            <a:solidFill>
              <a:srgbClr val="ffffff">
                <a:alpha val="90000"/>
              </a:srgbClr>
            </a:solidFill>
            <a:ln w="6480">
              <a:solidFill>
                <a:srgbClr val="70ad47"/>
              </a:solidFill>
              <a:miter/>
            </a:ln>
          </p:spPr>
          <p:style>
            <a:lnRef idx="0"/>
            <a:fillRef idx="0"/>
            <a:effectRef idx="0"/>
            <a:fontRef idx="minor"/>
          </p:style>
        </p:sp>
        <p:sp>
          <p:nvSpPr>
            <p:cNvPr id="268" name="CustomShape 9"/>
            <p:cNvSpPr/>
            <p:nvPr/>
          </p:nvSpPr>
          <p:spPr>
            <a:xfrm>
              <a:off x="1500480" y="5328000"/>
              <a:ext cx="9974520" cy="973080"/>
            </a:xfrm>
            <a:custGeom>
              <a:avLst/>
              <a:gdLst/>
              <a:ahLst/>
              <a:rect l="l" t="t" r="r" b="b"/>
              <a:pathLst>
                <a:path w="9975674" h="974160">
                  <a:moveTo>
                    <a:pt x="0" y="162363"/>
                  </a:moveTo>
                  <a:cubicBezTo>
                    <a:pt x="0" y="72692"/>
                    <a:pt x="72692" y="0"/>
                    <a:pt x="162363" y="0"/>
                  </a:cubicBezTo>
                  <a:lnTo>
                    <a:pt x="9813311" y="0"/>
                  </a:lnTo>
                  <a:cubicBezTo>
                    <a:pt x="9902982" y="0"/>
                    <a:pt x="9975674" y="72692"/>
                    <a:pt x="9975674" y="162363"/>
                  </a:cubicBezTo>
                  <a:lnTo>
                    <a:pt x="9975674" y="811797"/>
                  </a:lnTo>
                  <a:cubicBezTo>
                    <a:pt x="9975674" y="901468"/>
                    <a:pt x="9902982" y="974160"/>
                    <a:pt x="9813311" y="974160"/>
                  </a:cubicBezTo>
                  <a:lnTo>
                    <a:pt x="162363" y="974160"/>
                  </a:lnTo>
                  <a:cubicBezTo>
                    <a:pt x="72692" y="974160"/>
                    <a:pt x="0" y="901468"/>
                    <a:pt x="0" y="811797"/>
                  </a:cubicBezTo>
                  <a:lnTo>
                    <a:pt x="0" y="162363"/>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340560" rIns="340560" tIns="47520" bIns="47520" anchor="ctr">
              <a:noAutofit/>
            </a:bodyPr>
            <a:p>
              <a:pPr>
                <a:lnSpc>
                  <a:spcPct val="90000"/>
                </a:lnSpc>
                <a:spcAft>
                  <a:spcPts val="1199"/>
                </a:spcAft>
                <a:tabLst>
                  <a:tab algn="l" pos="0"/>
                </a:tabLst>
              </a:pPr>
              <a:r>
                <a:rPr b="0" lang="fr-FR" sz="2800" spc="-1" strike="noStrike">
                  <a:solidFill>
                    <a:srgbClr val="ffffff"/>
                  </a:solidFill>
                  <a:latin typeface="Calibri"/>
                  <a:ea typeface="DejaVu Sans"/>
                </a:rPr>
                <a:t>Quel autre exemple, significativement différent proposez-vous?</a:t>
              </a:r>
              <a:endParaRPr b="0" lang="fr-FR" sz="2800" spc="-1" strike="noStrike">
                <a:latin typeface="Arial"/>
              </a:endParaRPr>
            </a:p>
          </p:txBody>
        </p:sp>
      </p:grpSp>
      <p:sp>
        <p:nvSpPr>
          <p:cNvPr id="269" name="CustomShape 10"/>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Généralisation de la solution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Boucles</a:t>
            </a:r>
            <a:endParaRPr b="0" lang="fr-FR" sz="4000" spc="-1" strike="noStrike">
              <a:latin typeface="Arial"/>
            </a:endParaRPr>
          </a:p>
        </p:txBody>
      </p:sp>
      <p:sp>
        <p:nvSpPr>
          <p:cNvPr id="567"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1</a:t>
            </a:r>
            <a:endParaRPr b="0" lang="fr-FR" sz="2400" spc="-1" strike="noStrike">
              <a:latin typeface="Arial"/>
            </a:endParaRPr>
          </a:p>
        </p:txBody>
      </p:sp>
      <p:sp>
        <p:nvSpPr>
          <p:cNvPr id="568" name="CustomShape 3"/>
          <p:cNvSpPr/>
          <p:nvPr/>
        </p:nvSpPr>
        <p:spPr>
          <a:xfrm>
            <a:off x="6358320" y="91440"/>
            <a:ext cx="5275440" cy="462600"/>
          </a:xfrm>
          <a:prstGeom prst="rect">
            <a:avLst/>
          </a:prstGeom>
          <a:noFill/>
          <a:ln w="9360">
            <a:noFill/>
          </a:ln>
        </p:spPr>
        <p:style>
          <a:lnRef idx="0"/>
          <a:fillRef idx="0"/>
          <a:effectRef idx="0"/>
          <a:fontRef idx="minor"/>
        </p:style>
        <p:txBody>
          <a:bodyPr lIns="90000" rIns="90000" tIns="45000" bIns="45000" anchor="b">
            <a:noAutofit/>
          </a:bodyPr>
          <a:p>
            <a:pPr>
              <a:lnSpc>
                <a:spcPct val="90000"/>
              </a:lnSpc>
              <a:spcBef>
                <a:spcPts val="1001"/>
              </a:spcBef>
              <a:tabLst>
                <a:tab algn="l" pos="0"/>
              </a:tabLst>
            </a:pPr>
            <a:r>
              <a:rPr b="1" lang="fr-FR" sz="2400" spc="-1" strike="noStrike">
                <a:solidFill>
                  <a:srgbClr val="2f5597"/>
                </a:solidFill>
                <a:latin typeface="Calibri"/>
                <a:ea typeface="DejaVu Sans"/>
              </a:rPr>
              <a:t>Exo 2</a:t>
            </a:r>
            <a:endParaRPr b="0" lang="fr-FR" sz="2400" spc="-1" strike="noStrike">
              <a:latin typeface="Arial"/>
            </a:endParaRPr>
          </a:p>
        </p:txBody>
      </p:sp>
      <p:sp>
        <p:nvSpPr>
          <p:cNvPr id="569" name="CustomShape 4"/>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a:lnSpc>
                <a:spcPct val="70000"/>
              </a:lnSpc>
              <a:spcBef>
                <a:spcPts val="1001"/>
              </a:spcBef>
              <a:tabLst>
                <a:tab algn="l" pos="0"/>
              </a:tabLst>
            </a:pPr>
            <a:r>
              <a:rPr b="0" lang="fr-FR" sz="2400" spc="-1" strike="noStrike">
                <a:solidFill>
                  <a:srgbClr val="000000"/>
                </a:solidFill>
                <a:latin typeface="Calibri"/>
                <a:ea typeface="DejaVu Sans"/>
              </a:rPr>
              <a:t>Refaire l’exercice 1 en 2 phases:</a:t>
            </a:r>
            <a:endParaRPr b="0" lang="fr-FR" sz="2400" spc="-1" strike="noStrike">
              <a:latin typeface="Arial"/>
            </a:endParaRPr>
          </a:p>
          <a:p>
            <a:pPr marL="228600" indent="-227520">
              <a:lnSpc>
                <a:spcPct val="70000"/>
              </a:lnSpc>
              <a:spcBef>
                <a:spcPts val="1001"/>
              </a:spcBef>
              <a:buClr>
                <a:srgbClr val="000000"/>
              </a:buClr>
              <a:buFont typeface="Arial"/>
              <a:buChar char="-"/>
              <a:tabLst>
                <a:tab algn="l" pos="0"/>
              </a:tabLst>
            </a:pPr>
            <a:r>
              <a:rPr b="0" lang="fr-FR" sz="2400" spc="-1" strike="noStrike">
                <a:solidFill>
                  <a:srgbClr val="000000"/>
                </a:solidFill>
                <a:latin typeface="Calibri"/>
                <a:ea typeface="DejaVu Sans"/>
              </a:rPr>
              <a:t>Phase 1: Réaliser tous les tirages et stocker les données dans un tableau à 2 dimensions.</a:t>
            </a:r>
            <a:endParaRPr b="0" lang="fr-FR" sz="2400" spc="-1" strike="noStrike">
              <a:latin typeface="Arial"/>
            </a:endParaRPr>
          </a:p>
          <a:p>
            <a:pPr marL="228600" indent="-227520">
              <a:lnSpc>
                <a:spcPct val="70000"/>
              </a:lnSpc>
              <a:spcBef>
                <a:spcPts val="1001"/>
              </a:spcBef>
              <a:buClr>
                <a:srgbClr val="000000"/>
              </a:buClr>
              <a:buFont typeface="Arial"/>
              <a:buChar char="-"/>
              <a:tabLst>
                <a:tab algn="l" pos="0"/>
              </a:tabLst>
            </a:pPr>
            <a:r>
              <a:rPr b="0" lang="fr-FR" sz="2400" spc="-1" strike="noStrike">
                <a:solidFill>
                  <a:srgbClr val="000000"/>
                </a:solidFill>
                <a:latin typeface="Calibri"/>
                <a:ea typeface="DejaVu Sans"/>
              </a:rPr>
              <a:t>Phase 2: Analyser les données pour afficher les informations demandées.</a:t>
            </a:r>
            <a:endParaRPr b="0" lang="fr-FR" sz="2400" spc="-1" strike="noStrike">
              <a:latin typeface="Arial"/>
            </a:endParaRPr>
          </a:p>
          <a:p>
            <a:pPr>
              <a:lnSpc>
                <a:spcPct val="70000"/>
              </a:lnSpc>
              <a:spcBef>
                <a:spcPts val="1001"/>
              </a:spcBef>
              <a:tabLst>
                <a:tab algn="l" pos="0"/>
              </a:tabLst>
            </a:pP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Astuce: AlgoBox ne connaît que les tableaux à 1 dimension. Vous pouvez simuler un tableau à 2 dimensions.</a:t>
            </a:r>
            <a:endParaRPr b="0" lang="fr-FR" sz="2400" spc="-1" strike="noStrike">
              <a:latin typeface="Arial"/>
            </a:endParaRPr>
          </a:p>
          <a:p>
            <a:pPr>
              <a:lnSpc>
                <a:spcPct val="70000"/>
              </a:lnSpc>
              <a:spcBef>
                <a:spcPts val="1001"/>
              </a:spcBef>
              <a:tabLst>
                <a:tab algn="l" pos="0"/>
              </a:tabLst>
            </a:pPr>
            <a:r>
              <a:rPr b="0" lang="fr-FR" sz="2400" spc="-1" strike="noStrike" u="sng">
                <a:solidFill>
                  <a:srgbClr val="0563c1"/>
                </a:solidFill>
                <a:uFillTx/>
                <a:latin typeface="Calibri"/>
                <a:ea typeface="DejaVu Sans"/>
                <a:hlinkClick r:id="rId1"/>
              </a:rPr>
              <a:t>https://www.xm1math.net/algobox/doc.html#SECTION9</a:t>
            </a:r>
            <a:endParaRPr b="0" lang="fr-FR" sz="2400" spc="-1" strike="noStrike">
              <a:latin typeface="Arial"/>
            </a:endParaRPr>
          </a:p>
          <a:p>
            <a:pPr>
              <a:lnSpc>
                <a:spcPct val="70000"/>
              </a:lnSpc>
              <a:spcBef>
                <a:spcPts val="1001"/>
              </a:spcBef>
              <a:tabLst>
                <a:tab algn="l" pos="0"/>
              </a:tabLst>
            </a:pPr>
            <a:endParaRPr b="0" lang="fr-FR" sz="2400" spc="-1" strike="noStrike">
              <a:latin typeface="Arial"/>
            </a:endParaRPr>
          </a:p>
          <a:p>
            <a:pPr>
              <a:lnSpc>
                <a:spcPct val="70000"/>
              </a:lnSpc>
              <a:spcBef>
                <a:spcPts val="1001"/>
              </a:spcBef>
              <a:tabLst>
                <a:tab algn="l" pos="0"/>
              </a:tabLst>
            </a:pPr>
            <a:r>
              <a:rPr b="0" lang="fr-FR" sz="2400" spc="-1" strike="noStrike" u="sng">
                <a:solidFill>
                  <a:srgbClr val="0563c1"/>
                </a:solidFill>
                <a:uFillTx/>
                <a:latin typeface="Calibri"/>
                <a:ea typeface="DejaVu Sans"/>
                <a:hlinkClick r:id="rId2"/>
              </a:rPr>
              <a:t>solutions\exo_tableau02.alg</a:t>
            </a:r>
            <a:endParaRPr b="0" lang="fr-FR" sz="2400" spc="-1" strike="noStrike">
              <a:latin typeface="Arial"/>
            </a:endParaRPr>
          </a:p>
          <a:p>
            <a:pPr>
              <a:lnSpc>
                <a:spcPct val="70000"/>
              </a:lnSpc>
              <a:spcBef>
                <a:spcPts val="1001"/>
              </a:spcBef>
              <a:tabLst>
                <a:tab algn="l" pos="0"/>
              </a:tabLst>
            </a:pPr>
            <a:endParaRPr b="0" lang="fr-FR" sz="2400" spc="-1" strike="noStrike">
              <a:latin typeface="Arial"/>
            </a:endParaRPr>
          </a:p>
        </p:txBody>
      </p:sp>
      <p:sp>
        <p:nvSpPr>
          <p:cNvPr id="570" name="CustomShape 5"/>
          <p:cNvSpPr/>
          <p:nvPr/>
        </p:nvSpPr>
        <p:spPr>
          <a:xfrm>
            <a:off x="108180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a:lnSpc>
                <a:spcPct val="70000"/>
              </a:lnSpc>
              <a:spcBef>
                <a:spcPts val="1001"/>
              </a:spcBef>
              <a:tabLst>
                <a:tab algn="l" pos="0"/>
              </a:tabLst>
            </a:pPr>
            <a:r>
              <a:rPr b="0" lang="fr-FR" sz="2400" spc="-1" strike="noStrike">
                <a:solidFill>
                  <a:srgbClr val="000000"/>
                </a:solidFill>
                <a:latin typeface="Calibri"/>
                <a:ea typeface="DejaVu Sans"/>
              </a:rPr>
              <a:t>Lire le nombre de joueurs et le nombre de tirages pour paramétrer le jeu. </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A chaque tirage, chaque joueur jette 2 dés. Vous utiliserez la fonction ALGOBOX_ALEA_ENT(p,n) qui renvoie un entier pseudo-aléatoire compris entre p et n. Le joueur disposant du plus grand total gagne.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Afficher le joueur gagnant pour chaque tirage et le joueur ayant gagné le plus grand nombre de tirages.</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Variante : paramétrer le nombre de dés.</a:t>
            </a:r>
            <a:endParaRPr b="0" lang="fr-FR" sz="2400" spc="-1" strike="noStrike">
              <a:latin typeface="Arial"/>
            </a:endParaRPr>
          </a:p>
          <a:p>
            <a:pPr>
              <a:lnSpc>
                <a:spcPct val="70000"/>
              </a:lnSpc>
              <a:spcBef>
                <a:spcPts val="1001"/>
              </a:spcBef>
              <a:tabLst>
                <a:tab algn="l" pos="0"/>
              </a:tabLst>
            </a:pPr>
            <a:r>
              <a:rPr b="0" lang="fr-FR" sz="2400" spc="-1" strike="noStrike" u="sng">
                <a:solidFill>
                  <a:srgbClr val="0563c1"/>
                </a:solidFill>
                <a:uFillTx/>
                <a:latin typeface="Calibri"/>
                <a:ea typeface="DejaVu Sans"/>
                <a:hlinkClick r:id="rId3"/>
              </a:rPr>
              <a:t>solutions\exo_tableau01.alg</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FONCTIONS </a:t>
            </a:r>
            <a:endParaRPr b="0" lang="fr-FR" sz="6000" spc="-1" strike="noStrike">
              <a:latin typeface="Arial"/>
            </a:endParaRPr>
          </a:p>
        </p:txBody>
      </p:sp>
      <p:sp>
        <p:nvSpPr>
          <p:cNvPr id="572" name="CustomShape 2"/>
          <p:cNvSpPr/>
          <p:nvPr/>
        </p:nvSpPr>
        <p:spPr>
          <a:xfrm>
            <a:off x="831960" y="4589640"/>
            <a:ext cx="10514520" cy="1499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73" name="Group 1"/>
          <p:cNvGrpSpPr/>
          <p:nvPr/>
        </p:nvGrpSpPr>
        <p:grpSpPr>
          <a:xfrm>
            <a:off x="947160" y="201600"/>
            <a:ext cx="11069640" cy="6090840"/>
            <a:chOff x="947160" y="201600"/>
            <a:chExt cx="11069640" cy="6090840"/>
          </a:xfrm>
        </p:grpSpPr>
        <p:sp>
          <p:nvSpPr>
            <p:cNvPr id="574" name="CustomShape 2"/>
            <p:cNvSpPr/>
            <p:nvPr/>
          </p:nvSpPr>
          <p:spPr>
            <a:xfrm>
              <a:off x="947160" y="201600"/>
              <a:ext cx="11069640" cy="718560"/>
            </a:xfrm>
            <a:custGeom>
              <a:avLst/>
              <a:gdLst/>
              <a:ahLst/>
              <a:rect l="l" t="t" r="r" b="b"/>
              <a:pathLst>
                <a:path w="11070772" h="719549">
                  <a:moveTo>
                    <a:pt x="0" y="119927"/>
                  </a:moveTo>
                  <a:cubicBezTo>
                    <a:pt x="0" y="53693"/>
                    <a:pt x="53693" y="0"/>
                    <a:pt x="119927" y="0"/>
                  </a:cubicBezTo>
                  <a:lnTo>
                    <a:pt x="10950845" y="0"/>
                  </a:lnTo>
                  <a:cubicBezTo>
                    <a:pt x="11017079" y="0"/>
                    <a:pt x="11070772" y="53693"/>
                    <a:pt x="11070772" y="119927"/>
                  </a:cubicBezTo>
                  <a:lnTo>
                    <a:pt x="11070772" y="599622"/>
                  </a:lnTo>
                  <a:cubicBezTo>
                    <a:pt x="11070772" y="665856"/>
                    <a:pt x="11017079" y="719549"/>
                    <a:pt x="10950845" y="719549"/>
                  </a:cubicBezTo>
                  <a:lnTo>
                    <a:pt x="119927" y="719549"/>
                  </a:lnTo>
                  <a:cubicBezTo>
                    <a:pt x="53693" y="719549"/>
                    <a:pt x="0" y="665856"/>
                    <a:pt x="0" y="599622"/>
                  </a:cubicBezTo>
                  <a:lnTo>
                    <a:pt x="0" y="119927"/>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49400" rIns="149400" tIns="149400" bIns="14940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Usage</a:t>
              </a:r>
              <a:endParaRPr b="0" lang="fr-FR" sz="3000" spc="-1" strike="noStrike">
                <a:latin typeface="Arial"/>
              </a:endParaRPr>
            </a:p>
          </p:txBody>
        </p:sp>
        <p:sp>
          <p:nvSpPr>
            <p:cNvPr id="575" name="CustomShape 3"/>
            <p:cNvSpPr/>
            <p:nvPr/>
          </p:nvSpPr>
          <p:spPr>
            <a:xfrm>
              <a:off x="947160" y="921240"/>
              <a:ext cx="11069640" cy="1209960"/>
            </a:xfrm>
            <a:custGeom>
              <a:avLst/>
              <a:gdLst/>
              <a:ahLst/>
              <a:rect l="l" t="t" r="r" b="b"/>
              <a:pathLst>
                <a:path w="11070772" h="1210950">
                  <a:moveTo>
                    <a:pt x="0" y="0"/>
                  </a:moveTo>
                  <a:lnTo>
                    <a:pt x="11070772" y="0"/>
                  </a:lnTo>
                  <a:lnTo>
                    <a:pt x="11070772" y="1210950"/>
                  </a:lnTo>
                  <a:lnTo>
                    <a:pt x="0" y="1210950"/>
                  </a:lnTo>
                  <a:lnTo>
                    <a:pt x="0" y="0"/>
                  </a:lnTo>
                  <a:close/>
                </a:path>
              </a:pathLst>
            </a:custGeom>
            <a:noFill/>
            <a:ln>
              <a:noFill/>
            </a:ln>
          </p:spPr>
          <p:style>
            <a:lnRef idx="0"/>
            <a:fillRef idx="0"/>
            <a:effectRef idx="0"/>
            <a:fontRef idx="minor"/>
          </p:style>
          <p:txBody>
            <a:bodyPr lIns="351360" rIns="213480" tIns="38160" bIns="38160">
              <a:noAutofit/>
            </a:bodyPr>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Algorithme prédéfini livré avec le langage (comme les calculettes)</a:t>
              </a:r>
              <a:endParaRPr b="0" lang="fr-FR" sz="2300" spc="-1" strike="noStrike">
                <a:latin typeface="Arial"/>
              </a:endParaRPr>
            </a:p>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librairie mathématique (trigo, géo, finance): sin, cos, loi.normale, etc.</a:t>
              </a:r>
              <a:endParaRPr b="0" lang="fr-FR" sz="2300" spc="-1" strike="noStrike">
                <a:latin typeface="Arial"/>
              </a:endParaRPr>
            </a:p>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traitements de chaînes de caractères (extraction, recherche,…)</a:t>
              </a:r>
              <a:endParaRPr b="0" lang="fr-FR" sz="2300" spc="-1" strike="noStrike">
                <a:latin typeface="Arial"/>
              </a:endParaRPr>
            </a:p>
          </p:txBody>
        </p:sp>
        <p:sp>
          <p:nvSpPr>
            <p:cNvPr id="576" name="CustomShape 4"/>
            <p:cNvSpPr/>
            <p:nvPr/>
          </p:nvSpPr>
          <p:spPr>
            <a:xfrm>
              <a:off x="947160" y="2132280"/>
              <a:ext cx="11069640" cy="718560"/>
            </a:xfrm>
            <a:custGeom>
              <a:avLst/>
              <a:gdLst/>
              <a:ahLst/>
              <a:rect l="l" t="t" r="r" b="b"/>
              <a:pathLst>
                <a:path w="11070772" h="719549">
                  <a:moveTo>
                    <a:pt x="0" y="119927"/>
                  </a:moveTo>
                  <a:cubicBezTo>
                    <a:pt x="0" y="53693"/>
                    <a:pt x="53693" y="0"/>
                    <a:pt x="119927" y="0"/>
                  </a:cubicBezTo>
                  <a:lnTo>
                    <a:pt x="10950845" y="0"/>
                  </a:lnTo>
                  <a:cubicBezTo>
                    <a:pt x="11017079" y="0"/>
                    <a:pt x="11070772" y="53693"/>
                    <a:pt x="11070772" y="119927"/>
                  </a:cubicBezTo>
                  <a:lnTo>
                    <a:pt x="11070772" y="599622"/>
                  </a:lnTo>
                  <a:cubicBezTo>
                    <a:pt x="11070772" y="665856"/>
                    <a:pt x="11017079" y="719549"/>
                    <a:pt x="10950845" y="719549"/>
                  </a:cubicBezTo>
                  <a:lnTo>
                    <a:pt x="119927" y="719549"/>
                  </a:lnTo>
                  <a:cubicBezTo>
                    <a:pt x="53693" y="719549"/>
                    <a:pt x="0" y="665856"/>
                    <a:pt x="0" y="599622"/>
                  </a:cubicBezTo>
                  <a:lnTo>
                    <a:pt x="0" y="119927"/>
                  </a:lnTo>
                  <a:close/>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txBody>
            <a:bodyPr lIns="149400" rIns="149400" tIns="149400" bIns="14940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Utilisation</a:t>
              </a:r>
              <a:endParaRPr b="0" lang="fr-FR" sz="3000" spc="-1" strike="noStrike">
                <a:latin typeface="Arial"/>
              </a:endParaRPr>
            </a:p>
          </p:txBody>
        </p:sp>
        <p:sp>
          <p:nvSpPr>
            <p:cNvPr id="577" name="CustomShape 5"/>
            <p:cNvSpPr/>
            <p:nvPr/>
          </p:nvSpPr>
          <p:spPr>
            <a:xfrm>
              <a:off x="947160" y="2851560"/>
              <a:ext cx="11069640" cy="790560"/>
            </a:xfrm>
            <a:custGeom>
              <a:avLst/>
              <a:gdLst/>
              <a:ahLst/>
              <a:rect l="l" t="t" r="r" b="b"/>
              <a:pathLst>
                <a:path w="11070772" h="791774">
                  <a:moveTo>
                    <a:pt x="0" y="0"/>
                  </a:moveTo>
                  <a:lnTo>
                    <a:pt x="11070772" y="0"/>
                  </a:lnTo>
                  <a:lnTo>
                    <a:pt x="11070772" y="791774"/>
                  </a:lnTo>
                  <a:lnTo>
                    <a:pt x="0" y="791774"/>
                  </a:lnTo>
                  <a:lnTo>
                    <a:pt x="0" y="0"/>
                  </a:lnTo>
                  <a:close/>
                </a:path>
              </a:pathLst>
            </a:custGeom>
            <a:noFill/>
            <a:ln>
              <a:noFill/>
            </a:ln>
          </p:spPr>
          <p:style>
            <a:lnRef idx="0"/>
            <a:fillRef idx="0"/>
            <a:effectRef idx="0"/>
            <a:fontRef idx="minor"/>
          </p:style>
          <p:txBody>
            <a:bodyPr lIns="351360" rIns="213480" tIns="38160" bIns="38160">
              <a:noAutofit/>
            </a:bodyPr>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pendant toute la programmation</a:t>
              </a:r>
              <a:endParaRPr b="0" lang="fr-FR" sz="2300" spc="-1" strike="noStrike">
                <a:latin typeface="Arial"/>
              </a:endParaRPr>
            </a:p>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en appel « extérieur » pour effectuer un traitement intermédiaire</a:t>
              </a:r>
              <a:endParaRPr b="0" lang="fr-FR" sz="2300" spc="-1" strike="noStrike">
                <a:latin typeface="Arial"/>
              </a:endParaRPr>
            </a:p>
          </p:txBody>
        </p:sp>
        <p:sp>
          <p:nvSpPr>
            <p:cNvPr id="578" name="CustomShape 6"/>
            <p:cNvSpPr/>
            <p:nvPr/>
          </p:nvSpPr>
          <p:spPr>
            <a:xfrm>
              <a:off x="947160" y="3643560"/>
              <a:ext cx="11069640" cy="718560"/>
            </a:xfrm>
            <a:custGeom>
              <a:avLst/>
              <a:gdLst/>
              <a:ahLst/>
              <a:rect l="l" t="t" r="r" b="b"/>
              <a:pathLst>
                <a:path w="11070772" h="719549">
                  <a:moveTo>
                    <a:pt x="0" y="119927"/>
                  </a:moveTo>
                  <a:cubicBezTo>
                    <a:pt x="0" y="53693"/>
                    <a:pt x="53693" y="0"/>
                    <a:pt x="119927" y="0"/>
                  </a:cubicBezTo>
                  <a:lnTo>
                    <a:pt x="10950845" y="0"/>
                  </a:lnTo>
                  <a:cubicBezTo>
                    <a:pt x="11017079" y="0"/>
                    <a:pt x="11070772" y="53693"/>
                    <a:pt x="11070772" y="119927"/>
                  </a:cubicBezTo>
                  <a:lnTo>
                    <a:pt x="11070772" y="599622"/>
                  </a:lnTo>
                  <a:cubicBezTo>
                    <a:pt x="11070772" y="665856"/>
                    <a:pt x="11017079" y="719549"/>
                    <a:pt x="10950845" y="719549"/>
                  </a:cubicBezTo>
                  <a:lnTo>
                    <a:pt x="119927" y="719549"/>
                  </a:lnTo>
                  <a:cubicBezTo>
                    <a:pt x="53693" y="719549"/>
                    <a:pt x="0" y="665856"/>
                    <a:pt x="0" y="599622"/>
                  </a:cubicBezTo>
                  <a:lnTo>
                    <a:pt x="0" y="119927"/>
                  </a:lnTo>
                  <a:close/>
                </a:path>
              </a:pathLst>
            </a:custGeom>
            <a:gradFill rotWithShape="0">
              <a:gsLst>
                <a:gs pos="0">
                  <a:srgbClr val="5fc077"/>
                </a:gs>
                <a:gs pos="100000">
                  <a:srgbClr val="3fbc62"/>
                </a:gs>
              </a:gsLst>
              <a:lin ang="5400000"/>
            </a:gradFill>
            <a:ln>
              <a:noFill/>
            </a:ln>
            <a:effectLst>
              <a:outerShdw algn="tl" dir="5400000" dist="19080">
                <a:srgbClr val="000000">
                  <a:alpha val="63000"/>
                </a:srgbClr>
              </a:outerShdw>
            </a:effectLst>
          </p:spPr>
          <p:style>
            <a:lnRef idx="0"/>
            <a:fillRef idx="0"/>
            <a:effectRef idx="0"/>
            <a:fontRef idx="minor"/>
          </p:style>
          <p:txBody>
            <a:bodyPr lIns="149400" rIns="149400" tIns="149400" bIns="14940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Syntaxe</a:t>
              </a:r>
              <a:endParaRPr b="0" lang="fr-FR" sz="3000" spc="-1" strike="noStrike">
                <a:latin typeface="Arial"/>
              </a:endParaRPr>
            </a:p>
          </p:txBody>
        </p:sp>
        <p:sp>
          <p:nvSpPr>
            <p:cNvPr id="579" name="CustomShape 7"/>
            <p:cNvSpPr/>
            <p:nvPr/>
          </p:nvSpPr>
          <p:spPr>
            <a:xfrm>
              <a:off x="947160" y="4362840"/>
              <a:ext cx="11069640" cy="1209960"/>
            </a:xfrm>
            <a:custGeom>
              <a:avLst/>
              <a:gdLst/>
              <a:ahLst/>
              <a:rect l="l" t="t" r="r" b="b"/>
              <a:pathLst>
                <a:path w="11070772" h="1210950">
                  <a:moveTo>
                    <a:pt x="0" y="0"/>
                  </a:moveTo>
                  <a:lnTo>
                    <a:pt x="11070772" y="0"/>
                  </a:lnTo>
                  <a:lnTo>
                    <a:pt x="11070772" y="1210950"/>
                  </a:lnTo>
                  <a:lnTo>
                    <a:pt x="0" y="1210950"/>
                  </a:lnTo>
                  <a:lnTo>
                    <a:pt x="0" y="0"/>
                  </a:lnTo>
                  <a:close/>
                </a:path>
              </a:pathLst>
            </a:custGeom>
            <a:noFill/>
            <a:ln>
              <a:noFill/>
            </a:ln>
          </p:spPr>
          <p:style>
            <a:lnRef idx="0"/>
            <a:fillRef idx="0"/>
            <a:effectRef idx="0"/>
            <a:fontRef idx="minor"/>
          </p:style>
          <p:txBody>
            <a:bodyPr lIns="351360" rIns="213480" tIns="38160" bIns="38160">
              <a:noAutofit/>
            </a:bodyPr>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un nom</a:t>
              </a:r>
              <a:endParaRPr b="0" lang="fr-FR" sz="2300" spc="-1" strike="noStrike">
                <a:latin typeface="Arial"/>
              </a:endParaRPr>
            </a:p>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2 parenthèses</a:t>
              </a:r>
              <a:endParaRPr b="0" lang="fr-FR" sz="2300" spc="-1" strike="noStrike">
                <a:latin typeface="Arial"/>
              </a:endParaRPr>
            </a:p>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de 0 à N arguments séparés par virgule(s)</a:t>
              </a:r>
              <a:endParaRPr b="0" lang="fr-FR" sz="2300" spc="-1" strike="noStrike">
                <a:latin typeface="Arial"/>
              </a:endParaRPr>
            </a:p>
          </p:txBody>
        </p:sp>
        <p:sp>
          <p:nvSpPr>
            <p:cNvPr id="580" name="CustomShape 8"/>
            <p:cNvSpPr/>
            <p:nvPr/>
          </p:nvSpPr>
          <p:spPr>
            <a:xfrm>
              <a:off x="947160" y="5573880"/>
              <a:ext cx="11069640" cy="718560"/>
            </a:xfrm>
            <a:custGeom>
              <a:avLst/>
              <a:gdLst/>
              <a:ahLst/>
              <a:rect l="l" t="t" r="r" b="b"/>
              <a:pathLst>
                <a:path w="11070772" h="719549">
                  <a:moveTo>
                    <a:pt x="0" y="119927"/>
                  </a:moveTo>
                  <a:cubicBezTo>
                    <a:pt x="0" y="53693"/>
                    <a:pt x="53693" y="0"/>
                    <a:pt x="119927" y="0"/>
                  </a:cubicBezTo>
                  <a:lnTo>
                    <a:pt x="10950845" y="0"/>
                  </a:lnTo>
                  <a:cubicBezTo>
                    <a:pt x="11017079" y="0"/>
                    <a:pt x="11070772" y="53693"/>
                    <a:pt x="11070772" y="119927"/>
                  </a:cubicBezTo>
                  <a:lnTo>
                    <a:pt x="11070772" y="599622"/>
                  </a:lnTo>
                  <a:cubicBezTo>
                    <a:pt x="11070772" y="665856"/>
                    <a:pt x="11017079" y="719549"/>
                    <a:pt x="10950845" y="719549"/>
                  </a:cubicBezTo>
                  <a:lnTo>
                    <a:pt x="119927" y="719549"/>
                  </a:lnTo>
                  <a:cubicBezTo>
                    <a:pt x="53693" y="719549"/>
                    <a:pt x="0" y="665856"/>
                    <a:pt x="0" y="599622"/>
                  </a:cubicBezTo>
                  <a:lnTo>
                    <a:pt x="0" y="119927"/>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49400" rIns="149400" tIns="149400" bIns="149400" anchor="ctr">
              <a:noAutofit/>
            </a:bodyPr>
            <a:p>
              <a:pPr>
                <a:lnSpc>
                  <a:spcPct val="90000"/>
                </a:lnSpc>
                <a:spcAft>
                  <a:spcPts val="1301"/>
                </a:spcAft>
                <a:tabLst>
                  <a:tab algn="l" pos="0"/>
                </a:tabLst>
              </a:pPr>
              <a:r>
                <a:rPr b="1" lang="fr-FR" sz="3000" spc="-1" strike="noStrike">
                  <a:solidFill>
                    <a:srgbClr val="ff0000"/>
                  </a:solidFill>
                  <a:latin typeface="Calibri"/>
                  <a:ea typeface="DejaVu Sans"/>
                </a:rPr>
                <a:t>nomFonction</a:t>
              </a:r>
              <a:r>
                <a:rPr b="0" lang="fr-FR" sz="3000" spc="-1" strike="noStrike">
                  <a:solidFill>
                    <a:srgbClr val="ff0000"/>
                  </a:solidFill>
                  <a:latin typeface="Calibri"/>
                  <a:ea typeface="DejaVu Sans"/>
                </a:rPr>
                <a:t>(</a:t>
              </a:r>
              <a:r>
                <a:rPr b="0" i="1" lang="fr-FR" sz="3000" spc="-1" strike="noStrike">
                  <a:solidFill>
                    <a:srgbClr val="ffffff"/>
                  </a:solidFill>
                  <a:latin typeface="Calibri"/>
                  <a:ea typeface="DejaVu Sans"/>
                </a:rPr>
                <a:t>[Argument1]</a:t>
              </a:r>
              <a:r>
                <a:rPr b="1" lang="fr-FR" sz="3000" spc="-1" strike="noStrike">
                  <a:solidFill>
                    <a:srgbClr val="ff0000"/>
                  </a:solidFill>
                  <a:latin typeface="Calibri"/>
                  <a:ea typeface="DejaVu Sans"/>
                </a:rPr>
                <a:t>,</a:t>
              </a:r>
              <a:r>
                <a:rPr b="0" i="1" lang="fr-FR" sz="3000" spc="-1" strike="noStrike">
                  <a:solidFill>
                    <a:srgbClr val="ffffff"/>
                  </a:solidFill>
                  <a:latin typeface="Calibri"/>
                  <a:ea typeface="DejaVu Sans"/>
                </a:rPr>
                <a:t>[Argument2]</a:t>
              </a:r>
              <a:r>
                <a:rPr b="1" lang="fr-FR" sz="3000" spc="-1" strike="noStrike">
                  <a:solidFill>
                    <a:srgbClr val="ff0000"/>
                  </a:solidFill>
                  <a:latin typeface="Calibri"/>
                  <a:ea typeface="DejaVu Sans"/>
                </a:rPr>
                <a:t>,</a:t>
              </a:r>
              <a:r>
                <a:rPr b="0" i="1" lang="fr-FR" sz="3000" spc="-1" strike="noStrike">
                  <a:solidFill>
                    <a:srgbClr val="ffffff"/>
                  </a:solidFill>
                  <a:latin typeface="Calibri"/>
                  <a:ea typeface="DejaVu Sans"/>
                </a:rPr>
                <a:t> [Argument3]</a:t>
              </a:r>
              <a:r>
                <a:rPr b="1" lang="fr-FR" sz="3000" spc="-1" strike="noStrike">
                  <a:solidFill>
                    <a:srgbClr val="ff0000"/>
                  </a:solidFill>
                  <a:latin typeface="Calibri"/>
                  <a:ea typeface="DejaVu Sans"/>
                </a:rPr>
                <a:t>,</a:t>
              </a:r>
              <a:r>
                <a:rPr b="0" lang="fr-FR" sz="3000" spc="-1" strike="noStrike">
                  <a:solidFill>
                    <a:srgbClr val="ffffff"/>
                  </a:solidFill>
                  <a:latin typeface="Calibri"/>
                  <a:ea typeface="DejaVu Sans"/>
                </a:rPr>
                <a:t>…</a:t>
              </a:r>
              <a:r>
                <a:rPr b="0" lang="fr-FR" sz="3000" spc="-1" strike="noStrike">
                  <a:solidFill>
                    <a:srgbClr val="ff0000"/>
                  </a:solidFill>
                  <a:latin typeface="Calibri"/>
                  <a:ea typeface="DejaVu Sans"/>
                </a:rPr>
                <a:t>)</a:t>
              </a:r>
              <a:endParaRPr b="0" lang="fr-FR" sz="3000" spc="-1" strike="noStrike">
                <a:latin typeface="Arial"/>
              </a:endParaRPr>
            </a:p>
          </p:txBody>
        </p:sp>
      </p:grpSp>
      <p:sp>
        <p:nvSpPr>
          <p:cNvPr id="581" name="CustomShape 9"/>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Description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Exemples fonctions</a:t>
            </a:r>
            <a:endParaRPr b="0" lang="fr-FR" sz="4000" spc="-1" strike="noStrike">
              <a:latin typeface="Arial"/>
            </a:endParaRPr>
          </a:p>
        </p:txBody>
      </p:sp>
      <p:sp>
        <p:nvSpPr>
          <p:cNvPr id="583"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Principales fonctions textes</a:t>
            </a:r>
            <a:endParaRPr b="0" lang="fr-FR" sz="2400" spc="-1" strike="noStrike">
              <a:latin typeface="Arial"/>
            </a:endParaRPr>
          </a:p>
        </p:txBody>
      </p:sp>
      <p:grpSp>
        <p:nvGrpSpPr>
          <p:cNvPr id="584" name="Group 3"/>
          <p:cNvGrpSpPr/>
          <p:nvPr/>
        </p:nvGrpSpPr>
        <p:grpSpPr>
          <a:xfrm>
            <a:off x="1026000" y="1054800"/>
            <a:ext cx="6366240" cy="4801320"/>
            <a:chOff x="1026000" y="1054800"/>
            <a:chExt cx="6366240" cy="4801320"/>
          </a:xfrm>
        </p:grpSpPr>
        <p:sp>
          <p:nvSpPr>
            <p:cNvPr id="585" name="CustomShape 4"/>
            <p:cNvSpPr/>
            <p:nvPr/>
          </p:nvSpPr>
          <p:spPr>
            <a:xfrm>
              <a:off x="1026000" y="1054800"/>
              <a:ext cx="6366240" cy="75384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taille(chaine): nb caractères</a:t>
              </a:r>
              <a:endParaRPr b="0" lang="fr-FR" sz="1900" spc="-1" strike="noStrike">
                <a:latin typeface="Arial"/>
              </a:endParaRPr>
            </a:p>
          </p:txBody>
        </p:sp>
        <p:sp>
          <p:nvSpPr>
            <p:cNvPr id="586" name="CustomShape 5"/>
            <p:cNvSpPr/>
            <p:nvPr/>
          </p:nvSpPr>
          <p:spPr>
            <a:xfrm>
              <a:off x="1026000" y="1864080"/>
              <a:ext cx="6366240" cy="75384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60adc8"/>
                </a:gs>
                <a:gs pos="100000">
                  <a:srgbClr val="3da7c7"/>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Transformer un nombre en chaîne</a:t>
              </a:r>
              <a:endParaRPr b="0" lang="fr-FR" sz="1900" spc="-1" strike="noStrike">
                <a:latin typeface="Arial"/>
              </a:endParaRPr>
            </a:p>
          </p:txBody>
        </p:sp>
        <p:sp>
          <p:nvSpPr>
            <p:cNvPr id="587" name="CustomShape 6"/>
            <p:cNvSpPr/>
            <p:nvPr/>
          </p:nvSpPr>
          <p:spPr>
            <a:xfrm>
              <a:off x="1026000" y="2673720"/>
              <a:ext cx="6366240" cy="75384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60c5b1"/>
                </a:gs>
                <a:gs pos="100000">
                  <a:srgbClr val="3dc3ab"/>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Transformer une chaîne en nombre</a:t>
              </a:r>
              <a:endParaRPr b="0" lang="fr-FR" sz="1900" spc="-1" strike="noStrike">
                <a:latin typeface="Arial"/>
              </a:endParaRPr>
            </a:p>
          </p:txBody>
        </p:sp>
        <p:sp>
          <p:nvSpPr>
            <p:cNvPr id="588" name="CustomShape 7"/>
            <p:cNvSpPr/>
            <p:nvPr/>
          </p:nvSpPr>
          <p:spPr>
            <a:xfrm>
              <a:off x="1026000" y="3483000"/>
              <a:ext cx="6366240" cy="75384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5fc184"/>
                </a:gs>
                <a:gs pos="100000">
                  <a:srgbClr val="3ebe73"/>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extraire(chaîne, départ, n): extrait une partie de la chaîne commençant au caractère de départ et long de n caractères</a:t>
              </a:r>
              <a:endParaRPr b="0" lang="fr-FR" sz="1900" spc="-1" strike="noStrike">
                <a:latin typeface="Arial"/>
              </a:endParaRPr>
            </a:p>
          </p:txBody>
        </p:sp>
        <p:sp>
          <p:nvSpPr>
            <p:cNvPr id="589" name="CustomShape 8"/>
            <p:cNvSpPr/>
            <p:nvPr/>
          </p:nvSpPr>
          <p:spPr>
            <a:xfrm>
              <a:off x="1026000" y="4292640"/>
              <a:ext cx="6366240" cy="75384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60bd60"/>
                </a:gs>
                <a:gs pos="100000">
                  <a:srgbClr val="40b841"/>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extraire_ascii(chaîne, pos): retourne le code ASCII du caractère à la position pos</a:t>
              </a:r>
              <a:endParaRPr b="0" lang="fr-FR" sz="1900" spc="-1" strike="noStrike">
                <a:latin typeface="Arial"/>
              </a:endParaRPr>
            </a:p>
          </p:txBody>
        </p:sp>
        <p:sp>
          <p:nvSpPr>
            <p:cNvPr id="590" name="CustomShape 9"/>
            <p:cNvSpPr/>
            <p:nvPr/>
          </p:nvSpPr>
          <p:spPr>
            <a:xfrm>
              <a:off x="1026000" y="5102280"/>
              <a:ext cx="6366240" cy="75384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caractere_ascii(code_ascii): renvoie le caractère correspondant au code ASCII</a:t>
              </a:r>
              <a:endParaRPr b="0" lang="fr-FR" sz="1900" spc="-1" strike="noStrike">
                <a:latin typeface="Arial"/>
              </a:endParaRPr>
            </a:p>
          </p:txBody>
        </p:sp>
      </p:grpSp>
      <p:sp>
        <p:nvSpPr>
          <p:cNvPr id="591" name="CustomShape 10"/>
          <p:cNvSpPr/>
          <p:nvPr/>
        </p:nvSpPr>
        <p:spPr>
          <a:xfrm>
            <a:off x="7485480" y="91440"/>
            <a:ext cx="4148640" cy="46260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Equivalent VBA</a:t>
            </a:r>
            <a:endParaRPr b="0" lang="fr-FR" sz="2400" spc="-1" strike="noStrike">
              <a:latin typeface="Arial"/>
            </a:endParaRPr>
          </a:p>
        </p:txBody>
      </p:sp>
      <p:sp>
        <p:nvSpPr>
          <p:cNvPr id="592" name="CustomShape 11"/>
          <p:cNvSpPr/>
          <p:nvPr/>
        </p:nvSpPr>
        <p:spPr>
          <a:xfrm>
            <a:off x="7485480" y="555120"/>
            <a:ext cx="414864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marL="228600" indent="-22752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Chaine.length</a:t>
            </a:r>
            <a:endParaRPr b="0" lang="fr-FR" sz="2800" spc="-1" strike="noStrike">
              <a:latin typeface="Arial"/>
            </a:endParaRPr>
          </a:p>
          <a:p>
            <a:pPr marL="228600" indent="-22752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Nombre.toString()</a:t>
            </a:r>
            <a:endParaRPr b="0" lang="fr-FR" sz="2800" spc="-1" strike="noStrike">
              <a:latin typeface="Arial"/>
            </a:endParaRPr>
          </a:p>
          <a:p>
            <a:pPr marL="228600" indent="-22752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parseInt(chaine)</a:t>
            </a:r>
            <a:endParaRPr b="0" lang="fr-FR" sz="2800" spc="-1" strike="noStrike">
              <a:latin typeface="Arial"/>
            </a:endParaRPr>
          </a:p>
          <a:p>
            <a:pPr marL="228600" indent="-22752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Chaine.substr(debut,nombre)</a:t>
            </a:r>
            <a:endParaRPr b="0" lang="fr-FR" sz="2800" spc="-1" strike="noStrike">
              <a:latin typeface="Arial"/>
            </a:endParaRPr>
          </a:p>
          <a:p>
            <a:pPr>
              <a:lnSpc>
                <a:spcPct val="90000"/>
              </a:lnSpc>
              <a:spcBef>
                <a:spcPts val="1001"/>
              </a:spcBef>
            </a:pPr>
            <a:r>
              <a:rPr b="0" lang="fr-FR" sz="2800" spc="-1" strike="noStrike">
                <a:solidFill>
                  <a:srgbClr val="000000"/>
                </a:solidFill>
                <a:latin typeface="Calibri"/>
                <a:ea typeface="DejaVu Sans"/>
              </a:rPr>
              <a:t>chaine.charCodeAt(pos)</a:t>
            </a:r>
            <a:endParaRPr b="0" lang="fr-FR" sz="2800" spc="-1" strike="noStrike">
              <a:latin typeface="Arial"/>
            </a:endParaRPr>
          </a:p>
          <a:p>
            <a:pPr>
              <a:lnSpc>
                <a:spcPct val="90000"/>
              </a:lnSpc>
              <a:spcBef>
                <a:spcPts val="1001"/>
              </a:spcBef>
            </a:pPr>
            <a:r>
              <a:rPr b="0" lang="fr-FR" sz="2800" spc="-1" strike="noStrike">
                <a:solidFill>
                  <a:srgbClr val="000000"/>
                </a:solidFill>
                <a:latin typeface="Calibri"/>
                <a:ea typeface="DejaVu Sans"/>
              </a:rPr>
              <a:t>chaine.fromCharCode(ascii)</a:t>
            </a:r>
            <a:endParaRPr b="0" lang="fr-FR" sz="2800" spc="-1" strike="noStrike">
              <a:latin typeface="Arial"/>
            </a:endParaRPr>
          </a:p>
        </p:txBody>
      </p:sp>
    </p:spTree>
  </p:cSld>
  <mc:AlternateContent>
    <mc:Choice Requires="p14">
      <p:transition spd="slow" p14:dur="2000"/>
    </mc:Choice>
    <mc:Fallback>
      <p:transition spd="slow"/>
    </mc:Fallback>
  </mc:AlternateContent>
  <p:timing>
    <p:tnLst>
      <p:par>
        <p:cTn id="962" dur="indefinite" restart="never" nodeType="tmRoot">
          <p:childTnLst>
            <p:seq>
              <p:cTn id="963" dur="indefinite" nodeType="mainSeq">
                <p:childTnLst>
                  <p:par>
                    <p:cTn id="964" fill="hold">
                      <p:stCondLst>
                        <p:cond delay="0"/>
                      </p:stCondLst>
                      <p:childTnLst>
                        <p:par>
                          <p:cTn id="965" fill="hold">
                            <p:stCondLst>
                              <p:cond delay="500"/>
                            </p:stCondLst>
                            <p:childTnLst>
                              <p:par>
                                <p:cTn id="966" nodeType="afterEffect" fill="hold" presetClass="entr" presetID="2" presetSubtype="4">
                                  <p:stCondLst>
                                    <p:cond delay="0"/>
                                  </p:stCondLst>
                                  <p:childTnLst>
                                    <p:set>
                                      <p:cBhvr>
                                        <p:cTn id="967" dur="1" fill="hold">
                                          <p:stCondLst>
                                            <p:cond delay="0"/>
                                          </p:stCondLst>
                                        </p:cTn>
                                        <p:tgtEl>
                                          <p:spTgt spid="592">
                                            <p:txEl>
                                              <p:pRg st="0" end="0"/>
                                            </p:txEl>
                                          </p:spTgt>
                                        </p:tgtEl>
                                        <p:attrNameLst>
                                          <p:attrName>style.visibility</p:attrName>
                                        </p:attrNameLst>
                                      </p:cBhvr>
                                      <p:to>
                                        <p:strVal val="visible"/>
                                      </p:to>
                                    </p:set>
                                    <p:anim calcmode="lin" valueType="num">
                                      <p:cBhvr additive="repl">
                                        <p:cTn id="968" dur="500" fill="hold"/>
                                        <p:tgtEl>
                                          <p:spTgt spid="592">
                                            <p:txEl>
                                              <p:pRg st="0" end="0"/>
                                            </p:txEl>
                                          </p:spTgt>
                                        </p:tgtEl>
                                        <p:attrNameLst>
                                          <p:attrName>ppt_x</p:attrName>
                                        </p:attrNameLst>
                                      </p:cBhvr>
                                      <p:tavLst>
                                        <p:tav tm="0">
                                          <p:val>
                                            <p:strVal val="#ppt_x"/>
                                          </p:val>
                                        </p:tav>
                                        <p:tav tm="100000">
                                          <p:val>
                                            <p:strVal val="#ppt_x"/>
                                          </p:val>
                                        </p:tav>
                                      </p:tavLst>
                                    </p:anim>
                                    <p:anim calcmode="lin" valueType="num">
                                      <p:cBhvr additive="repl">
                                        <p:cTn id="969" dur="500" fill="hold"/>
                                        <p:tgtEl>
                                          <p:spTgt spid="5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70" fill="hold">
                      <p:stCondLst>
                        <p:cond delay="indefinite"/>
                      </p:stCondLst>
                      <p:childTnLst>
                        <p:par>
                          <p:cTn id="971" fill="hold">
                            <p:stCondLst>
                              <p:cond delay="500"/>
                            </p:stCondLst>
                            <p:childTnLst>
                              <p:par>
                                <p:cTn id="972" nodeType="afterEffect" fill="hold" presetClass="entr" presetID="2" presetSubtype="4">
                                  <p:stCondLst>
                                    <p:cond delay="0"/>
                                  </p:stCondLst>
                                  <p:childTnLst>
                                    <p:set>
                                      <p:cBhvr>
                                        <p:cTn id="973" dur="1" fill="hold">
                                          <p:stCondLst>
                                            <p:cond delay="0"/>
                                          </p:stCondLst>
                                        </p:cTn>
                                        <p:tgtEl>
                                          <p:spTgt spid="592">
                                            <p:txEl>
                                              <p:pRg st="1" end="1"/>
                                            </p:txEl>
                                          </p:spTgt>
                                        </p:tgtEl>
                                        <p:attrNameLst>
                                          <p:attrName>style.visibility</p:attrName>
                                        </p:attrNameLst>
                                      </p:cBhvr>
                                      <p:to>
                                        <p:strVal val="visible"/>
                                      </p:to>
                                    </p:set>
                                    <p:anim calcmode="lin" valueType="num">
                                      <p:cBhvr additive="repl">
                                        <p:cTn id="974" dur="500" fill="hold"/>
                                        <p:tgtEl>
                                          <p:spTgt spid="592">
                                            <p:txEl>
                                              <p:pRg st="1" end="1"/>
                                            </p:txEl>
                                          </p:spTgt>
                                        </p:tgtEl>
                                        <p:attrNameLst>
                                          <p:attrName>ppt_x</p:attrName>
                                        </p:attrNameLst>
                                      </p:cBhvr>
                                      <p:tavLst>
                                        <p:tav tm="0">
                                          <p:val>
                                            <p:strVal val="#ppt_x"/>
                                          </p:val>
                                        </p:tav>
                                        <p:tav tm="100000">
                                          <p:val>
                                            <p:strVal val="#ppt_x"/>
                                          </p:val>
                                        </p:tav>
                                      </p:tavLst>
                                    </p:anim>
                                    <p:anim calcmode="lin" valueType="num">
                                      <p:cBhvr additive="repl">
                                        <p:cTn id="975" dur="500" fill="hold"/>
                                        <p:tgtEl>
                                          <p:spTgt spid="5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6" fill="hold">
                      <p:stCondLst>
                        <p:cond delay="indefinite"/>
                      </p:stCondLst>
                      <p:childTnLst>
                        <p:par>
                          <p:cTn id="977" fill="hold">
                            <p:stCondLst>
                              <p:cond delay="500"/>
                            </p:stCondLst>
                            <p:childTnLst>
                              <p:par>
                                <p:cTn id="978" nodeType="afterEffect" fill="hold" presetClass="entr" presetID="2" presetSubtype="4">
                                  <p:stCondLst>
                                    <p:cond delay="0"/>
                                  </p:stCondLst>
                                  <p:childTnLst>
                                    <p:set>
                                      <p:cBhvr>
                                        <p:cTn id="979" dur="1" fill="hold">
                                          <p:stCondLst>
                                            <p:cond delay="0"/>
                                          </p:stCondLst>
                                        </p:cTn>
                                        <p:tgtEl>
                                          <p:spTgt spid="592">
                                            <p:txEl>
                                              <p:pRg st="2" end="2"/>
                                            </p:txEl>
                                          </p:spTgt>
                                        </p:tgtEl>
                                        <p:attrNameLst>
                                          <p:attrName>style.visibility</p:attrName>
                                        </p:attrNameLst>
                                      </p:cBhvr>
                                      <p:to>
                                        <p:strVal val="visible"/>
                                      </p:to>
                                    </p:set>
                                    <p:anim calcmode="lin" valueType="num">
                                      <p:cBhvr additive="repl">
                                        <p:cTn id="980" dur="500" fill="hold"/>
                                        <p:tgtEl>
                                          <p:spTgt spid="592">
                                            <p:txEl>
                                              <p:pRg st="2" end="2"/>
                                            </p:txEl>
                                          </p:spTgt>
                                        </p:tgtEl>
                                        <p:attrNameLst>
                                          <p:attrName>ppt_x</p:attrName>
                                        </p:attrNameLst>
                                      </p:cBhvr>
                                      <p:tavLst>
                                        <p:tav tm="0">
                                          <p:val>
                                            <p:strVal val="#ppt_x"/>
                                          </p:val>
                                        </p:tav>
                                        <p:tav tm="100000">
                                          <p:val>
                                            <p:strVal val="#ppt_x"/>
                                          </p:val>
                                        </p:tav>
                                      </p:tavLst>
                                    </p:anim>
                                    <p:anim calcmode="lin" valueType="num">
                                      <p:cBhvr additive="repl">
                                        <p:cTn id="981" dur="500" fill="hold"/>
                                        <p:tgtEl>
                                          <p:spTgt spid="5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82" fill="hold">
                      <p:stCondLst>
                        <p:cond delay="indefinite"/>
                      </p:stCondLst>
                      <p:childTnLst>
                        <p:par>
                          <p:cTn id="983" fill="hold">
                            <p:stCondLst>
                              <p:cond delay="500"/>
                            </p:stCondLst>
                            <p:childTnLst>
                              <p:par>
                                <p:cTn id="984" nodeType="afterEffect" fill="hold" presetClass="entr" presetID="2" presetSubtype="4">
                                  <p:stCondLst>
                                    <p:cond delay="0"/>
                                  </p:stCondLst>
                                  <p:childTnLst>
                                    <p:set>
                                      <p:cBhvr>
                                        <p:cTn id="985" dur="1" fill="hold">
                                          <p:stCondLst>
                                            <p:cond delay="0"/>
                                          </p:stCondLst>
                                        </p:cTn>
                                        <p:tgtEl>
                                          <p:spTgt spid="592">
                                            <p:txEl>
                                              <p:pRg st="3" end="3"/>
                                            </p:txEl>
                                          </p:spTgt>
                                        </p:tgtEl>
                                        <p:attrNameLst>
                                          <p:attrName>style.visibility</p:attrName>
                                        </p:attrNameLst>
                                      </p:cBhvr>
                                      <p:to>
                                        <p:strVal val="visible"/>
                                      </p:to>
                                    </p:set>
                                    <p:anim calcmode="lin" valueType="num">
                                      <p:cBhvr additive="repl">
                                        <p:cTn id="986" dur="500" fill="hold"/>
                                        <p:tgtEl>
                                          <p:spTgt spid="592">
                                            <p:txEl>
                                              <p:pRg st="3" end="3"/>
                                            </p:txEl>
                                          </p:spTgt>
                                        </p:tgtEl>
                                        <p:attrNameLst>
                                          <p:attrName>ppt_x</p:attrName>
                                        </p:attrNameLst>
                                      </p:cBhvr>
                                      <p:tavLst>
                                        <p:tav tm="0">
                                          <p:val>
                                            <p:strVal val="#ppt_x"/>
                                          </p:val>
                                        </p:tav>
                                        <p:tav tm="100000">
                                          <p:val>
                                            <p:strVal val="#ppt_x"/>
                                          </p:val>
                                        </p:tav>
                                      </p:tavLst>
                                    </p:anim>
                                    <p:anim calcmode="lin" valueType="num">
                                      <p:cBhvr additive="repl">
                                        <p:cTn id="987" dur="500" fill="hold"/>
                                        <p:tgtEl>
                                          <p:spTgt spid="5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88" fill="hold">
                      <p:stCondLst>
                        <p:cond delay="indefinite"/>
                      </p:stCondLst>
                      <p:childTnLst>
                        <p:par>
                          <p:cTn id="989" fill="hold">
                            <p:stCondLst>
                              <p:cond delay="500"/>
                            </p:stCondLst>
                            <p:childTnLst>
                              <p:par>
                                <p:cTn id="990" nodeType="afterEffect" fill="hold" presetClass="entr" presetID="2" presetSubtype="4">
                                  <p:stCondLst>
                                    <p:cond delay="0"/>
                                  </p:stCondLst>
                                  <p:childTnLst>
                                    <p:set>
                                      <p:cBhvr>
                                        <p:cTn id="991" dur="1" fill="hold">
                                          <p:stCondLst>
                                            <p:cond delay="0"/>
                                          </p:stCondLst>
                                        </p:cTn>
                                        <p:tgtEl>
                                          <p:spTgt spid="592">
                                            <p:txEl>
                                              <p:pRg st="4" end="4"/>
                                            </p:txEl>
                                          </p:spTgt>
                                        </p:tgtEl>
                                        <p:attrNameLst>
                                          <p:attrName>style.visibility</p:attrName>
                                        </p:attrNameLst>
                                      </p:cBhvr>
                                      <p:to>
                                        <p:strVal val="visible"/>
                                      </p:to>
                                    </p:set>
                                    <p:anim calcmode="lin" valueType="num">
                                      <p:cBhvr additive="repl">
                                        <p:cTn id="992" dur="500" fill="hold"/>
                                        <p:tgtEl>
                                          <p:spTgt spid="592">
                                            <p:txEl>
                                              <p:pRg st="4" end="4"/>
                                            </p:txEl>
                                          </p:spTgt>
                                        </p:tgtEl>
                                        <p:attrNameLst>
                                          <p:attrName>ppt_x</p:attrName>
                                        </p:attrNameLst>
                                      </p:cBhvr>
                                      <p:tavLst>
                                        <p:tav tm="0">
                                          <p:val>
                                            <p:strVal val="#ppt_x"/>
                                          </p:val>
                                        </p:tav>
                                        <p:tav tm="100000">
                                          <p:val>
                                            <p:strVal val="#ppt_x"/>
                                          </p:val>
                                        </p:tav>
                                      </p:tavLst>
                                    </p:anim>
                                    <p:anim calcmode="lin" valueType="num">
                                      <p:cBhvr additive="repl">
                                        <p:cTn id="993" dur="500" fill="hold"/>
                                        <p:tgtEl>
                                          <p:spTgt spid="5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4" fill="hold">
                      <p:stCondLst>
                        <p:cond delay="indefinite"/>
                      </p:stCondLst>
                      <p:childTnLst>
                        <p:par>
                          <p:cTn id="995" fill="hold">
                            <p:stCondLst>
                              <p:cond delay="500"/>
                            </p:stCondLst>
                            <p:childTnLst>
                              <p:par>
                                <p:cTn id="996" nodeType="afterEffect" fill="hold" presetClass="entr" presetID="2" presetSubtype="4">
                                  <p:stCondLst>
                                    <p:cond delay="0"/>
                                  </p:stCondLst>
                                  <p:childTnLst>
                                    <p:set>
                                      <p:cBhvr>
                                        <p:cTn id="997" dur="1" fill="hold">
                                          <p:stCondLst>
                                            <p:cond delay="0"/>
                                          </p:stCondLst>
                                        </p:cTn>
                                        <p:tgtEl>
                                          <p:spTgt spid="592">
                                            <p:txEl>
                                              <p:pRg st="5" end="5"/>
                                            </p:txEl>
                                          </p:spTgt>
                                        </p:tgtEl>
                                        <p:attrNameLst>
                                          <p:attrName>style.visibility</p:attrName>
                                        </p:attrNameLst>
                                      </p:cBhvr>
                                      <p:to>
                                        <p:strVal val="visible"/>
                                      </p:to>
                                    </p:set>
                                    <p:anim calcmode="lin" valueType="num">
                                      <p:cBhvr additive="repl">
                                        <p:cTn id="998" dur="500" fill="hold"/>
                                        <p:tgtEl>
                                          <p:spTgt spid="592">
                                            <p:txEl>
                                              <p:pRg st="5" end="5"/>
                                            </p:txEl>
                                          </p:spTgt>
                                        </p:tgtEl>
                                        <p:attrNameLst>
                                          <p:attrName>ppt_x</p:attrName>
                                        </p:attrNameLst>
                                      </p:cBhvr>
                                      <p:tavLst>
                                        <p:tav tm="0">
                                          <p:val>
                                            <p:strVal val="#ppt_x"/>
                                          </p:val>
                                        </p:tav>
                                        <p:tav tm="100000">
                                          <p:val>
                                            <p:strVal val="#ppt_x"/>
                                          </p:val>
                                        </p:tav>
                                      </p:tavLst>
                                    </p:anim>
                                    <p:anim calcmode="lin" valueType="num">
                                      <p:cBhvr additive="repl">
                                        <p:cTn id="999" dur="500" fill="hold"/>
                                        <p:tgtEl>
                                          <p:spTgt spid="59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Fonctions</a:t>
            </a:r>
            <a:endParaRPr b="0" lang="fr-FR" sz="4000" spc="-1" strike="noStrike">
              <a:latin typeface="Arial"/>
            </a:endParaRPr>
          </a:p>
        </p:txBody>
      </p:sp>
      <p:sp>
        <p:nvSpPr>
          <p:cNvPr id="594" name="CustomShape 2"/>
          <p:cNvSpPr/>
          <p:nvPr/>
        </p:nvSpPr>
        <p:spPr>
          <a:xfrm>
            <a:off x="1026000" y="91440"/>
            <a:ext cx="356256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Exo1</a:t>
            </a:r>
            <a:endParaRPr b="0" lang="fr-FR" sz="2400" spc="-1" strike="noStrike">
              <a:latin typeface="Arial"/>
            </a:endParaRPr>
          </a:p>
        </p:txBody>
      </p:sp>
      <p:sp>
        <p:nvSpPr>
          <p:cNvPr id="595" name="CustomShape 3"/>
          <p:cNvSpPr/>
          <p:nvPr/>
        </p:nvSpPr>
        <p:spPr>
          <a:xfrm>
            <a:off x="1026000" y="555120"/>
            <a:ext cx="49579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Autofit/>
          </a:bodyPr>
          <a:p>
            <a:pPr marL="228600" indent="-22752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Compter le nombre de caractères d’une phrase sans les espaces</a:t>
            </a:r>
            <a:endParaRPr b="0" lang="fr-FR" sz="2800" spc="-1" strike="noStrike">
              <a:latin typeface="Arial"/>
            </a:endParaRPr>
          </a:p>
          <a:p>
            <a:pPr>
              <a:lnSpc>
                <a:spcPct val="90000"/>
              </a:lnSpc>
              <a:spcBef>
                <a:spcPts val="1001"/>
              </a:spcBef>
            </a:pPr>
            <a:endParaRPr b="0" lang="fr-FR" sz="2800" spc="-1" strike="noStrike">
              <a:latin typeface="Arial"/>
            </a:endParaRPr>
          </a:p>
          <a:p>
            <a:pPr marL="228600" indent="-227520">
              <a:lnSpc>
                <a:spcPct val="90000"/>
              </a:lnSpc>
              <a:spcBef>
                <a:spcPts val="1001"/>
              </a:spcBef>
              <a:buClr>
                <a:srgbClr val="000000"/>
              </a:buClr>
              <a:buFont typeface="Arial"/>
              <a:buChar char="•"/>
            </a:pPr>
            <a:r>
              <a:rPr b="0" lang="fr-FR" sz="2800" spc="-1" strike="noStrike" u="sng">
                <a:solidFill>
                  <a:srgbClr val="0563c1"/>
                </a:solidFill>
                <a:uFillTx/>
                <a:latin typeface="Calibri"/>
                <a:ea typeface="DejaVu Sans"/>
                <a:hlinkClick r:id="rId1"/>
              </a:rPr>
              <a:t>solutions\exo_fonctions01.alg</a:t>
            </a:r>
            <a:endParaRPr b="0" lang="fr-FR" sz="2800" spc="-1" strike="noStrike">
              <a:latin typeface="Arial"/>
            </a:endParaRPr>
          </a:p>
        </p:txBody>
      </p:sp>
      <p:sp>
        <p:nvSpPr>
          <p:cNvPr id="596" name="CustomShape 4"/>
          <p:cNvSpPr/>
          <p:nvPr/>
        </p:nvSpPr>
        <p:spPr>
          <a:xfrm>
            <a:off x="6095880" y="555120"/>
            <a:ext cx="5537880" cy="579996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marL="228600" indent="-227520">
              <a:lnSpc>
                <a:spcPct val="90000"/>
              </a:lnSpc>
              <a:spcBef>
                <a:spcPts val="1001"/>
              </a:spcBef>
              <a:buClr>
                <a:srgbClr val="000000"/>
              </a:buClr>
              <a:buFont typeface="Arial"/>
              <a:buChar char="•"/>
            </a:pPr>
            <a:r>
              <a:rPr b="0" lang="fr-FR" sz="2400" spc="-1" strike="noStrike">
                <a:solidFill>
                  <a:srgbClr val="000000"/>
                </a:solidFill>
                <a:latin typeface="Calibri"/>
                <a:ea typeface="DejaVu Sans"/>
              </a:rPr>
              <a:t>Compter le nombres de voyelles d’une phrase</a:t>
            </a:r>
            <a:endParaRPr b="0" lang="fr-FR" sz="2400" spc="-1" strike="noStrike">
              <a:latin typeface="Arial"/>
            </a:endParaRPr>
          </a:p>
          <a:p>
            <a:pPr>
              <a:lnSpc>
                <a:spcPct val="90000"/>
              </a:lnSpc>
              <a:spcBef>
                <a:spcPts val="1001"/>
              </a:spcBef>
            </a:pPr>
            <a:endParaRPr b="0" lang="fr-FR" sz="2400" spc="-1" strike="noStrike">
              <a:latin typeface="Arial"/>
            </a:endParaRPr>
          </a:p>
          <a:p>
            <a:pPr marL="228600" indent="-227520">
              <a:lnSpc>
                <a:spcPct val="90000"/>
              </a:lnSpc>
              <a:spcBef>
                <a:spcPts val="1001"/>
              </a:spcBef>
              <a:buClr>
                <a:srgbClr val="000000"/>
              </a:buClr>
              <a:buFont typeface="Arial"/>
              <a:buChar char="•"/>
            </a:pPr>
            <a:r>
              <a:rPr b="0" lang="fr-FR" sz="2400" spc="-1" strike="noStrike" u="sng">
                <a:solidFill>
                  <a:srgbClr val="0563c1"/>
                </a:solidFill>
                <a:uFillTx/>
                <a:latin typeface="Calibri"/>
                <a:ea typeface="DejaVu Sans"/>
                <a:hlinkClick r:id="rId2"/>
              </a:rPr>
              <a:t>solutions\exo_fonctions02.alg</a:t>
            </a:r>
            <a:endParaRPr b="0" lang="fr-FR" sz="2400" spc="-1" strike="noStrike">
              <a:latin typeface="Arial"/>
            </a:endParaRPr>
          </a:p>
        </p:txBody>
      </p:sp>
      <p:sp>
        <p:nvSpPr>
          <p:cNvPr id="597" name="CustomShape 5"/>
          <p:cNvSpPr/>
          <p:nvPr/>
        </p:nvSpPr>
        <p:spPr>
          <a:xfrm>
            <a:off x="4671360" y="7071480"/>
            <a:ext cx="6962760" cy="5754600"/>
          </a:xfrm>
          <a:custGeom>
            <a:avLst/>
            <a:gdLst/>
            <a:ahLst/>
            <a:rect l="l" t="t" r="r" b="b"/>
            <a:pathLst>
              <a:path w="19345" h="15989">
                <a:moveTo>
                  <a:pt x="1556" y="0"/>
                </a:moveTo>
                <a:lnTo>
                  <a:pt x="1556" y="0"/>
                </a:lnTo>
                <a:lnTo>
                  <a:pt x="1475" y="2"/>
                </a:lnTo>
                <a:lnTo>
                  <a:pt x="1393" y="9"/>
                </a:lnTo>
                <a:lnTo>
                  <a:pt x="1313" y="19"/>
                </a:lnTo>
                <a:lnTo>
                  <a:pt x="1232" y="34"/>
                </a:lnTo>
                <a:lnTo>
                  <a:pt x="1153" y="53"/>
                </a:lnTo>
                <a:lnTo>
                  <a:pt x="1075" y="76"/>
                </a:lnTo>
                <a:lnTo>
                  <a:pt x="998" y="103"/>
                </a:lnTo>
                <a:lnTo>
                  <a:pt x="923" y="135"/>
                </a:lnTo>
                <a:lnTo>
                  <a:pt x="850" y="170"/>
                </a:lnTo>
                <a:lnTo>
                  <a:pt x="778" y="208"/>
                </a:lnTo>
                <a:lnTo>
                  <a:pt x="709" y="251"/>
                </a:lnTo>
                <a:lnTo>
                  <a:pt x="641" y="297"/>
                </a:lnTo>
                <a:lnTo>
                  <a:pt x="577" y="347"/>
                </a:lnTo>
                <a:lnTo>
                  <a:pt x="515" y="400"/>
                </a:lnTo>
                <a:lnTo>
                  <a:pt x="456" y="456"/>
                </a:lnTo>
                <a:lnTo>
                  <a:pt x="400" y="515"/>
                </a:lnTo>
                <a:lnTo>
                  <a:pt x="347" y="577"/>
                </a:lnTo>
                <a:lnTo>
                  <a:pt x="297" y="641"/>
                </a:lnTo>
                <a:lnTo>
                  <a:pt x="251" y="709"/>
                </a:lnTo>
                <a:lnTo>
                  <a:pt x="208" y="778"/>
                </a:lnTo>
                <a:lnTo>
                  <a:pt x="170" y="850"/>
                </a:lnTo>
                <a:lnTo>
                  <a:pt x="135" y="923"/>
                </a:lnTo>
                <a:lnTo>
                  <a:pt x="103" y="998"/>
                </a:lnTo>
                <a:lnTo>
                  <a:pt x="76" y="1075"/>
                </a:lnTo>
                <a:lnTo>
                  <a:pt x="53" y="1153"/>
                </a:lnTo>
                <a:lnTo>
                  <a:pt x="34" y="1232"/>
                </a:lnTo>
                <a:lnTo>
                  <a:pt x="19" y="1313"/>
                </a:lnTo>
                <a:lnTo>
                  <a:pt x="9" y="1393"/>
                </a:lnTo>
                <a:lnTo>
                  <a:pt x="2" y="1475"/>
                </a:lnTo>
                <a:lnTo>
                  <a:pt x="0" y="1556"/>
                </a:lnTo>
                <a:lnTo>
                  <a:pt x="0" y="14431"/>
                </a:lnTo>
                <a:lnTo>
                  <a:pt x="0" y="14431"/>
                </a:lnTo>
                <a:lnTo>
                  <a:pt x="2" y="14512"/>
                </a:lnTo>
                <a:lnTo>
                  <a:pt x="9" y="14594"/>
                </a:lnTo>
                <a:lnTo>
                  <a:pt x="19" y="14674"/>
                </a:lnTo>
                <a:lnTo>
                  <a:pt x="34" y="14755"/>
                </a:lnTo>
                <a:lnTo>
                  <a:pt x="53" y="14834"/>
                </a:lnTo>
                <a:lnTo>
                  <a:pt x="76" y="14912"/>
                </a:lnTo>
                <a:lnTo>
                  <a:pt x="103" y="14989"/>
                </a:lnTo>
                <a:lnTo>
                  <a:pt x="135" y="15064"/>
                </a:lnTo>
                <a:lnTo>
                  <a:pt x="170" y="15137"/>
                </a:lnTo>
                <a:lnTo>
                  <a:pt x="208" y="15209"/>
                </a:lnTo>
                <a:lnTo>
                  <a:pt x="251" y="15278"/>
                </a:lnTo>
                <a:lnTo>
                  <a:pt x="297" y="15346"/>
                </a:lnTo>
                <a:lnTo>
                  <a:pt x="347" y="15410"/>
                </a:lnTo>
                <a:lnTo>
                  <a:pt x="400" y="15472"/>
                </a:lnTo>
                <a:lnTo>
                  <a:pt x="456" y="15531"/>
                </a:lnTo>
                <a:lnTo>
                  <a:pt x="515" y="15587"/>
                </a:lnTo>
                <a:lnTo>
                  <a:pt x="577" y="15640"/>
                </a:lnTo>
                <a:lnTo>
                  <a:pt x="641" y="15690"/>
                </a:lnTo>
                <a:lnTo>
                  <a:pt x="709" y="15736"/>
                </a:lnTo>
                <a:lnTo>
                  <a:pt x="778" y="15779"/>
                </a:lnTo>
                <a:lnTo>
                  <a:pt x="850" y="15817"/>
                </a:lnTo>
                <a:lnTo>
                  <a:pt x="923" y="15852"/>
                </a:lnTo>
                <a:lnTo>
                  <a:pt x="998" y="15884"/>
                </a:lnTo>
                <a:lnTo>
                  <a:pt x="1075" y="15911"/>
                </a:lnTo>
                <a:lnTo>
                  <a:pt x="1153" y="15934"/>
                </a:lnTo>
                <a:lnTo>
                  <a:pt x="1232" y="15953"/>
                </a:lnTo>
                <a:lnTo>
                  <a:pt x="1313" y="15968"/>
                </a:lnTo>
                <a:lnTo>
                  <a:pt x="1393" y="15978"/>
                </a:lnTo>
                <a:lnTo>
                  <a:pt x="1475" y="15985"/>
                </a:lnTo>
                <a:lnTo>
                  <a:pt x="1556" y="15987"/>
                </a:lnTo>
                <a:lnTo>
                  <a:pt x="17787" y="15988"/>
                </a:lnTo>
                <a:lnTo>
                  <a:pt x="17787" y="15987"/>
                </a:lnTo>
                <a:lnTo>
                  <a:pt x="17868" y="15985"/>
                </a:lnTo>
                <a:lnTo>
                  <a:pt x="17950" y="15978"/>
                </a:lnTo>
                <a:lnTo>
                  <a:pt x="18030" y="15968"/>
                </a:lnTo>
                <a:lnTo>
                  <a:pt x="18110" y="15953"/>
                </a:lnTo>
                <a:lnTo>
                  <a:pt x="18190" y="15934"/>
                </a:lnTo>
                <a:lnTo>
                  <a:pt x="18268" y="15911"/>
                </a:lnTo>
                <a:lnTo>
                  <a:pt x="18344" y="15884"/>
                </a:lnTo>
                <a:lnTo>
                  <a:pt x="18420" y="15853"/>
                </a:lnTo>
                <a:lnTo>
                  <a:pt x="18493" y="15818"/>
                </a:lnTo>
                <a:lnTo>
                  <a:pt x="18565" y="15779"/>
                </a:lnTo>
                <a:lnTo>
                  <a:pt x="18634" y="15736"/>
                </a:lnTo>
                <a:lnTo>
                  <a:pt x="18701" y="15690"/>
                </a:lnTo>
                <a:lnTo>
                  <a:pt x="18766" y="15641"/>
                </a:lnTo>
                <a:lnTo>
                  <a:pt x="18828" y="15588"/>
                </a:lnTo>
                <a:lnTo>
                  <a:pt x="18887" y="15532"/>
                </a:lnTo>
                <a:lnTo>
                  <a:pt x="18943" y="15473"/>
                </a:lnTo>
                <a:lnTo>
                  <a:pt x="18996" y="15411"/>
                </a:lnTo>
                <a:lnTo>
                  <a:pt x="19045" y="15346"/>
                </a:lnTo>
                <a:lnTo>
                  <a:pt x="19092" y="15279"/>
                </a:lnTo>
                <a:lnTo>
                  <a:pt x="19134" y="15210"/>
                </a:lnTo>
                <a:lnTo>
                  <a:pt x="19173" y="15138"/>
                </a:lnTo>
                <a:lnTo>
                  <a:pt x="19208" y="15065"/>
                </a:lnTo>
                <a:lnTo>
                  <a:pt x="19239" y="14989"/>
                </a:lnTo>
                <a:lnTo>
                  <a:pt x="19267" y="14913"/>
                </a:lnTo>
                <a:lnTo>
                  <a:pt x="19290" y="14835"/>
                </a:lnTo>
                <a:lnTo>
                  <a:pt x="19309" y="14755"/>
                </a:lnTo>
                <a:lnTo>
                  <a:pt x="19324" y="14675"/>
                </a:lnTo>
                <a:lnTo>
                  <a:pt x="19334" y="14595"/>
                </a:lnTo>
                <a:lnTo>
                  <a:pt x="19341" y="14513"/>
                </a:lnTo>
                <a:lnTo>
                  <a:pt x="19343" y="14432"/>
                </a:lnTo>
                <a:lnTo>
                  <a:pt x="19344" y="1556"/>
                </a:lnTo>
                <a:lnTo>
                  <a:pt x="19343" y="1556"/>
                </a:lnTo>
                <a:lnTo>
                  <a:pt x="19341" y="1475"/>
                </a:lnTo>
                <a:lnTo>
                  <a:pt x="19334" y="1393"/>
                </a:lnTo>
                <a:lnTo>
                  <a:pt x="19324" y="1313"/>
                </a:lnTo>
                <a:lnTo>
                  <a:pt x="19309" y="1233"/>
                </a:lnTo>
                <a:lnTo>
                  <a:pt x="19290" y="1153"/>
                </a:lnTo>
                <a:lnTo>
                  <a:pt x="19267" y="1075"/>
                </a:lnTo>
                <a:lnTo>
                  <a:pt x="19240" y="999"/>
                </a:lnTo>
                <a:lnTo>
                  <a:pt x="19209" y="923"/>
                </a:lnTo>
                <a:lnTo>
                  <a:pt x="19174" y="850"/>
                </a:lnTo>
                <a:lnTo>
                  <a:pt x="19135" y="778"/>
                </a:lnTo>
                <a:lnTo>
                  <a:pt x="19092" y="709"/>
                </a:lnTo>
                <a:lnTo>
                  <a:pt x="19046" y="642"/>
                </a:lnTo>
                <a:lnTo>
                  <a:pt x="18997" y="577"/>
                </a:lnTo>
                <a:lnTo>
                  <a:pt x="18944" y="515"/>
                </a:lnTo>
                <a:lnTo>
                  <a:pt x="18888" y="456"/>
                </a:lnTo>
                <a:lnTo>
                  <a:pt x="18829" y="400"/>
                </a:lnTo>
                <a:lnTo>
                  <a:pt x="18767" y="347"/>
                </a:lnTo>
                <a:lnTo>
                  <a:pt x="18702" y="298"/>
                </a:lnTo>
                <a:lnTo>
                  <a:pt x="18635" y="251"/>
                </a:lnTo>
                <a:lnTo>
                  <a:pt x="18566" y="209"/>
                </a:lnTo>
                <a:lnTo>
                  <a:pt x="18494" y="170"/>
                </a:lnTo>
                <a:lnTo>
                  <a:pt x="18421" y="135"/>
                </a:lnTo>
                <a:lnTo>
                  <a:pt x="18345" y="104"/>
                </a:lnTo>
                <a:lnTo>
                  <a:pt x="18269" y="76"/>
                </a:lnTo>
                <a:lnTo>
                  <a:pt x="18191" y="53"/>
                </a:lnTo>
                <a:lnTo>
                  <a:pt x="18111" y="34"/>
                </a:lnTo>
                <a:lnTo>
                  <a:pt x="18031" y="19"/>
                </a:lnTo>
                <a:lnTo>
                  <a:pt x="17951" y="9"/>
                </a:lnTo>
                <a:lnTo>
                  <a:pt x="17869" y="2"/>
                </a:lnTo>
                <a:lnTo>
                  <a:pt x="17788" y="0"/>
                </a:lnTo>
                <a:lnTo>
                  <a:pt x="1556"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598" name="CustomShape 6"/>
          <p:cNvSpPr/>
          <p:nvPr/>
        </p:nvSpPr>
        <p:spPr>
          <a:xfrm>
            <a:off x="6174720" y="91440"/>
            <a:ext cx="3562560" cy="462600"/>
          </a:xfrm>
          <a:prstGeom prst="rect">
            <a:avLst/>
          </a:prstGeom>
          <a:noFill/>
          <a:ln>
            <a:noFill/>
          </a:ln>
        </p:spPr>
        <p:style>
          <a:lnRef idx="0"/>
          <a:fillRef idx="0"/>
          <a:effectRef idx="0"/>
          <a:fontRef idx="minor"/>
        </p:style>
        <p:txBody>
          <a:bodyPr lIns="90000" rIns="90000" tIns="45000" bIns="45000" anchor="b">
            <a:norm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Exo2</a:t>
            </a:r>
            <a:endParaRPr b="0" lang="fr-FR" sz="2400" spc="-1" strike="noStrike">
              <a:latin typeface="Arial"/>
            </a:endParaRPr>
          </a:p>
        </p:txBody>
      </p:sp>
    </p:spTree>
  </p:cSld>
  <mc:AlternateContent>
    <mc:Choice Requires="p14">
      <p:transition spd="slow" p14:dur="2000"/>
    </mc:Choice>
    <mc:Fallback>
      <p:transition spd="slow"/>
    </mc:Fallback>
  </mc:AlternateContent>
  <p:timing>
    <p:tnLst>
      <p:par>
        <p:cTn id="1000" dur="indefinite" restart="never" nodeType="tmRoot">
          <p:childTnLst>
            <p:seq>
              <p:cTn id="1001" dur="indefinite" nodeType="mainSeq">
                <p:childTnLst>
                  <p:par>
                    <p:cTn id="1002" fill="hold">
                      <p:stCondLst>
                        <p:cond delay="0"/>
                      </p:stCondLst>
                      <p:childTnLst>
                        <p:par>
                          <p:cTn id="1003" fill="hold">
                            <p:stCondLst>
                              <p:cond delay="0"/>
                            </p:stCondLst>
                            <p:childTnLst>
                              <p:par>
                                <p:cTn id="1004" nodeType="withEffect" fill="hold" presetClass="path" presetID="42">
                                  <p:stCondLst>
                                    <p:cond delay="0"/>
                                  </p:stCondLst>
                                  <p:childTnLst>
                                    <p:animMotion origin="layout" path="M 2.22045E-016 -4.44444E-006 L -0.00208 -0.95 E">
                                      <p:cBhvr>
                                        <p:cTn id="1005" dur="100" fill="hold"/>
                                        <p:tgtEl>
                                          <p:spTgt spid="597"/>
                                        </p:tgtEl>
                                        <p:attrNameLst>
                                          <p:attrName>ppt_x</p:attrName>
                                        </p:attrNameLst>
                                      </p:cBhvr>
                                    </p:animMotion>
                                  </p:childTnLst>
                                </p:cTn>
                              </p:par>
                            </p:childTnLst>
                          </p:cTn>
                        </p:par>
                      </p:childTnLst>
                    </p:cTn>
                  </p:par>
                  <p:par>
                    <p:cTn id="1006" fill="hold">
                      <p:stCondLst>
                        <p:cond delay="indefinite"/>
                      </p:stCondLst>
                      <p:childTnLst>
                        <p:par>
                          <p:cTn id="1007" fill="hold">
                            <p:stCondLst>
                              <p:cond delay="0"/>
                            </p:stCondLst>
                            <p:childTnLst>
                              <p:par>
                                <p:cTn id="1008" nodeType="clickEffect" fill="hold" presetClass="exit" presetID="53" presetSubtype="32">
                                  <p:stCondLst>
                                    <p:cond delay="0"/>
                                  </p:stCondLst>
                                  <p:childTnLst>
                                    <p:anim calcmode="lin" valueType="num">
                                      <p:cBhvr additive="repl">
                                        <p:cTn id="1009" dur="500"/>
                                        <p:tgtEl>
                                          <p:spTgt spid="597"/>
                                        </p:tgtEl>
                                        <p:attrNameLst>
                                          <p:attrName>ppt_w</p:attrName>
                                        </p:attrNameLst>
                                      </p:cBhvr>
                                      <p:tavLst>
                                        <p:tav tm="0">
                                          <p:val>
                                            <p:strVal val="#ppt_w"/>
                                          </p:val>
                                        </p:tav>
                                        <p:tav tm="100000">
                                          <p:val>
                                            <p:strVal val="0"/>
                                          </p:val>
                                        </p:tav>
                                      </p:tavLst>
                                    </p:anim>
                                    <p:anim calcmode="lin" valueType="num">
                                      <p:cBhvr additive="repl">
                                        <p:cTn id="1010" dur="500"/>
                                        <p:tgtEl>
                                          <p:spTgt spid="597"/>
                                        </p:tgtEl>
                                        <p:attrNameLst>
                                          <p:attrName>ppt_h</p:attrName>
                                        </p:attrNameLst>
                                      </p:cBhvr>
                                      <p:tavLst>
                                        <p:tav tm="0">
                                          <p:val>
                                            <p:strVal val="#ppt_h"/>
                                          </p:val>
                                        </p:tav>
                                        <p:tav tm="100000">
                                          <p:val>
                                            <p:strVal val="0"/>
                                          </p:val>
                                        </p:tav>
                                      </p:tavLst>
                                    </p:anim>
                                    <p:animEffect filter="fade" transition="out">
                                      <p:cBhvr additive="repl">
                                        <p:cTn id="1011" dur="500"/>
                                        <p:tgtEl>
                                          <p:spTgt spid="597"/>
                                        </p:tgtEl>
                                      </p:cBhvr>
                                    </p:animEffect>
                                    <p:set>
                                      <p:cBhvr>
                                        <p:cTn id="1012" dur="1" fill="hold">
                                          <p:stCondLst>
                                            <p:cond delay="499"/>
                                          </p:stCondLst>
                                        </p:cTn>
                                        <p:tgtEl>
                                          <p:spTgt spid="5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CustomShape 1"/>
          <p:cNvSpPr/>
          <p:nvPr/>
        </p:nvSpPr>
        <p:spPr>
          <a:xfrm rot="16200000">
            <a:off x="-2592000" y="3292920"/>
            <a:ext cx="6165360" cy="6919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Fonctions</a:t>
            </a:r>
            <a:endParaRPr b="0" lang="fr-FR" sz="4000" spc="-1" strike="noStrike">
              <a:latin typeface="Arial"/>
            </a:endParaRPr>
          </a:p>
        </p:txBody>
      </p:sp>
      <p:sp>
        <p:nvSpPr>
          <p:cNvPr id="600" name="CustomShape 2"/>
          <p:cNvSpPr/>
          <p:nvPr/>
        </p:nvSpPr>
        <p:spPr>
          <a:xfrm>
            <a:off x="1026000" y="91440"/>
            <a:ext cx="5249520" cy="462600"/>
          </a:xfrm>
          <a:prstGeom prst="rect">
            <a:avLst/>
          </a:prstGeom>
          <a:noFill/>
          <a:ln>
            <a:noFill/>
          </a:ln>
        </p:spPr>
        <p:style>
          <a:lnRef idx="0"/>
          <a:fillRef idx="0"/>
          <a:effectRef idx="0"/>
          <a:fontRef idx="minor"/>
        </p:style>
        <p:txBody>
          <a:bodyPr lIns="90000" rIns="90000" tIns="45000" bIns="45000" anchor="b" anchorCtr="1">
            <a:no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Exo3</a:t>
            </a:r>
            <a:endParaRPr b="0" lang="fr-FR" sz="2400" spc="-1" strike="noStrike">
              <a:latin typeface="Arial"/>
            </a:endParaRPr>
          </a:p>
        </p:txBody>
      </p:sp>
      <p:sp>
        <p:nvSpPr>
          <p:cNvPr id="601" name="CustomShape 3"/>
          <p:cNvSpPr/>
          <p:nvPr/>
        </p:nvSpPr>
        <p:spPr>
          <a:xfrm>
            <a:off x="1026000" y="555120"/>
            <a:ext cx="5249520" cy="5799960"/>
          </a:xfrm>
          <a:prstGeom prst="rect">
            <a:avLst/>
          </a:prstGeom>
          <a:noFill/>
          <a:ln w="9360">
            <a:solidFill>
              <a:srgbClr val="5b9bd5"/>
            </a:solidFill>
            <a:round/>
          </a:ln>
        </p:spPr>
        <p:style>
          <a:lnRef idx="0"/>
          <a:fillRef idx="0"/>
          <a:effectRef idx="0"/>
          <a:fontRef idx="minor"/>
        </p:style>
        <p:txBody>
          <a:bodyPr lIns="90000" rIns="90000" tIns="45000" bIns="45000" anchor="ctr" anchorCtr="1">
            <a:noAutofit/>
          </a:bodyPr>
          <a:p>
            <a:pPr marL="228600" indent="-22752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on souhaite inviter l’utilisateur à saisir une date au format jjmmaa mais il faudra l’afficher au format classique jj/mm/aaaa</a:t>
            </a:r>
            <a:endParaRPr b="0" lang="fr-FR" sz="2800" spc="-1" strike="noStrike">
              <a:latin typeface="Arial"/>
            </a:endParaRPr>
          </a:p>
          <a:p>
            <a:pPr>
              <a:lnSpc>
                <a:spcPct val="90000"/>
              </a:lnSpc>
              <a:spcBef>
                <a:spcPts val="1001"/>
              </a:spcBef>
            </a:pPr>
            <a:endParaRPr b="0" lang="fr-FR" sz="2800" spc="-1" strike="noStrike">
              <a:latin typeface="Arial"/>
            </a:endParaRPr>
          </a:p>
          <a:p>
            <a:pPr marL="228600" indent="-227520">
              <a:lnSpc>
                <a:spcPct val="90000"/>
              </a:lnSpc>
              <a:spcBef>
                <a:spcPts val="1001"/>
              </a:spcBef>
              <a:buClr>
                <a:srgbClr val="000000"/>
              </a:buClr>
              <a:buFont typeface="Arial"/>
              <a:buChar char="•"/>
            </a:pPr>
            <a:r>
              <a:rPr b="0" lang="fr-FR" sz="2800" spc="-1" strike="noStrike" u="sng">
                <a:solidFill>
                  <a:srgbClr val="0563c1"/>
                </a:solidFill>
                <a:uFillTx/>
                <a:latin typeface="Calibri"/>
                <a:ea typeface="DejaVu Sans"/>
                <a:hlinkClick r:id="rId1"/>
              </a:rPr>
              <a:t>solutions\exo_fonctions03.alg</a:t>
            </a:r>
            <a:endParaRPr b="0" lang="fr-FR" sz="2800" spc="-1" strike="noStrike">
              <a:latin typeface="Arial"/>
            </a:endParaRPr>
          </a:p>
        </p:txBody>
      </p:sp>
      <p:sp>
        <p:nvSpPr>
          <p:cNvPr id="602" name="CustomShape 4"/>
          <p:cNvSpPr/>
          <p:nvPr/>
        </p:nvSpPr>
        <p:spPr>
          <a:xfrm>
            <a:off x="6358320" y="555120"/>
            <a:ext cx="5275440" cy="579996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spcBef>
                <a:spcPts val="1001"/>
              </a:spcBef>
              <a:tabLst>
                <a:tab algn="l" pos="0"/>
              </a:tabLst>
            </a:pPr>
            <a:r>
              <a:rPr b="0" lang="fr-FR" sz="2800" spc="-1" strike="noStrike">
                <a:solidFill>
                  <a:srgbClr val="000000"/>
                </a:solidFill>
                <a:latin typeface="Calibri"/>
                <a:ea typeface="DejaVu Sans"/>
              </a:rPr>
              <a:t>Calculer une approximation de PI en utilisant la </a:t>
            </a:r>
            <a:r>
              <a:rPr b="0" lang="fr-FR" sz="2800" spc="-1" strike="noStrike" u="sng">
                <a:solidFill>
                  <a:srgbClr val="0563c1"/>
                </a:solidFill>
                <a:uFillTx/>
                <a:latin typeface="Calibri"/>
                <a:ea typeface="DejaVu Sans"/>
                <a:hlinkClick r:id="rId2"/>
              </a:rPr>
              <a:t>série (ou formule) de </a:t>
            </a:r>
            <a:r>
              <a:rPr b="0" lang="fr-FR" sz="2800" spc="-1" strike="noStrike" u="sng">
                <a:solidFill>
                  <a:srgbClr val="0563c1"/>
                </a:solidFill>
                <a:uFillTx/>
                <a:latin typeface="Calibri"/>
                <a:ea typeface="DejaVu Sans"/>
                <a:hlinkClick r:id="rId3"/>
              </a:rPr>
              <a:t>Madhava</a:t>
            </a:r>
            <a:r>
              <a:rPr b="0" lang="fr-FR" sz="2800" spc="-1" strike="noStrike" u="sng">
                <a:solidFill>
                  <a:srgbClr val="0563c1"/>
                </a:solidFill>
                <a:uFillTx/>
                <a:latin typeface="Calibri"/>
                <a:ea typeface="DejaVu Sans"/>
                <a:hlinkClick r:id="rId4"/>
              </a:rPr>
              <a:t>-Leibniz</a:t>
            </a:r>
            <a:r>
              <a:rPr b="0" lang="fr-FR" sz="2800" spc="-1" strike="noStrike">
                <a:solidFill>
                  <a:srgbClr val="000000"/>
                </a:solidFill>
                <a:latin typeface="Calibri"/>
                <a:ea typeface="DejaVu Sans"/>
              </a:rPr>
              <a:t> </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Demander à l’utilisateur le plus grand dénominateur n pour le calcul.</a:t>
            </a:r>
            <a:endParaRPr b="0" lang="fr-FR" sz="2800" spc="-1" strike="noStrike">
              <a:latin typeface="Arial"/>
            </a:endParaRPr>
          </a:p>
          <a:p>
            <a:pPr>
              <a:lnSpc>
                <a:spcPct val="90000"/>
              </a:lnSpc>
              <a:spcBef>
                <a:spcPts val="1001"/>
              </a:spcBef>
              <a:tabLst>
                <a:tab algn="l" pos="0"/>
              </a:tabLst>
            </a:pPr>
            <a:r>
              <a:rPr b="0" lang="fr-FR" sz="2000" spc="-1" strike="noStrike">
                <a:solidFill>
                  <a:srgbClr val="000000"/>
                </a:solidFill>
                <a:latin typeface="Calibri"/>
                <a:ea typeface="DejaVu Sans"/>
              </a:rPr>
              <a:t>PI</a:t>
            </a:r>
            <a:r>
              <a:rPr b="0" lang="el-GR" sz="2000" spc="-1" strike="noStrike">
                <a:solidFill>
                  <a:srgbClr val="000000"/>
                </a:solidFill>
                <a:latin typeface="Calibri"/>
                <a:ea typeface="DejaVu Sans"/>
              </a:rPr>
              <a:t>=4×(1−1</a:t>
            </a:r>
            <a:r>
              <a:rPr b="0" lang="fr-FR" sz="2000" spc="-1" strike="noStrike">
                <a:solidFill>
                  <a:srgbClr val="000000"/>
                </a:solidFill>
                <a:latin typeface="Calibri"/>
                <a:ea typeface="DejaVu Sans"/>
              </a:rPr>
              <a:t>/</a:t>
            </a:r>
            <a:r>
              <a:rPr b="0" lang="el-GR" sz="2000" spc="-1" strike="noStrike">
                <a:solidFill>
                  <a:srgbClr val="000000"/>
                </a:solidFill>
                <a:latin typeface="Calibri"/>
                <a:ea typeface="DejaVu Sans"/>
              </a:rPr>
              <a:t>3+1</a:t>
            </a:r>
            <a:r>
              <a:rPr b="0" lang="fr-FR" sz="2000" spc="-1" strike="noStrike">
                <a:solidFill>
                  <a:srgbClr val="000000"/>
                </a:solidFill>
                <a:latin typeface="Calibri"/>
                <a:ea typeface="DejaVu Sans"/>
              </a:rPr>
              <a:t>/</a:t>
            </a:r>
            <a:r>
              <a:rPr b="0" lang="el-GR" sz="2000" spc="-1" strike="noStrike">
                <a:solidFill>
                  <a:srgbClr val="000000"/>
                </a:solidFill>
                <a:latin typeface="Calibri"/>
                <a:ea typeface="DejaVu Sans"/>
              </a:rPr>
              <a:t>5−1</a:t>
            </a:r>
            <a:r>
              <a:rPr b="0" lang="fr-FR" sz="2000" spc="-1" strike="noStrike">
                <a:solidFill>
                  <a:srgbClr val="000000"/>
                </a:solidFill>
                <a:latin typeface="Calibri"/>
                <a:ea typeface="DejaVu Sans"/>
              </a:rPr>
              <a:t>/</a:t>
            </a:r>
            <a:r>
              <a:rPr b="0" lang="el-GR" sz="2000" spc="-1" strike="noStrike">
                <a:solidFill>
                  <a:srgbClr val="000000"/>
                </a:solidFill>
                <a:latin typeface="Calibri"/>
                <a:ea typeface="DejaVu Sans"/>
              </a:rPr>
              <a:t>7+1</a:t>
            </a:r>
            <a:r>
              <a:rPr b="0" lang="fr-FR" sz="2000" spc="-1" strike="noStrike">
                <a:solidFill>
                  <a:srgbClr val="000000"/>
                </a:solidFill>
                <a:latin typeface="Calibri"/>
                <a:ea typeface="DejaVu Sans"/>
              </a:rPr>
              <a:t>/</a:t>
            </a:r>
            <a:r>
              <a:rPr b="0" lang="el-GR" sz="2000" spc="-1" strike="noStrike">
                <a:solidFill>
                  <a:srgbClr val="000000"/>
                </a:solidFill>
                <a:latin typeface="Calibri"/>
                <a:ea typeface="DejaVu Sans"/>
              </a:rPr>
              <a:t>9−1</a:t>
            </a:r>
            <a:r>
              <a:rPr b="0" lang="fr-FR" sz="2000" spc="-1" strike="noStrike">
                <a:solidFill>
                  <a:srgbClr val="000000"/>
                </a:solidFill>
                <a:latin typeface="Calibri"/>
                <a:ea typeface="DejaVu Sans"/>
              </a:rPr>
              <a:t>/</a:t>
            </a:r>
            <a:r>
              <a:rPr b="0" lang="el-GR" sz="2000" spc="-1" strike="noStrike">
                <a:solidFill>
                  <a:srgbClr val="000000"/>
                </a:solidFill>
                <a:latin typeface="Calibri"/>
                <a:ea typeface="DejaVu Sans"/>
              </a:rPr>
              <a:t>11+1</a:t>
            </a:r>
            <a:r>
              <a:rPr b="0" lang="fr-FR" sz="2000" spc="-1" strike="noStrike">
                <a:solidFill>
                  <a:srgbClr val="000000"/>
                </a:solidFill>
                <a:latin typeface="Calibri"/>
                <a:ea typeface="DejaVu Sans"/>
              </a:rPr>
              <a:t>/n </a:t>
            </a:r>
            <a:r>
              <a:rPr b="0" lang="el-GR" sz="2000" spc="-1" strike="noStrike">
                <a:solidFill>
                  <a:srgbClr val="000000"/>
                </a:solidFill>
                <a:latin typeface="Calibri"/>
                <a:ea typeface="DejaVu Sans"/>
              </a:rPr>
              <a:t>−</a:t>
            </a:r>
            <a:r>
              <a:rPr b="0" lang="fr-FR" sz="2000" spc="-1" strike="noStrike">
                <a:solidFill>
                  <a:srgbClr val="000000"/>
                </a:solidFill>
                <a:latin typeface="Calibri"/>
                <a:ea typeface="DejaVu Sans"/>
              </a:rPr>
              <a:t>….)</a:t>
            </a:r>
            <a:endParaRPr b="0" lang="fr-FR" sz="2000" spc="-1" strike="noStrike">
              <a:latin typeface="Arial"/>
            </a:endParaRPr>
          </a:p>
          <a:p>
            <a:pPr>
              <a:lnSpc>
                <a:spcPct val="90000"/>
              </a:lnSpc>
              <a:spcBef>
                <a:spcPts val="1001"/>
              </a:spcBef>
              <a:tabLst>
                <a:tab algn="l" pos="0"/>
              </a:tabLst>
            </a:pPr>
            <a:endParaRPr b="0" lang="fr-FR" sz="2000" spc="-1" strike="noStrike">
              <a:latin typeface="Arial"/>
            </a:endParaRPr>
          </a:p>
          <a:p>
            <a:pPr>
              <a:lnSpc>
                <a:spcPct val="90000"/>
              </a:lnSpc>
              <a:spcBef>
                <a:spcPts val="1001"/>
              </a:spcBef>
              <a:tabLst>
                <a:tab algn="l" pos="0"/>
              </a:tabLst>
            </a:pPr>
            <a:r>
              <a:rPr b="0" lang="fr-FR" sz="2800" spc="-1" strike="noStrike" u="sng">
                <a:solidFill>
                  <a:srgbClr val="0563c1"/>
                </a:solidFill>
                <a:uFillTx/>
                <a:latin typeface="Calibri"/>
                <a:ea typeface="DejaVu Sans"/>
                <a:hlinkClick r:id="rId5"/>
              </a:rPr>
              <a:t>solutions\exo_fonctions04.alg</a:t>
            </a:r>
            <a:endParaRPr b="0" lang="fr-FR" sz="2800" spc="-1" strike="noStrike">
              <a:latin typeface="Arial"/>
            </a:endParaRPr>
          </a:p>
        </p:txBody>
      </p:sp>
      <p:sp>
        <p:nvSpPr>
          <p:cNvPr id="603" name="CustomShape 5"/>
          <p:cNvSpPr/>
          <p:nvPr/>
        </p:nvSpPr>
        <p:spPr>
          <a:xfrm>
            <a:off x="4345200" y="6980040"/>
            <a:ext cx="7288560" cy="5754600"/>
          </a:xfrm>
          <a:custGeom>
            <a:avLst/>
            <a:gdLst/>
            <a:ahLst/>
            <a:rect l="l" t="t" r="r" b="b"/>
            <a:pathLst>
              <a:path w="20250" h="15989">
                <a:moveTo>
                  <a:pt x="1556" y="0"/>
                </a:moveTo>
                <a:lnTo>
                  <a:pt x="1556" y="0"/>
                </a:lnTo>
                <a:lnTo>
                  <a:pt x="1475" y="2"/>
                </a:lnTo>
                <a:lnTo>
                  <a:pt x="1393" y="9"/>
                </a:lnTo>
                <a:lnTo>
                  <a:pt x="1313" y="19"/>
                </a:lnTo>
                <a:lnTo>
                  <a:pt x="1232" y="34"/>
                </a:lnTo>
                <a:lnTo>
                  <a:pt x="1153" y="53"/>
                </a:lnTo>
                <a:lnTo>
                  <a:pt x="1075" y="76"/>
                </a:lnTo>
                <a:lnTo>
                  <a:pt x="998" y="103"/>
                </a:lnTo>
                <a:lnTo>
                  <a:pt x="923" y="135"/>
                </a:lnTo>
                <a:lnTo>
                  <a:pt x="850" y="170"/>
                </a:lnTo>
                <a:lnTo>
                  <a:pt x="778" y="208"/>
                </a:lnTo>
                <a:lnTo>
                  <a:pt x="709" y="251"/>
                </a:lnTo>
                <a:lnTo>
                  <a:pt x="641" y="297"/>
                </a:lnTo>
                <a:lnTo>
                  <a:pt x="577" y="347"/>
                </a:lnTo>
                <a:lnTo>
                  <a:pt x="515" y="400"/>
                </a:lnTo>
                <a:lnTo>
                  <a:pt x="456" y="456"/>
                </a:lnTo>
                <a:lnTo>
                  <a:pt x="400" y="515"/>
                </a:lnTo>
                <a:lnTo>
                  <a:pt x="347" y="577"/>
                </a:lnTo>
                <a:lnTo>
                  <a:pt x="297" y="641"/>
                </a:lnTo>
                <a:lnTo>
                  <a:pt x="251" y="709"/>
                </a:lnTo>
                <a:lnTo>
                  <a:pt x="208" y="778"/>
                </a:lnTo>
                <a:lnTo>
                  <a:pt x="170" y="850"/>
                </a:lnTo>
                <a:lnTo>
                  <a:pt x="135" y="923"/>
                </a:lnTo>
                <a:lnTo>
                  <a:pt x="103" y="998"/>
                </a:lnTo>
                <a:lnTo>
                  <a:pt x="76" y="1075"/>
                </a:lnTo>
                <a:lnTo>
                  <a:pt x="53" y="1153"/>
                </a:lnTo>
                <a:lnTo>
                  <a:pt x="34" y="1232"/>
                </a:lnTo>
                <a:lnTo>
                  <a:pt x="19" y="1313"/>
                </a:lnTo>
                <a:lnTo>
                  <a:pt x="9" y="1393"/>
                </a:lnTo>
                <a:lnTo>
                  <a:pt x="2" y="1475"/>
                </a:lnTo>
                <a:lnTo>
                  <a:pt x="0" y="1556"/>
                </a:lnTo>
                <a:lnTo>
                  <a:pt x="0" y="14431"/>
                </a:lnTo>
                <a:lnTo>
                  <a:pt x="0" y="14431"/>
                </a:lnTo>
                <a:lnTo>
                  <a:pt x="2" y="14512"/>
                </a:lnTo>
                <a:lnTo>
                  <a:pt x="9" y="14594"/>
                </a:lnTo>
                <a:lnTo>
                  <a:pt x="19" y="14674"/>
                </a:lnTo>
                <a:lnTo>
                  <a:pt x="34" y="14755"/>
                </a:lnTo>
                <a:lnTo>
                  <a:pt x="53" y="14834"/>
                </a:lnTo>
                <a:lnTo>
                  <a:pt x="76" y="14912"/>
                </a:lnTo>
                <a:lnTo>
                  <a:pt x="103" y="14989"/>
                </a:lnTo>
                <a:lnTo>
                  <a:pt x="135" y="15064"/>
                </a:lnTo>
                <a:lnTo>
                  <a:pt x="170" y="15137"/>
                </a:lnTo>
                <a:lnTo>
                  <a:pt x="208" y="15209"/>
                </a:lnTo>
                <a:lnTo>
                  <a:pt x="251" y="15278"/>
                </a:lnTo>
                <a:lnTo>
                  <a:pt x="297" y="15346"/>
                </a:lnTo>
                <a:lnTo>
                  <a:pt x="347" y="15410"/>
                </a:lnTo>
                <a:lnTo>
                  <a:pt x="400" y="15472"/>
                </a:lnTo>
                <a:lnTo>
                  <a:pt x="456" y="15531"/>
                </a:lnTo>
                <a:lnTo>
                  <a:pt x="515" y="15587"/>
                </a:lnTo>
                <a:lnTo>
                  <a:pt x="577" y="15640"/>
                </a:lnTo>
                <a:lnTo>
                  <a:pt x="641" y="15690"/>
                </a:lnTo>
                <a:lnTo>
                  <a:pt x="709" y="15736"/>
                </a:lnTo>
                <a:lnTo>
                  <a:pt x="778" y="15779"/>
                </a:lnTo>
                <a:lnTo>
                  <a:pt x="850" y="15817"/>
                </a:lnTo>
                <a:lnTo>
                  <a:pt x="923" y="15852"/>
                </a:lnTo>
                <a:lnTo>
                  <a:pt x="998" y="15884"/>
                </a:lnTo>
                <a:lnTo>
                  <a:pt x="1075" y="15911"/>
                </a:lnTo>
                <a:lnTo>
                  <a:pt x="1153" y="15934"/>
                </a:lnTo>
                <a:lnTo>
                  <a:pt x="1232" y="15953"/>
                </a:lnTo>
                <a:lnTo>
                  <a:pt x="1313" y="15968"/>
                </a:lnTo>
                <a:lnTo>
                  <a:pt x="1393" y="15978"/>
                </a:lnTo>
                <a:lnTo>
                  <a:pt x="1475" y="15985"/>
                </a:lnTo>
                <a:lnTo>
                  <a:pt x="1556" y="15987"/>
                </a:lnTo>
                <a:lnTo>
                  <a:pt x="18692" y="15988"/>
                </a:lnTo>
                <a:lnTo>
                  <a:pt x="18692" y="15987"/>
                </a:lnTo>
                <a:lnTo>
                  <a:pt x="18773" y="15985"/>
                </a:lnTo>
                <a:lnTo>
                  <a:pt x="18855" y="15978"/>
                </a:lnTo>
                <a:lnTo>
                  <a:pt x="18935" y="15968"/>
                </a:lnTo>
                <a:lnTo>
                  <a:pt x="19015" y="15953"/>
                </a:lnTo>
                <a:lnTo>
                  <a:pt x="19095" y="15934"/>
                </a:lnTo>
                <a:lnTo>
                  <a:pt x="19173" y="15911"/>
                </a:lnTo>
                <a:lnTo>
                  <a:pt x="19249" y="15884"/>
                </a:lnTo>
                <a:lnTo>
                  <a:pt x="19325" y="15853"/>
                </a:lnTo>
                <a:lnTo>
                  <a:pt x="19398" y="15818"/>
                </a:lnTo>
                <a:lnTo>
                  <a:pt x="19470" y="15779"/>
                </a:lnTo>
                <a:lnTo>
                  <a:pt x="19539" y="15736"/>
                </a:lnTo>
                <a:lnTo>
                  <a:pt x="19606" y="15690"/>
                </a:lnTo>
                <a:lnTo>
                  <a:pt x="19671" y="15641"/>
                </a:lnTo>
                <a:lnTo>
                  <a:pt x="19733" y="15588"/>
                </a:lnTo>
                <a:lnTo>
                  <a:pt x="19792" y="15532"/>
                </a:lnTo>
                <a:lnTo>
                  <a:pt x="19848" y="15473"/>
                </a:lnTo>
                <a:lnTo>
                  <a:pt x="19901" y="15411"/>
                </a:lnTo>
                <a:lnTo>
                  <a:pt x="19950" y="15346"/>
                </a:lnTo>
                <a:lnTo>
                  <a:pt x="19997" y="15279"/>
                </a:lnTo>
                <a:lnTo>
                  <a:pt x="20039" y="15210"/>
                </a:lnTo>
                <a:lnTo>
                  <a:pt x="20078" y="15138"/>
                </a:lnTo>
                <a:lnTo>
                  <a:pt x="20113" y="15065"/>
                </a:lnTo>
                <a:lnTo>
                  <a:pt x="20144" y="14989"/>
                </a:lnTo>
                <a:lnTo>
                  <a:pt x="20172" y="14913"/>
                </a:lnTo>
                <a:lnTo>
                  <a:pt x="20195" y="14835"/>
                </a:lnTo>
                <a:lnTo>
                  <a:pt x="20214" y="14755"/>
                </a:lnTo>
                <a:lnTo>
                  <a:pt x="20229" y="14675"/>
                </a:lnTo>
                <a:lnTo>
                  <a:pt x="20239" y="14595"/>
                </a:lnTo>
                <a:lnTo>
                  <a:pt x="20246" y="14513"/>
                </a:lnTo>
                <a:lnTo>
                  <a:pt x="20248" y="14432"/>
                </a:lnTo>
                <a:lnTo>
                  <a:pt x="20249" y="1556"/>
                </a:lnTo>
                <a:lnTo>
                  <a:pt x="20248" y="1556"/>
                </a:lnTo>
                <a:lnTo>
                  <a:pt x="20246" y="1475"/>
                </a:lnTo>
                <a:lnTo>
                  <a:pt x="20239" y="1393"/>
                </a:lnTo>
                <a:lnTo>
                  <a:pt x="20229" y="1313"/>
                </a:lnTo>
                <a:lnTo>
                  <a:pt x="20214" y="1233"/>
                </a:lnTo>
                <a:lnTo>
                  <a:pt x="20195" y="1153"/>
                </a:lnTo>
                <a:lnTo>
                  <a:pt x="20172" y="1075"/>
                </a:lnTo>
                <a:lnTo>
                  <a:pt x="20145" y="999"/>
                </a:lnTo>
                <a:lnTo>
                  <a:pt x="20114" y="923"/>
                </a:lnTo>
                <a:lnTo>
                  <a:pt x="20079" y="850"/>
                </a:lnTo>
                <a:lnTo>
                  <a:pt x="20040" y="778"/>
                </a:lnTo>
                <a:lnTo>
                  <a:pt x="19997" y="709"/>
                </a:lnTo>
                <a:lnTo>
                  <a:pt x="19951" y="642"/>
                </a:lnTo>
                <a:lnTo>
                  <a:pt x="19902" y="577"/>
                </a:lnTo>
                <a:lnTo>
                  <a:pt x="19849" y="515"/>
                </a:lnTo>
                <a:lnTo>
                  <a:pt x="19793" y="456"/>
                </a:lnTo>
                <a:lnTo>
                  <a:pt x="19734" y="400"/>
                </a:lnTo>
                <a:lnTo>
                  <a:pt x="19672" y="347"/>
                </a:lnTo>
                <a:lnTo>
                  <a:pt x="19607" y="298"/>
                </a:lnTo>
                <a:lnTo>
                  <a:pt x="19540" y="251"/>
                </a:lnTo>
                <a:lnTo>
                  <a:pt x="19471" y="209"/>
                </a:lnTo>
                <a:lnTo>
                  <a:pt x="19399" y="170"/>
                </a:lnTo>
                <a:lnTo>
                  <a:pt x="19326" y="135"/>
                </a:lnTo>
                <a:lnTo>
                  <a:pt x="19250" y="104"/>
                </a:lnTo>
                <a:lnTo>
                  <a:pt x="19174" y="76"/>
                </a:lnTo>
                <a:lnTo>
                  <a:pt x="19096" y="53"/>
                </a:lnTo>
                <a:lnTo>
                  <a:pt x="19016" y="34"/>
                </a:lnTo>
                <a:lnTo>
                  <a:pt x="18936" y="19"/>
                </a:lnTo>
                <a:lnTo>
                  <a:pt x="18856" y="9"/>
                </a:lnTo>
                <a:lnTo>
                  <a:pt x="18774" y="2"/>
                </a:lnTo>
                <a:lnTo>
                  <a:pt x="18693" y="0"/>
                </a:lnTo>
                <a:lnTo>
                  <a:pt x="1556"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604" name="CustomShape 6"/>
          <p:cNvSpPr/>
          <p:nvPr/>
        </p:nvSpPr>
        <p:spPr>
          <a:xfrm>
            <a:off x="6358320" y="91440"/>
            <a:ext cx="5249520" cy="462600"/>
          </a:xfrm>
          <a:prstGeom prst="rect">
            <a:avLst/>
          </a:prstGeom>
          <a:noFill/>
          <a:ln>
            <a:noFill/>
          </a:ln>
        </p:spPr>
        <p:style>
          <a:lnRef idx="0"/>
          <a:fillRef idx="0"/>
          <a:effectRef idx="0"/>
          <a:fontRef idx="minor"/>
        </p:style>
        <p:txBody>
          <a:bodyPr lIns="90000" rIns="90000" tIns="45000" bIns="45000" anchor="b">
            <a:normAutofit/>
          </a:bodyPr>
          <a:p>
            <a:pPr marL="228600" indent="-22752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Exo4</a:t>
            </a:r>
            <a:endParaRPr b="0" lang="fr-FR" sz="2400" spc="-1" strike="noStrike">
              <a:latin typeface="Arial"/>
            </a:endParaRPr>
          </a:p>
        </p:txBody>
      </p:sp>
    </p:spTree>
  </p:cSld>
  <mc:AlternateContent>
    <mc:Choice Requires="p14">
      <p:transition spd="slow" p14:dur="2000"/>
    </mc:Choice>
    <mc:Fallback>
      <p:transition spd="slow"/>
    </mc:Fallback>
  </mc:AlternateContent>
  <p:timing>
    <p:tnLst>
      <p:par>
        <p:cTn id="1013" dur="indefinite" restart="never" nodeType="tmRoot">
          <p:childTnLst>
            <p:seq>
              <p:cTn id="1014" dur="indefinite" nodeType="mainSeq">
                <p:childTnLst>
                  <p:par>
                    <p:cTn id="1015" fill="hold">
                      <p:stCondLst>
                        <p:cond delay="0"/>
                      </p:stCondLst>
                      <p:childTnLst>
                        <p:par>
                          <p:cTn id="1016" fill="hold">
                            <p:stCondLst>
                              <p:cond delay="0"/>
                            </p:stCondLst>
                            <p:childTnLst>
                              <p:par>
                                <p:cTn id="1017" nodeType="withEffect" fill="hold" presetClass="path" presetID="42">
                                  <p:stCondLst>
                                    <p:cond delay="0"/>
                                  </p:stCondLst>
                                  <p:childTnLst>
                                    <p:animMotion origin="layout" path="M 1.45833E-006 1.48148E-006 L -0.00625 -0.92477 E">
                                      <p:cBhvr>
                                        <p:cTn id="1018" dur="100" fill="hold"/>
                                        <p:tgtEl>
                                          <p:spTgt spid="603"/>
                                        </p:tgtEl>
                                        <p:attrNameLst>
                                          <p:attrName>ppt_x</p:attrName>
                                        </p:attrNameLst>
                                      </p:cBhvr>
                                    </p:animMotion>
                                  </p:childTnLst>
                                </p:cTn>
                              </p:par>
                            </p:childTnLst>
                          </p:cTn>
                        </p:par>
                      </p:childTnLst>
                    </p:cTn>
                  </p:par>
                  <p:par>
                    <p:cTn id="1019" fill="hold">
                      <p:stCondLst>
                        <p:cond delay="indefinite"/>
                      </p:stCondLst>
                      <p:childTnLst>
                        <p:par>
                          <p:cTn id="1020" fill="hold">
                            <p:stCondLst>
                              <p:cond delay="0"/>
                            </p:stCondLst>
                            <p:childTnLst>
                              <p:par>
                                <p:cTn id="1021" nodeType="clickEffect" fill="hold" presetClass="exit" presetID="53" presetSubtype="32">
                                  <p:stCondLst>
                                    <p:cond delay="0"/>
                                  </p:stCondLst>
                                  <p:childTnLst>
                                    <p:anim calcmode="lin" valueType="num">
                                      <p:cBhvr additive="repl">
                                        <p:cTn id="1022" dur="500"/>
                                        <p:tgtEl>
                                          <p:spTgt spid="603"/>
                                        </p:tgtEl>
                                        <p:attrNameLst>
                                          <p:attrName>ppt_w</p:attrName>
                                        </p:attrNameLst>
                                      </p:cBhvr>
                                      <p:tavLst>
                                        <p:tav tm="0">
                                          <p:val>
                                            <p:strVal val="#ppt_w"/>
                                          </p:val>
                                        </p:tav>
                                        <p:tav tm="100000">
                                          <p:val>
                                            <p:strVal val="0"/>
                                          </p:val>
                                        </p:tav>
                                      </p:tavLst>
                                    </p:anim>
                                    <p:anim calcmode="lin" valueType="num">
                                      <p:cBhvr additive="repl">
                                        <p:cTn id="1023" dur="500"/>
                                        <p:tgtEl>
                                          <p:spTgt spid="603"/>
                                        </p:tgtEl>
                                        <p:attrNameLst>
                                          <p:attrName>ppt_h</p:attrName>
                                        </p:attrNameLst>
                                      </p:cBhvr>
                                      <p:tavLst>
                                        <p:tav tm="0">
                                          <p:val>
                                            <p:strVal val="#ppt_h"/>
                                          </p:val>
                                        </p:tav>
                                        <p:tav tm="100000">
                                          <p:val>
                                            <p:strVal val="0"/>
                                          </p:val>
                                        </p:tav>
                                      </p:tavLst>
                                    </p:anim>
                                    <p:animEffect filter="fade" transition="out">
                                      <p:cBhvr additive="repl">
                                        <p:cTn id="1024" dur="500"/>
                                        <p:tgtEl>
                                          <p:spTgt spid="603"/>
                                        </p:tgtEl>
                                      </p:cBhvr>
                                    </p:animEffect>
                                    <p:set>
                                      <p:cBhvr>
                                        <p:cTn id="1025" dur="1" fill="hold">
                                          <p:stCondLst>
                                            <p:cond delay="499"/>
                                          </p:stCondLst>
                                        </p:cTn>
                                        <p:tgtEl>
                                          <p:spTgt spid="6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0" name="Group 1"/>
          <p:cNvGrpSpPr/>
          <p:nvPr/>
        </p:nvGrpSpPr>
        <p:grpSpPr>
          <a:xfrm>
            <a:off x="947160" y="210600"/>
            <a:ext cx="11069640" cy="6072840"/>
            <a:chOff x="947160" y="210600"/>
            <a:chExt cx="11069640" cy="6072840"/>
          </a:xfrm>
        </p:grpSpPr>
        <p:sp>
          <p:nvSpPr>
            <p:cNvPr id="271" name="CustomShape 2"/>
            <p:cNvSpPr/>
            <p:nvPr/>
          </p:nvSpPr>
          <p:spPr>
            <a:xfrm>
              <a:off x="947160" y="210600"/>
              <a:ext cx="11069640" cy="95364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Ce n’est pas parce qu’un ordinateur est plus puissant qu’un autre, que le même algorithme, exécuté sur les 2 postes, sera plus rapide.</a:t>
              </a:r>
              <a:endParaRPr b="0" lang="fr-FR" sz="2400" spc="-1" strike="noStrike">
                <a:latin typeface="Arial"/>
              </a:endParaRPr>
            </a:p>
          </p:txBody>
        </p:sp>
        <p:sp>
          <p:nvSpPr>
            <p:cNvPr id="272" name="CustomShape 3"/>
            <p:cNvSpPr/>
            <p:nvPr/>
          </p:nvSpPr>
          <p:spPr>
            <a:xfrm>
              <a:off x="947160" y="1234440"/>
              <a:ext cx="11069640" cy="95364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60adc8"/>
                </a:gs>
                <a:gs pos="100000">
                  <a:srgbClr val="3da7c7"/>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L’efficacité d’un algorithme: c’est l’utilisation correcte de la mémoire, la simplicité du traitement, la vitesse des enchaînements quelque soit le nombre d’opérations</a:t>
              </a:r>
              <a:endParaRPr b="0" lang="fr-FR" sz="2400" spc="-1" strike="noStrike">
                <a:latin typeface="Arial"/>
              </a:endParaRPr>
            </a:p>
          </p:txBody>
        </p:sp>
        <p:sp>
          <p:nvSpPr>
            <p:cNvPr id="273" name="CustomShape 4"/>
            <p:cNvSpPr/>
            <p:nvPr/>
          </p:nvSpPr>
          <p:spPr>
            <a:xfrm>
              <a:off x="947160" y="2258280"/>
              <a:ext cx="11069640" cy="95364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60c5b1"/>
                </a:gs>
                <a:gs pos="100000">
                  <a:srgbClr val="3dc3ab"/>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Parfois on ne peut tester en conditions réelles une solution</a:t>
              </a:r>
              <a:endParaRPr b="0" lang="fr-FR" sz="2400" spc="-1" strike="noStrike">
                <a:latin typeface="Arial"/>
              </a:endParaRPr>
            </a:p>
          </p:txBody>
        </p:sp>
        <p:sp>
          <p:nvSpPr>
            <p:cNvPr id="274" name="CustomShape 5"/>
            <p:cNvSpPr/>
            <p:nvPr/>
          </p:nvSpPr>
          <p:spPr>
            <a:xfrm>
              <a:off x="947160" y="3282120"/>
              <a:ext cx="11069640" cy="95364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5fc184"/>
                </a:gs>
                <a:gs pos="100000">
                  <a:srgbClr val="3ebe73"/>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Une mesure: « si je donne à mon programme une entrée de taille N, quel est l'ordre de grandeur, en fonction de N, du nombre d'opérations qu'il va effectuer ? »</a:t>
              </a:r>
              <a:endParaRPr b="0" lang="fr-FR" sz="2400" spc="-1" strike="noStrike">
                <a:latin typeface="Arial"/>
              </a:endParaRPr>
            </a:p>
          </p:txBody>
        </p:sp>
        <p:sp>
          <p:nvSpPr>
            <p:cNvPr id="275" name="CustomShape 6"/>
            <p:cNvSpPr/>
            <p:nvPr/>
          </p:nvSpPr>
          <p:spPr>
            <a:xfrm>
              <a:off x="947160" y="4305960"/>
              <a:ext cx="11069640" cy="95364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60bd60"/>
                </a:gs>
                <a:gs pos="100000">
                  <a:srgbClr val="40b841"/>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Traiter 2 X plus de données ne devrait pas prendre plus de temps</a:t>
              </a:r>
              <a:endParaRPr b="0" lang="fr-FR" sz="2400" spc="-1" strike="noStrike">
                <a:latin typeface="Arial"/>
              </a:endParaRPr>
            </a:p>
          </p:txBody>
        </p:sp>
        <p:sp>
          <p:nvSpPr>
            <p:cNvPr id="276" name="CustomShape 7"/>
            <p:cNvSpPr/>
            <p:nvPr/>
          </p:nvSpPr>
          <p:spPr>
            <a:xfrm>
              <a:off x="947160" y="5329800"/>
              <a:ext cx="11069640" cy="95364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Consommation de la mémoire doit être évaluée mais aussi de l’énergie (vitesse ou consommation dans les systèmes embarqués?)</a:t>
              </a:r>
              <a:endParaRPr b="0" lang="fr-FR" sz="2400" spc="-1" strike="noStrike">
                <a:latin typeface="Arial"/>
              </a:endParaRPr>
            </a:p>
          </p:txBody>
        </p:sp>
      </p:grpSp>
      <p:sp>
        <p:nvSpPr>
          <p:cNvPr id="277" name="CustomShape 8"/>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Complexité</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831960" y="1709640"/>
            <a:ext cx="10514520" cy="285156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QUELQUES DEFINITIONS</a:t>
            </a:r>
            <a:endParaRPr b="0" lang="fr-FR" sz="6000" spc="-1" strike="noStrike">
              <a:latin typeface="Arial"/>
            </a:endParaRPr>
          </a:p>
        </p:txBody>
      </p:sp>
      <p:sp>
        <p:nvSpPr>
          <p:cNvPr id="279" name="CustomShape 2"/>
          <p:cNvSpPr/>
          <p:nvPr/>
        </p:nvSpPr>
        <p:spPr>
          <a:xfrm>
            <a:off x="831960" y="4589640"/>
            <a:ext cx="10514520" cy="14990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0" name="Group 1"/>
          <p:cNvGrpSpPr/>
          <p:nvPr/>
        </p:nvGrpSpPr>
        <p:grpSpPr>
          <a:xfrm>
            <a:off x="947880" y="168480"/>
            <a:ext cx="11068560" cy="6156360"/>
            <a:chOff x="947880" y="168480"/>
            <a:chExt cx="11068560" cy="6156360"/>
          </a:xfrm>
        </p:grpSpPr>
        <p:sp>
          <p:nvSpPr>
            <p:cNvPr id="281" name="CustomShape 2"/>
            <p:cNvSpPr/>
            <p:nvPr/>
          </p:nvSpPr>
          <p:spPr>
            <a:xfrm>
              <a:off x="947880" y="168480"/>
              <a:ext cx="11068560" cy="1192320"/>
            </a:xfrm>
            <a:custGeom>
              <a:avLst/>
              <a:gdLst/>
              <a:ahLst/>
              <a:rect l="l" t="t" r="r" b="b"/>
              <a:pathLst>
                <a:path w="11069637" h="1193400">
                  <a:moveTo>
                    <a:pt x="0" y="198904"/>
                  </a:moveTo>
                  <a:cubicBezTo>
                    <a:pt x="0" y="89052"/>
                    <a:pt x="89052" y="0"/>
                    <a:pt x="198904" y="0"/>
                  </a:cubicBezTo>
                  <a:lnTo>
                    <a:pt x="10870733" y="0"/>
                  </a:lnTo>
                  <a:cubicBezTo>
                    <a:pt x="10980585" y="0"/>
                    <a:pt x="11069637" y="89052"/>
                    <a:pt x="11069637" y="198904"/>
                  </a:cubicBezTo>
                  <a:lnTo>
                    <a:pt x="11069637" y="994496"/>
                  </a:lnTo>
                  <a:cubicBezTo>
                    <a:pt x="11069637" y="1104348"/>
                    <a:pt x="10980585" y="1193400"/>
                    <a:pt x="10870733" y="1193400"/>
                  </a:cubicBezTo>
                  <a:lnTo>
                    <a:pt x="198904" y="1193400"/>
                  </a:lnTo>
                  <a:cubicBezTo>
                    <a:pt x="89052" y="1193400"/>
                    <a:pt x="0" y="1104348"/>
                    <a:pt x="0" y="994496"/>
                  </a:cubicBezTo>
                  <a:lnTo>
                    <a:pt x="0" y="198904"/>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72440" rIns="172440" tIns="172440" bIns="17244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RAM: Mémoire vive faite de plusieurs millions de composants qui "filtrent" une charge électrique</a:t>
              </a:r>
              <a:endParaRPr b="0" lang="fr-FR" sz="3000" spc="-1" strike="noStrike">
                <a:latin typeface="Arial"/>
              </a:endParaRPr>
            </a:p>
          </p:txBody>
        </p:sp>
        <p:sp>
          <p:nvSpPr>
            <p:cNvPr id="282" name="CustomShape 3"/>
            <p:cNvSpPr/>
            <p:nvPr/>
          </p:nvSpPr>
          <p:spPr>
            <a:xfrm>
              <a:off x="947880" y="1448280"/>
              <a:ext cx="11068560" cy="1192320"/>
            </a:xfrm>
            <a:custGeom>
              <a:avLst/>
              <a:gdLst/>
              <a:ahLst/>
              <a:rect l="l" t="t" r="r" b="b"/>
              <a:pathLst>
                <a:path w="11069637" h="1193400">
                  <a:moveTo>
                    <a:pt x="0" y="198904"/>
                  </a:moveTo>
                  <a:cubicBezTo>
                    <a:pt x="0" y="89052"/>
                    <a:pt x="89052" y="0"/>
                    <a:pt x="198904" y="0"/>
                  </a:cubicBezTo>
                  <a:lnTo>
                    <a:pt x="10870733" y="0"/>
                  </a:lnTo>
                  <a:cubicBezTo>
                    <a:pt x="10980585" y="0"/>
                    <a:pt x="11069637" y="89052"/>
                    <a:pt x="11069637" y="198904"/>
                  </a:cubicBezTo>
                  <a:lnTo>
                    <a:pt x="11069637" y="994496"/>
                  </a:lnTo>
                  <a:cubicBezTo>
                    <a:pt x="11069637" y="1104348"/>
                    <a:pt x="10980585" y="1193400"/>
                    <a:pt x="10870733" y="1193400"/>
                  </a:cubicBezTo>
                  <a:lnTo>
                    <a:pt x="198904" y="1193400"/>
                  </a:lnTo>
                  <a:cubicBezTo>
                    <a:pt x="89052" y="1193400"/>
                    <a:pt x="0" y="1104348"/>
                    <a:pt x="0" y="994496"/>
                  </a:cubicBezTo>
                  <a:lnTo>
                    <a:pt x="0" y="198904"/>
                  </a:lnTo>
                  <a:close/>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txBody>
            <a:bodyPr lIns="172440" rIns="172440" tIns="172440" bIns="17244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BIT:  information binaire (0 ou 1)</a:t>
              </a:r>
              <a:endParaRPr b="0" lang="fr-FR" sz="3000" spc="-1" strike="noStrike">
                <a:latin typeface="Arial"/>
              </a:endParaRPr>
            </a:p>
          </p:txBody>
        </p:sp>
        <p:sp>
          <p:nvSpPr>
            <p:cNvPr id="283" name="CustomShape 4"/>
            <p:cNvSpPr/>
            <p:nvPr/>
          </p:nvSpPr>
          <p:spPr>
            <a:xfrm>
              <a:off x="947880" y="2728080"/>
              <a:ext cx="11068560" cy="1192320"/>
            </a:xfrm>
            <a:custGeom>
              <a:avLst/>
              <a:gdLst/>
              <a:ahLst/>
              <a:rect l="l" t="t" r="r" b="b"/>
              <a:pathLst>
                <a:path w="11069637" h="1193400">
                  <a:moveTo>
                    <a:pt x="0" y="198904"/>
                  </a:moveTo>
                  <a:cubicBezTo>
                    <a:pt x="0" y="89052"/>
                    <a:pt x="89052" y="0"/>
                    <a:pt x="198904" y="0"/>
                  </a:cubicBezTo>
                  <a:lnTo>
                    <a:pt x="10870733" y="0"/>
                  </a:lnTo>
                  <a:cubicBezTo>
                    <a:pt x="10980585" y="0"/>
                    <a:pt x="11069637" y="89052"/>
                    <a:pt x="11069637" y="198904"/>
                  </a:cubicBezTo>
                  <a:lnTo>
                    <a:pt x="11069637" y="994496"/>
                  </a:lnTo>
                  <a:cubicBezTo>
                    <a:pt x="11069637" y="1104348"/>
                    <a:pt x="10980585" y="1193400"/>
                    <a:pt x="10870733" y="1193400"/>
                  </a:cubicBezTo>
                  <a:lnTo>
                    <a:pt x="198904" y="1193400"/>
                  </a:lnTo>
                  <a:cubicBezTo>
                    <a:pt x="89052" y="1193400"/>
                    <a:pt x="0" y="1104348"/>
                    <a:pt x="0" y="994496"/>
                  </a:cubicBezTo>
                  <a:lnTo>
                    <a:pt x="0" y="198904"/>
                  </a:lnTo>
                  <a:close/>
                </a:path>
              </a:pathLst>
            </a:custGeom>
            <a:gradFill rotWithShape="0">
              <a:gsLst>
                <a:gs pos="0">
                  <a:srgbClr val="5fc077"/>
                </a:gs>
                <a:gs pos="100000">
                  <a:srgbClr val="3fbc62"/>
                </a:gs>
              </a:gsLst>
              <a:lin ang="5400000"/>
            </a:gradFill>
            <a:ln>
              <a:noFill/>
            </a:ln>
            <a:effectLst>
              <a:outerShdw algn="tl" dir="5400000" dist="19080">
                <a:srgbClr val="000000">
                  <a:alpha val="63000"/>
                </a:srgbClr>
              </a:outerShdw>
            </a:effectLst>
          </p:spPr>
          <p:style>
            <a:lnRef idx="0"/>
            <a:fillRef idx="0"/>
            <a:effectRef idx="0"/>
            <a:fontRef idx="minor"/>
          </p:style>
          <p:txBody>
            <a:bodyPr lIns="172440" rIns="172440" tIns="172440" bIns="17244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OCTET: groupe de 8 bits (en anglais , Byte)</a:t>
              </a:r>
              <a:endParaRPr b="0" lang="fr-FR" sz="3000" spc="-1" strike="noStrike">
                <a:latin typeface="Arial"/>
              </a:endParaRPr>
            </a:p>
          </p:txBody>
        </p:sp>
        <p:sp>
          <p:nvSpPr>
            <p:cNvPr id="284" name="CustomShape 5"/>
            <p:cNvSpPr/>
            <p:nvPr/>
          </p:nvSpPr>
          <p:spPr>
            <a:xfrm>
              <a:off x="947880" y="3921480"/>
              <a:ext cx="11068560" cy="1209960"/>
            </a:xfrm>
            <a:custGeom>
              <a:avLst/>
              <a:gdLst/>
              <a:ahLst/>
              <a:rect l="l" t="t" r="r" b="b"/>
              <a:pathLst>
                <a:path w="11069637" h="1210950">
                  <a:moveTo>
                    <a:pt x="0" y="0"/>
                  </a:moveTo>
                  <a:lnTo>
                    <a:pt x="11069637" y="0"/>
                  </a:lnTo>
                  <a:lnTo>
                    <a:pt x="11069637" y="1210950"/>
                  </a:lnTo>
                  <a:lnTo>
                    <a:pt x="0" y="1210950"/>
                  </a:lnTo>
                  <a:lnTo>
                    <a:pt x="0" y="0"/>
                  </a:lnTo>
                  <a:close/>
                </a:path>
              </a:pathLst>
            </a:custGeom>
            <a:noFill/>
            <a:ln>
              <a:noFill/>
            </a:ln>
          </p:spPr>
          <p:style>
            <a:lnRef idx="0"/>
            <a:fillRef idx="0"/>
            <a:effectRef idx="0"/>
            <a:fontRef idx="minor"/>
          </p:style>
          <p:txBody>
            <a:bodyPr lIns="351360" rIns="213480" tIns="38160" bIns="38160">
              <a:noAutofit/>
            </a:bodyPr>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2</a:t>
              </a:r>
              <a:r>
                <a:rPr b="0" lang="fr-FR" sz="2300" spc="-1" strike="noStrike" baseline="30000">
                  <a:solidFill>
                    <a:srgbClr val="000000"/>
                  </a:solidFill>
                  <a:latin typeface="Calibri"/>
                  <a:ea typeface="DejaVu Sans"/>
                </a:rPr>
                <a:t>8  </a:t>
              </a:r>
              <a:r>
                <a:rPr b="0" lang="fr-FR" sz="2300" spc="-1" strike="noStrike">
                  <a:solidFill>
                    <a:srgbClr val="000000"/>
                  </a:solidFill>
                  <a:latin typeface="Calibri"/>
                  <a:ea typeface="DejaVu Sans"/>
                </a:rPr>
                <a:t>possibilités soit 256 nombres différents</a:t>
              </a:r>
              <a:endParaRPr b="0" lang="fr-FR" sz="2300" spc="-1" strike="noStrike">
                <a:latin typeface="Arial"/>
              </a:endParaRPr>
            </a:p>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2 octets: 65 536 possibilités (256*256)</a:t>
              </a:r>
              <a:endParaRPr b="0" lang="fr-FR" sz="2300" spc="-1" strike="noStrike">
                <a:latin typeface="Arial"/>
              </a:endParaRPr>
            </a:p>
            <a:p>
              <a:pPr lvl="1" marL="228600" indent="-22752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3 octets: 16 777 216 possibilités (256*256*256)</a:t>
              </a:r>
              <a:endParaRPr b="0" lang="fr-FR" sz="2300" spc="-1" strike="noStrike">
                <a:latin typeface="Arial"/>
              </a:endParaRPr>
            </a:p>
          </p:txBody>
        </p:sp>
        <p:sp>
          <p:nvSpPr>
            <p:cNvPr id="285" name="CustomShape 6"/>
            <p:cNvSpPr/>
            <p:nvPr/>
          </p:nvSpPr>
          <p:spPr>
            <a:xfrm>
              <a:off x="947880" y="5132520"/>
              <a:ext cx="11068560" cy="1192320"/>
            </a:xfrm>
            <a:custGeom>
              <a:avLst/>
              <a:gdLst/>
              <a:ahLst/>
              <a:rect l="l" t="t" r="r" b="b"/>
              <a:pathLst>
                <a:path w="11069637" h="1193400">
                  <a:moveTo>
                    <a:pt x="0" y="198904"/>
                  </a:moveTo>
                  <a:cubicBezTo>
                    <a:pt x="0" y="89052"/>
                    <a:pt x="89052" y="0"/>
                    <a:pt x="198904" y="0"/>
                  </a:cubicBezTo>
                  <a:lnTo>
                    <a:pt x="10870733" y="0"/>
                  </a:lnTo>
                  <a:cubicBezTo>
                    <a:pt x="10980585" y="0"/>
                    <a:pt x="11069637" y="89052"/>
                    <a:pt x="11069637" y="198904"/>
                  </a:cubicBezTo>
                  <a:lnTo>
                    <a:pt x="11069637" y="994496"/>
                  </a:lnTo>
                  <a:cubicBezTo>
                    <a:pt x="11069637" y="1104348"/>
                    <a:pt x="10980585" y="1193400"/>
                    <a:pt x="10870733" y="1193400"/>
                  </a:cubicBezTo>
                  <a:lnTo>
                    <a:pt x="198904" y="1193400"/>
                  </a:lnTo>
                  <a:cubicBezTo>
                    <a:pt x="89052" y="1193400"/>
                    <a:pt x="0" y="1104348"/>
                    <a:pt x="0" y="994496"/>
                  </a:cubicBezTo>
                  <a:lnTo>
                    <a:pt x="0" y="198904"/>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72440" rIns="172440" tIns="172440" bIns="17244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ASCII: (American Standard Code Information Interchange) standard international de codage des caractères et ponctuations</a:t>
              </a:r>
              <a:endParaRPr b="0" lang="fr-FR" sz="3000" spc="-1" strike="noStrike">
                <a:latin typeface="Arial"/>
              </a:endParaRPr>
            </a:p>
          </p:txBody>
        </p:sp>
      </p:grpSp>
      <p:sp>
        <p:nvSpPr>
          <p:cNvPr id="286" name="CustomShape 7"/>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Lexique informatique</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7" name="Group 1"/>
          <p:cNvGrpSpPr/>
          <p:nvPr/>
        </p:nvGrpSpPr>
        <p:grpSpPr>
          <a:xfrm>
            <a:off x="951840" y="1230120"/>
            <a:ext cx="11060280" cy="4033440"/>
            <a:chOff x="951840" y="1230120"/>
            <a:chExt cx="11060280" cy="4033440"/>
          </a:xfrm>
        </p:grpSpPr>
        <p:sp>
          <p:nvSpPr>
            <p:cNvPr id="288" name="CustomShape 2"/>
            <p:cNvSpPr/>
            <p:nvPr/>
          </p:nvSpPr>
          <p:spPr>
            <a:xfrm>
              <a:off x="951840" y="1230120"/>
              <a:ext cx="2501640" cy="1000080"/>
            </a:xfrm>
            <a:custGeom>
              <a:avLst/>
              <a:gdLst/>
              <a:ahLst/>
              <a:rect l="l" t="t" r="r" b="b"/>
              <a:pathLst>
                <a:path w="2502559" h="1001023">
                  <a:moveTo>
                    <a:pt x="0" y="0"/>
                  </a:moveTo>
                  <a:lnTo>
                    <a:pt x="2502559" y="0"/>
                  </a:lnTo>
                  <a:lnTo>
                    <a:pt x="2502559" y="1001023"/>
                  </a:lnTo>
                  <a:lnTo>
                    <a:pt x="0" y="1001023"/>
                  </a:lnTo>
                  <a:lnTo>
                    <a:pt x="0" y="0"/>
                  </a:lnTo>
                  <a:close/>
                </a:path>
              </a:pathLst>
            </a:custGeom>
            <a:solidFill>
              <a:srgbClr val="4472c4"/>
            </a:solidFill>
            <a:ln w="12600">
              <a:solidFill>
                <a:srgbClr val="4472c4"/>
              </a:solidFill>
              <a:miter/>
            </a:ln>
          </p:spPr>
          <p:style>
            <a:lnRef idx="0"/>
            <a:fillRef idx="0"/>
            <a:effectRef idx="0"/>
            <a:fontRef idx="minor"/>
          </p:style>
          <p:txBody>
            <a:bodyPr lIns="170640" rIns="170640" tIns="97560" bIns="97560" anchor="ctr" anchorCtr="1">
              <a:noAutofit/>
            </a:bodyPr>
            <a:p>
              <a:pPr algn="ctr">
                <a:lnSpc>
                  <a:spcPct val="90000"/>
                </a:lnSpc>
                <a:spcAft>
                  <a:spcPts val="1001"/>
                </a:spcAft>
                <a:tabLst>
                  <a:tab algn="l" pos="0"/>
                </a:tabLst>
              </a:pPr>
              <a:r>
                <a:rPr b="0" lang="fr-FR" sz="2400" spc="-1" strike="noStrike">
                  <a:solidFill>
                    <a:srgbClr val="ffffff"/>
                  </a:solidFill>
                  <a:latin typeface="Calibri"/>
                  <a:ea typeface="DejaVu Sans"/>
                </a:rPr>
                <a:t>Langage de programmation:</a:t>
              </a:r>
              <a:endParaRPr b="0" lang="fr-FR" sz="2400" spc="-1" strike="noStrike">
                <a:latin typeface="Arial"/>
              </a:endParaRPr>
            </a:p>
          </p:txBody>
        </p:sp>
        <p:sp>
          <p:nvSpPr>
            <p:cNvPr id="289" name="CustomShape 3"/>
            <p:cNvSpPr/>
            <p:nvPr/>
          </p:nvSpPr>
          <p:spPr>
            <a:xfrm>
              <a:off x="951840" y="2231280"/>
              <a:ext cx="2501640" cy="3032280"/>
            </a:xfrm>
            <a:custGeom>
              <a:avLst/>
              <a:gdLst/>
              <a:ahLst/>
              <a:rect l="l" t="t" r="r" b="b"/>
              <a:pathLst>
                <a:path w="2502559" h="3033224">
                  <a:moveTo>
                    <a:pt x="0" y="0"/>
                  </a:moveTo>
                  <a:lnTo>
                    <a:pt x="2502559" y="0"/>
                  </a:lnTo>
                  <a:lnTo>
                    <a:pt x="2502559" y="3033224"/>
                  </a:lnTo>
                  <a:lnTo>
                    <a:pt x="0" y="3033224"/>
                  </a:lnTo>
                  <a:lnTo>
                    <a:pt x="0" y="0"/>
                  </a:lnTo>
                  <a:close/>
                </a:path>
              </a:pathLst>
            </a:custGeom>
            <a:solidFill>
              <a:srgbClr val="cfd5ea">
                <a:alpha val="90000"/>
              </a:srgbClr>
            </a:solidFill>
            <a:ln w="12600">
              <a:solidFill>
                <a:srgbClr val="cfd5ea"/>
              </a:solidFill>
              <a:miter/>
            </a:ln>
          </p:spPr>
          <p:style>
            <a:lnRef idx="0"/>
            <a:fillRef idx="0"/>
            <a:effectRef idx="0"/>
            <a:fontRef idx="minor"/>
          </p:style>
          <p:txBody>
            <a:bodyPr lIns="128160" rIns="170640" tIns="128160" bIns="191880">
              <a:noAutofit/>
            </a:bodyPr>
            <a:p>
              <a:pPr lvl="1" marL="228600" indent="-22752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Convention d’instructions organisées </a:t>
              </a:r>
              <a:endParaRPr b="0" lang="fr-FR" sz="2400" spc="-1" strike="noStrike">
                <a:latin typeface="Arial"/>
              </a:endParaRPr>
            </a:p>
          </p:txBody>
        </p:sp>
        <p:sp>
          <p:nvSpPr>
            <p:cNvPr id="290" name="CustomShape 4"/>
            <p:cNvSpPr/>
            <p:nvPr/>
          </p:nvSpPr>
          <p:spPr>
            <a:xfrm>
              <a:off x="3804840" y="1230120"/>
              <a:ext cx="2501640" cy="1000080"/>
            </a:xfrm>
            <a:custGeom>
              <a:avLst/>
              <a:gdLst/>
              <a:ahLst/>
              <a:rect l="l" t="t" r="r" b="b"/>
              <a:pathLst>
                <a:path w="2502559" h="1001023">
                  <a:moveTo>
                    <a:pt x="0" y="0"/>
                  </a:moveTo>
                  <a:lnTo>
                    <a:pt x="2502559" y="0"/>
                  </a:lnTo>
                  <a:lnTo>
                    <a:pt x="2502559" y="1001023"/>
                  </a:lnTo>
                  <a:lnTo>
                    <a:pt x="0" y="1001023"/>
                  </a:lnTo>
                  <a:lnTo>
                    <a:pt x="0" y="0"/>
                  </a:lnTo>
                  <a:close/>
                </a:path>
              </a:pathLst>
            </a:custGeom>
            <a:solidFill>
              <a:srgbClr val="43beb9"/>
            </a:solidFill>
            <a:ln w="12600">
              <a:solidFill>
                <a:srgbClr val="43beb9"/>
              </a:solidFill>
              <a:miter/>
            </a:ln>
          </p:spPr>
          <p:style>
            <a:lnRef idx="0"/>
            <a:fillRef idx="0"/>
            <a:effectRef idx="0"/>
            <a:fontRef idx="minor"/>
          </p:style>
          <p:txBody>
            <a:bodyPr lIns="170640" rIns="170640" tIns="97560" bIns="97560" anchor="ctr" anchorCtr="1">
              <a:noAutofit/>
            </a:bodyPr>
            <a:p>
              <a:pPr algn="ctr">
                <a:lnSpc>
                  <a:spcPct val="90000"/>
                </a:lnSpc>
                <a:spcAft>
                  <a:spcPts val="1001"/>
                </a:spcAft>
                <a:tabLst>
                  <a:tab algn="l" pos="0"/>
                </a:tabLst>
              </a:pPr>
              <a:r>
                <a:rPr b="0" lang="fr-FR" sz="2400" spc="-1" strike="noStrike">
                  <a:solidFill>
                    <a:srgbClr val="ffffff"/>
                  </a:solidFill>
                  <a:latin typeface="Calibri"/>
                  <a:ea typeface="DejaVu Sans"/>
                </a:rPr>
                <a:t>Instruction:</a:t>
              </a:r>
              <a:endParaRPr b="0" lang="fr-FR" sz="2400" spc="-1" strike="noStrike">
                <a:latin typeface="Arial"/>
              </a:endParaRPr>
            </a:p>
          </p:txBody>
        </p:sp>
        <p:sp>
          <p:nvSpPr>
            <p:cNvPr id="291" name="CustomShape 5"/>
            <p:cNvSpPr/>
            <p:nvPr/>
          </p:nvSpPr>
          <p:spPr>
            <a:xfrm>
              <a:off x="3804840" y="2231280"/>
              <a:ext cx="2501640" cy="3032280"/>
            </a:xfrm>
            <a:custGeom>
              <a:avLst/>
              <a:gdLst/>
              <a:ahLst/>
              <a:rect l="l" t="t" r="r" b="b"/>
              <a:pathLst>
                <a:path w="2502559" h="3033224">
                  <a:moveTo>
                    <a:pt x="0" y="0"/>
                  </a:moveTo>
                  <a:lnTo>
                    <a:pt x="2502559" y="0"/>
                  </a:lnTo>
                  <a:lnTo>
                    <a:pt x="2502559" y="3033224"/>
                  </a:lnTo>
                  <a:lnTo>
                    <a:pt x="0" y="3033224"/>
                  </a:lnTo>
                  <a:lnTo>
                    <a:pt x="0" y="0"/>
                  </a:lnTo>
                  <a:close/>
                </a:path>
              </a:pathLst>
            </a:custGeom>
            <a:solidFill>
              <a:srgbClr val="cfe6e8">
                <a:alpha val="90000"/>
              </a:srgbClr>
            </a:solidFill>
            <a:ln w="12600">
              <a:solidFill>
                <a:srgbClr val="cfe6e8"/>
              </a:solidFill>
              <a:miter/>
            </a:ln>
          </p:spPr>
          <p:style>
            <a:lnRef idx="0"/>
            <a:fillRef idx="0"/>
            <a:effectRef idx="0"/>
            <a:fontRef idx="minor"/>
          </p:style>
          <p:txBody>
            <a:bodyPr lIns="128160" rIns="170640" tIns="128160" bIns="191880">
              <a:noAutofit/>
            </a:bodyPr>
            <a:p>
              <a:pPr lvl="1" marL="228600" indent="-22752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consigne formulée dans un langage de programmation selon un code</a:t>
              </a:r>
              <a:endParaRPr b="0" lang="fr-FR" sz="2400" spc="-1" strike="noStrike">
                <a:latin typeface="Arial"/>
              </a:endParaRPr>
            </a:p>
          </p:txBody>
        </p:sp>
        <p:sp>
          <p:nvSpPr>
            <p:cNvPr id="292" name="CustomShape 6"/>
            <p:cNvSpPr/>
            <p:nvPr/>
          </p:nvSpPr>
          <p:spPr>
            <a:xfrm>
              <a:off x="6657840" y="1230120"/>
              <a:ext cx="2501640" cy="1000080"/>
            </a:xfrm>
            <a:custGeom>
              <a:avLst/>
              <a:gdLst/>
              <a:ahLst/>
              <a:rect l="l" t="t" r="r" b="b"/>
              <a:pathLst>
                <a:path w="2502559" h="1001023">
                  <a:moveTo>
                    <a:pt x="0" y="0"/>
                  </a:moveTo>
                  <a:lnTo>
                    <a:pt x="2502559" y="0"/>
                  </a:lnTo>
                  <a:lnTo>
                    <a:pt x="2502559" y="1001023"/>
                  </a:lnTo>
                  <a:lnTo>
                    <a:pt x="0" y="1001023"/>
                  </a:lnTo>
                  <a:lnTo>
                    <a:pt x="0" y="0"/>
                  </a:lnTo>
                  <a:close/>
                </a:path>
              </a:pathLst>
            </a:custGeom>
            <a:solidFill>
              <a:srgbClr val="45b664"/>
            </a:solidFill>
            <a:ln w="12600">
              <a:solidFill>
                <a:srgbClr val="45b664"/>
              </a:solidFill>
              <a:miter/>
            </a:ln>
          </p:spPr>
          <p:style>
            <a:lnRef idx="0"/>
            <a:fillRef idx="0"/>
            <a:effectRef idx="0"/>
            <a:fontRef idx="minor"/>
          </p:style>
          <p:txBody>
            <a:bodyPr lIns="170640" rIns="170640" tIns="97560" bIns="97560" anchor="ctr" anchorCtr="1">
              <a:noAutofit/>
            </a:bodyPr>
            <a:p>
              <a:pPr algn="ctr">
                <a:lnSpc>
                  <a:spcPct val="90000"/>
                </a:lnSpc>
                <a:spcAft>
                  <a:spcPts val="1001"/>
                </a:spcAft>
                <a:tabLst>
                  <a:tab algn="l" pos="0"/>
                </a:tabLst>
              </a:pPr>
              <a:r>
                <a:rPr b="0" lang="fr-FR" sz="2400" spc="-1" strike="noStrike">
                  <a:solidFill>
                    <a:srgbClr val="ffffff"/>
                  </a:solidFill>
                  <a:latin typeface="Calibri"/>
                  <a:ea typeface="DejaVu Sans"/>
                </a:rPr>
                <a:t>Programmation:</a:t>
              </a:r>
              <a:endParaRPr b="0" lang="fr-FR" sz="2400" spc="-1" strike="noStrike">
                <a:latin typeface="Arial"/>
              </a:endParaRPr>
            </a:p>
          </p:txBody>
        </p:sp>
        <p:sp>
          <p:nvSpPr>
            <p:cNvPr id="293" name="CustomShape 7"/>
            <p:cNvSpPr/>
            <p:nvPr/>
          </p:nvSpPr>
          <p:spPr>
            <a:xfrm>
              <a:off x="6657840" y="2231280"/>
              <a:ext cx="2501640" cy="3032280"/>
            </a:xfrm>
            <a:custGeom>
              <a:avLst/>
              <a:gdLst/>
              <a:ahLst/>
              <a:rect l="l" t="t" r="r" b="b"/>
              <a:pathLst>
                <a:path w="2502559" h="3033224">
                  <a:moveTo>
                    <a:pt x="0" y="0"/>
                  </a:moveTo>
                  <a:lnTo>
                    <a:pt x="2502559" y="0"/>
                  </a:lnTo>
                  <a:lnTo>
                    <a:pt x="2502559" y="3033224"/>
                  </a:lnTo>
                  <a:lnTo>
                    <a:pt x="0" y="3033224"/>
                  </a:lnTo>
                  <a:lnTo>
                    <a:pt x="0" y="0"/>
                  </a:lnTo>
                  <a:close/>
                </a:path>
              </a:pathLst>
            </a:custGeom>
            <a:solidFill>
              <a:srgbClr val="cfe5d8">
                <a:alpha val="90000"/>
              </a:srgbClr>
            </a:solidFill>
            <a:ln w="12600">
              <a:solidFill>
                <a:srgbClr val="cfe5d8"/>
              </a:solidFill>
              <a:miter/>
            </a:ln>
          </p:spPr>
          <p:style>
            <a:lnRef idx="0"/>
            <a:fillRef idx="0"/>
            <a:effectRef idx="0"/>
            <a:fontRef idx="minor"/>
          </p:style>
          <p:txBody>
            <a:bodyPr lIns="128160" rIns="170640" tIns="128160" bIns="191880">
              <a:noAutofit/>
            </a:bodyPr>
            <a:p>
              <a:pPr lvl="1" marL="228600" indent="-22752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permet de traduire l’algorithme dans un langage adapté à l’ordinateur</a:t>
              </a:r>
              <a:endParaRPr b="0" lang="fr-FR" sz="2400" spc="-1" strike="noStrike">
                <a:latin typeface="Arial"/>
              </a:endParaRPr>
            </a:p>
          </p:txBody>
        </p:sp>
        <p:sp>
          <p:nvSpPr>
            <p:cNvPr id="294" name="CustomShape 8"/>
            <p:cNvSpPr/>
            <p:nvPr/>
          </p:nvSpPr>
          <p:spPr>
            <a:xfrm>
              <a:off x="9510480" y="1230120"/>
              <a:ext cx="2501640" cy="1000080"/>
            </a:xfrm>
            <a:custGeom>
              <a:avLst/>
              <a:gdLst/>
              <a:ahLst/>
              <a:rect l="l" t="t" r="r" b="b"/>
              <a:pathLst>
                <a:path w="2502559" h="1001023">
                  <a:moveTo>
                    <a:pt x="0" y="0"/>
                  </a:moveTo>
                  <a:lnTo>
                    <a:pt x="2502559" y="0"/>
                  </a:lnTo>
                  <a:lnTo>
                    <a:pt x="2502559" y="1001023"/>
                  </a:lnTo>
                  <a:lnTo>
                    <a:pt x="0" y="1001023"/>
                  </a:lnTo>
                  <a:lnTo>
                    <a:pt x="0" y="0"/>
                  </a:lnTo>
                  <a:close/>
                </a:path>
              </a:pathLst>
            </a:custGeom>
            <a:solidFill>
              <a:srgbClr val="70ad47"/>
            </a:solidFill>
            <a:ln w="12600">
              <a:solidFill>
                <a:srgbClr val="70ad47"/>
              </a:solidFill>
              <a:miter/>
            </a:ln>
          </p:spPr>
          <p:style>
            <a:lnRef idx="0"/>
            <a:fillRef idx="0"/>
            <a:effectRef idx="0"/>
            <a:fontRef idx="minor"/>
          </p:style>
          <p:txBody>
            <a:bodyPr lIns="170640" rIns="170640" tIns="97560" bIns="97560" anchor="ctr" anchorCtr="1">
              <a:noAutofit/>
            </a:bodyPr>
            <a:p>
              <a:pPr algn="ctr">
                <a:lnSpc>
                  <a:spcPct val="90000"/>
                </a:lnSpc>
                <a:spcAft>
                  <a:spcPts val="1001"/>
                </a:spcAft>
                <a:tabLst>
                  <a:tab algn="l" pos="0"/>
                </a:tabLst>
              </a:pPr>
              <a:r>
                <a:rPr b="0" lang="fr-FR" sz="2400" spc="-1" strike="noStrike">
                  <a:solidFill>
                    <a:srgbClr val="ffffff"/>
                  </a:solidFill>
                  <a:latin typeface="Calibri"/>
                  <a:ea typeface="DejaVu Sans"/>
                </a:rPr>
                <a:t>Pseudo code:</a:t>
              </a:r>
              <a:endParaRPr b="0" lang="fr-FR" sz="2400" spc="-1" strike="noStrike">
                <a:latin typeface="Arial"/>
              </a:endParaRPr>
            </a:p>
          </p:txBody>
        </p:sp>
        <p:sp>
          <p:nvSpPr>
            <p:cNvPr id="295" name="CustomShape 9"/>
            <p:cNvSpPr/>
            <p:nvPr/>
          </p:nvSpPr>
          <p:spPr>
            <a:xfrm>
              <a:off x="9510480" y="2231280"/>
              <a:ext cx="2501640" cy="3032280"/>
            </a:xfrm>
            <a:custGeom>
              <a:avLst/>
              <a:gdLst/>
              <a:ahLst/>
              <a:rect l="l" t="t" r="r" b="b"/>
              <a:pathLst>
                <a:path w="2502559" h="3033224">
                  <a:moveTo>
                    <a:pt x="0" y="0"/>
                  </a:moveTo>
                  <a:lnTo>
                    <a:pt x="2502559" y="0"/>
                  </a:lnTo>
                  <a:lnTo>
                    <a:pt x="2502559" y="3033224"/>
                  </a:lnTo>
                  <a:lnTo>
                    <a:pt x="0" y="3033224"/>
                  </a:lnTo>
                  <a:lnTo>
                    <a:pt x="0" y="0"/>
                  </a:lnTo>
                  <a:close/>
                </a:path>
              </a:pathLst>
            </a:custGeom>
            <a:solidFill>
              <a:srgbClr val="d5e3cf">
                <a:alpha val="90000"/>
              </a:srgbClr>
            </a:solidFill>
            <a:ln w="12600">
              <a:solidFill>
                <a:srgbClr val="d5e3cf"/>
              </a:solidFill>
              <a:miter/>
            </a:ln>
          </p:spPr>
          <p:style>
            <a:lnRef idx="0"/>
            <a:fillRef idx="0"/>
            <a:effectRef idx="0"/>
            <a:fontRef idx="minor"/>
          </p:style>
          <p:txBody>
            <a:bodyPr lIns="128160" rIns="170640" tIns="128160" bIns="191880">
              <a:noAutofit/>
            </a:bodyPr>
            <a:p>
              <a:pPr lvl="1" marL="228600" indent="-22752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organisé comme un langage de </a:t>
              </a:r>
              <a:r>
                <a:rPr b="0" lang="fr-FR" sz="2200" spc="-1" strike="noStrike">
                  <a:solidFill>
                    <a:srgbClr val="000000"/>
                  </a:solidFill>
                  <a:latin typeface="Calibri"/>
                  <a:ea typeface="DejaVu Sans"/>
                </a:rPr>
                <a:t>programmation</a:t>
              </a:r>
              <a:r>
                <a:rPr b="0" lang="fr-FR" sz="2400" spc="-1" strike="noStrike">
                  <a:solidFill>
                    <a:srgbClr val="000000"/>
                  </a:solidFill>
                  <a:latin typeface="Calibri"/>
                  <a:ea typeface="DejaVu Sans"/>
                </a:rPr>
                <a:t> mais sans les soucis de syntaxes (conventions)</a:t>
              </a:r>
              <a:endParaRPr b="0" lang="fr-FR" sz="2400" spc="-1" strike="noStrike">
                <a:latin typeface="Arial"/>
              </a:endParaRPr>
            </a:p>
          </p:txBody>
        </p:sp>
      </p:grpSp>
      <p:sp>
        <p:nvSpPr>
          <p:cNvPr id="296" name="CustomShape 10"/>
          <p:cNvSpPr/>
          <p:nvPr/>
        </p:nvSpPr>
        <p:spPr>
          <a:xfrm rot="16200000">
            <a:off x="-2590920" y="3291840"/>
            <a:ext cx="6165720" cy="69372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Vocabulaire du développeur</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13903</TotalTime>
  <Application>LibreOffice/6.4.7.2$Linux_X86_64 LibreOffice_project/40$Build-2</Application>
  <Words>3625</Words>
  <Paragraphs>1009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2019-07-31T08:05:35Z</dcterms:created>
  <dc:creator>o OJ</dc:creator>
  <dc:description/>
  <dc:language>fr-FR</dc:language>
  <cp:lastModifiedBy/>
  <dcterms:modified xsi:type="dcterms:W3CDTF">2022-10-04T21:04:59Z</dcterms:modified>
  <cp:revision>356</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22</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71</vt:i4>
  </property>
</Properties>
</file>