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79" r:id="rId4"/>
    <p:sldId id="259" r:id="rId5"/>
    <p:sldId id="294" r:id="rId6"/>
    <p:sldId id="260" r:id="rId7"/>
    <p:sldId id="281" r:id="rId8"/>
    <p:sldId id="296" r:id="rId9"/>
    <p:sldId id="262" r:id="rId10"/>
    <p:sldId id="299" r:id="rId11"/>
    <p:sldId id="265" r:id="rId12"/>
    <p:sldId id="284" r:id="rId13"/>
    <p:sldId id="267" r:id="rId14"/>
    <p:sldId id="297" r:id="rId15"/>
    <p:sldId id="268" r:id="rId16"/>
    <p:sldId id="285" r:id="rId17"/>
    <p:sldId id="269" r:id="rId18"/>
    <p:sldId id="286" r:id="rId19"/>
    <p:sldId id="270" r:id="rId20"/>
    <p:sldId id="287" r:id="rId21"/>
    <p:sldId id="298" r:id="rId22"/>
    <p:sldId id="273" r:id="rId23"/>
    <p:sldId id="288" r:id="rId24"/>
    <p:sldId id="289" r:id="rId25"/>
    <p:sldId id="280" r:id="rId26"/>
    <p:sldId id="274" r:id="rId27"/>
    <p:sldId id="290" r:id="rId28"/>
    <p:sldId id="275" r:id="rId29"/>
    <p:sldId id="291" r:id="rId30"/>
    <p:sldId id="276" r:id="rId31"/>
    <p:sldId id="292" r:id="rId32"/>
    <p:sldId id="277" r:id="rId33"/>
    <p:sldId id="293" r:id="rId34"/>
    <p:sldId id="278" r:id="rId35"/>
    <p:sldId id="300" r:id="rId36"/>
    <p:sldId id="295" r:id="rId3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iJ6yfh3jtQDMVgc8tKc1qJJiJs7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C36A449-CB33-4764-D7D0-CDA11247FB73}" name="fabrice latri" initials="fl" userId="9911da648c4efed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32"/>
    <p:restoredTop sz="96333"/>
  </p:normalViewPr>
  <p:slideViewPr>
    <p:cSldViewPr snapToGrid="0">
      <p:cViewPr varScale="1">
        <p:scale>
          <a:sx n="136" d="100"/>
          <a:sy n="136" d="100"/>
        </p:scale>
        <p:origin x="224" y="240"/>
      </p:cViewPr>
      <p:guideLst/>
    </p:cSldViewPr>
  </p:slideViewPr>
  <p:notesTextViewPr>
    <p:cViewPr>
      <p:scale>
        <a:sx n="90" d="100"/>
        <a:sy n="9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Abstraction des fonctionnalités: Le composant qui utilise le HOC n’a pas besoin de connaitre les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communes, il ne fait que les consommer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993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Résumé des avancées:</a:t>
            </a:r>
            <a:r>
              <a:rPr lang="fr-FR" dirty="0"/>
              <a:t> Nous avons exploré les principaux design patterns classiques et nouveaux dans </a:t>
            </a:r>
            <a:r>
              <a:rPr lang="fr-FR" dirty="0" err="1"/>
              <a:t>React</a:t>
            </a:r>
            <a:r>
              <a:rPr lang="fr-FR" dirty="0"/>
              <a:t>, mettant en évidence les progrès réalisés dans le développement au fil du temps. </a:t>
            </a:r>
            <a:r>
              <a:rPr lang="fr-FR" dirty="0" err="1"/>
              <a:t>React</a:t>
            </a:r>
            <a:r>
              <a:rPr lang="fr-FR" dirty="0"/>
              <a:t> nous recommande d’utiliser les custom </a:t>
            </a:r>
            <a:r>
              <a:rPr lang="fr-FR" dirty="0" err="1"/>
              <a:t>hooks</a:t>
            </a:r>
            <a:r>
              <a:rPr lang="fr-FR" dirty="0"/>
              <a:t> et la </a:t>
            </a:r>
            <a:r>
              <a:rPr lang="fr-FR" dirty="0" err="1"/>
              <a:t>context</a:t>
            </a:r>
            <a:r>
              <a:rPr lang="fr-FR" dirty="0"/>
              <a:t> API.</a:t>
            </a:r>
          </a:p>
          <a:p>
            <a:endParaRPr lang="fr-FR" dirty="0"/>
          </a:p>
          <a:p>
            <a:r>
              <a:rPr lang="fr-FR" b="1" dirty="0"/>
              <a:t>Impact sur le développement </a:t>
            </a:r>
            <a:r>
              <a:rPr lang="fr-FR" b="1" dirty="0" err="1"/>
              <a:t>React</a:t>
            </a:r>
            <a:r>
              <a:rPr lang="fr-FR" b="1" dirty="0"/>
              <a:t> :</a:t>
            </a:r>
            <a:r>
              <a:rPr lang="fr-FR" dirty="0"/>
              <a:t> Les design patterns jouent un rôle crucial dans l'écosystème </a:t>
            </a:r>
            <a:r>
              <a:rPr lang="fr-FR" dirty="0" err="1"/>
              <a:t>React</a:t>
            </a:r>
            <a:r>
              <a:rPr lang="fr-FR" dirty="0"/>
              <a:t>, améliorant la manière dont les développeurs construisent des applications et favorisant une meilleure organisation du code.</a:t>
            </a:r>
          </a:p>
          <a:p>
            <a:endParaRPr lang="fr-FR" dirty="0"/>
          </a:p>
          <a:p>
            <a:r>
              <a:rPr lang="fr-FR" b="1" dirty="0"/>
              <a:t>Flexibilité et adaptabilité :</a:t>
            </a:r>
            <a:r>
              <a:rPr lang="fr-FR" dirty="0"/>
              <a:t> </a:t>
            </a:r>
            <a:r>
              <a:rPr lang="fr-FR" dirty="0" err="1"/>
              <a:t>React</a:t>
            </a:r>
            <a:r>
              <a:rPr lang="fr-FR" dirty="0"/>
              <a:t> offre une flexibilité exceptionnelle en matière de choix de design pattern, permettant aux développeurs de sélectionner celui qui correspond le mieux à leurs besoins spécifiques et à la structure de leur application.</a:t>
            </a:r>
          </a:p>
          <a:p>
            <a:endParaRPr lang="fr-FR" dirty="0"/>
          </a:p>
          <a:p>
            <a:r>
              <a:rPr lang="fr-FR" b="1" dirty="0"/>
              <a:t>Encouragement à l'adoption de meilleures pratiques :</a:t>
            </a:r>
            <a:r>
              <a:rPr lang="fr-FR" dirty="0"/>
              <a:t> Nous encourageons les développeurs à suivre les meilleures pratiques en matière de développement </a:t>
            </a:r>
            <a:r>
              <a:rPr lang="fr-FR" dirty="0" err="1"/>
              <a:t>React</a:t>
            </a:r>
            <a:r>
              <a:rPr lang="fr-FR" dirty="0"/>
              <a:t>, en utilisant correctement les design patterns et en se tenant régulièrement informés des évolutions technologiques.</a:t>
            </a:r>
          </a:p>
          <a:p>
            <a:endParaRPr lang="fr-FR" dirty="0"/>
          </a:p>
          <a:p>
            <a:r>
              <a:rPr lang="fr-FR" b="1" dirty="0"/>
              <a:t>Perspectives d'avenir :</a:t>
            </a:r>
            <a:r>
              <a:rPr lang="fr-FR" dirty="0"/>
              <a:t> L'avenir de </a:t>
            </a:r>
            <a:r>
              <a:rPr lang="fr-FR" dirty="0" err="1"/>
              <a:t>React</a:t>
            </a:r>
            <a:r>
              <a:rPr lang="fr-FR" dirty="0"/>
              <a:t> est prometteur, avec de nouvelles innovations potentielles dans le domaine des design patterns. Nous invitons les développeurs à rester ouverts aux changements et à cultiver une culture d'apprentissage continu.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764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e de titre">
  <p:cSld name="1_Diapositive de titr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/>
          <p:nvPr/>
        </p:nvSpPr>
        <p:spPr>
          <a:xfrm>
            <a:off x="0" y="0"/>
            <a:ext cx="12231029" cy="7014117"/>
          </a:xfrm>
          <a:prstGeom prst="rect">
            <a:avLst/>
          </a:prstGeom>
          <a:solidFill>
            <a:srgbClr val="282B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1013618" y="3671051"/>
            <a:ext cx="1016476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4" name="Google Shape;14;p4"/>
          <p:cNvSpPr/>
          <p:nvPr/>
        </p:nvSpPr>
        <p:spPr>
          <a:xfrm>
            <a:off x="0" y="3248888"/>
            <a:ext cx="6096000" cy="850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" descr="Une image contenant texte, clipart&#10;&#10;Description générée automatiquement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00397" y="1994964"/>
            <a:ext cx="5791202" cy="11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4"/>
          <p:cNvSpPr/>
          <p:nvPr/>
        </p:nvSpPr>
        <p:spPr>
          <a:xfrm>
            <a:off x="0" y="3248888"/>
            <a:ext cx="814038" cy="85032"/>
          </a:xfrm>
          <a:prstGeom prst="rect">
            <a:avLst/>
          </a:prstGeom>
          <a:solidFill>
            <a:srgbClr val="E63F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4"/>
          <p:cNvSpPr/>
          <p:nvPr/>
        </p:nvSpPr>
        <p:spPr>
          <a:xfrm>
            <a:off x="814038" y="3248888"/>
            <a:ext cx="814038" cy="85032"/>
          </a:xfrm>
          <a:prstGeom prst="rect">
            <a:avLst/>
          </a:prstGeom>
          <a:solidFill>
            <a:srgbClr val="36B0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sposition personnalisée">
  <p:cSld name="1_Disposition personnalisé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 descr="Une image contenant golf, sport athlétique, sport, arts de la table&#10;&#10;Description générée automatiquement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79513" y="2340162"/>
            <a:ext cx="12192000" cy="30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36575" y="1168401"/>
            <a:ext cx="10995025" cy="495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1" name="Google Shape;21;p5"/>
          <p:cNvSpPr/>
          <p:nvPr/>
        </p:nvSpPr>
        <p:spPr>
          <a:xfrm>
            <a:off x="6932343" y="6615101"/>
            <a:ext cx="5259658" cy="81981"/>
          </a:xfrm>
          <a:prstGeom prst="rect">
            <a:avLst/>
          </a:prstGeom>
          <a:solidFill>
            <a:srgbClr val="282B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5"/>
          <p:cNvSpPr/>
          <p:nvPr/>
        </p:nvSpPr>
        <p:spPr>
          <a:xfrm>
            <a:off x="6932343" y="6618061"/>
            <a:ext cx="814038" cy="79021"/>
          </a:xfrm>
          <a:prstGeom prst="rect">
            <a:avLst/>
          </a:prstGeom>
          <a:solidFill>
            <a:srgbClr val="E63F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/>
          <p:nvPr/>
        </p:nvSpPr>
        <p:spPr>
          <a:xfrm>
            <a:off x="7746381" y="6618061"/>
            <a:ext cx="814038" cy="79021"/>
          </a:xfrm>
          <a:prstGeom prst="rect">
            <a:avLst/>
          </a:prstGeom>
          <a:solidFill>
            <a:srgbClr val="36B0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3938" y="317081"/>
            <a:ext cx="10362413" cy="48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B2A"/>
              </a:buClr>
              <a:buSzPts val="2400"/>
              <a:buFont typeface="Arial"/>
              <a:buNone/>
              <a:defRPr sz="2400" b="1" i="0">
                <a:solidFill>
                  <a:srgbClr val="282B2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1" y="809033"/>
            <a:ext cx="5259658" cy="81981"/>
          </a:xfrm>
          <a:prstGeom prst="rect">
            <a:avLst/>
          </a:prstGeom>
          <a:solidFill>
            <a:srgbClr val="282B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4445620" y="805982"/>
            <a:ext cx="814038" cy="85032"/>
          </a:xfrm>
          <a:prstGeom prst="rect">
            <a:avLst/>
          </a:prstGeom>
          <a:solidFill>
            <a:srgbClr val="E63F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5"/>
          <p:cNvSpPr/>
          <p:nvPr/>
        </p:nvSpPr>
        <p:spPr>
          <a:xfrm>
            <a:off x="3631582" y="805982"/>
            <a:ext cx="814038" cy="85032"/>
          </a:xfrm>
          <a:prstGeom prst="rect">
            <a:avLst/>
          </a:prstGeom>
          <a:solidFill>
            <a:srgbClr val="36B0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5327" y="434598"/>
            <a:ext cx="1286257" cy="253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013618" y="3671051"/>
            <a:ext cx="1016476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0" y="3333550"/>
            <a:ext cx="6096000" cy="85032"/>
          </a:xfrm>
          <a:prstGeom prst="rect">
            <a:avLst/>
          </a:prstGeom>
          <a:solidFill>
            <a:srgbClr val="282B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6"/>
          <p:cNvSpPr/>
          <p:nvPr/>
        </p:nvSpPr>
        <p:spPr>
          <a:xfrm>
            <a:off x="1" y="3333550"/>
            <a:ext cx="814038" cy="85032"/>
          </a:xfrm>
          <a:prstGeom prst="rect">
            <a:avLst/>
          </a:prstGeom>
          <a:solidFill>
            <a:srgbClr val="E63F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814039" y="3333550"/>
            <a:ext cx="814038" cy="85032"/>
          </a:xfrm>
          <a:prstGeom prst="rect">
            <a:avLst/>
          </a:prstGeom>
          <a:solidFill>
            <a:srgbClr val="36B0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00399" y="2043949"/>
            <a:ext cx="57912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>
  <p:cSld name="Contenu avec légen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6095728" y="1219200"/>
            <a:ext cx="5259659" cy="464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3938" y="317081"/>
            <a:ext cx="10435035" cy="48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B2A"/>
              </a:buClr>
              <a:buSzPts val="2400"/>
              <a:buFont typeface="Arial"/>
              <a:buNone/>
              <a:defRPr sz="2400" b="1" i="0">
                <a:solidFill>
                  <a:srgbClr val="282B2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>
            <a:off x="1" y="809033"/>
            <a:ext cx="5259658" cy="81981"/>
          </a:xfrm>
          <a:prstGeom prst="rect">
            <a:avLst/>
          </a:prstGeom>
          <a:solidFill>
            <a:srgbClr val="282B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7"/>
          <p:cNvSpPr/>
          <p:nvPr/>
        </p:nvSpPr>
        <p:spPr>
          <a:xfrm>
            <a:off x="4445620" y="805982"/>
            <a:ext cx="814038" cy="85032"/>
          </a:xfrm>
          <a:prstGeom prst="rect">
            <a:avLst/>
          </a:prstGeom>
          <a:solidFill>
            <a:srgbClr val="E63F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7"/>
          <p:cNvSpPr/>
          <p:nvPr/>
        </p:nvSpPr>
        <p:spPr>
          <a:xfrm>
            <a:off x="3631582" y="805982"/>
            <a:ext cx="814038" cy="85032"/>
          </a:xfrm>
          <a:prstGeom prst="rect">
            <a:avLst/>
          </a:prstGeom>
          <a:solidFill>
            <a:srgbClr val="36B0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7"/>
          <p:cNvSpPr/>
          <p:nvPr/>
        </p:nvSpPr>
        <p:spPr>
          <a:xfrm>
            <a:off x="6932343" y="6615101"/>
            <a:ext cx="5259658" cy="81981"/>
          </a:xfrm>
          <a:prstGeom prst="rect">
            <a:avLst/>
          </a:prstGeom>
          <a:solidFill>
            <a:srgbClr val="282B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6932343" y="6618061"/>
            <a:ext cx="814038" cy="85032"/>
          </a:xfrm>
          <a:prstGeom prst="rect">
            <a:avLst/>
          </a:prstGeom>
          <a:solidFill>
            <a:srgbClr val="E63F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7"/>
          <p:cNvSpPr/>
          <p:nvPr/>
        </p:nvSpPr>
        <p:spPr>
          <a:xfrm>
            <a:off x="7746381" y="6618061"/>
            <a:ext cx="814038" cy="85032"/>
          </a:xfrm>
          <a:prstGeom prst="rect">
            <a:avLst/>
          </a:prstGeom>
          <a:solidFill>
            <a:srgbClr val="36B0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25327" y="434598"/>
            <a:ext cx="1286257" cy="253866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536575" y="1179443"/>
            <a:ext cx="5413651" cy="4681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>
  <p:cSld name="Compara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839788" y="146345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836612" y="228736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6172200" y="146345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6172200" y="228736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1" name="Google Shape;51;p8"/>
          <p:cNvSpPr/>
          <p:nvPr/>
        </p:nvSpPr>
        <p:spPr>
          <a:xfrm>
            <a:off x="6932343" y="6615101"/>
            <a:ext cx="5259658" cy="81981"/>
          </a:xfrm>
          <a:prstGeom prst="rect">
            <a:avLst/>
          </a:prstGeom>
          <a:solidFill>
            <a:srgbClr val="282B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8"/>
          <p:cNvSpPr/>
          <p:nvPr/>
        </p:nvSpPr>
        <p:spPr>
          <a:xfrm>
            <a:off x="6932343" y="6618061"/>
            <a:ext cx="814038" cy="85032"/>
          </a:xfrm>
          <a:prstGeom prst="rect">
            <a:avLst/>
          </a:prstGeom>
          <a:solidFill>
            <a:srgbClr val="E63F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8"/>
          <p:cNvSpPr/>
          <p:nvPr/>
        </p:nvSpPr>
        <p:spPr>
          <a:xfrm>
            <a:off x="7746381" y="6618061"/>
            <a:ext cx="814038" cy="85032"/>
          </a:xfrm>
          <a:prstGeom prst="rect">
            <a:avLst/>
          </a:prstGeom>
          <a:solidFill>
            <a:srgbClr val="36B0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73939" y="317081"/>
            <a:ext cx="10395278" cy="48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B2A"/>
              </a:buClr>
              <a:buSzPts val="2400"/>
              <a:buFont typeface="Arial"/>
              <a:buNone/>
              <a:defRPr sz="2400" b="1" i="0">
                <a:solidFill>
                  <a:srgbClr val="282B2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1" y="809033"/>
            <a:ext cx="5259658" cy="81981"/>
          </a:xfrm>
          <a:prstGeom prst="rect">
            <a:avLst/>
          </a:prstGeom>
          <a:solidFill>
            <a:srgbClr val="282B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8"/>
          <p:cNvSpPr/>
          <p:nvPr/>
        </p:nvSpPr>
        <p:spPr>
          <a:xfrm>
            <a:off x="4445620" y="805982"/>
            <a:ext cx="814038" cy="85032"/>
          </a:xfrm>
          <a:prstGeom prst="rect">
            <a:avLst/>
          </a:prstGeom>
          <a:solidFill>
            <a:srgbClr val="E63F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3631582" y="805982"/>
            <a:ext cx="814038" cy="85032"/>
          </a:xfrm>
          <a:prstGeom prst="rect">
            <a:avLst/>
          </a:prstGeom>
          <a:solidFill>
            <a:srgbClr val="36B0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25327" y="434598"/>
            <a:ext cx="1286257" cy="253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>
  <p:cSld name="Image avec légen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9" descr="Une image contenant golf, sport athlétique, sport, arts de la table&#10;&#10;Description générée automatiquement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79513" y="2340162"/>
            <a:ext cx="12192000" cy="30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>
            <a:spLocks noGrp="1"/>
          </p:cNvSpPr>
          <p:nvPr>
            <p:ph type="pic" idx="2"/>
          </p:nvPr>
        </p:nvSpPr>
        <p:spPr>
          <a:xfrm>
            <a:off x="6095999" y="1080575"/>
            <a:ext cx="5288417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9"/>
          <p:cNvSpPr txBox="1"/>
          <p:nvPr/>
        </p:nvSpPr>
        <p:spPr>
          <a:xfrm>
            <a:off x="428171" y="-74022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6932343" y="6615101"/>
            <a:ext cx="5259658" cy="81981"/>
          </a:xfrm>
          <a:prstGeom prst="rect">
            <a:avLst/>
          </a:prstGeom>
          <a:solidFill>
            <a:srgbClr val="282B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6932343" y="6618061"/>
            <a:ext cx="814038" cy="85032"/>
          </a:xfrm>
          <a:prstGeom prst="rect">
            <a:avLst/>
          </a:prstGeom>
          <a:solidFill>
            <a:srgbClr val="E63F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9"/>
          <p:cNvSpPr/>
          <p:nvPr/>
        </p:nvSpPr>
        <p:spPr>
          <a:xfrm>
            <a:off x="7746381" y="6618061"/>
            <a:ext cx="814038" cy="85032"/>
          </a:xfrm>
          <a:prstGeom prst="rect">
            <a:avLst/>
          </a:prstGeom>
          <a:solidFill>
            <a:srgbClr val="36B0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938" y="317081"/>
            <a:ext cx="10448287" cy="48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B2A"/>
              </a:buClr>
              <a:buSzPts val="2400"/>
              <a:buFont typeface="Arial"/>
              <a:buNone/>
              <a:defRPr sz="2400" b="1" i="0">
                <a:solidFill>
                  <a:srgbClr val="282B2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1" y="809033"/>
            <a:ext cx="5259658" cy="81981"/>
          </a:xfrm>
          <a:prstGeom prst="rect">
            <a:avLst/>
          </a:prstGeom>
          <a:solidFill>
            <a:srgbClr val="282B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4445620" y="805982"/>
            <a:ext cx="814038" cy="85032"/>
          </a:xfrm>
          <a:prstGeom prst="rect">
            <a:avLst/>
          </a:prstGeom>
          <a:solidFill>
            <a:srgbClr val="E63F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3631582" y="805982"/>
            <a:ext cx="814038" cy="85032"/>
          </a:xfrm>
          <a:prstGeom prst="rect">
            <a:avLst/>
          </a:prstGeom>
          <a:solidFill>
            <a:srgbClr val="36B0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5327" y="434598"/>
            <a:ext cx="1286257" cy="25386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>
            <a:off x="536575" y="1073427"/>
            <a:ext cx="5453408" cy="490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28039" y="3333550"/>
            <a:ext cx="4468705" cy="85513"/>
          </a:xfrm>
          <a:custGeom>
            <a:avLst/>
            <a:gdLst/>
            <a:ahLst/>
            <a:cxnLst/>
            <a:rect l="l" t="t" r="r" b="b"/>
            <a:pathLst>
              <a:path w="3351529" h="64135">
                <a:moveTo>
                  <a:pt x="0" y="63899"/>
                </a:moveTo>
                <a:lnTo>
                  <a:pt x="3350970" y="63899"/>
                </a:lnTo>
                <a:lnTo>
                  <a:pt x="3350970" y="0"/>
                </a:lnTo>
                <a:lnTo>
                  <a:pt x="0" y="0"/>
                </a:lnTo>
                <a:lnTo>
                  <a:pt x="0" y="63899"/>
                </a:lnTo>
                <a:close/>
              </a:path>
            </a:pathLst>
          </a:custGeom>
          <a:solidFill>
            <a:srgbClr val="282B2A"/>
          </a:solidFill>
        </p:spPr>
        <p:txBody>
          <a:bodyPr wrap="square" lIns="0" tIns="0" rIns="0" bIns="0" rtlCol="0"/>
          <a:lstStyle/>
          <a:p>
            <a:endParaRPr sz="1867"/>
          </a:p>
        </p:txBody>
      </p:sp>
      <p:sp>
        <p:nvSpPr>
          <p:cNvPr id="17" name="bg object 17"/>
          <p:cNvSpPr/>
          <p:nvPr/>
        </p:nvSpPr>
        <p:spPr>
          <a:xfrm>
            <a:off x="0" y="3333550"/>
            <a:ext cx="814493" cy="85513"/>
          </a:xfrm>
          <a:custGeom>
            <a:avLst/>
            <a:gdLst/>
            <a:ahLst/>
            <a:cxnLst/>
            <a:rect l="l" t="t" r="r" b="b"/>
            <a:pathLst>
              <a:path w="610870" h="64135">
                <a:moveTo>
                  <a:pt x="610499" y="63899"/>
                </a:moveTo>
                <a:lnTo>
                  <a:pt x="0" y="63899"/>
                </a:lnTo>
                <a:lnTo>
                  <a:pt x="0" y="0"/>
                </a:lnTo>
                <a:lnTo>
                  <a:pt x="610499" y="0"/>
                </a:lnTo>
                <a:lnTo>
                  <a:pt x="610499" y="63899"/>
                </a:lnTo>
                <a:close/>
              </a:path>
            </a:pathLst>
          </a:custGeom>
          <a:solidFill>
            <a:srgbClr val="E63E49"/>
          </a:solidFill>
        </p:spPr>
        <p:txBody>
          <a:bodyPr wrap="square" lIns="0" tIns="0" rIns="0" bIns="0" rtlCol="0"/>
          <a:lstStyle/>
          <a:p>
            <a:endParaRPr sz="1867"/>
          </a:p>
        </p:txBody>
      </p:sp>
      <p:sp>
        <p:nvSpPr>
          <p:cNvPr id="18" name="bg object 18"/>
          <p:cNvSpPr/>
          <p:nvPr/>
        </p:nvSpPr>
        <p:spPr>
          <a:xfrm>
            <a:off x="814039" y="3333550"/>
            <a:ext cx="814493" cy="85513"/>
          </a:xfrm>
          <a:custGeom>
            <a:avLst/>
            <a:gdLst/>
            <a:ahLst/>
            <a:cxnLst/>
            <a:rect l="l" t="t" r="r" b="b"/>
            <a:pathLst>
              <a:path w="610869" h="64135">
                <a:moveTo>
                  <a:pt x="610499" y="63899"/>
                </a:moveTo>
                <a:lnTo>
                  <a:pt x="0" y="63899"/>
                </a:lnTo>
                <a:lnTo>
                  <a:pt x="0" y="0"/>
                </a:lnTo>
                <a:lnTo>
                  <a:pt x="610499" y="0"/>
                </a:lnTo>
                <a:lnTo>
                  <a:pt x="610499" y="63899"/>
                </a:lnTo>
                <a:close/>
              </a:path>
            </a:pathLst>
          </a:custGeom>
          <a:solidFill>
            <a:srgbClr val="36B07A"/>
          </a:solidFill>
        </p:spPr>
        <p:txBody>
          <a:bodyPr wrap="square" lIns="0" tIns="0" rIns="0" bIns="0" rtlCol="0"/>
          <a:lstStyle/>
          <a:p>
            <a:endParaRPr sz="1867"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399" y="2043949"/>
            <a:ext cx="5791196" cy="1142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82B2A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453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2596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L’évolution des design patterns</a:t>
            </a:r>
            <a:b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dans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D868A97-603A-5F88-A124-72AE29EE6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487" y="2966825"/>
            <a:ext cx="10995025" cy="924350"/>
          </a:xfrm>
        </p:spPr>
        <p:txBody>
          <a:bodyPr/>
          <a:lstStyle/>
          <a:p>
            <a:pPr marL="50800" indent="0" algn="ctr">
              <a:buNone/>
            </a:pPr>
            <a:r>
              <a:rPr lang="fr-FR" dirty="0"/>
              <a:t>Démo !!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C6CAB91-97CF-B09A-A3DE-B0C52EC8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Les Design Patterns classiques – HOC</a:t>
            </a:r>
          </a:p>
        </p:txBody>
      </p:sp>
    </p:spTree>
    <p:extLst>
      <p:ext uri="{BB962C8B-B14F-4D97-AF65-F5344CB8AC3E}">
        <p14:creationId xmlns:p14="http://schemas.microsoft.com/office/powerpoint/2010/main" val="179619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A7346F8-5996-88C7-91CB-163A85B1D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Technique de partage basée sur une « 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prop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 » dont la valeur est une fonction</a:t>
            </a:r>
          </a:p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Utilisé dans des librairies comme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-Router,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Formik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Downshift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Peut être combiné à d’autres Patterns (HOC par exemple)</a:t>
            </a:r>
          </a:p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On peut changer le nom de la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prop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(par défaut,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render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Attention, un pure Component peut devenir impur !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416F5DD-AC52-554A-DDD1-D9E75FFF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Les design Patterns classiques –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Render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568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D868A97-603A-5F88-A124-72AE29EE6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487" y="2966825"/>
            <a:ext cx="10995025" cy="924350"/>
          </a:xfrm>
        </p:spPr>
        <p:txBody>
          <a:bodyPr/>
          <a:lstStyle/>
          <a:p>
            <a:pPr marL="50800" indent="0" algn="ctr">
              <a:buNone/>
            </a:pPr>
            <a:r>
              <a:rPr lang="fr-FR" dirty="0"/>
              <a:t>Démo !!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C6CAB91-97CF-B09A-A3DE-B0C52EC8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Les Design Patterns classiques –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Render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011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29F209E7-EF08-EE9A-012F-70C3CFC11B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Mais ces patterns présentent quelques inconvénients:</a:t>
            </a:r>
          </a:p>
          <a:p>
            <a:pPr lvl="1"/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Demande une restructuration du code</a:t>
            </a:r>
          </a:p>
          <a:p>
            <a:pPr lvl="1"/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Plus difficile a maintenir lorsque l’application évolue</a:t>
            </a:r>
          </a:p>
          <a:p>
            <a:pPr lvl="1"/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Crée un code « plus lourd » (« 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wrapper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hell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 » dans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Dev Tools)</a:t>
            </a:r>
          </a:p>
          <a:p>
            <a:pPr lvl="1"/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Crée plus de complexité dans la phase d’écriture des tests</a:t>
            </a:r>
          </a:p>
          <a:p>
            <a:pPr lvl="1"/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Changement de paradigme de programmation dans le développement interne de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(POO =&gt; fonctionnelle)</a:t>
            </a:r>
          </a:p>
          <a:p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800" indent="0">
              <a:buNone/>
            </a:pP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De ces problèmes, de nouveaux patterns émergent.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800" indent="0">
              <a:buNone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800" indent="0" algn="ctr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6AF4F96-2D42-E0C8-83C6-1271E127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Les nouveaux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312818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2548" y="3599313"/>
            <a:ext cx="4784513" cy="1384139"/>
          </a:xfrm>
          <a:prstGeom prst="rect">
            <a:avLst/>
          </a:prstGeom>
        </p:spPr>
        <p:txBody>
          <a:bodyPr spcFirstLastPara="1" vert="horz" wrap="square" lIns="0" tIns="16933" rIns="0" bIns="0" rtlCol="0" anchor="ctr" anchorCtr="0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33"/>
              </a:spcBef>
            </a:pPr>
            <a:r>
              <a:rPr lang="fr-FR" spc="-7" dirty="0"/>
              <a:t>Les nouveaux Design Patterns </a:t>
            </a:r>
          </a:p>
        </p:txBody>
      </p:sp>
    </p:spTree>
    <p:extLst>
      <p:ext uri="{BB962C8B-B14F-4D97-AF65-F5344CB8AC3E}">
        <p14:creationId xmlns:p14="http://schemas.microsoft.com/office/powerpoint/2010/main" val="3686039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3FD46CD-0E91-F578-5ECA-7B55D408A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Extrait la logique à état d’un composant pour l’utiliser de manière indépendante.</a:t>
            </a:r>
          </a:p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Introduits dans la version 16.8 de 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(février 2019)</a:t>
            </a:r>
          </a:p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Renforce le paradigme de la programmation fonctionnelle</a:t>
            </a:r>
          </a:p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Simplifie la lecture du code, les tests.</a:t>
            </a:r>
          </a:p>
          <a:p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606AB1D-6321-370C-65F9-57443E7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Les nouveaux design patterns – Custom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Hooks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455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D868A97-603A-5F88-A124-72AE29EE6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487" y="2966825"/>
            <a:ext cx="10995025" cy="924350"/>
          </a:xfrm>
        </p:spPr>
        <p:txBody>
          <a:bodyPr/>
          <a:lstStyle/>
          <a:p>
            <a:pPr marL="50800" indent="0" algn="ctr">
              <a:buNone/>
            </a:pPr>
            <a:r>
              <a:rPr lang="fr-FR" dirty="0"/>
              <a:t>Démo !!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C6CAB91-97CF-B09A-A3DE-B0C52EC8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Les nouveaux design patterns – Custom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Hooks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796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5163829-5104-814D-FCA9-9EFD7FBF0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Pattern permettant de masquer la complexité</a:t>
            </a:r>
          </a:p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On passe une unique 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prop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provenant d’un retour de fonction au lieu d’exposer les 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natives!</a:t>
            </a:r>
          </a:p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Amène par contre un manque de visibilité dans le code du fait qu’on masque les 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Compréhension difficile du pattern.</a:t>
            </a:r>
          </a:p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L ’utilisation de l’API 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fait que le pattern est de moins en moins utilisé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0E366A7-F2A2-2A6A-5E9E-8A472F69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Les nouveaux design patterns: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-getters</a:t>
            </a:r>
          </a:p>
        </p:txBody>
      </p:sp>
    </p:spTree>
    <p:extLst>
      <p:ext uri="{BB962C8B-B14F-4D97-AF65-F5344CB8AC3E}">
        <p14:creationId xmlns:p14="http://schemas.microsoft.com/office/powerpoint/2010/main" val="2543249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D868A97-603A-5F88-A124-72AE29EE6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487" y="2966825"/>
            <a:ext cx="10995025" cy="924350"/>
          </a:xfrm>
        </p:spPr>
        <p:txBody>
          <a:bodyPr/>
          <a:lstStyle/>
          <a:p>
            <a:pPr marL="50800" indent="0" algn="ctr">
              <a:buNone/>
            </a:pPr>
            <a:r>
              <a:rPr lang="fr-FR" dirty="0"/>
              <a:t>Démo !!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C6CAB91-97CF-B09A-A3DE-B0C52EC8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Les nouveaux design patterns: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-getters</a:t>
            </a:r>
          </a:p>
        </p:txBody>
      </p:sp>
    </p:spTree>
    <p:extLst>
      <p:ext uri="{BB962C8B-B14F-4D97-AF65-F5344CB8AC3E}">
        <p14:creationId xmlns:p14="http://schemas.microsoft.com/office/powerpoint/2010/main" val="3515870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8B99068-0FA5-8DA2-00B8-8DC3C1C429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Fournit un passage de la donnée de haut en bas.</a:t>
            </a:r>
          </a:p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Créer un vortex de données.</a:t>
            </a:r>
          </a:p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Résout la problématique du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props-drilling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Création du contexte avec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React.createContext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Est constitué d’un provider et d’un consumer</a:t>
            </a:r>
          </a:p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Possibilité d’utiliser plusieurs contextes</a:t>
            </a:r>
          </a:p>
          <a:p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5A03DF4-F630-784C-9D4D-5D6ECF2E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Les nouveaux design Patterns: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89423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body" idx="1"/>
          </p:nvPr>
        </p:nvSpPr>
        <p:spPr>
          <a:xfrm>
            <a:off x="457062" y="1367184"/>
            <a:ext cx="10995025" cy="495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399" indent="-230399">
              <a:lnSpc>
                <a:spcPct val="150000"/>
              </a:lnSpc>
              <a:spcBef>
                <a:spcPts val="0"/>
              </a:spcBef>
            </a:pP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L'évolution des Design Patterns: Le contexte de départ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3275" lvl="1" indent="-3714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Qu’est-ce que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 ?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46187" lvl="2" indent="-38258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Une bibliothèque JavaScript pour créer des interfaces utilisateurs</a:t>
            </a:r>
          </a:p>
          <a:p>
            <a:pPr marL="1246187" lvl="2" indent="-38258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Créé en 2013 par Meta (anciennement Facebook)</a:t>
            </a:r>
          </a:p>
          <a:p>
            <a:pPr marL="1246187" lvl="2" indent="-38258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Approche déclarative, « components », utilisation du JSX, etc…</a:t>
            </a:r>
          </a:p>
          <a:p>
            <a:pPr marL="1246187" lvl="2" indent="-38258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Plébiscité par la communauté</a:t>
            </a:r>
          </a:p>
          <a:p>
            <a:pPr marL="86360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fr-F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650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itchFamily="2" charset="2"/>
              <a:buChar char="è"/>
            </a:pP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Problème: Comment mettre en place les composants qui partagent une base commune ?</a:t>
            </a:r>
          </a:p>
        </p:txBody>
      </p:sp>
      <p:sp>
        <p:nvSpPr>
          <p:cNvPr id="82" name="Google Shape;82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B2A"/>
              </a:buClr>
              <a:buSzPts val="2400"/>
              <a:buFont typeface="Arial"/>
              <a:buNone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3D25986-BAF9-9291-C4DE-DE2AF6CB8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273" y="1965281"/>
            <a:ext cx="554822" cy="49836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D868A97-603A-5F88-A124-72AE29EE6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487" y="2966825"/>
            <a:ext cx="10995025" cy="924350"/>
          </a:xfrm>
        </p:spPr>
        <p:txBody>
          <a:bodyPr/>
          <a:lstStyle/>
          <a:p>
            <a:pPr marL="50800" indent="0" algn="ctr">
              <a:buNone/>
            </a:pPr>
            <a:r>
              <a:rPr lang="fr-FR" dirty="0"/>
              <a:t>Démo !!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C6CAB91-97CF-B09A-A3DE-B0C52EC8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Les nouveaux design Patterns: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1964836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2548" y="3937867"/>
            <a:ext cx="4784513" cy="707031"/>
          </a:xfrm>
          <a:prstGeom prst="rect">
            <a:avLst/>
          </a:prstGeom>
        </p:spPr>
        <p:txBody>
          <a:bodyPr spcFirstLastPara="1" vert="horz" wrap="square" lIns="0" tIns="16933" rIns="0" bIns="0" rtlCol="0" anchor="ctr" anchorCtr="0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33"/>
              </a:spcBef>
            </a:pPr>
            <a:r>
              <a:rPr lang="fr-FR" spc="-7" dirty="0"/>
              <a:t>A retenir</a:t>
            </a:r>
          </a:p>
        </p:txBody>
      </p:sp>
    </p:spTree>
    <p:extLst>
      <p:ext uri="{BB962C8B-B14F-4D97-AF65-F5344CB8AC3E}">
        <p14:creationId xmlns:p14="http://schemas.microsoft.com/office/powerpoint/2010/main" val="1990185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0A7F768-D604-8429-A4CB-9D3BA8863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Mixins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Avantages 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Réutilisation de la logique entre les composants.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Encapsulation de la logique dans des classes.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74E128E-8792-1609-F00B-01981AEE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7" dirty="0"/>
              <a:t>A retenir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888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0A7F768-D604-8429-A4CB-9D3BA8863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Mixins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Avantages 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Réutilisation de la logique entre les composants.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Encapsulation de la logique dans des classes.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Inconvénients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lvl="2">
              <a:lnSpc>
                <a:spcPct val="150000"/>
              </a:lnSpc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Conflits entre les noms des states, 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, fonctions…</a:t>
            </a:r>
          </a:p>
          <a:p>
            <a:pPr lvl="2">
              <a:lnSpc>
                <a:spcPct val="150000"/>
              </a:lnSpc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Lisibilité du code réduite</a:t>
            </a:r>
          </a:p>
          <a:p>
            <a:pPr lvl="2">
              <a:lnSpc>
                <a:spcPct val="150000"/>
              </a:lnSpc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Couplage assez fort entre le 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mixin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 et le composa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nt</a:t>
            </a: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74E128E-8792-1609-F00B-01981AEE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7" dirty="0"/>
              <a:t>A retenir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472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0A7F768-D604-8429-A4CB-9D3BA8863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HOC (</a:t>
            </a:r>
            <a:r>
              <a:rPr lang="fr-F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Higher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Order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Components) :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Avantages 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Réutilisation de la logique entre les composants.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Encapsulation de la logique dans des fonctions réutilisables.</a:t>
            </a:r>
          </a:p>
          <a:p>
            <a:pPr marL="50800" indent="0">
              <a:buNone/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74E128E-8792-1609-F00B-01981AEE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7" dirty="0"/>
              <a:t>A retenir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760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0A7F768-D604-8429-A4CB-9D3BA8863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HOC (</a:t>
            </a:r>
            <a:r>
              <a:rPr lang="fr-F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Higher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Order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Components) :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Avantages 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Réutilisation de la logique entre les composants.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Encapsulation de la logique dans des fonctions réutilisables.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Inconvénients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Risque de pollution de l'arborescence des composants avec des composants HOC imbriqués.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Risque de complexité accrue si utilisé de manière excessive.</a:t>
            </a:r>
          </a:p>
          <a:p>
            <a:pPr marL="50800" indent="0">
              <a:buNone/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74E128E-8792-1609-F00B-01981AEE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7" dirty="0"/>
              <a:t>A retenir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922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0C19A62-C766-32E7-2899-24C7058BC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Render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Avantages 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Partage de la logique de rendu entre les composants.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Flexibilité pour personnaliser le rendu des composants enfants.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2307F73-CA3B-9202-5AE6-363E4D1C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7" dirty="0"/>
              <a:t>A retenir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4556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0C19A62-C766-32E7-2899-24C7058BC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Render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Avantages 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Partage de la logique de rendu entre les composants.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Flexibilité pour personnaliser le rendu des composants enfants.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Inconvénients 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Nécessité d'ajouter une 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 supplémentaire pour chaque composant utilisant le 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Render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Peut rendre le code plus verbeux si utilisé à grande échelle.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2307F73-CA3B-9202-5AE6-363E4D1C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7" dirty="0"/>
              <a:t>A retenir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4227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9830218-1F45-F6B1-DBC1-7C81719CB9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Custom </a:t>
            </a:r>
            <a:r>
              <a:rPr lang="fr-F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Hooks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Avantages :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Réutilisation de logique entre les composants sans introduire de composants supplémentaires dans l'arborescence.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Encapsulation de la logique dans des fonctions personnalisées facilement partageables.</a:t>
            </a: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DF5C7A4-B832-B8A1-A6EA-8B2FE32E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7" dirty="0"/>
              <a:t>A retenir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3864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9830218-1F45-F6B1-DBC1-7C81719CB9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Custom </a:t>
            </a:r>
            <a:r>
              <a:rPr lang="fr-F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Hooks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Avantages :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Réutilisation de logique entre les composants sans introduire de composants supplémentaires dans l'arborescence.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Encapsulation de la logique dans des fonctions personnalisées facilement partageables.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Inconvénients 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Nécessité d'ajouter des 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hooks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 personnalisés pour chaque type de logique réutilisable.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Risque de complexité accrue si les 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hooks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 deviennent trop nombreux et difficiles à gérer.</a:t>
            </a:r>
          </a:p>
          <a:p>
            <a:pPr marL="50800" indent="0">
              <a:buNone/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DF5C7A4-B832-B8A1-A6EA-8B2FE32E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7" dirty="0"/>
              <a:t>A retenir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296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309D40FC-4478-DEBF-70EA-7DD97C3AA6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Les design patterns solutionnent les problèmes de développement de logiciels</a:t>
            </a:r>
          </a:p>
          <a:p>
            <a:r>
              <a:rPr lang="fr-FR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Appliqués à </a:t>
            </a:r>
            <a:r>
              <a:rPr lang="fr-FR" sz="2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fr-FR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les design patterns permettent de partager une interface commune ou bien une logique commune</a:t>
            </a:r>
          </a:p>
          <a:p>
            <a:r>
              <a:rPr lang="fr-F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Classés selon leur évolution:</a:t>
            </a:r>
          </a:p>
          <a:p>
            <a:pPr lvl="1"/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L’obsolète</a:t>
            </a:r>
          </a:p>
          <a:p>
            <a:pPr lvl="1"/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Les classiques ou traditionnels</a:t>
            </a:r>
          </a:p>
          <a:p>
            <a:pPr lvl="1"/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Les nouveaux ou modernes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DBC1B66-805E-7337-88FF-FEE15AD1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Une solution, les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4024751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E3548110-343B-A2B6-B3D6-68797BF524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Prop Getters :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Avantages 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Personnalisation du comportement des composants sans modifier leur implémentation.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Flexibilité pour ajouter des fonctionnalités à des composants existants.</a:t>
            </a:r>
            <a:endParaRPr lang="fr-FR" dirty="0"/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968BAAA-BF5A-0BB7-9C03-19B7228A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7" dirty="0"/>
              <a:t>A retenir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2771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E3548110-343B-A2B6-B3D6-68797BF524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Prop Getters :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Avantages 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Personnalisation du comportement des composants sans modifier leur implémentation.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Flexibilité pour ajouter des fonctionnalités à des composants existants.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Inconvénients 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Peut rendre le code moins lisible en introduisant des fonctions externes pour manipuler les 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Risque de confusion si les 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 getters sont utilisés de manière excessive ou mal documentés.</a:t>
            </a:r>
          </a:p>
          <a:p>
            <a:pPr marL="5080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968BAAA-BF5A-0BB7-9C03-19B7228A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7" dirty="0"/>
              <a:t>A retenir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2812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38BCBD61-3A87-D41D-7F22-DC702CD67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API :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Avantages 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Partage facile des données entre des composants profondément imbriqués.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Élimination de la nécessité de passer des 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 à travers plusieurs niveaux de l'arborescence des composants.</a:t>
            </a: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8421ECA-A606-E5A7-1FEC-4136882B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7" dirty="0"/>
              <a:t>A retenir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7159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38BCBD61-3A87-D41D-7F22-DC702CD67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API :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Avantages 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Partage facile des données entre des composants profondément imbriqués.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Élimination de la nécessité de passer des 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 à travers plusieurs niveaux de l'arborescence des composants.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Inconvénients 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Risque de rendre le code moins explicite si utilisé de manière excessive pour partager des données qui pourraient être transmises via des </a:t>
            </a:r>
            <a:r>
              <a:rPr lang="fr-F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Complexité accrue pour la gestion des mises à jour d'état dans les composants consommateurs.</a:t>
            </a:r>
          </a:p>
          <a:p>
            <a:pPr marL="50800" indent="0">
              <a:buNone/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8421ECA-A606-E5A7-1FEC-4136882B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7" dirty="0"/>
              <a:t>A retenir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3428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E4284E55-C16E-C115-82F9-85D01FC1CD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Résumé des avancées</a:t>
            </a:r>
          </a:p>
          <a:p>
            <a:pPr>
              <a:lnSpc>
                <a:spcPct val="150000"/>
              </a:lnSpc>
            </a:pPr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Impact sur le développement</a:t>
            </a:r>
            <a:endParaRPr lang="fr-FR" sz="1400" dirty="0"/>
          </a:p>
          <a:p>
            <a:pPr>
              <a:lnSpc>
                <a:spcPct val="150000"/>
              </a:lnSpc>
            </a:pPr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Flexibilité et adaptabilité</a:t>
            </a:r>
            <a:endParaRPr lang="fr-FR" sz="1400" dirty="0"/>
          </a:p>
          <a:p>
            <a:pPr>
              <a:lnSpc>
                <a:spcPct val="150000"/>
              </a:lnSpc>
            </a:pPr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Encouragement à l'adoption de meilleures pratiques</a:t>
            </a:r>
            <a:endParaRPr lang="fr-FR" sz="1400" dirty="0"/>
          </a:p>
          <a:p>
            <a:pPr>
              <a:lnSpc>
                <a:spcPct val="150000"/>
              </a:lnSpc>
            </a:pPr>
            <a:r>
              <a:rPr lang="fr-FR" sz="2000" b="1">
                <a:latin typeface="Calibri" panose="020F0502020204030204" pitchFamily="34" charset="0"/>
                <a:cs typeface="Calibri" panose="020F0502020204030204" pitchFamily="34" charset="0"/>
              </a:rPr>
              <a:t>Perspectives d'avenir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ED8A9F7-1B61-54C1-CC6C-E90ADEF13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95320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38BCBD61-3A87-D41D-7F22-DC702CD67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 algn="ctr">
              <a:buNone/>
            </a:pP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Le lien de la présentation et du code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8421ECA-A606-E5A7-1FEC-4136882B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7" dirty="0"/>
              <a:t>Merci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87456B-54F2-AC0E-96E6-EA284A51E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938" y="1889633"/>
            <a:ext cx="3512124" cy="351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879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2548" y="3937867"/>
            <a:ext cx="4784513" cy="707031"/>
          </a:xfrm>
          <a:prstGeom prst="rect">
            <a:avLst/>
          </a:prstGeom>
        </p:spPr>
        <p:txBody>
          <a:bodyPr spcFirstLastPara="1" vert="horz" wrap="square" lIns="0" tIns="16933" rIns="0" bIns="0" rtlCol="0" anchor="ctr" anchorCtr="0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33"/>
              </a:spcBef>
            </a:pPr>
            <a:r>
              <a:rPr lang="fr-FR" spc="-7" dirty="0"/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256817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0C22FD5-64F5-C509-844E-2E06F22C3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endParaRPr lang="fr-FR" dirty="0"/>
          </a:p>
          <a:p>
            <a:pPr marL="50800" indent="0">
              <a:buNone/>
            </a:pPr>
            <a:endParaRPr lang="fr-FR" dirty="0"/>
          </a:p>
          <a:p>
            <a:pPr marL="50800" indent="0">
              <a:buNone/>
            </a:pPr>
            <a:endParaRPr lang="fr-FR" dirty="0"/>
          </a:p>
          <a:p>
            <a:pPr marL="50800" indent="0">
              <a:buNone/>
            </a:pPr>
            <a:endParaRPr lang="fr-FR" dirty="0"/>
          </a:p>
          <a:p>
            <a:pPr marL="50800" indent="0">
              <a:buNone/>
            </a:pPr>
            <a:endParaRPr lang="fr-FR" dirty="0"/>
          </a:p>
          <a:p>
            <a:pPr marL="50800" indent="0">
              <a:buNone/>
            </a:pPr>
            <a:endParaRPr lang="fr-FR" dirty="0"/>
          </a:p>
          <a:p>
            <a:pPr marL="50800" indent="0" algn="ctr">
              <a:buNone/>
            </a:pPr>
            <a:r>
              <a:rPr lang="fr-FR" dirty="0"/>
              <a:t>Retour dans le passé…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7A33509-5E1A-F72B-CF20-5455CFCF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Les Design Patterns: à l’origine…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3932C6-15F0-D7F3-BF25-671C633B9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183" y="1608137"/>
            <a:ext cx="4855633" cy="364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8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2548" y="3937867"/>
            <a:ext cx="4784513" cy="707031"/>
          </a:xfrm>
          <a:prstGeom prst="rect">
            <a:avLst/>
          </a:prstGeom>
        </p:spPr>
        <p:txBody>
          <a:bodyPr spcFirstLastPara="1" vert="horz" wrap="square" lIns="0" tIns="16933" rIns="0" bIns="0" rtlCol="0" anchor="ctr" anchorCtr="0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33"/>
              </a:spcBef>
            </a:pPr>
            <a:r>
              <a:rPr lang="fr-FR" spc="-7" dirty="0"/>
              <a:t>L’obsolète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BFF0F40-0F2D-E735-644C-D2D83E31B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Qu’est-ce qu’un 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Mixin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dans </a:t>
            </a: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?</a:t>
            </a:r>
          </a:p>
          <a:p>
            <a:pPr lvl="1">
              <a:lnSpc>
                <a:spcPct val="150000"/>
              </a:lnSpc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Moyen de réutiliser du code logique dans plusieurs composants.</a:t>
            </a:r>
          </a:p>
          <a:p>
            <a:pPr lvl="1">
              <a:lnSpc>
                <a:spcPct val="150000"/>
              </a:lnSpc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Première approche compositionnelle dans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Attention: ils sont dépréciés depuis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16.3 </a:t>
            </a:r>
            <a:r>
              <a:rPr lang="fr-FR" sz="1800" i="1" dirty="0">
                <a:latin typeface="Calibri" panose="020F0502020204030204" pitchFamily="34" charset="0"/>
                <a:cs typeface="Calibri" panose="020F0502020204030204" pitchFamily="34" charset="0"/>
              </a:rPr>
              <a:t>(Mars 2018)</a:t>
            </a:r>
          </a:p>
          <a:p>
            <a:pPr lvl="1">
              <a:lnSpc>
                <a:spcPct val="150000"/>
              </a:lnSpc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Remplacés par HOC (High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Order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Components)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CDB65C3-49A4-D4D8-C4E5-A1DB23F0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L’obsolète –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Mixins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68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D868A97-603A-5F88-A124-72AE29EE6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487" y="2966825"/>
            <a:ext cx="10995025" cy="924350"/>
          </a:xfrm>
        </p:spPr>
        <p:txBody>
          <a:bodyPr/>
          <a:lstStyle/>
          <a:p>
            <a:pPr marL="50800" indent="0" algn="ctr">
              <a:buNone/>
            </a:pPr>
            <a:r>
              <a:rPr lang="fr-FR" dirty="0"/>
              <a:t>Démo !!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C6CAB91-97CF-B09A-A3DE-B0C52EC8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L’obsolète –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Mixins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51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2548" y="3599313"/>
            <a:ext cx="4784513" cy="1384139"/>
          </a:xfrm>
          <a:prstGeom prst="rect">
            <a:avLst/>
          </a:prstGeom>
        </p:spPr>
        <p:txBody>
          <a:bodyPr spcFirstLastPara="1" vert="horz" wrap="square" lIns="0" tIns="16933" rIns="0" bIns="0" rtlCol="0" anchor="ctr" anchorCtr="0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33"/>
              </a:spcBef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Les Design Patterns classiques</a:t>
            </a:r>
            <a:endParaRPr lang="fr-FR" spc="-7" dirty="0"/>
          </a:p>
        </p:txBody>
      </p:sp>
    </p:spTree>
    <p:extLst>
      <p:ext uri="{BB962C8B-B14F-4D97-AF65-F5344CB8AC3E}">
        <p14:creationId xmlns:p14="http://schemas.microsoft.com/office/powerpoint/2010/main" val="249455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30ED39F4-021E-DE1D-EC94-D88D4A860B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Introduction aux HOC</a:t>
            </a:r>
          </a:p>
          <a:p>
            <a:pPr lvl="1">
              <a:lnSpc>
                <a:spcPct val="150000"/>
              </a:lnSpc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Fonction qui prend un composant en paramètre</a:t>
            </a:r>
          </a:p>
          <a:p>
            <a:pPr lvl="1">
              <a:lnSpc>
                <a:spcPct val="150000"/>
              </a:lnSpc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Retourne un nouveau composant amélioré</a:t>
            </a:r>
          </a:p>
          <a:p>
            <a:pPr lvl="1">
              <a:lnSpc>
                <a:spcPct val="150000"/>
              </a:lnSpc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Abstraction des fonctionnalités</a:t>
            </a:r>
          </a:p>
          <a:p>
            <a:pPr lvl="1">
              <a:lnSpc>
                <a:spcPct val="150000"/>
              </a:lnSpc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Peut être utilisé avec d’autres HOC (Composition)</a:t>
            </a:r>
          </a:p>
          <a:p>
            <a:pPr lvl="1">
              <a:lnSpc>
                <a:spcPct val="150000"/>
              </a:lnSpc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Pattern toujours compatible avec les dernières versions de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992A646-7129-BA43-9802-4028B7EC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Les Design Patterns classiques – HOC</a:t>
            </a:r>
          </a:p>
        </p:txBody>
      </p:sp>
    </p:spTree>
    <p:extLst>
      <p:ext uri="{BB962C8B-B14F-4D97-AF65-F5344CB8AC3E}">
        <p14:creationId xmlns:p14="http://schemas.microsoft.com/office/powerpoint/2010/main" val="2466514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282B2A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présentation 2023" id="{E1FE8478-B5BB-EC48-BE75-6A34DBA5B7BB}" vid="{E0D4FA69-A1E7-EE4F-B6D3-DC7AA78737C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{309C0B0C-B8E9-8740-9E7F-8F2B31DBB218}tf16401378</Template>
  <TotalTime>7365</TotalTime>
  <Words>1345</Words>
  <Application>Microsoft Macintosh PowerPoint</Application>
  <PresentationFormat>Grand écran</PresentationFormat>
  <Paragraphs>187</Paragraphs>
  <Slides>36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1" baseType="lpstr">
      <vt:lpstr>Arial</vt:lpstr>
      <vt:lpstr>Arial MT</vt:lpstr>
      <vt:lpstr>Calibri</vt:lpstr>
      <vt:lpstr>Wingdings</vt:lpstr>
      <vt:lpstr>Thème Office</vt:lpstr>
      <vt:lpstr>L’évolution des design patterns dans React</vt:lpstr>
      <vt:lpstr>Introduction</vt:lpstr>
      <vt:lpstr>Une solution, les design patterns</vt:lpstr>
      <vt:lpstr>Les Design Patterns: à l’origine…</vt:lpstr>
      <vt:lpstr>L’obsolète</vt:lpstr>
      <vt:lpstr>L’obsolète – Mixins</vt:lpstr>
      <vt:lpstr>L’obsolète – Mixins</vt:lpstr>
      <vt:lpstr>Les Design Patterns classiques</vt:lpstr>
      <vt:lpstr>Les Design Patterns classiques – HOC</vt:lpstr>
      <vt:lpstr>Les Design Patterns classiques – HOC</vt:lpstr>
      <vt:lpstr>Les design Patterns classiques – Render Props</vt:lpstr>
      <vt:lpstr>Les Design Patterns classiques – Render Props</vt:lpstr>
      <vt:lpstr>Les nouveaux design patterns</vt:lpstr>
      <vt:lpstr>Les nouveaux Design Patterns </vt:lpstr>
      <vt:lpstr>Les nouveaux design patterns – Custom Hooks</vt:lpstr>
      <vt:lpstr>Les nouveaux design patterns – Custom Hooks</vt:lpstr>
      <vt:lpstr>Les nouveaux design patterns: Props-getters</vt:lpstr>
      <vt:lpstr>Les nouveaux design patterns: props-getters</vt:lpstr>
      <vt:lpstr>Les nouveaux design Patterns: Context API</vt:lpstr>
      <vt:lpstr>Les nouveaux design Patterns: Context API</vt:lpstr>
      <vt:lpstr>A retenir</vt:lpstr>
      <vt:lpstr>A retenir</vt:lpstr>
      <vt:lpstr>A retenir</vt:lpstr>
      <vt:lpstr>A retenir</vt:lpstr>
      <vt:lpstr>A retenir</vt:lpstr>
      <vt:lpstr>A retenir</vt:lpstr>
      <vt:lpstr>A retenir</vt:lpstr>
      <vt:lpstr>A retenir</vt:lpstr>
      <vt:lpstr>A retenir</vt:lpstr>
      <vt:lpstr>A retenir</vt:lpstr>
      <vt:lpstr>A retenir</vt:lpstr>
      <vt:lpstr>A retenir</vt:lpstr>
      <vt:lpstr>A retenir</vt:lpstr>
      <vt:lpstr>Conclusion</vt:lpstr>
      <vt:lpstr>Merci</vt:lpstr>
      <vt:lpstr>Des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L’évolution des design patterns dans React</dc:title>
  <dc:creator>fabrice latri</dc:creator>
  <cp:lastModifiedBy>fabrice latri</cp:lastModifiedBy>
  <cp:revision>16</cp:revision>
  <dcterms:created xsi:type="dcterms:W3CDTF">2024-01-03T19:08:39Z</dcterms:created>
  <dcterms:modified xsi:type="dcterms:W3CDTF">2024-03-26T23:22:03Z</dcterms:modified>
</cp:coreProperties>
</file>