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Override PartName="/ppt/handoutMasters/handoutMaster1.xml" ContentType="application/vnd.openxmlformats-officedocument.presentationml.handoutMaster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19440525" cy="12782550"/>
  <p:notesSz cx="6858000" cy="9144000"/>
  <p:defaultTextStyle>
    <a:defPPr>
      <a:defRPr lang="fr-FR"/>
    </a:defPPr>
    <a:lvl1pPr marL="0" algn="l" defTabSz="705368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05368" algn="l" defTabSz="705368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10736" algn="l" defTabSz="705368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16104" algn="l" defTabSz="705368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21473" algn="l" defTabSz="705368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26841" algn="l" defTabSz="705368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32209" algn="l" defTabSz="705368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37577" algn="l" defTabSz="705368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42945" algn="l" defTabSz="705368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2" scaleToFitPaper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snapVertSplitter="1" vertBarState="minimized">
    <p:restoredLeft sz="15524" autoAdjust="0"/>
    <p:restoredTop sz="94660"/>
  </p:normalViewPr>
  <p:slideViewPr>
    <p:cSldViewPr snapToObjects="1">
      <p:cViewPr varScale="1">
        <p:scale>
          <a:sx n="50" d="100"/>
          <a:sy n="50" d="100"/>
        </p:scale>
        <p:origin x="-960" y="-120"/>
      </p:cViewPr>
      <p:guideLst>
        <p:guide orient="horz" pos="6808"/>
        <p:guide pos="57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handoutMaster" Target="handoutMasters/handoutMaster1.xml"/><Relationship Id="rId6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A3114-5775-A94F-AB8F-4D10D1E617F0}" type="datetimeFigureOut">
              <a:rPr lang="fr-FR" smtClean="0"/>
              <a:pPr/>
              <a:t>13/08/08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EB8BC-C824-4D4D-BBF2-00F3A01B0AE1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58043" y="3970894"/>
            <a:ext cx="16524446" cy="2739964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16088" y="7243455"/>
            <a:ext cx="13608367" cy="32666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2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32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3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42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28D64-DED3-674A-B906-FC5DC36F7EF6}" type="datetimeFigureOut">
              <a:rPr lang="fr-FR" smtClean="0"/>
              <a:pPr/>
              <a:t>13/08/08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4C4A-C8BC-F542-86C6-68372F7C7BA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28D64-DED3-674A-B906-FC5DC36F7EF6}" type="datetimeFigureOut">
              <a:rPr lang="fr-FR" smtClean="0"/>
              <a:pPr/>
              <a:t>13/08/08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4C4A-C8BC-F542-86C6-68372F7C7BA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9734173" y="716082"/>
            <a:ext cx="6122416" cy="1527100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60171" y="716082"/>
            <a:ext cx="18049988" cy="1527100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28D64-DED3-674A-B906-FC5DC36F7EF6}" type="datetimeFigureOut">
              <a:rPr lang="fr-FR" smtClean="0"/>
              <a:pPr/>
              <a:t>13/08/08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4C4A-C8BC-F542-86C6-68372F7C7BA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28D64-DED3-674A-B906-FC5DC36F7EF6}" type="datetimeFigureOut">
              <a:rPr lang="fr-FR" smtClean="0"/>
              <a:pPr/>
              <a:t>13/08/08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4C4A-C8BC-F542-86C6-68372F7C7BA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35673" y="8213989"/>
            <a:ext cx="16524446" cy="2538756"/>
          </a:xfrm>
        </p:spPr>
        <p:txBody>
          <a:bodyPr anchor="t"/>
          <a:lstStyle>
            <a:lvl1pPr algn="l">
              <a:defRPr sz="62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35673" y="5417797"/>
            <a:ext cx="16524446" cy="2796182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70536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1073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11610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2147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52684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23220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493757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64294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28D64-DED3-674A-B906-FC5DC36F7EF6}" type="datetimeFigureOut">
              <a:rPr lang="fr-FR" smtClean="0"/>
              <a:pPr/>
              <a:t>13/08/08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4C4A-C8BC-F542-86C6-68372F7C7BA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60166" y="4175045"/>
            <a:ext cx="12086202" cy="1181202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3770387" y="4175045"/>
            <a:ext cx="12086203" cy="1181202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28D64-DED3-674A-B906-FC5DC36F7EF6}" type="datetimeFigureOut">
              <a:rPr lang="fr-FR" smtClean="0"/>
              <a:pPr/>
              <a:t>13/08/08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4C4A-C8BC-F542-86C6-68372F7C7BA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2035" y="511902"/>
            <a:ext cx="17496473" cy="2130425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72038" y="2861299"/>
            <a:ext cx="8589609" cy="1192445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400" b="1"/>
            </a:lvl4pPr>
            <a:lvl5pPr marL="2821473" indent="0">
              <a:buNone/>
              <a:defRPr sz="2400" b="1"/>
            </a:lvl5pPr>
            <a:lvl6pPr marL="3526841" indent="0">
              <a:buNone/>
              <a:defRPr sz="2400" b="1"/>
            </a:lvl6pPr>
            <a:lvl7pPr marL="4232209" indent="0">
              <a:buNone/>
              <a:defRPr sz="2400" b="1"/>
            </a:lvl7pPr>
            <a:lvl8pPr marL="4937577" indent="0">
              <a:buNone/>
              <a:defRPr sz="2400" b="1"/>
            </a:lvl8pPr>
            <a:lvl9pPr marL="5642945" indent="0">
              <a:buNone/>
              <a:defRPr sz="24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72038" y="4053730"/>
            <a:ext cx="8589609" cy="7364761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9875524" y="2861299"/>
            <a:ext cx="8592982" cy="1192445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400" b="1"/>
            </a:lvl4pPr>
            <a:lvl5pPr marL="2821473" indent="0">
              <a:buNone/>
              <a:defRPr sz="2400" b="1"/>
            </a:lvl5pPr>
            <a:lvl6pPr marL="3526841" indent="0">
              <a:buNone/>
              <a:defRPr sz="2400" b="1"/>
            </a:lvl6pPr>
            <a:lvl7pPr marL="4232209" indent="0">
              <a:buNone/>
              <a:defRPr sz="2400" b="1"/>
            </a:lvl7pPr>
            <a:lvl8pPr marL="4937577" indent="0">
              <a:buNone/>
              <a:defRPr sz="2400" b="1"/>
            </a:lvl8pPr>
            <a:lvl9pPr marL="5642945" indent="0">
              <a:buNone/>
              <a:defRPr sz="24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9875524" y="4053730"/>
            <a:ext cx="8592982" cy="7364761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28D64-DED3-674A-B906-FC5DC36F7EF6}" type="datetimeFigureOut">
              <a:rPr lang="fr-FR" smtClean="0"/>
              <a:pPr/>
              <a:t>13/08/08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4C4A-C8BC-F542-86C6-68372F7C7BA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28D64-DED3-674A-B906-FC5DC36F7EF6}" type="datetimeFigureOut">
              <a:rPr lang="fr-FR" smtClean="0"/>
              <a:pPr/>
              <a:t>13/08/08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4C4A-C8BC-F542-86C6-68372F7C7BA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28D64-DED3-674A-B906-FC5DC36F7EF6}" type="datetimeFigureOut">
              <a:rPr lang="fr-FR" smtClean="0"/>
              <a:pPr/>
              <a:t>13/08/08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4C4A-C8BC-F542-86C6-68372F7C7BA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2043" y="508939"/>
            <a:ext cx="6395799" cy="2165932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00707" y="508943"/>
            <a:ext cx="10867793" cy="10909552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7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72043" y="2674869"/>
            <a:ext cx="6395799" cy="8743619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28D64-DED3-674A-B906-FC5DC36F7EF6}" type="datetimeFigureOut">
              <a:rPr lang="fr-FR" smtClean="0"/>
              <a:pPr/>
              <a:t>13/08/08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4C4A-C8BC-F542-86C6-68372F7C7BA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490" y="8947806"/>
            <a:ext cx="11664315" cy="1056338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810490" y="1142148"/>
            <a:ext cx="11664315" cy="7669530"/>
          </a:xfrm>
        </p:spPr>
        <p:txBody>
          <a:bodyPr/>
          <a:lstStyle>
            <a:lvl1pPr marL="0" indent="0">
              <a:buNone/>
              <a:defRPr sz="5000"/>
            </a:lvl1pPr>
            <a:lvl2pPr marL="705368" indent="0">
              <a:buNone/>
              <a:defRPr sz="4300"/>
            </a:lvl2pPr>
            <a:lvl3pPr marL="1410736" indent="0">
              <a:buNone/>
              <a:defRPr sz="3700"/>
            </a:lvl3pPr>
            <a:lvl4pPr marL="2116104" indent="0">
              <a:buNone/>
              <a:defRPr sz="3100"/>
            </a:lvl4pPr>
            <a:lvl5pPr marL="2821473" indent="0">
              <a:buNone/>
              <a:defRPr sz="3100"/>
            </a:lvl5pPr>
            <a:lvl6pPr marL="3526841" indent="0">
              <a:buNone/>
              <a:defRPr sz="3100"/>
            </a:lvl6pPr>
            <a:lvl7pPr marL="4232209" indent="0">
              <a:buNone/>
              <a:defRPr sz="3100"/>
            </a:lvl7pPr>
            <a:lvl8pPr marL="4937577" indent="0">
              <a:buNone/>
              <a:defRPr sz="3100"/>
            </a:lvl8pPr>
            <a:lvl9pPr marL="5642945" indent="0">
              <a:buNone/>
              <a:defRPr sz="31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490" y="10004141"/>
            <a:ext cx="11664315" cy="1500174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28D64-DED3-674A-B906-FC5DC36F7EF6}" type="datetimeFigureOut">
              <a:rPr lang="fr-FR" smtClean="0"/>
              <a:pPr/>
              <a:t>13/08/08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4C4A-C8BC-F542-86C6-68372F7C7BA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72035" y="511902"/>
            <a:ext cx="17496473" cy="2130425"/>
          </a:xfrm>
          <a:prstGeom prst="rect">
            <a:avLst/>
          </a:prstGeom>
        </p:spPr>
        <p:txBody>
          <a:bodyPr vert="horz" lIns="141074" tIns="70537" rIns="141074" bIns="70537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72035" y="2982600"/>
            <a:ext cx="17496473" cy="8435891"/>
          </a:xfrm>
          <a:prstGeom prst="rect">
            <a:avLst/>
          </a:prstGeom>
        </p:spPr>
        <p:txBody>
          <a:bodyPr vert="horz" lIns="141074" tIns="70537" rIns="141074" bIns="70537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72033" y="11847553"/>
            <a:ext cx="4536123" cy="68055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28D64-DED3-674A-B906-FC5DC36F7EF6}" type="datetimeFigureOut">
              <a:rPr lang="fr-FR" smtClean="0"/>
              <a:pPr/>
              <a:t>13/08/08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642187" y="11847553"/>
            <a:ext cx="6156166" cy="68055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3932381" y="11847553"/>
            <a:ext cx="4536123" cy="68055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C4C4A-C8BC-F542-86C6-68372F7C7BA0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05368" rtl="0" eaLnBrk="1" latinLnBrk="0" hangingPunct="1">
        <a:spcBef>
          <a:spcPct val="0"/>
        </a:spcBef>
        <a:buNone/>
        <a:defRPr sz="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9026" indent="-529026" algn="l" defTabSz="705368" rtl="0" eaLnBrk="1" latinLnBrk="0" hangingPunct="1">
        <a:spcBef>
          <a:spcPct val="20000"/>
        </a:spcBef>
        <a:buFont typeface="Arial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46223" indent="-440855" algn="l" defTabSz="705368" rtl="0" eaLnBrk="1" latinLnBrk="0" hangingPunct="1">
        <a:spcBef>
          <a:spcPct val="20000"/>
        </a:spcBef>
        <a:buFont typeface="Arial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1763420" indent="-352684" algn="l" defTabSz="705368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468789" indent="-352684" algn="l" defTabSz="705368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74157" indent="-352684" algn="l" defTabSz="705368" rtl="0" eaLnBrk="1" latinLnBrk="0" hangingPunct="1">
        <a:spcBef>
          <a:spcPct val="20000"/>
        </a:spcBef>
        <a:buFont typeface="Arial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79525" indent="-352684" algn="l" defTabSz="705368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584893" indent="-352684" algn="l" defTabSz="705368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290261" indent="-352684" algn="l" defTabSz="705368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5995629" indent="-352684" algn="l" defTabSz="705368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705368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05368" algn="l" defTabSz="705368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10736" algn="l" defTabSz="705368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16104" algn="l" defTabSz="705368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473" algn="l" defTabSz="705368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6841" algn="l" defTabSz="705368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32209" algn="l" defTabSz="705368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937577" algn="l" defTabSz="705368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642945" algn="l" defTabSz="705368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Ellipse 957"/>
          <p:cNvSpPr/>
          <p:nvPr/>
        </p:nvSpPr>
        <p:spPr>
          <a:xfrm flipH="1">
            <a:off x="5234831" y="5782451"/>
            <a:ext cx="2499973" cy="935672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GB" sz="2000" b="1" smtClean="0">
                <a:solidFill>
                  <a:schemeClr val="tx1"/>
                </a:solidFill>
                <a:latin typeface="Times New Roman"/>
                <a:cs typeface="Times New Roman"/>
              </a:rPr>
              <a:t>Limited amount of noise ?</a:t>
            </a:r>
            <a:endParaRPr lang="en-GB" sz="2000" b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59" name="Ellipse 958"/>
          <p:cNvSpPr/>
          <p:nvPr/>
        </p:nvSpPr>
        <p:spPr>
          <a:xfrm flipH="1">
            <a:off x="3392683" y="7767460"/>
            <a:ext cx="2499973" cy="935672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GB" sz="2000" b="1" smtClean="0">
                <a:solidFill>
                  <a:schemeClr val="tx1"/>
                </a:solidFill>
                <a:latin typeface="Times New Roman"/>
                <a:cs typeface="Times New Roman"/>
              </a:rPr>
              <a:t>Work on intensities or objects ?</a:t>
            </a:r>
            <a:endParaRPr lang="en-GB" sz="2000" b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60" name="Ellipse 959"/>
          <p:cNvSpPr/>
          <p:nvPr/>
        </p:nvSpPr>
        <p:spPr>
          <a:xfrm flipH="1">
            <a:off x="7139831" y="4314491"/>
            <a:ext cx="2499973" cy="935672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GB" sz="2000" b="1" smtClean="0">
                <a:solidFill>
                  <a:schemeClr val="tx1"/>
                </a:solidFill>
                <a:latin typeface="Times New Roman"/>
                <a:cs typeface="Times New Roman"/>
              </a:rPr>
              <a:t>Several conditions to compare ?</a:t>
            </a:r>
            <a:endParaRPr lang="en-GB" sz="2000" b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61" name="Ellipse 960"/>
          <p:cNvSpPr/>
          <p:nvPr/>
        </p:nvSpPr>
        <p:spPr>
          <a:xfrm flipH="1">
            <a:off x="5234831" y="9674381"/>
            <a:ext cx="2499973" cy="935672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GB" sz="20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Objects’ sizes close to resolution</a:t>
            </a:r>
            <a:endParaRPr lang="en-GB" sz="20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62" name="Rectangle à coins arrondis 961"/>
          <p:cNvSpPr/>
          <p:nvPr/>
        </p:nvSpPr>
        <p:spPr>
          <a:xfrm flipH="1">
            <a:off x="9871298" y="47291"/>
            <a:ext cx="2170904" cy="872490"/>
          </a:xfrm>
          <a:prstGeom prst="roundRect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GB" sz="2000" b="1" smtClean="0">
                <a:latin typeface="Times New Roman"/>
                <a:cs typeface="Times New Roman"/>
              </a:rPr>
              <a:t>Pearson’s coefficient</a:t>
            </a:r>
            <a:endParaRPr lang="en-GB" sz="2000" b="1">
              <a:latin typeface="Times New Roman"/>
              <a:cs typeface="Times New Roman"/>
            </a:endParaRPr>
          </a:p>
        </p:txBody>
      </p:sp>
      <p:sp>
        <p:nvSpPr>
          <p:cNvPr id="963" name="Rectangle à coins arrondis 962"/>
          <p:cNvSpPr/>
          <p:nvPr/>
        </p:nvSpPr>
        <p:spPr>
          <a:xfrm flipH="1">
            <a:off x="9871298" y="919781"/>
            <a:ext cx="2170904" cy="872490"/>
          </a:xfrm>
          <a:prstGeom prst="roundRect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GB" sz="2000" b="1" smtClean="0">
                <a:latin typeface="Times New Roman"/>
                <a:cs typeface="Times New Roman"/>
              </a:rPr>
              <a:t>Cytofluorogram</a:t>
            </a:r>
            <a:endParaRPr lang="en-GB" sz="2000" b="1">
              <a:latin typeface="Times New Roman"/>
              <a:cs typeface="Times New Roman"/>
            </a:endParaRPr>
          </a:p>
        </p:txBody>
      </p:sp>
      <p:sp>
        <p:nvSpPr>
          <p:cNvPr id="964" name="Rectangle à coins arrondis 963"/>
          <p:cNvSpPr/>
          <p:nvPr/>
        </p:nvSpPr>
        <p:spPr>
          <a:xfrm flipH="1">
            <a:off x="9871298" y="2663173"/>
            <a:ext cx="2170904" cy="872490"/>
          </a:xfrm>
          <a:prstGeom prst="roundRect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GB" sz="2000" b="1" smtClean="0">
                <a:latin typeface="Times New Roman"/>
                <a:cs typeface="Times New Roman"/>
              </a:rPr>
              <a:t>Overlap coefficient</a:t>
            </a:r>
            <a:endParaRPr lang="en-GB" sz="2000" b="1">
              <a:latin typeface="Times New Roman"/>
              <a:cs typeface="Times New Roman"/>
            </a:endParaRPr>
          </a:p>
        </p:txBody>
      </p:sp>
      <p:sp>
        <p:nvSpPr>
          <p:cNvPr id="965" name="Rectangle à coins arrondis 964"/>
          <p:cNvSpPr/>
          <p:nvPr/>
        </p:nvSpPr>
        <p:spPr>
          <a:xfrm flipH="1">
            <a:off x="13923223" y="2659208"/>
            <a:ext cx="2170904" cy="872490"/>
          </a:xfrm>
          <a:prstGeom prst="roundRect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GB" sz="2000" b="1" dirty="0" smtClean="0">
                <a:latin typeface="Times New Roman"/>
                <a:cs typeface="Times New Roman"/>
              </a:rPr>
              <a:t>k</a:t>
            </a:r>
            <a:r>
              <a:rPr lang="en-GB" sz="2000" b="1" baseline="-25000" dirty="0" smtClean="0">
                <a:latin typeface="Times New Roman"/>
                <a:cs typeface="Times New Roman"/>
              </a:rPr>
              <a:t>1</a:t>
            </a:r>
            <a:r>
              <a:rPr lang="en-GB" sz="2000" b="1" dirty="0" smtClean="0">
                <a:latin typeface="Times New Roman"/>
                <a:cs typeface="Times New Roman"/>
              </a:rPr>
              <a:t> &amp; k</a:t>
            </a:r>
            <a:r>
              <a:rPr lang="en-GB" sz="2000" b="1" baseline="-25000" dirty="0" smtClean="0">
                <a:latin typeface="Times New Roman"/>
                <a:cs typeface="Times New Roman"/>
              </a:rPr>
              <a:t>2</a:t>
            </a:r>
            <a:r>
              <a:rPr lang="en-GB" sz="2000" b="1" dirty="0" smtClean="0">
                <a:latin typeface="Times New Roman"/>
                <a:cs typeface="Times New Roman"/>
              </a:rPr>
              <a:t> coefficients</a:t>
            </a:r>
            <a:endParaRPr lang="en-GB" sz="2000" b="1" dirty="0">
              <a:latin typeface="Times New Roman"/>
              <a:cs typeface="Times New Roman"/>
            </a:endParaRPr>
          </a:p>
        </p:txBody>
      </p:sp>
      <p:sp>
        <p:nvSpPr>
          <p:cNvPr id="966" name="Rectangle à coins arrondis 965"/>
          <p:cNvSpPr/>
          <p:nvPr/>
        </p:nvSpPr>
        <p:spPr>
          <a:xfrm flipH="1">
            <a:off x="13923223" y="3607995"/>
            <a:ext cx="2170904" cy="872490"/>
          </a:xfrm>
          <a:prstGeom prst="roundRect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GB" sz="2000" b="1" smtClean="0">
                <a:latin typeface="Times New Roman"/>
                <a:cs typeface="Times New Roman"/>
              </a:rPr>
              <a:t>Manders’ coefficients</a:t>
            </a:r>
          </a:p>
        </p:txBody>
      </p:sp>
      <p:sp>
        <p:nvSpPr>
          <p:cNvPr id="967" name="Rectangle à coins arrondis 966"/>
          <p:cNvSpPr/>
          <p:nvPr/>
        </p:nvSpPr>
        <p:spPr>
          <a:xfrm flipH="1">
            <a:off x="11045464" y="5152691"/>
            <a:ext cx="2170904" cy="872490"/>
          </a:xfrm>
          <a:prstGeom prst="roundRect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GB" sz="2000" b="1" smtClean="0">
                <a:latin typeface="Times New Roman"/>
                <a:cs typeface="Times New Roman"/>
              </a:rPr>
              <a:t>Van Steensel’s CCF</a:t>
            </a:r>
            <a:endParaRPr lang="en-GB" sz="2000" b="1">
              <a:latin typeface="Times New Roman"/>
              <a:cs typeface="Times New Roman"/>
            </a:endParaRPr>
          </a:p>
        </p:txBody>
      </p:sp>
      <p:sp>
        <p:nvSpPr>
          <p:cNvPr id="968" name="Rectangle à coins arrondis 967"/>
          <p:cNvSpPr/>
          <p:nvPr/>
        </p:nvSpPr>
        <p:spPr>
          <a:xfrm flipH="1">
            <a:off x="11045464" y="6101381"/>
            <a:ext cx="2170904" cy="872490"/>
          </a:xfrm>
          <a:prstGeom prst="roundRect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GB" sz="2000" b="1" smtClean="0">
                <a:latin typeface="Times New Roman"/>
                <a:cs typeface="Times New Roman"/>
              </a:rPr>
              <a:t>Costes’ randomization</a:t>
            </a:r>
            <a:endParaRPr lang="en-GB" sz="2000" b="1">
              <a:latin typeface="Times New Roman"/>
              <a:cs typeface="Times New Roman"/>
            </a:endParaRPr>
          </a:p>
        </p:txBody>
      </p:sp>
      <p:sp>
        <p:nvSpPr>
          <p:cNvPr id="969" name="Rectangle à coins arrondis 968"/>
          <p:cNvSpPr/>
          <p:nvPr/>
        </p:nvSpPr>
        <p:spPr>
          <a:xfrm flipH="1">
            <a:off x="17008527" y="3607995"/>
            <a:ext cx="2170904" cy="872490"/>
          </a:xfrm>
          <a:prstGeom prst="roundRect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GB" sz="2000" b="1" smtClean="0">
                <a:latin typeface="Times New Roman"/>
                <a:cs typeface="Times New Roman"/>
              </a:rPr>
              <a:t>Costes’ auto. threshold</a:t>
            </a:r>
            <a:endParaRPr lang="en-GB" sz="2000" b="1">
              <a:latin typeface="Times New Roman"/>
              <a:cs typeface="Times New Roman"/>
            </a:endParaRPr>
          </a:p>
        </p:txBody>
      </p:sp>
      <p:sp>
        <p:nvSpPr>
          <p:cNvPr id="970" name="Rectangle à coins arrondis 969"/>
          <p:cNvSpPr/>
          <p:nvPr/>
        </p:nvSpPr>
        <p:spPr>
          <a:xfrm flipH="1">
            <a:off x="681779" y="7767460"/>
            <a:ext cx="2170904" cy="872490"/>
          </a:xfrm>
          <a:prstGeom prst="roundRect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GB" sz="2000" b="1" smtClean="0">
                <a:latin typeface="Times New Roman"/>
                <a:cs typeface="Times New Roman"/>
              </a:rPr>
              <a:t>Overlay &amp; visual inspection</a:t>
            </a:r>
            <a:endParaRPr lang="en-GB" sz="2000" b="1">
              <a:latin typeface="Times New Roman"/>
              <a:cs typeface="Times New Roman"/>
            </a:endParaRPr>
          </a:p>
        </p:txBody>
      </p:sp>
      <p:sp>
        <p:nvSpPr>
          <p:cNvPr id="971" name="Rectangle à coins arrondis 970"/>
          <p:cNvSpPr/>
          <p:nvPr/>
        </p:nvSpPr>
        <p:spPr>
          <a:xfrm flipH="1">
            <a:off x="7381278" y="7328201"/>
            <a:ext cx="2170904" cy="872490"/>
          </a:xfrm>
          <a:prstGeom prst="roundRect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GB" sz="2000" b="1" smtClean="0">
                <a:latin typeface="Times New Roman"/>
                <a:cs typeface="Times New Roman"/>
              </a:rPr>
              <a:t>Optimizations requiered</a:t>
            </a:r>
            <a:endParaRPr lang="en-GB" sz="2000" b="1">
              <a:latin typeface="Times New Roman"/>
              <a:cs typeface="Times New Roman"/>
            </a:endParaRPr>
          </a:p>
        </p:txBody>
      </p:sp>
      <p:cxnSp>
        <p:nvCxnSpPr>
          <p:cNvPr id="972" name="Connecteur droit avec flèche 971"/>
          <p:cNvCxnSpPr>
            <a:endCxn id="959" idx="6"/>
          </p:cNvCxnSpPr>
          <p:nvPr/>
        </p:nvCxnSpPr>
        <p:spPr>
          <a:xfrm rot="10800000" flipH="1">
            <a:off x="2852683" y="8235296"/>
            <a:ext cx="540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3" name="Forme 972"/>
          <p:cNvCxnSpPr>
            <a:stCxn id="959" idx="0"/>
            <a:endCxn id="958" idx="6"/>
          </p:cNvCxnSpPr>
          <p:nvPr/>
        </p:nvCxnSpPr>
        <p:spPr>
          <a:xfrm rot="5400000" flipH="1" flipV="1">
            <a:off x="4180164" y="6712793"/>
            <a:ext cx="1517173" cy="592162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4" name="Forme 973"/>
          <p:cNvCxnSpPr>
            <a:stCxn id="959" idx="4"/>
            <a:endCxn id="961" idx="6"/>
          </p:cNvCxnSpPr>
          <p:nvPr/>
        </p:nvCxnSpPr>
        <p:spPr>
          <a:xfrm rot="16200000" flipH="1">
            <a:off x="4219208" y="9126593"/>
            <a:ext cx="1439085" cy="592162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5" name="Forme 974"/>
          <p:cNvCxnSpPr>
            <a:stCxn id="958" idx="0"/>
            <a:endCxn id="960" idx="6"/>
          </p:cNvCxnSpPr>
          <p:nvPr/>
        </p:nvCxnSpPr>
        <p:spPr>
          <a:xfrm rot="5400000" flipH="1" flipV="1">
            <a:off x="6312262" y="4954882"/>
            <a:ext cx="1000124" cy="65501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6" name="Forme 975"/>
          <p:cNvCxnSpPr>
            <a:stCxn id="958" idx="4"/>
            <a:endCxn id="971" idx="3"/>
          </p:cNvCxnSpPr>
          <p:nvPr/>
        </p:nvCxnSpPr>
        <p:spPr>
          <a:xfrm rot="16200000" flipH="1">
            <a:off x="6409886" y="6793053"/>
            <a:ext cx="1046323" cy="896461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7" name="Forme 976"/>
          <p:cNvCxnSpPr>
            <a:stCxn id="990" idx="0"/>
            <a:endCxn id="962" idx="3"/>
          </p:cNvCxnSpPr>
          <p:nvPr/>
        </p:nvCxnSpPr>
        <p:spPr>
          <a:xfrm rot="5400000" flipH="1" flipV="1">
            <a:off x="7781505" y="1379990"/>
            <a:ext cx="2986246" cy="1193339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8" name="Forme 977"/>
          <p:cNvCxnSpPr>
            <a:stCxn id="990" idx="0"/>
            <a:endCxn id="963" idx="3"/>
          </p:cNvCxnSpPr>
          <p:nvPr/>
        </p:nvCxnSpPr>
        <p:spPr>
          <a:xfrm rot="5400000" flipH="1" flipV="1">
            <a:off x="8217750" y="1816235"/>
            <a:ext cx="2113756" cy="1193339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9" name="Forme 978"/>
          <p:cNvCxnSpPr>
            <a:stCxn id="990" idx="0"/>
            <a:endCxn id="964" idx="3"/>
          </p:cNvCxnSpPr>
          <p:nvPr/>
        </p:nvCxnSpPr>
        <p:spPr>
          <a:xfrm rot="5400000" flipH="1" flipV="1">
            <a:off x="9089446" y="2687931"/>
            <a:ext cx="370364" cy="1193339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0" name="Ellipse 979"/>
          <p:cNvSpPr/>
          <p:nvPr/>
        </p:nvSpPr>
        <p:spPr>
          <a:xfrm>
            <a:off x="8545465" y="5939517"/>
            <a:ext cx="264988" cy="264988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1" name="Forme 980"/>
          <p:cNvCxnSpPr>
            <a:stCxn id="960" idx="4"/>
            <a:endCxn id="980" idx="2"/>
          </p:cNvCxnSpPr>
          <p:nvPr/>
        </p:nvCxnSpPr>
        <p:spPr>
          <a:xfrm rot="16200000" flipH="1">
            <a:off x="8056717" y="5583263"/>
            <a:ext cx="821848" cy="155648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2" name="Forme 981"/>
          <p:cNvCxnSpPr>
            <a:stCxn id="980" idx="0"/>
            <a:endCxn id="967" idx="3"/>
          </p:cNvCxnSpPr>
          <p:nvPr/>
        </p:nvCxnSpPr>
        <p:spPr>
          <a:xfrm rot="5400000" flipH="1" flipV="1">
            <a:off x="9686421" y="4580475"/>
            <a:ext cx="350581" cy="236750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3" name="Forme 982"/>
          <p:cNvCxnSpPr>
            <a:stCxn id="980" idx="4"/>
            <a:endCxn id="968" idx="3"/>
          </p:cNvCxnSpPr>
          <p:nvPr/>
        </p:nvCxnSpPr>
        <p:spPr>
          <a:xfrm rot="16200000" flipH="1">
            <a:off x="9695151" y="5187312"/>
            <a:ext cx="333121" cy="236750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4" name="Connecteur droit avec flèche 983"/>
          <p:cNvCxnSpPr>
            <a:stCxn id="964" idx="1"/>
            <a:endCxn id="965" idx="3"/>
          </p:cNvCxnSpPr>
          <p:nvPr/>
        </p:nvCxnSpPr>
        <p:spPr>
          <a:xfrm flipV="1">
            <a:off x="12042202" y="3095453"/>
            <a:ext cx="1881021" cy="396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5" name="Forme 984"/>
          <p:cNvCxnSpPr>
            <a:stCxn id="990" idx="4"/>
            <a:endCxn id="966" idx="3"/>
          </p:cNvCxnSpPr>
          <p:nvPr/>
        </p:nvCxnSpPr>
        <p:spPr>
          <a:xfrm rot="16200000" flipH="1">
            <a:off x="11145856" y="1266873"/>
            <a:ext cx="309470" cy="524526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6" name="Rectangle à coins arrondis 985"/>
          <p:cNvSpPr/>
          <p:nvPr/>
        </p:nvSpPr>
        <p:spPr>
          <a:xfrm flipH="1">
            <a:off x="13904276" y="8932865"/>
            <a:ext cx="2170904" cy="872490"/>
          </a:xfrm>
          <a:prstGeom prst="roundRect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GB" sz="2000" b="1" smtClean="0">
                <a:latin typeface="Times New Roman"/>
                <a:cs typeface="Times New Roman"/>
              </a:rPr>
              <a:t>Centre/particle coincidence</a:t>
            </a:r>
            <a:endParaRPr lang="en-GB" sz="2000" b="1">
              <a:latin typeface="Times New Roman"/>
              <a:cs typeface="Times New Roman"/>
            </a:endParaRPr>
          </a:p>
        </p:txBody>
      </p:sp>
      <p:sp>
        <p:nvSpPr>
          <p:cNvPr id="987" name="Rectangle à coins arrondis 986"/>
          <p:cNvSpPr/>
          <p:nvPr/>
        </p:nvSpPr>
        <p:spPr>
          <a:xfrm flipH="1">
            <a:off x="13904276" y="10570210"/>
            <a:ext cx="2170904" cy="872490"/>
          </a:xfrm>
          <a:prstGeom prst="roundRect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GB" sz="2000" b="1" smtClean="0">
                <a:latin typeface="Times New Roman"/>
                <a:cs typeface="Times New Roman"/>
              </a:rPr>
              <a:t>Centre to centre distance</a:t>
            </a:r>
            <a:endParaRPr lang="en-GB" sz="2000" b="1">
              <a:latin typeface="Times New Roman"/>
              <a:cs typeface="Times New Roman"/>
            </a:endParaRPr>
          </a:p>
        </p:txBody>
      </p:sp>
      <p:cxnSp>
        <p:nvCxnSpPr>
          <p:cNvPr id="988" name="Forme 987"/>
          <p:cNvCxnSpPr>
            <a:stCxn id="961" idx="0"/>
            <a:endCxn id="986" idx="3"/>
          </p:cNvCxnSpPr>
          <p:nvPr/>
        </p:nvCxnSpPr>
        <p:spPr>
          <a:xfrm rot="5400000" flipH="1" flipV="1">
            <a:off x="10041911" y="5812017"/>
            <a:ext cx="305271" cy="7419459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9" name="Forme 988"/>
          <p:cNvCxnSpPr>
            <a:stCxn id="961" idx="4"/>
            <a:endCxn id="987" idx="3"/>
          </p:cNvCxnSpPr>
          <p:nvPr/>
        </p:nvCxnSpPr>
        <p:spPr>
          <a:xfrm rot="16200000" flipH="1">
            <a:off x="9996345" y="7098524"/>
            <a:ext cx="396402" cy="7419459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0" name="Ellipse 989"/>
          <p:cNvSpPr/>
          <p:nvPr/>
        </p:nvSpPr>
        <p:spPr>
          <a:xfrm>
            <a:off x="8545465" y="3469782"/>
            <a:ext cx="264988" cy="264988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91" name="Connecteur droit avec flèche 990"/>
          <p:cNvCxnSpPr>
            <a:stCxn id="966" idx="1"/>
            <a:endCxn id="969" idx="3"/>
          </p:cNvCxnSpPr>
          <p:nvPr/>
        </p:nvCxnSpPr>
        <p:spPr>
          <a:xfrm>
            <a:off x="16094127" y="404424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2" name="Rectangle à coins arrondis 991"/>
          <p:cNvSpPr/>
          <p:nvPr/>
        </p:nvSpPr>
        <p:spPr>
          <a:xfrm flipH="1">
            <a:off x="9871298" y="1792271"/>
            <a:ext cx="2170904" cy="872490"/>
          </a:xfrm>
          <a:prstGeom prst="roundRect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GB" sz="2000" b="1" smtClean="0">
                <a:latin typeface="Times New Roman"/>
                <a:cs typeface="Times New Roman"/>
              </a:rPr>
              <a:t>Li’s method</a:t>
            </a:r>
            <a:endParaRPr lang="en-GB" sz="2000" b="1">
              <a:latin typeface="Times New Roman"/>
              <a:cs typeface="Times New Roman"/>
            </a:endParaRPr>
          </a:p>
        </p:txBody>
      </p:sp>
      <p:cxnSp>
        <p:nvCxnSpPr>
          <p:cNvPr id="993" name="Forme 992"/>
          <p:cNvCxnSpPr>
            <a:stCxn id="990" idx="0"/>
            <a:endCxn id="992" idx="3"/>
          </p:cNvCxnSpPr>
          <p:nvPr/>
        </p:nvCxnSpPr>
        <p:spPr>
          <a:xfrm rot="5400000" flipH="1" flipV="1">
            <a:off x="8653995" y="2252480"/>
            <a:ext cx="1241266" cy="1193339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4" name="Forme 993"/>
          <p:cNvCxnSpPr>
            <a:stCxn id="960" idx="0"/>
            <a:endCxn id="990" idx="2"/>
          </p:cNvCxnSpPr>
          <p:nvPr/>
        </p:nvCxnSpPr>
        <p:spPr>
          <a:xfrm rot="5400000" flipH="1" flipV="1">
            <a:off x="8111534" y="3880560"/>
            <a:ext cx="712215" cy="155648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5" name="ZoneTexte 994"/>
          <p:cNvSpPr txBox="1"/>
          <p:nvPr/>
        </p:nvSpPr>
        <p:spPr>
          <a:xfrm>
            <a:off x="9780670" y="8886491"/>
            <a:ext cx="783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 smtClean="0">
                <a:latin typeface="Times New Roman"/>
                <a:cs typeface="Times New Roman"/>
              </a:rPr>
              <a:t>YES</a:t>
            </a:r>
            <a:endParaRPr lang="en-GB" sz="2400" b="1" dirty="0">
              <a:latin typeface="Times New Roman"/>
              <a:cs typeface="Times New Roman"/>
            </a:endParaRPr>
          </a:p>
        </p:txBody>
      </p:sp>
      <p:sp>
        <p:nvSpPr>
          <p:cNvPr id="996" name="ZoneTexte 995"/>
          <p:cNvSpPr txBox="1"/>
          <p:nvPr/>
        </p:nvSpPr>
        <p:spPr>
          <a:xfrm rot="16200000">
            <a:off x="7697320" y="5427932"/>
            <a:ext cx="8002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 smtClean="0">
                <a:latin typeface="Times New Roman"/>
                <a:cs typeface="Times New Roman"/>
              </a:rPr>
              <a:t>NO</a:t>
            </a:r>
            <a:endParaRPr lang="en-GB" sz="3200" b="1" dirty="0">
              <a:latin typeface="Times New Roman"/>
              <a:cs typeface="Times New Roman"/>
            </a:endParaRPr>
          </a:p>
        </p:txBody>
      </p:sp>
      <p:sp>
        <p:nvSpPr>
          <p:cNvPr id="997" name="ZoneTexte 996"/>
          <p:cNvSpPr txBox="1"/>
          <p:nvPr/>
        </p:nvSpPr>
        <p:spPr>
          <a:xfrm rot="16200000">
            <a:off x="7605949" y="3576323"/>
            <a:ext cx="9829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 smtClean="0">
                <a:latin typeface="Times New Roman"/>
                <a:cs typeface="Times New Roman"/>
              </a:rPr>
              <a:t>YES</a:t>
            </a:r>
            <a:endParaRPr lang="en-GB" sz="3200" b="1" dirty="0">
              <a:latin typeface="Times New Roman"/>
              <a:cs typeface="Times New Roman"/>
            </a:endParaRPr>
          </a:p>
        </p:txBody>
      </p:sp>
      <p:sp>
        <p:nvSpPr>
          <p:cNvPr id="998" name="ZoneTexte 997"/>
          <p:cNvSpPr txBox="1"/>
          <p:nvPr/>
        </p:nvSpPr>
        <p:spPr>
          <a:xfrm>
            <a:off x="6530231" y="11057235"/>
            <a:ext cx="7284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 smtClean="0">
                <a:latin typeface="Times New Roman"/>
                <a:cs typeface="Times New Roman"/>
              </a:rPr>
              <a:t>NO, but structures are rather small and round shaped</a:t>
            </a:r>
            <a:endParaRPr lang="en-GB" sz="2400" b="1" dirty="0">
              <a:latin typeface="Times New Roman"/>
              <a:cs typeface="Times New Roman"/>
            </a:endParaRPr>
          </a:p>
        </p:txBody>
      </p:sp>
      <p:sp>
        <p:nvSpPr>
          <p:cNvPr id="999" name="ZoneTexte 998"/>
          <p:cNvSpPr txBox="1"/>
          <p:nvPr/>
        </p:nvSpPr>
        <p:spPr>
          <a:xfrm rot="16200000">
            <a:off x="5700949" y="4998583"/>
            <a:ext cx="9829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 smtClean="0">
                <a:latin typeface="Times New Roman"/>
                <a:cs typeface="Times New Roman"/>
              </a:rPr>
              <a:t>YES</a:t>
            </a:r>
            <a:endParaRPr lang="en-GB" sz="3200" b="1" dirty="0">
              <a:latin typeface="Times New Roman"/>
              <a:cs typeface="Times New Roman"/>
            </a:endParaRPr>
          </a:p>
        </p:txBody>
      </p:sp>
      <p:sp>
        <p:nvSpPr>
          <p:cNvPr id="1000" name="ZoneTexte 999"/>
          <p:cNvSpPr txBox="1"/>
          <p:nvPr/>
        </p:nvSpPr>
        <p:spPr>
          <a:xfrm rot="16200000">
            <a:off x="5792319" y="6951932"/>
            <a:ext cx="8002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 smtClean="0">
                <a:latin typeface="Times New Roman"/>
                <a:cs typeface="Times New Roman"/>
              </a:rPr>
              <a:t>NO</a:t>
            </a:r>
            <a:endParaRPr lang="en-GB" sz="3200" b="1" dirty="0">
              <a:latin typeface="Times New Roman"/>
              <a:cs typeface="Times New Roman"/>
            </a:endParaRPr>
          </a:p>
        </p:txBody>
      </p:sp>
      <p:sp>
        <p:nvSpPr>
          <p:cNvPr id="1001" name="ZoneTexte 1000"/>
          <p:cNvSpPr txBox="1"/>
          <p:nvPr/>
        </p:nvSpPr>
        <p:spPr>
          <a:xfrm rot="16200000">
            <a:off x="3335835" y="6512858"/>
            <a:ext cx="215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 smtClean="0">
                <a:latin typeface="Times New Roman"/>
                <a:cs typeface="Times New Roman"/>
              </a:rPr>
              <a:t>INTENSITIES</a:t>
            </a:r>
            <a:endParaRPr lang="en-GB" sz="2400" b="1" dirty="0">
              <a:latin typeface="Times New Roman"/>
              <a:cs typeface="Times New Roman"/>
            </a:endParaRPr>
          </a:p>
        </p:txBody>
      </p:sp>
      <p:sp>
        <p:nvSpPr>
          <p:cNvPr id="1002" name="ZoneTexte 1001"/>
          <p:cNvSpPr txBox="1"/>
          <p:nvPr/>
        </p:nvSpPr>
        <p:spPr>
          <a:xfrm rot="16200000">
            <a:off x="3618214" y="9462237"/>
            <a:ext cx="1587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 smtClean="0">
                <a:latin typeface="Times New Roman"/>
                <a:cs typeface="Times New Roman"/>
              </a:rPr>
              <a:t>OBJECTS</a:t>
            </a:r>
            <a:endParaRPr lang="en-GB" sz="2400" b="1" dirty="0">
              <a:latin typeface="Times New Roman"/>
              <a:cs typeface="Times New Roman"/>
            </a:endParaRPr>
          </a:p>
        </p:txBody>
      </p:sp>
      <p:sp>
        <p:nvSpPr>
          <p:cNvPr id="1003" name="ZoneTexte 1002"/>
          <p:cNvSpPr txBox="1"/>
          <p:nvPr/>
        </p:nvSpPr>
        <p:spPr>
          <a:xfrm rot="16200000">
            <a:off x="7157636" y="1698361"/>
            <a:ext cx="2455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Check for co-loc°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04" name="ZoneTexte 1003"/>
          <p:cNvSpPr txBox="1"/>
          <p:nvPr/>
        </p:nvSpPr>
        <p:spPr>
          <a:xfrm>
            <a:off x="9806831" y="3992864"/>
            <a:ext cx="2333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Quantify co-loc°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05" name="ZoneTexte 1004"/>
          <p:cNvSpPr txBox="1"/>
          <p:nvPr/>
        </p:nvSpPr>
        <p:spPr>
          <a:xfrm>
            <a:off x="11989515" y="2662063"/>
            <a:ext cx="1971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Troubleshooting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06" name="ZoneTexte 1005"/>
          <p:cNvSpPr txBox="1"/>
          <p:nvPr/>
        </p:nvSpPr>
        <p:spPr>
          <a:xfrm>
            <a:off x="16054169" y="3612857"/>
            <a:ext cx="954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Option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07" name="ZoneTexte 1006"/>
          <p:cNvSpPr txBox="1"/>
          <p:nvPr/>
        </p:nvSpPr>
        <p:spPr>
          <a:xfrm>
            <a:off x="8677959" y="5188826"/>
            <a:ext cx="2367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Co-loc° </a:t>
            </a:r>
            <a:r>
              <a:rPr lang="en-GB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vs</a:t>
            </a:r>
            <a:r>
              <a:rPr lang="en-GB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exclusion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08" name="ZoneTexte 1007"/>
          <p:cNvSpPr txBox="1"/>
          <p:nvPr/>
        </p:nvSpPr>
        <p:spPr>
          <a:xfrm>
            <a:off x="9034462" y="6573761"/>
            <a:ext cx="1541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Get</a:t>
            </a:r>
            <a:r>
              <a:rPr lang="fr-FR" sz="20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fr-FR" sz="2000" b="1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GB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-</a:t>
            </a:r>
            <a:r>
              <a:rPr lang="en-GB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value</a:t>
            </a:r>
            <a:endParaRPr lang="en-GB" sz="2000" b="1" i="1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09" name="ZoneTexte 1008"/>
          <p:cNvSpPr txBox="1"/>
          <p:nvPr/>
        </p:nvSpPr>
        <p:spPr>
          <a:xfrm>
            <a:off x="-33338" y="11575871"/>
            <a:ext cx="3133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i="1" dirty="0" err="1" smtClean="0">
                <a:latin typeface="Times New Roman"/>
                <a:cs typeface="Times New Roman"/>
              </a:rPr>
              <a:t>Visualizing</a:t>
            </a:r>
            <a:endParaRPr lang="fr-FR" sz="3600" b="1" i="1" dirty="0">
              <a:latin typeface="Times New Roman"/>
              <a:cs typeface="Times New Roman"/>
            </a:endParaRPr>
          </a:p>
          <a:p>
            <a:pPr algn="ctr"/>
            <a:r>
              <a:rPr lang="fr-FR" sz="3600" b="1" i="1" dirty="0" err="1" smtClean="0">
                <a:latin typeface="Times New Roman"/>
                <a:cs typeface="Times New Roman"/>
              </a:rPr>
              <a:t>co-localization</a:t>
            </a:r>
            <a:endParaRPr lang="fr-FR" sz="3600" b="1" i="1" dirty="0">
              <a:latin typeface="Times New Roman"/>
              <a:cs typeface="Times New Roman"/>
            </a:endParaRPr>
          </a:p>
        </p:txBody>
      </p:sp>
      <p:sp>
        <p:nvSpPr>
          <p:cNvPr id="1010" name="ZoneTexte 1009"/>
          <p:cNvSpPr txBox="1"/>
          <p:nvPr/>
        </p:nvSpPr>
        <p:spPr>
          <a:xfrm>
            <a:off x="3072605" y="11575871"/>
            <a:ext cx="10285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i="1" dirty="0" err="1" smtClean="0">
                <a:latin typeface="Times New Roman"/>
                <a:cs typeface="Times New Roman"/>
              </a:rPr>
              <a:t>Checking</a:t>
            </a:r>
            <a:r>
              <a:rPr lang="fr-FR" sz="3600" b="1" i="1" dirty="0" smtClean="0">
                <a:latin typeface="Times New Roman"/>
                <a:cs typeface="Times New Roman"/>
              </a:rPr>
              <a:t> images</a:t>
            </a:r>
          </a:p>
          <a:p>
            <a:pPr algn="ctr"/>
            <a:r>
              <a:rPr lang="fr-FR" sz="3600" b="1" i="1" dirty="0" smtClean="0">
                <a:latin typeface="Times New Roman"/>
                <a:cs typeface="Times New Roman"/>
              </a:rPr>
              <a:t>for the </a:t>
            </a:r>
            <a:r>
              <a:rPr lang="fr-FR" sz="3600" b="1" i="1" dirty="0" err="1" smtClean="0">
                <a:latin typeface="Times New Roman"/>
                <a:cs typeface="Times New Roman"/>
              </a:rPr>
              <a:t>presence</a:t>
            </a:r>
            <a:r>
              <a:rPr lang="fr-FR" sz="3600" b="1" i="1" dirty="0">
                <a:latin typeface="Times New Roman"/>
                <a:cs typeface="Times New Roman"/>
              </a:rPr>
              <a:t> </a:t>
            </a:r>
            <a:r>
              <a:rPr lang="fr-FR" sz="3600" b="1" i="1" dirty="0" err="1" smtClean="0">
                <a:latin typeface="Times New Roman"/>
                <a:cs typeface="Times New Roman"/>
              </a:rPr>
              <a:t>co-localization</a:t>
            </a:r>
            <a:endParaRPr lang="fr-FR" sz="3600" b="1" i="1" dirty="0">
              <a:latin typeface="Times New Roman"/>
              <a:cs typeface="Times New Roman"/>
            </a:endParaRPr>
          </a:p>
        </p:txBody>
      </p:sp>
      <p:sp>
        <p:nvSpPr>
          <p:cNvPr id="1011" name="ZoneTexte 1010"/>
          <p:cNvSpPr txBox="1"/>
          <p:nvPr/>
        </p:nvSpPr>
        <p:spPr>
          <a:xfrm>
            <a:off x="13359605" y="11575871"/>
            <a:ext cx="6080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i="1" dirty="0" err="1" smtClean="0">
                <a:latin typeface="Times New Roman"/>
                <a:cs typeface="Times New Roman"/>
              </a:rPr>
              <a:t>Measuring</a:t>
            </a:r>
            <a:r>
              <a:rPr lang="fr-FR" sz="3600" b="1" i="1" dirty="0" smtClean="0">
                <a:latin typeface="Times New Roman"/>
                <a:cs typeface="Times New Roman"/>
              </a:rPr>
              <a:t> the</a:t>
            </a:r>
          </a:p>
          <a:p>
            <a:pPr algn="ctr"/>
            <a:r>
              <a:rPr lang="fr-FR" sz="3600" b="1" i="1" dirty="0" err="1" smtClean="0">
                <a:latin typeface="Times New Roman"/>
                <a:cs typeface="Times New Roman"/>
              </a:rPr>
              <a:t>amount</a:t>
            </a:r>
            <a:r>
              <a:rPr lang="fr-FR" sz="3600" b="1" i="1" dirty="0" smtClean="0">
                <a:latin typeface="Times New Roman"/>
                <a:cs typeface="Times New Roman"/>
              </a:rPr>
              <a:t> of </a:t>
            </a:r>
            <a:r>
              <a:rPr lang="fr-FR" sz="3600" b="1" i="1" dirty="0" err="1" smtClean="0">
                <a:latin typeface="Times New Roman"/>
                <a:cs typeface="Times New Roman"/>
              </a:rPr>
              <a:t>co-localization</a:t>
            </a:r>
            <a:endParaRPr lang="fr-FR" sz="3600" b="1" i="1" dirty="0">
              <a:latin typeface="Times New Roman"/>
              <a:cs typeface="Times New Roman"/>
            </a:endParaRPr>
          </a:p>
        </p:txBody>
      </p:sp>
      <p:grpSp>
        <p:nvGrpSpPr>
          <p:cNvPr id="1015" name="Grouper 1014"/>
          <p:cNvGrpSpPr/>
          <p:nvPr/>
        </p:nvGrpSpPr>
        <p:grpSpPr>
          <a:xfrm>
            <a:off x="3072605" y="47290"/>
            <a:ext cx="10287000" cy="12729703"/>
            <a:chOff x="3072605" y="-1624806"/>
            <a:chExt cx="10287000" cy="14401800"/>
          </a:xfrm>
        </p:grpSpPr>
        <p:cxnSp>
          <p:nvCxnSpPr>
            <p:cNvPr id="1012" name="Connecteur droit 1011"/>
            <p:cNvCxnSpPr/>
            <p:nvPr/>
          </p:nvCxnSpPr>
          <p:spPr>
            <a:xfrm rot="5400000">
              <a:off x="-4127501" y="5575300"/>
              <a:ext cx="14401800" cy="158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3" name="Connecteur droit 1012"/>
            <p:cNvCxnSpPr/>
            <p:nvPr/>
          </p:nvCxnSpPr>
          <p:spPr>
            <a:xfrm rot="5400000">
              <a:off x="6157911" y="5575300"/>
              <a:ext cx="14401800" cy="158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4" name="Connecteur droit 1013"/>
          <p:cNvCxnSpPr/>
          <p:nvPr/>
        </p:nvCxnSpPr>
        <p:spPr>
          <a:xfrm>
            <a:off x="0" y="11669712"/>
            <a:ext cx="19440525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120</Words>
  <Application>Microsoft Macintosh PowerPoint</Application>
  <PresentationFormat>Personnalisé</PresentationFormat>
  <Paragraphs>37</Paragraphs>
  <Slides>1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12.0257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Fabrice Cordelières</dc:creator>
  <cp:lastModifiedBy>Fabrice Cordelières</cp:lastModifiedBy>
  <cp:revision>15</cp:revision>
  <cp:lastPrinted>2008-08-05T13:29:12Z</cp:lastPrinted>
  <dcterms:created xsi:type="dcterms:W3CDTF">2008-08-13T20:45:18Z</dcterms:created>
  <dcterms:modified xsi:type="dcterms:W3CDTF">2008-08-13T20:45:41Z</dcterms:modified>
</cp:coreProperties>
</file>