
<file path=[Content_Types].xml><?xml version="1.0" encoding="utf-8"?>
<Types xmlns="http://schemas.openxmlformats.org/package/2006/content-types">
  <Default ContentType="image/png" Extension="png"/>
  <Default ContentType="image/jpeg" Extension="jpeg"/>
  <Default ContentType="application/vnd.openxmlformats-package.relationships+xml" Extension="rels"/>
  <Default ContentType="application/xml" Extension="xml"/>
  <Default ContentType="image/gif" Extension="gif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4" r:id="rId10"/>
    <p:sldId id="265" r:id="rId11"/>
    <p:sldId id="266" r:id="rId12"/>
    <p:sldId id="263" r:id="rId13"/>
  </p:sldIdLst>
  <p:sldSz cx="12192000" cy="6858000"/>
  <p:notesSz cx="6735763" cy="98663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2036"/>
    <a:srgbClr val="FF6600"/>
    <a:srgbClr val="0099CC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7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7063-3B87-441B-BB60-443009FBE2D6}" type="datetimeFigureOut">
              <a:rPr lang="fr-FR" smtClean="0"/>
              <a:t>27/04/2019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8D01-E153-43C0-AEE6-3B257D9B5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6786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7063-3B87-441B-BB60-443009FBE2D6}" type="datetimeFigureOut">
              <a:rPr lang="fr-FR" smtClean="0"/>
              <a:t>27/04/2019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8D01-E153-43C0-AEE6-3B257D9B5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768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7063-3B87-441B-BB60-443009FBE2D6}" type="datetimeFigureOut">
              <a:rPr lang="fr-FR" smtClean="0"/>
              <a:t>27/04/2019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8D01-E153-43C0-AEE6-3B257D9B5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787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7063-3B87-441B-BB60-443009FBE2D6}" type="datetimeFigureOut">
              <a:rPr lang="fr-FR" smtClean="0"/>
              <a:t>27/04/2019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8D01-E153-43C0-AEE6-3B257D9B5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8465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7063-3B87-441B-BB60-443009FBE2D6}" type="datetimeFigureOut">
              <a:rPr lang="fr-FR" smtClean="0"/>
              <a:t>27/04/2019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8D01-E153-43C0-AEE6-3B257D9B5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03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7063-3B87-441B-BB60-443009FBE2D6}" type="datetimeFigureOut">
              <a:rPr lang="fr-FR" smtClean="0"/>
              <a:t>27/04/2019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8D01-E153-43C0-AEE6-3B257D9B5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866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7063-3B87-441B-BB60-443009FBE2D6}" type="datetimeFigureOut">
              <a:rPr lang="fr-FR" smtClean="0"/>
              <a:t>27/04/2019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8D01-E153-43C0-AEE6-3B257D9B5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1128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7063-3B87-441B-BB60-443009FBE2D6}" type="datetimeFigureOut">
              <a:rPr lang="fr-FR" smtClean="0"/>
              <a:t>27/04/2019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8D01-E153-43C0-AEE6-3B257D9B5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7255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7063-3B87-441B-BB60-443009FBE2D6}" type="datetimeFigureOut">
              <a:rPr lang="fr-FR" smtClean="0"/>
              <a:t>27/04/2019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8D01-E153-43C0-AEE6-3B257D9B5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557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7063-3B87-441B-BB60-443009FBE2D6}" type="datetimeFigureOut">
              <a:rPr lang="fr-FR" smtClean="0"/>
              <a:t>27/04/2019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2AB8D01-E153-43C0-AEE6-3B257D9B5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236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7063-3B87-441B-BB60-443009FBE2D6}" type="datetimeFigureOut">
              <a:rPr lang="fr-FR" smtClean="0"/>
              <a:t>27/04/2019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8D01-E153-43C0-AEE6-3B257D9B5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7655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7063-3B87-441B-BB60-443009FBE2D6}" type="datetimeFigureOut">
              <a:rPr lang="fr-FR" smtClean="0"/>
              <a:t>27/04/2019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8D01-E153-43C0-AEE6-3B257D9B5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21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7063-3B87-441B-BB60-443009FBE2D6}" type="datetimeFigureOut">
              <a:rPr lang="fr-FR" smtClean="0"/>
              <a:t>27/04/2019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8D01-E153-43C0-AEE6-3B257D9B5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7835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7063-3B87-441B-BB60-443009FBE2D6}" type="datetimeFigureOut">
              <a:rPr lang="fr-FR" smtClean="0"/>
              <a:t>27/04/2019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8D01-E153-43C0-AEE6-3B257D9B5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006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7063-3B87-441B-BB60-443009FBE2D6}" type="datetimeFigureOut">
              <a:rPr lang="fr-FR" smtClean="0"/>
              <a:t>27/04/2019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8D01-E153-43C0-AEE6-3B257D9B5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8168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7063-3B87-441B-BB60-443009FBE2D6}" type="datetimeFigureOut">
              <a:rPr lang="fr-FR" smtClean="0"/>
              <a:t>27/04/2019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8D01-E153-43C0-AEE6-3B257D9B5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6350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7063-3B87-441B-BB60-443009FBE2D6}" type="datetimeFigureOut">
              <a:rPr lang="fr-FR" smtClean="0"/>
              <a:t>27/04/2019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8D01-E153-43C0-AEE6-3B257D9B5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713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D6B7063-3B87-441B-BB60-443009FBE2D6}" type="datetimeFigureOut">
              <a:rPr lang="fr-FR" smtClean="0"/>
              <a:t>27/04/2019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2AB8D01-E153-43C0-AEE6-3B257D9B5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763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3" Target="../media/image3.jpeg" Type="http://schemas.openxmlformats.org/officeDocument/2006/relationships/image"/><Relationship Id="rId2" Target="../media/image2.png" Type="http://schemas.openxmlformats.org/officeDocument/2006/relationships/image"/><Relationship Id="rId1" Target="../slideLayouts/slideLayout1.xml" Type="http://schemas.openxmlformats.org/officeDocument/2006/relationships/slideLayout"/><Relationship Id="rId4" Target="../media/image4.jpeg" Type="http://schemas.openxmlformats.org/officeDocument/2006/relationships/image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1.xml.rels><?xml version="1.0" encoding="UTF-8" standalone="yes" ?><Relationships xmlns="http://schemas.openxmlformats.org/package/2006/relationships"><Relationship Id="rId3" Target="../media/image2.png" Type="http://schemas.openxmlformats.org/officeDocument/2006/relationships/image"/><Relationship Id="rId2" Target="../media/image10.jpeg" Type="http://schemas.openxmlformats.org/officeDocument/2006/relationships/image"/><Relationship Id="rId1" Target="../slideLayouts/slideLayout2.xml" Type="http://schemas.openxmlformats.org/officeDocument/2006/relationships/slideLayout"/><Relationship Id="rId6" Target="../media/image16.jpeg" Type="http://schemas.openxmlformats.org/officeDocument/2006/relationships/image"/><Relationship Id="rId5" Target="../media/image15.jpeg" Type="http://schemas.openxmlformats.org/officeDocument/2006/relationships/image"/><Relationship Id="rId4" Target="../media/image14.gif" Type="http://schemas.openxmlformats.org/officeDocument/2006/relationships/image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B12036"/>
                </a:solidFill>
                <a:latin typeface="Generica" panose="02000500000000000000" pitchFamily="2" charset="0"/>
              </a:rPr>
              <a:t>LE CERTIFICAT DE COMPETENCES ESSENTIELLES</a:t>
            </a:r>
            <a:endParaRPr lang="fr-FR" b="1" dirty="0">
              <a:solidFill>
                <a:srgbClr val="B12036"/>
              </a:solidFill>
              <a:latin typeface="Generica" panose="02000500000000000000" pitchFamily="2" charset="0"/>
            </a:endParaRPr>
          </a:p>
        </p:txBody>
      </p:sp>
      <p:pic>
        <p:nvPicPr>
          <p:cNvPr id="4" name="Image 3"/>
          <p:cNvPicPr/>
          <p:nvPr/>
        </p:nvPicPr>
        <p:blipFill rotWithShape="1">
          <a:blip r:embed="rId2"/>
          <a:srcRect l="27746" t="35777" r="62399" b="50556"/>
          <a:stretch/>
        </p:blipFill>
        <p:spPr bwMode="auto">
          <a:xfrm>
            <a:off x="8981431" y="93963"/>
            <a:ext cx="3076575" cy="1200150"/>
          </a:xfrm>
          <a:prstGeom prst="rect">
            <a:avLst/>
          </a:prstGeom>
          <a:ln>
            <a:noFill/>
          </a:ln>
          <a:effectLst>
            <a:softEdge rad="6350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 4"/>
          <p:cNvPicPr/>
          <p:nvPr/>
        </p:nvPicPr>
        <p:blipFill rotWithShape="1">
          <a:blip r:embed="rId2"/>
          <a:srcRect l="29681" t="87244" r="62442" b="3325"/>
          <a:stretch/>
        </p:blipFill>
        <p:spPr bwMode="auto">
          <a:xfrm>
            <a:off x="6046831" y="93963"/>
            <a:ext cx="2800350" cy="942975"/>
          </a:xfrm>
          <a:prstGeom prst="rect">
            <a:avLst/>
          </a:prstGeom>
          <a:ln>
            <a:noFill/>
          </a:ln>
          <a:effectLst>
            <a:softEdge rad="6350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0168" y="5552230"/>
            <a:ext cx="1585736" cy="1172251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020" y="5552230"/>
            <a:ext cx="6057026" cy="73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89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3086004" y="2024743"/>
            <a:ext cx="614700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000" b="1" dirty="0">
                <a:solidFill>
                  <a:srgbClr val="0099CC"/>
                </a:solidFill>
                <a:latin typeface="TradeGothic" panose="020B0500000000000000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TRAVAILLER EN RESPECTANT DES REGLES</a:t>
            </a:r>
            <a:endParaRPr lang="fr-FR" altLang="fr-FR" sz="2000" dirty="0">
              <a:latin typeface="TradeGothic" panose="020B0500000000000000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000" b="1" dirty="0">
              <a:solidFill>
                <a:srgbClr val="FF3399"/>
              </a:solidFill>
              <a:latin typeface="TradeGothic" panose="020B0500000000000000" pitchFamily="34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3200" dirty="0">
                <a:latin typeface="TradeGothic" panose="020B0500000000000000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C12 – Travailler en respectant les règles d’hygiène et de sécurité</a:t>
            </a:r>
            <a:endParaRPr lang="fr-FR" altLang="fr-FR" sz="3200" dirty="0">
              <a:latin typeface="TradeGothic" panose="020B0500000000000000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4098" name="Picture 2" descr="http://sr.photos3.fotosearch.com/bthumb/CSP/CSP992/k1252353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74026">
            <a:off x="1741416" y="220316"/>
            <a:ext cx="1766530" cy="1631444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/>
          <p:cNvPicPr/>
          <p:nvPr/>
        </p:nvPicPr>
        <p:blipFill rotWithShape="1">
          <a:blip r:embed="rId3"/>
          <a:srcRect l="27746" t="35777" r="62399" b="50556"/>
          <a:stretch/>
        </p:blipFill>
        <p:spPr bwMode="auto">
          <a:xfrm>
            <a:off x="8981431" y="93963"/>
            <a:ext cx="3076575" cy="1200150"/>
          </a:xfrm>
          <a:prstGeom prst="rect">
            <a:avLst/>
          </a:prstGeom>
          <a:ln>
            <a:noFill/>
          </a:ln>
          <a:effectLst>
            <a:softEdge rad="6350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3964847" y="3944987"/>
            <a:ext cx="6263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latin typeface="TradeGothic" panose="020B0500000000000000" pitchFamily="34" charset="0"/>
              </a:rPr>
              <a:t>Porte la tenue professionnelle</a:t>
            </a:r>
            <a:endParaRPr lang="fr-FR" sz="3200" b="1" dirty="0">
              <a:latin typeface="TradeGothic" panose="020B0500000000000000" pitchFamily="34" charset="0"/>
            </a:endParaRPr>
          </a:p>
        </p:txBody>
      </p:sp>
      <p:sp>
        <p:nvSpPr>
          <p:cNvPr id="9" name="Flèche à angle droit 8"/>
          <p:cNvSpPr/>
          <p:nvPr/>
        </p:nvSpPr>
        <p:spPr>
          <a:xfrm rot="5400000">
            <a:off x="3146086" y="3616284"/>
            <a:ext cx="951721" cy="685801"/>
          </a:xfrm>
          <a:prstGeom prst="bentUpArrow">
            <a:avLst/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 de texte 2"/>
          <p:cNvSpPr txBox="1">
            <a:spLocks noChangeArrowheads="1"/>
          </p:cNvSpPr>
          <p:nvPr/>
        </p:nvSpPr>
        <p:spPr bwMode="auto">
          <a:xfrm>
            <a:off x="1685828" y="2077463"/>
            <a:ext cx="1400175" cy="1371600"/>
          </a:xfrm>
          <a:prstGeom prst="rect">
            <a:avLst/>
          </a:prstGeom>
          <a:solidFill>
            <a:srgbClr val="0099CC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fr-FR" sz="1800" b="1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DOMAINE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fr-FR" sz="7200" dirty="0">
                <a:solidFill>
                  <a:srgbClr val="FFFFFF"/>
                </a:solidFill>
                <a:effectLst/>
                <a:latin typeface="Franklin Gothic Heavy" panose="020B09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://images.slideplayer.fr/2/510554/slides/slide_5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7" t="16450" r="7754" b="5541"/>
          <a:stretch/>
        </p:blipFill>
        <p:spPr bwMode="auto">
          <a:xfrm>
            <a:off x="8616875" y="4435045"/>
            <a:ext cx="3441131" cy="2292315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3631940" y="1244463"/>
            <a:ext cx="3236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/>
              <a:t>EXEMPLE :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987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3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3086004" y="2024743"/>
            <a:ext cx="589694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000" b="1" dirty="0">
                <a:solidFill>
                  <a:srgbClr val="FF6600"/>
                </a:solidFill>
                <a:latin typeface="TradeGothic" panose="020B0500000000000000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SITUER EN TANT QUE CITOYEN</a:t>
            </a:r>
            <a:endParaRPr lang="fr-FR" altLang="fr-FR" sz="1050" dirty="0">
              <a:latin typeface="TradeGothic" panose="020B0500000000000000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000" b="1" dirty="0">
              <a:solidFill>
                <a:srgbClr val="FF3399"/>
              </a:solidFill>
              <a:latin typeface="TradeGothic" panose="020B0500000000000000" pitchFamily="34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3200" dirty="0">
                <a:latin typeface="TradeGothic" panose="020B0500000000000000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C15 – Repérer les organisations utiles dans la vie quotidienne</a:t>
            </a:r>
            <a:endParaRPr lang="fr-FR" altLang="fr-FR" sz="3200" dirty="0">
              <a:latin typeface="TradeGothic" panose="020B0500000000000000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4098" name="Picture 2" descr="http://sr.photos3.fotosearch.com/bthumb/CSP/CSP992/k1252353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74026">
            <a:off x="1741416" y="220316"/>
            <a:ext cx="1766530" cy="1631444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/>
          <p:cNvPicPr/>
          <p:nvPr/>
        </p:nvPicPr>
        <p:blipFill rotWithShape="1">
          <a:blip r:embed="rId3"/>
          <a:srcRect l="27746" t="35777" r="62399" b="50556"/>
          <a:stretch/>
        </p:blipFill>
        <p:spPr bwMode="auto">
          <a:xfrm>
            <a:off x="8981431" y="93963"/>
            <a:ext cx="3076575" cy="1200150"/>
          </a:xfrm>
          <a:prstGeom prst="rect">
            <a:avLst/>
          </a:prstGeom>
          <a:ln>
            <a:noFill/>
          </a:ln>
          <a:effectLst>
            <a:softEdge rad="6350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3964847" y="3944987"/>
            <a:ext cx="68465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latin typeface="TradeGothic" panose="020B0500000000000000" pitchFamily="34" charset="0"/>
              </a:rPr>
              <a:t>Connaît le rôle des différents services adaptés à ses besoins</a:t>
            </a:r>
            <a:endParaRPr lang="fr-FR" sz="3200" b="1" dirty="0">
              <a:latin typeface="TradeGothic" panose="020B0500000000000000" pitchFamily="34" charset="0"/>
            </a:endParaRPr>
          </a:p>
        </p:txBody>
      </p:sp>
      <p:sp>
        <p:nvSpPr>
          <p:cNvPr id="9" name="Flèche à angle droit 8"/>
          <p:cNvSpPr/>
          <p:nvPr/>
        </p:nvSpPr>
        <p:spPr>
          <a:xfrm rot="5400000">
            <a:off x="3146086" y="3616284"/>
            <a:ext cx="951721" cy="685801"/>
          </a:xfrm>
          <a:prstGeom prst="bentUp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 de texte 2"/>
          <p:cNvSpPr txBox="1">
            <a:spLocks noChangeArrowheads="1"/>
          </p:cNvSpPr>
          <p:nvPr/>
        </p:nvSpPr>
        <p:spPr bwMode="auto">
          <a:xfrm>
            <a:off x="1685829" y="2102787"/>
            <a:ext cx="1400175" cy="13716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DOMAINE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7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Franklin Gothic Heavy" panose="020B09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AutoShape 4" descr="data:image/png;base64,iVBORw0KGgoAAAANSUhEUgAAAQQAAACtCAMAAABhsvGqAAABNVBMVEX+/v5RKY////8AZpn/yEqHvOG62vEAXpMAZJhBBYff2+kAYZVPJo7/x0b/0XD/677/xT349vra0+NCCYgHbKBJGotNIo3/57QAWZFJGItYL5JOI42fkL7o5e5/tNkccaTg7/kzeadro8nJ1uLI4fNRj7dVmMQ+jb/Z6/ju9fsAYptkRZlUn8+SttKrxNiDbqxpqdRPhKubw+ComcPHv9fw7fRyVaDOxty3z+O9stAvgLJ3XqN3osKjk7+ypMhnSpuXhLeLd68AUYxcOJT3wEt8Zaer0euax+hZkrmYx+k4j8OZvdhqqdQzir8Oe7PP3emwgWuNYXfcqFdoP4XElF7QnFykdmuYa3S7i2lcM4buuVJxSIThrFP14sHHt8NoOXl2S3mHXH2ObZHVqnXvwWuxi4OGW3es58rIAAATYklEQVR4nO2cCXvayJaG5aINAikzVwJpECCQaWwQakxiFpkdIpu421k6cWfPzE3Pcv//T5hTJQlUWljsLN2OvudJYyzpqOqtU6dOLW6GiRUrVqxYsWLFihUrVqxYsWLFihUrVqxYsWLFihUrVqxYsWLFihUrVqxYfwWhcH3vYn0jObUVxO60NF+0XS3mpWlX7P0ILHD9hJ5Z6lsHfFH2q8gfWKN5tycI95kD6ond0kzJSjLPH4SJ52UpqxjzbqZ3bzmghaVIxdDqe1WUFKs9NYX7iQHJ2wk4LiFLxuUkExE+t2tjKTbfeut37lgQNNsVAuEgS/3/+s9/v5UiKUC5BKGnZmypwfiDepkvKCFYENSWd4eAJWf/+fuHf+yvf4uAgCAqDeZ9Ppu2pRT6czImeW6Zp7+cLDEEwlzaDwLEB+Xjm1cPftpPD8IhICRO21ZWKq6jMo/jz2KaWWNApb3LGCneyIRAmCqB+3i+SAZLCYsMlEWeGjtk+ebtg/0whEJASJ0bshwclqDfzUorb/j6EMws9W4JEgPLmM1Gl6P2HGsEms0Mq3AgS+vyFqWD3y/2wRACASPA7wtXUZLnzmD09SFksk79JeXAuFyUpoOumGEEKp4KQkYcDDql9sg4UBzX5ZWPf1zcBQISTEuJQmC/oW+SKPb1IagSyQKKoznUXhVCxxH3lz1VNCGIHWRJ+8ny2087O0MAAupNCtsGJtnqYApfH0KvkE3PSiaMTFtHcxsGjGbduZVWIKWWb97tSsEPAfXaESkqVWS+zSDmFsF7XwiTgbA9mwm4hTBYzCxJyn7+sBsGHwRgH6gYz/NBLkof4iPlCThuk1D95SAwe1Tf91ivWxoVsu//uAUEpPZ9DHhJKliWVVD8Y4Xc7lEQeMswcLA2CtKeGQ5RMRTC7QUcVLNU4N9c7AsB9Ra+CkjF+cAURQg57QPfJXlOQZAXoqiCRHPaz/oxyAoW9VtJoWVFQtg5yw48J6jd/j8//WNrn/BCQMyEbu+issi4IVkQ2/SYwUvTiQeCVFqVrmeOst5beaOL8ahdT+qTzag+haTNNgCh11PNQcddTpnjxZSewOzAgTw9v3nzaUvWQEHopun2m5nrN8FPgwLdwsqlZxgBCJ5XDyzvCCN3CB3Rk/qk6cE+YgKFGFXsli4tJQt+5EhSsll51u6Y4k5rCAhl5vLb1xsxeCAgoUA1tTzzeSgyZzQFb0XXEMibTa9P4fgBv/RB2N6M6qA0shQpJHUtyopsAIhd1hCQ0JULL19voOCFUKIy9aIRmNKgrhGZQlAQ4NaOxxg/E/eEgD3DXMwKYQBWVmXZGpUy290BnKGftt78FIlhDQGJBtWR+UFIQj3dGULPy4s394MAIa0jZbcvKkE+ne53e8xWDEKHV25eb4WAGDr1kSchphFaROVHfgiMdwaY7e4JwTzYmLlTBZVmU3WbN0CUOpAKv0f4whoC7QhFf0Bw7lIDk9twCNB1PLj2h1DYI+cqKqPpthBDwroSkTWsu8OAamOlFG41crEnAMH0XNwbQu9yY8ZFslO8puAkGVll1t1KoVuAWVUoBRcCEujapXsRELw12Qihe4fuwID3RtW/CNP8gjHrXy4Wk86g62qw3RdMQ1ZeftgEgfZzeRS16tYbhbeRPyYIVDq5Z2CE4oStsfKyIlmjxWQ6MDO75Bl+oybPKy9D4sIKQpdqYSU4NDiGmOCSVygE1RNieGPfIZIJzlCLSrbQ7nRF9fZ7b2gq8UpIdFxBoMO+rEZm8uZBqPwQvJWQL/dOlpDoyV5xF1BmE9FOlm8/0UJMR+ELfwQorCBQaVBxFhESAqNIOASIxV5/kSZkIWqvjHFdIFkq9BfUusIeXcBnVJgX5ZtXkRCoRUW5HVlGpIYHbmru0Ct5zdm9YV8INkZekkelgWeWYE/RnL0QYV8QSO3L0kv/EOFAQEyarlE0BCZ8PQla222dzIBelZDm6BYQVIuHOHCwMFWGIiBOJ/N2n2i0mHcG6l4ccDcr+juEC0GgICjT6Ew0YmVRbndNmB5nutP5jF5W4RW7b+0JQShlJWOqrre98A/mom/h5fWiLfipYNjzh50X4OZK8f1uEAYbrEwiMueCZRiGBWWkBzfeHWn2nUWKi663ckjIdA7S3u0g2zyZPwzUrfOHlZm+7B8hIj1hfwg8H7YayfPuJGRPCPSqCXSDSchOAN6RwRlj2tg+f3AtQeb48WIXCJ29u0OE+OIqvOwLgeLR6xi+/SDInNKydQmp03TaWYys/jRyRKNtCQupQK/GRwTGeXRgFCInkmEM0p2VpdtDQEx3RncymDkURh1IHASB3AGfPVHc0Zpp+QaI1RBJ9TU7uwk3ETFEhqkoWd21S90BwiJNIZDl2SpxsAeerVkDFV3myntq53oFgcrVeWPvZCkoWe5PvFv5d4Aw8zpfUelPd1hPoi0wkFWshhk1K70LhUCP/kr0Ari5EwOc5Hi38e8GQVyv2/LKbLBrDFwbyMwhq1iN+2ik/OsiDIJJT6CmkROoTsSyympkgLm+lJUgyfHvnN4hMA4OeNe9KO9ivDl0JBqIYwokFXzfaRWo7PsPYRBUnl5YipxK98NX/njIEJwxEp9p6TGBIt0FAjO1t9z5S5H2LrzDgrfmQfgcXxSEOWk5WZqQiSHqjbKvwiD4gn46oj/4PGYtSJt7oomlMuGtcgcIeJ8YiscXJnQ9cYo+7x+QTEEZdTb0YYPsI+JTBeSeadobFNZrjAN6l2weASFiTcWzAxXllXeBABQkvqh0BdoNxHm/SHJISVqIGxadAdZ0ZCnptGLP85BYeBsKIeMbH0IOUm1YXQssr31hCPC0UhDpHFJdOCl6kb/MBLsf9TRi8Ek8Fa9IMMSxPodBgHSYamM5LF9CQmSS8NUhMAOagTAtODmkbAx23Jhcr0h03odDoF3hQJ4GQxsz2XXzJawUd4Lg24BFvYU7k5BHoU672Zh54znh5t2Gowc/3vKvYuN91sgk4atDoG2pbbewUjtyKXDT87M/3602aakNWYvOzy3TNxzRe80whfleEFBm5I5l0uVtLJEd9vdvP0HK9MC3NS/6jidYU++ijtChJzF8wXuk49tCEPvOq4vRCf6m5+0RV8oWPr959emCPqQxPaDPYSiXZs8Z9dXuyHdIgx/4DmlsLfmX7A4lcg6EPzBvZcfNQPEJyZuXv/+P4F28mfvP5Ejt6aDbHQw6I9l/aUKtLHxbCFDUAT5itmnhI/pZpHrX1ouy9L7dEdcjR2/knxngTa9CgQ+cxpIWwveEgA8dtGVptHdQJIvVlkL+emjl2Ty08GzqpvqI6QePRYScyuMxg+8KgfReK2qjLOoRiGyZ7vzPly///Pz548176A2SE+ggH5Xbpj05gx6x9UAruEcBkmSGmn5/ewh4i3WvqAhFFgeLwgjGxgcXFx8+vXr9x7s3bz/f8Ip9QBHc/XJKMjLIxKxtS0eQouGu+J09wa7W7rciddo2lPT//a8nVXzw08WHD59ev1kY2SyQ4GV+NlFJdBCN7CZnKKYvRTsD/+4QdhbUqjvCGxb/+hA8uvQAD5GC2bk0IPZJUmGRIf1mahSjvEHmjSkKOer/l4aAhO4oLfPSx3d+AG7GSAQgFqMCTMs7BENv2udD/uShKPGX09WY+neBALFjDgkiL7+MOPC9WlQh+dC0XUgbHdIpMoO5kfWeaOZlRZmRvdGV8bnCrxR1vsdTFjG9vv0bQsCjCNRDLry7CEVAzx3wCKoORtnZwHYO1Zy0rdUfghmQUKjU4Uk0KRZWKk62Qsgo69uz3woCNOcl+DQvfY7+IxD/UX9c+UGfRD5n+i3Ycr/6797jrMCet38RIdQ1JPxnKm93O9HqKWum406jN5d6z0p9BwbMACdD8k14RIyGQErb+zaF/MqCcIAPRErBwyk7QGBuMS35Cwpm/3iIK37eiCAawr0Q6uDZv/z54geGYB9L5K3Ig90/AARkkhVR+c9tjnCPIaCMvQRX2P7nkfcWAhLsiT7/fvPIcL8hZOzFMPnjVgb3GAJjGnipUP68/a9k7y0EnPAtIFuUN+XL9x4CxtAxZPm//2O7ov+fKn9/IWSOspdoB33vkn5NQZeYG992Ie+vKJhK32K/9t7pb+3ru3Tl+ycfg+XhD6iab+munE99V+VBt3vw9u/MJf0QUonhcFhhE4kEmxsOE3cUe3Q9ruDPof25WRw3vAINU1yIpXqrxW56T3m7fSjG8ChopBKEMKw1Gq0cfuKRttzB8EZxx6iBX8tVUS3k9b6b69cNXde1xmk1F7xYZfTgb12xj5C21X4ikT9vXO8Eoa4j2yAY3l7wLQIItV0hpJ5qCDVqNXi//ihwL1fVtY0QGrtA0NH5jhD0GkrmKQgsl+JWPspyrPfT/er9AWT/HAKBsuVlcIJQrf44n3/8S9KGgO8EBSHQFvDrUmsI9lPuRSgHXHfv5k5+qQcLGQ7hUGeGnAcCV7kaj8fHTqWPjkmoYIfH5Oqj46F907H9PZGqw81XR1w4BNvWFedvELZSg1vshyrVI/ybOr5zfJXjaAhcgpQm51hIDatw0wnToMqasq/mjuu5ITaSSnjLDLfhp6p2ycMh/HKKlqk1BO5oCY7KaNdDXBzuoZ7ED6cOtWswzV5ryxSxX2tU8XV2rEG2odeO2TAI3PAc3J3Rr4c+ClBJvZpyWwn/N1/Tcc6lnz9nvRCwBZiyQ7yy2+SK9J+G4wmsbV9rkatcXU+WG/jusd0+S61s266+IE+RN4ZDODmBf5wLgcU3LZ8kESLv5Z6iBoFwhk5TdsCqg+HUmNGeY99rMfqT8qFTKD8E9qiGGoflJzpz7esRqWvUoPt8XtOS8FoBEcguBPY5WPgVLDi/PtaQBnfp9vuwP+nLJzDwn+GbuV8Qg783ENQHv+QctfBTqROGSZL8ABc9AkL+DJ1XOAdC6hBq3Wzm6zqDeXIPUc0DIZF7gVpgKXeODjGTK13/rck2oTC/poIQ8ku0zMHlE6Qdc07HtLsme47O83QHGUKAyD8GD8ElXUG4Rkls4UpHmDlAXT5uNptHNoTUE/iEsp4gHbslQNDPmvlUs4ZOPRDYiqZX82wzt0TnqUgIqSH2TQdCvoZaOVATKlAJQkiV8W1QeQb/NneNnuBCNcckuAYg6Fo9D1cfa/oYos5RFff68TFm+TM6S/l6SKpSP74q66QVHQjssIGG2AJQfoq7LKMNceGcwJhvQEPB13wSYVcACA3ch6GsZFRwIHBj5hzbyJ/oGjh3BAQOWiyZcyHo+hU2nLAr4ofAPmf0q1TuzB5RwGDjZ6wXqBGEwD1D+gtyWUfjFARrjYHEgDlPEE9a0hC4560XGlxGXgjY/X92LIDnQQskjzwQcki7SsBX9hDVoHoEgu3MXgjQ9TS7kKQrR0FgjzT01IHQdAw7L/JDSAD1ZQ7cEhcVu6fmKMQToFCCc7WBPaG+TGKVwUrzFNWaFINnEI212nJJeQJ43OoFkN2C+y8r67Kxz6Gb4a/sifu+MAjcKdIdG7Vn0Z6QSLRQw4UALY0hJK7CIXDHjHZ0RciTwPQUd2Ws4OjA/QaFcq6SkYTMFfKkV7XsAGuHA7vAtTr47DMfBI1pOhZwm/6Kkl4IFYCAvZYtb4KQOkVnbiHZyJjAwbDYQE+c7qDZ/ayJX0ggEMN5FwKueDWJWqT4EGuSdnwjCYs/JgBQMo6uM6tVw0PcPXPG/tSwgoOXUG0C+t/omFBv4FhAAHKOXU93aEIsY5345caEEAgtplHhVoWM9gQ81DmjwxK3co59rqEWS+hqx5CyPU+6ENgWU9NJtIcvVZ2p4hld8wSPyIHAmAQ3wpdzZV9mzHJLpJebHCR8zWrtEcvmNAYgwEBCQcCxo4Et5CvlE5zQwdVmLpEvO6NDEp3n2By4jz2SRXQHAhxPPeut6CES9+5cA7lju4ZqD589bNgGE6yOkif1Q0iJbAhgE3rvqVOXyhLBEFw+qzFhowOOa/pZuXwGwdaXKLBsA558ODwp1xgGCEGBG+Xh0+UqMDIEAn6ZviyXIX97aFdAezh8CEmMk5dAy/0yLDfsLhsBIcGVoW6H5cOkgKN3GATNSSwgoXCyvOMGWX+p1UmlU2Udf3uRZBwIEGgY+xlC4VonB7G0Q2+ecOJmjMc18rReC8yRgJ9ur/OQ2SsJjHBjcuUJdjKVqjsWGiR9gEiMv5zrTsZYJWVlaiS+eCGQGH7OtOxgXtZIIfXr8DyhMh47k4Fxq2pPpblh67x23hq6Q1j1FL4dHbfcxmQfjderBWzqZHx92rKNsEe2DfzpZP6VagsunzwPzqHY3Am8J3k6rrOk2erXydp1dWiXh4VPJ+3PVVunp2CXc8uWvK4mVmWt47KOh3bnHDqvh7KSi9XWsTt3GLegkCcRaTObwpMPUooUR0oDcSCVq+TIVIx8T7HwjSVzM/e6+wxpbbJewzn3OjZWtlhymfPcv/rH4vdUmq5djqtU8AzRts2u3+9YcOylKhUIs56yVnDp7Hvxr/GnW9ZVmVeFdKYFPgiBBrJbiWUjv31J+d+z40Obv295OgChlvwBpQX+9u5HFBMrVqxYsWLFihUrVqxYsWLFihUrVqxYsWLFihUrVqxYsWLFihXrW+n/ATzw6AU7hS7SAAAAAElFTkSuQmCC"/>
          <p:cNvSpPr>
            <a:spLocks noChangeAspect="1" noChangeArrowheads="1"/>
          </p:cNvSpPr>
          <p:nvPr/>
        </p:nvSpPr>
        <p:spPr bwMode="auto">
          <a:xfrm>
            <a:off x="155575" y="-990600"/>
            <a:ext cx="30956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6031237" y="5193120"/>
            <a:ext cx="5737290" cy="1201876"/>
            <a:chOff x="6031237" y="5193120"/>
            <a:chExt cx="5737290" cy="1201876"/>
          </a:xfrm>
        </p:grpSpPr>
        <p:pic>
          <p:nvPicPr>
            <p:cNvPr id="19" name="Picture 2" descr="http://www.fontaine-consultants.fr/sites/default/files/logo_cafat.gif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1237" y="5323612"/>
              <a:ext cx="1529715" cy="891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Image 19" descr="\\N-sad\public\SFD\CLUB\SPOT\Espace Vocationnel\Commun\ESPACE PREPARATOIRE 2013\REFERENTE STAGIAIRES\GUIDE ADMINISTRATIF\bus_cout160914-660b.png"/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4014" y="5309146"/>
              <a:ext cx="1929130" cy="108585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21" name="Image 20" descr="\\N-sad\public\SFD\CLUB\SPOT\Espace Vocationnel\Commun\ESPACE PREPARATOIRE 2013\REFERENTE STAGIAIRES\GUIDE ADMINISTRATIF\Renouvellement-de-carte-d-identite-ou-de-passeport-n-attendez-pas-les-vacances_large.jpg"/>
            <p:cNvPicPr/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207" y="5193120"/>
              <a:ext cx="2052320" cy="1152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" name="ZoneTexte 23"/>
          <p:cNvSpPr txBox="1"/>
          <p:nvPr/>
        </p:nvSpPr>
        <p:spPr>
          <a:xfrm>
            <a:off x="3631940" y="1244463"/>
            <a:ext cx="3236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/>
              <a:t>EXEMPLE :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175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3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1012372"/>
            <a:ext cx="10018713" cy="1752599"/>
          </a:xfrm>
        </p:spPr>
        <p:txBody>
          <a:bodyPr/>
          <a:lstStyle/>
          <a:p>
            <a:r>
              <a:rPr lang="fr-FR" b="1" dirty="0" smtClean="0">
                <a:solidFill>
                  <a:srgbClr val="B12036"/>
                </a:solidFill>
                <a:latin typeface="Generica" panose="02000500000000000000" pitchFamily="2" charset="0"/>
              </a:rPr>
              <a:t>POUR L’EVALUATION DES COMPETENCES ESSENTIELLES</a:t>
            </a:r>
            <a:endParaRPr lang="fr-FR" b="1" dirty="0">
              <a:solidFill>
                <a:srgbClr val="B12036"/>
              </a:solidFill>
              <a:latin typeface="Generica" panose="02000500000000000000" pitchFamily="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3200" dirty="0" smtClean="0">
                <a:latin typeface="TradeGothic" panose="020B0500000000000000" pitchFamily="34" charset="0"/>
              </a:rPr>
              <a:t>La demande d’inscription</a:t>
            </a:r>
          </a:p>
          <a:p>
            <a:r>
              <a:rPr lang="fr-FR" sz="3200" dirty="0" smtClean="0">
                <a:latin typeface="TradeGothic" panose="020B0500000000000000" pitchFamily="34" charset="0"/>
              </a:rPr>
              <a:t>Le livret d’évaluation</a:t>
            </a:r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/>
          <p:nvPr/>
        </p:nvPicPr>
        <p:blipFill rotWithShape="1">
          <a:blip r:embed="rId2"/>
          <a:srcRect l="27746" t="35777" r="62399" b="50556"/>
          <a:stretch/>
        </p:blipFill>
        <p:spPr bwMode="auto">
          <a:xfrm>
            <a:off x="8981431" y="93963"/>
            <a:ext cx="3076575" cy="1200150"/>
          </a:xfrm>
          <a:prstGeom prst="rect">
            <a:avLst/>
          </a:prstGeom>
          <a:ln>
            <a:noFill/>
          </a:ln>
          <a:effectLst>
            <a:softEdge rad="6350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3167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49626" y="125965"/>
            <a:ext cx="10018713" cy="1068354"/>
          </a:xfrm>
        </p:spPr>
        <p:txBody>
          <a:bodyPr>
            <a:normAutofit/>
          </a:bodyPr>
          <a:lstStyle/>
          <a:p>
            <a:pPr algn="l"/>
            <a:r>
              <a:rPr lang="fr-FR" sz="6000" b="1" dirty="0" smtClean="0">
                <a:solidFill>
                  <a:srgbClr val="B12036"/>
                </a:solidFill>
                <a:latin typeface="Generica" panose="02000500000000000000" pitchFamily="2" charset="0"/>
              </a:rPr>
              <a:t>Présentation</a:t>
            </a:r>
            <a:endParaRPr lang="fr-FR" sz="6000" b="1" dirty="0">
              <a:solidFill>
                <a:srgbClr val="B12036"/>
              </a:solidFill>
              <a:latin typeface="Generica" panose="02000500000000000000" pitchFamily="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81673" y="1635967"/>
            <a:ext cx="10018713" cy="4652866"/>
          </a:xfrm>
        </p:spPr>
        <p:txBody>
          <a:bodyPr>
            <a:normAutofit fontScale="85000" lnSpcReduction="20000"/>
          </a:bodyPr>
          <a:lstStyle/>
          <a:p>
            <a:r>
              <a:rPr lang="fr-FR" sz="3600" b="1" dirty="0" smtClean="0">
                <a:latin typeface="TradeGothic" panose="020B0500000000000000" pitchFamily="34" charset="0"/>
              </a:rPr>
              <a:t>Qu’est-ce que c’est ?</a:t>
            </a:r>
          </a:p>
          <a:p>
            <a:pPr>
              <a:buFont typeface="Wingdings" panose="05000000000000000000" pitchFamily="2" charset="2"/>
              <a:buChar char=""/>
            </a:pPr>
            <a:r>
              <a:rPr lang="fr-FR" sz="3600" dirty="0" smtClean="0">
                <a:latin typeface="TradeGothic" panose="020B0500000000000000" pitchFamily="34" charset="0"/>
              </a:rPr>
              <a:t>C’est un certificat délivré par la Nouvelle-Calédonie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3600" b="1" dirty="0" smtClean="0">
                <a:latin typeface="TradeGothic" panose="020B0500000000000000" pitchFamily="34" charset="0"/>
              </a:rPr>
              <a:t>Pour qui ?</a:t>
            </a:r>
          </a:p>
          <a:p>
            <a:pPr>
              <a:buFont typeface="Wingdings" panose="05000000000000000000" pitchFamily="2" charset="2"/>
              <a:buChar char="F"/>
            </a:pPr>
            <a:r>
              <a:rPr lang="fr-FR" sz="3600" dirty="0" smtClean="0">
                <a:latin typeface="TradeGothic" panose="020B0500000000000000" pitchFamily="34" charset="0"/>
              </a:rPr>
              <a:t>Pour des personnes inscrites dans un parcours de formation ou d’insertion professionnelle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3600" b="1" dirty="0" smtClean="0">
                <a:latin typeface="TradeGothic" panose="020B0500000000000000" pitchFamily="34" charset="0"/>
              </a:rPr>
              <a:t>Pour quoi faire ?</a:t>
            </a:r>
          </a:p>
          <a:p>
            <a:pPr>
              <a:buFont typeface="Wingdings" panose="05000000000000000000" pitchFamily="2" charset="2"/>
              <a:buChar char="F"/>
            </a:pPr>
            <a:r>
              <a:rPr lang="fr-FR" sz="3600" dirty="0" smtClean="0">
                <a:latin typeface="TradeGothic" panose="020B0500000000000000" pitchFamily="34" charset="0"/>
              </a:rPr>
              <a:t>Pour valider un ensemble de connaissances, de comportements et attitudes afin d’être reconnu comme</a:t>
            </a:r>
            <a:r>
              <a:rPr lang="fr-FR" sz="4200" b="1" dirty="0" smtClean="0">
                <a:latin typeface="TradeGothic" panose="020B0500000000000000" pitchFamily="34" charset="0"/>
              </a:rPr>
              <a:t> employable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/>
          <p:nvPr/>
        </p:nvPicPr>
        <p:blipFill rotWithShape="1">
          <a:blip r:embed="rId2"/>
          <a:srcRect l="27746" t="35777" r="62399" b="50556"/>
          <a:stretch/>
        </p:blipFill>
        <p:spPr bwMode="auto">
          <a:xfrm>
            <a:off x="8981431" y="93963"/>
            <a:ext cx="3076575" cy="1200150"/>
          </a:xfrm>
          <a:prstGeom prst="rect">
            <a:avLst/>
          </a:prstGeom>
          <a:ln>
            <a:noFill/>
          </a:ln>
          <a:effectLst>
            <a:softEdge rad="6350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8500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853756" y="1455133"/>
            <a:ext cx="8574622" cy="1250745"/>
          </a:xfrm>
        </p:spPr>
        <p:txBody>
          <a:bodyPr>
            <a:normAutofit/>
          </a:bodyPr>
          <a:lstStyle/>
          <a:p>
            <a:pPr algn="l"/>
            <a:r>
              <a:rPr lang="fr-FR" sz="3600" dirty="0" smtClean="0">
                <a:latin typeface="TradeGothic" panose="020B0500000000000000" pitchFamily="34" charset="0"/>
              </a:rPr>
              <a:t>Ce certificat ne valide pas les compétences techniques !</a:t>
            </a:r>
            <a:endParaRPr lang="fr-FR" sz="3600" dirty="0">
              <a:latin typeface="TradeGothic" panose="020B0500000000000000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853756" y="2622150"/>
            <a:ext cx="9204250" cy="2845587"/>
          </a:xfrm>
        </p:spPr>
        <p:txBody>
          <a:bodyPr>
            <a:normAutofit/>
          </a:bodyPr>
          <a:lstStyle/>
          <a:p>
            <a:pPr algn="l"/>
            <a:r>
              <a:rPr lang="fr-FR" dirty="0" smtClean="0"/>
              <a:t>					</a:t>
            </a:r>
            <a:r>
              <a:rPr lang="fr-FR" sz="3900" dirty="0" smtClean="0">
                <a:latin typeface="Calibri" panose="020F0502020204030204" pitchFamily="34" charset="0"/>
              </a:rPr>
              <a:t>				</a:t>
            </a:r>
            <a:r>
              <a:rPr lang="fr-FR" sz="3200" dirty="0" smtClean="0">
                <a:latin typeface="TradeGothic" panose="020B0500000000000000" pitchFamily="34" charset="0"/>
              </a:rPr>
              <a:t>Un emploi direct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fr-FR" sz="3200" b="1" dirty="0" smtClean="0">
                <a:latin typeface="TradeGothic" panose="020B0500000000000000" pitchFamily="34" charset="0"/>
              </a:rPr>
              <a:t>Les Compétences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fr-FR" sz="3200" b="1" dirty="0" smtClean="0">
                <a:latin typeface="TradeGothic" panose="020B0500000000000000" pitchFamily="34" charset="0"/>
              </a:rPr>
              <a:t>Essentielles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fr-FR" sz="3200" dirty="0" smtClean="0">
                <a:latin typeface="TradeGothic" panose="020B0500000000000000" pitchFamily="34" charset="0"/>
              </a:rPr>
              <a:t>									Une formation qualifiante</a:t>
            </a:r>
            <a:endParaRPr lang="fr-FR" sz="3200" dirty="0">
              <a:latin typeface="TradeGothic" panose="020B0500000000000000" pitchFamily="34" charset="0"/>
            </a:endParaRPr>
          </a:p>
        </p:txBody>
      </p:sp>
      <p:pic>
        <p:nvPicPr>
          <p:cNvPr id="4" name="Image 3"/>
          <p:cNvPicPr/>
          <p:nvPr/>
        </p:nvPicPr>
        <p:blipFill rotWithShape="1">
          <a:blip r:embed="rId2"/>
          <a:srcRect l="27746" t="35777" r="62399" b="50556"/>
          <a:stretch/>
        </p:blipFill>
        <p:spPr bwMode="auto">
          <a:xfrm>
            <a:off x="8981431" y="93963"/>
            <a:ext cx="3076575" cy="1200150"/>
          </a:xfrm>
          <a:prstGeom prst="rect">
            <a:avLst/>
          </a:prstGeom>
          <a:ln>
            <a:noFill/>
          </a:ln>
          <a:effectLst>
            <a:softEdge rad="6350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Flèche droite 5"/>
          <p:cNvSpPr/>
          <p:nvPr/>
        </p:nvSpPr>
        <p:spPr>
          <a:xfrm rot="20392540">
            <a:off x="6132789" y="3008287"/>
            <a:ext cx="839755" cy="3359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 droite 6"/>
          <p:cNvSpPr/>
          <p:nvPr/>
        </p:nvSpPr>
        <p:spPr>
          <a:xfrm rot="1907676">
            <a:off x="6098043" y="4224486"/>
            <a:ext cx="839755" cy="3359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/>
          <p:cNvPicPr/>
          <p:nvPr/>
        </p:nvPicPr>
        <p:blipFill rotWithShape="1">
          <a:blip r:embed="rId3"/>
          <a:srcRect l="12897" t="15449" r="73074" b="13870"/>
          <a:stretch/>
        </p:blipFill>
        <p:spPr bwMode="auto">
          <a:xfrm rot="20879367">
            <a:off x="454088" y="3870755"/>
            <a:ext cx="1986121" cy="2672639"/>
          </a:xfrm>
          <a:prstGeom prst="rect">
            <a:avLst/>
          </a:prstGeom>
          <a:ln>
            <a:noFill/>
          </a:ln>
          <a:effectLst>
            <a:softEdge rad="3175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8" name="Picture 4" descr="http://lasecuritedomestique.free.fr/index_fichiers/image16211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090" y="1368300"/>
            <a:ext cx="927666" cy="78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65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09" y="1170992"/>
            <a:ext cx="10018713" cy="1752599"/>
          </a:xfrm>
        </p:spPr>
        <p:txBody>
          <a:bodyPr>
            <a:normAutofit/>
          </a:bodyPr>
          <a:lstStyle/>
          <a:p>
            <a:r>
              <a:rPr lang="fr-FR" sz="3200" b="1" dirty="0" smtClean="0">
                <a:solidFill>
                  <a:srgbClr val="B12036"/>
                </a:solidFill>
                <a:latin typeface="Generica" panose="02000500000000000000" pitchFamily="2" charset="0"/>
              </a:rPr>
              <a:t>Les compétences évaluées par plusieurs niveaux, par des situations évaluatives</a:t>
            </a:r>
            <a:endParaRPr lang="fr-FR" sz="3200" b="1" dirty="0">
              <a:solidFill>
                <a:srgbClr val="B12036"/>
              </a:solidFill>
              <a:latin typeface="Generica" panose="02000500000000000000" pitchFamily="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>
                <a:latin typeface="TradeGothic" panose="020B0500000000000000" pitchFamily="34" charset="0"/>
              </a:rPr>
              <a:t>NIVEAU 1 </a:t>
            </a:r>
            <a:r>
              <a:rPr lang="fr-FR" dirty="0" smtClean="0">
                <a:latin typeface="TradeGothic" panose="020B0500000000000000" pitchFamily="34" charset="0"/>
              </a:rPr>
              <a:t>: 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  <a:latin typeface="TradeGothic" panose="020B0500000000000000" pitchFamily="34" charset="0"/>
              </a:rPr>
              <a:t>Non maîtrise </a:t>
            </a:r>
            <a:r>
              <a:rPr lang="fr-FR" dirty="0" smtClean="0">
                <a:latin typeface="TradeGothic" panose="020B0500000000000000" pitchFamily="34" charset="0"/>
                <a:sym typeface="Wingdings" panose="05000000000000000000" pitchFamily="2" charset="2"/>
              </a:rPr>
              <a:t> </a:t>
            </a:r>
            <a:r>
              <a:rPr lang="fr-FR" i="1" dirty="0" smtClean="0">
                <a:latin typeface="TradeGothic" panose="020B0500000000000000" pitchFamily="34" charset="0"/>
                <a:sym typeface="Wingdings" panose="05000000000000000000" pitchFamily="2" charset="2"/>
              </a:rPr>
              <a:t>Ne sait pas faire ou n’a pas été vu</a:t>
            </a:r>
          </a:p>
          <a:p>
            <a:r>
              <a:rPr lang="fr-FR" b="1" dirty="0" smtClean="0">
                <a:latin typeface="TradeGothic" panose="020B0500000000000000" pitchFamily="34" charset="0"/>
                <a:sym typeface="Wingdings" panose="05000000000000000000" pitchFamily="2" charset="2"/>
              </a:rPr>
              <a:t>NIVEAU 2 </a:t>
            </a:r>
            <a:r>
              <a:rPr lang="fr-FR" dirty="0" smtClean="0">
                <a:latin typeface="TradeGothic" panose="020B0500000000000000" pitchFamily="34" charset="0"/>
                <a:sym typeface="Wingdings" panose="05000000000000000000" pitchFamily="2" charset="2"/>
              </a:rPr>
              <a:t>: 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  <a:latin typeface="TradeGothic" panose="020B0500000000000000" pitchFamily="34" charset="0"/>
                <a:sym typeface="Wingdings" panose="05000000000000000000" pitchFamily="2" charset="2"/>
              </a:rPr>
              <a:t>Non autonomie </a:t>
            </a:r>
            <a:r>
              <a:rPr lang="fr-FR" dirty="0" smtClean="0">
                <a:latin typeface="TradeGothic" panose="020B0500000000000000" pitchFamily="34" charset="0"/>
                <a:sym typeface="Wingdings" panose="05000000000000000000" pitchFamily="2" charset="2"/>
              </a:rPr>
              <a:t> </a:t>
            </a:r>
            <a:r>
              <a:rPr lang="fr-FR" i="1" dirty="0" smtClean="0">
                <a:latin typeface="TradeGothic" panose="020B0500000000000000" pitchFamily="34" charset="0"/>
                <a:sym typeface="Wingdings" panose="05000000000000000000" pitchFamily="2" charset="2"/>
              </a:rPr>
              <a:t>Sait faire la consigne ou avec l’aide directe d’une personne</a:t>
            </a:r>
          </a:p>
          <a:p>
            <a:r>
              <a:rPr lang="fr-FR" b="1" dirty="0" smtClean="0">
                <a:latin typeface="TradeGothic" panose="020B0500000000000000" pitchFamily="34" charset="0"/>
                <a:sym typeface="Wingdings" panose="05000000000000000000" pitchFamily="2" charset="2"/>
              </a:rPr>
              <a:t>NIVEAU 3 </a:t>
            </a:r>
            <a:r>
              <a:rPr lang="fr-FR" dirty="0" smtClean="0">
                <a:latin typeface="TradeGothic" panose="020B0500000000000000" pitchFamily="34" charset="0"/>
                <a:sym typeface="Wingdings" panose="05000000000000000000" pitchFamily="2" charset="2"/>
              </a:rPr>
              <a:t>: 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  <a:latin typeface="TradeGothic" panose="020B0500000000000000" pitchFamily="34" charset="0"/>
                <a:sym typeface="Wingdings" panose="05000000000000000000" pitchFamily="2" charset="2"/>
              </a:rPr>
              <a:t>Autonomie</a:t>
            </a:r>
            <a:r>
              <a:rPr lang="fr-FR" dirty="0" smtClean="0">
                <a:latin typeface="TradeGothic" panose="020B0500000000000000" pitchFamily="34" charset="0"/>
                <a:sym typeface="Wingdings" panose="05000000000000000000" pitchFamily="2" charset="2"/>
              </a:rPr>
              <a:t>  </a:t>
            </a:r>
            <a:r>
              <a:rPr lang="fr-FR" i="1" dirty="0" smtClean="0">
                <a:latin typeface="TradeGothic" panose="020B0500000000000000" pitchFamily="34" charset="0"/>
                <a:sym typeface="Wingdings" panose="05000000000000000000" pitchFamily="2" charset="2"/>
              </a:rPr>
              <a:t>Sait faire seul</a:t>
            </a:r>
          </a:p>
          <a:p>
            <a:r>
              <a:rPr lang="fr-FR" b="1" dirty="0" smtClean="0">
                <a:latin typeface="TradeGothic" panose="020B0500000000000000" pitchFamily="34" charset="0"/>
                <a:sym typeface="Wingdings" panose="05000000000000000000" pitchFamily="2" charset="2"/>
              </a:rPr>
              <a:t>NIVEAU 4 </a:t>
            </a:r>
            <a:r>
              <a:rPr lang="fr-FR" dirty="0" smtClean="0">
                <a:latin typeface="TradeGothic" panose="020B0500000000000000" pitchFamily="34" charset="0"/>
                <a:sym typeface="Wingdings" panose="05000000000000000000" pitchFamily="2" charset="2"/>
              </a:rPr>
              <a:t>: 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  <a:latin typeface="TradeGothic" panose="020B0500000000000000" pitchFamily="34" charset="0"/>
                <a:sym typeface="Wingdings" panose="05000000000000000000" pitchFamily="2" charset="2"/>
              </a:rPr>
              <a:t>Maîtrise</a:t>
            </a:r>
            <a:r>
              <a:rPr lang="fr-FR" dirty="0" smtClean="0">
                <a:latin typeface="TradeGothic" panose="020B0500000000000000" pitchFamily="34" charset="0"/>
                <a:sym typeface="Wingdings" panose="05000000000000000000" pitchFamily="2" charset="2"/>
              </a:rPr>
              <a:t>  </a:t>
            </a:r>
            <a:r>
              <a:rPr lang="fr-FR" i="1" dirty="0" smtClean="0">
                <a:latin typeface="TradeGothic" panose="020B0500000000000000" pitchFamily="34" charset="0"/>
                <a:sym typeface="Wingdings" panose="05000000000000000000" pitchFamily="2" charset="2"/>
              </a:rPr>
              <a:t>Sait faire avec maîtrise et sait expliquer ou transmettre</a:t>
            </a:r>
            <a:endParaRPr lang="fr-FR" i="1" dirty="0">
              <a:latin typeface="TradeGothic" panose="020B0500000000000000" pitchFamily="34" charset="0"/>
            </a:endParaRPr>
          </a:p>
        </p:txBody>
      </p:sp>
      <p:pic>
        <p:nvPicPr>
          <p:cNvPr id="4" name="Image 3"/>
          <p:cNvPicPr/>
          <p:nvPr/>
        </p:nvPicPr>
        <p:blipFill rotWithShape="1">
          <a:blip r:embed="rId2"/>
          <a:srcRect l="27746" t="35777" r="62399" b="50556"/>
          <a:stretch/>
        </p:blipFill>
        <p:spPr bwMode="auto">
          <a:xfrm>
            <a:off x="8981431" y="93963"/>
            <a:ext cx="3076575" cy="1200150"/>
          </a:xfrm>
          <a:prstGeom prst="rect">
            <a:avLst/>
          </a:prstGeom>
          <a:ln>
            <a:noFill/>
          </a:ln>
          <a:effectLst>
            <a:softEdge rad="6350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8453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76071" y="594343"/>
            <a:ext cx="10018713" cy="1752599"/>
          </a:xfrm>
        </p:spPr>
        <p:txBody>
          <a:bodyPr/>
          <a:lstStyle/>
          <a:p>
            <a:r>
              <a:rPr lang="fr-FR" dirty="0" smtClean="0">
                <a:latin typeface="Calibri" panose="020F0502020204030204" pitchFamily="34" charset="0"/>
              </a:rPr>
              <a:t>Un exemple de situation évaluative</a:t>
            </a:r>
            <a:endParaRPr lang="fr-FR" dirty="0">
              <a:latin typeface="Calibri" panose="020F0502020204030204" pitchFamily="34" charset="0"/>
            </a:endParaRPr>
          </a:p>
        </p:txBody>
      </p:sp>
      <p:pic>
        <p:nvPicPr>
          <p:cNvPr id="4" name="Image 3"/>
          <p:cNvPicPr/>
          <p:nvPr/>
        </p:nvPicPr>
        <p:blipFill rotWithShape="1">
          <a:blip r:embed="rId2"/>
          <a:srcRect l="27746" t="35777" r="62399" b="50556"/>
          <a:stretch/>
        </p:blipFill>
        <p:spPr bwMode="auto">
          <a:xfrm>
            <a:off x="8981431" y="93963"/>
            <a:ext cx="3076575" cy="1200150"/>
          </a:xfrm>
          <a:prstGeom prst="rect">
            <a:avLst/>
          </a:prstGeom>
          <a:ln>
            <a:noFill/>
          </a:ln>
          <a:effectLst>
            <a:softEdge rad="6350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0679" t="35982" r="26867" b="11763"/>
          <a:stretch/>
        </p:blipFill>
        <p:spPr>
          <a:xfrm>
            <a:off x="2751016" y="1946033"/>
            <a:ext cx="7134709" cy="466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03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b="1" dirty="0" smtClean="0">
                <a:solidFill>
                  <a:srgbClr val="B12036"/>
                </a:solidFill>
                <a:latin typeface="Generica" panose="02000500000000000000" pitchFamily="2" charset="0"/>
              </a:rPr>
              <a:t>Les compétences regroupées en 4 domaines</a:t>
            </a:r>
            <a:endParaRPr lang="fr-FR" sz="3200" b="1" dirty="0">
              <a:solidFill>
                <a:srgbClr val="B12036"/>
              </a:solidFill>
              <a:latin typeface="Generica" panose="02000500000000000000" pitchFamily="2" charset="0"/>
            </a:endParaRPr>
          </a:p>
        </p:txBody>
      </p:sp>
      <p:pic>
        <p:nvPicPr>
          <p:cNvPr id="4" name="Image 3"/>
          <p:cNvPicPr/>
          <p:nvPr/>
        </p:nvPicPr>
        <p:blipFill rotWithShape="1">
          <a:blip r:embed="rId2"/>
          <a:srcRect l="27746" t="35777" r="62399" b="50556"/>
          <a:stretch/>
        </p:blipFill>
        <p:spPr bwMode="auto">
          <a:xfrm>
            <a:off x="8981431" y="93963"/>
            <a:ext cx="3076575" cy="1200150"/>
          </a:xfrm>
          <a:prstGeom prst="rect">
            <a:avLst/>
          </a:prstGeom>
          <a:ln>
            <a:noFill/>
          </a:ln>
          <a:effectLst>
            <a:softEdge rad="6350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Zone de texte 2"/>
          <p:cNvSpPr txBox="1">
            <a:spLocks noChangeArrowheads="1"/>
          </p:cNvSpPr>
          <p:nvPr/>
        </p:nvSpPr>
        <p:spPr bwMode="auto">
          <a:xfrm>
            <a:off x="1611184" y="2352335"/>
            <a:ext cx="1400176" cy="1371600"/>
          </a:xfrm>
          <a:prstGeom prst="rect">
            <a:avLst/>
          </a:prstGeom>
          <a:solidFill>
            <a:srgbClr val="FF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DOMAINE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7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Franklin Gothic Heavy" panose="020B09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611184" y="4018870"/>
            <a:ext cx="1400175" cy="13716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DOMAINE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7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Franklin Gothic Heavy" panose="020B09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3011357" y="2034727"/>
            <a:ext cx="5228804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400" b="1" i="0" u="none" strike="noStrike" cap="none" normalizeH="0" baseline="0" dirty="0" smtClean="0">
              <a:ln>
                <a:noFill/>
              </a:ln>
              <a:solidFill>
                <a:srgbClr val="FF339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1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latin typeface="TradeGothic" panose="020B0500000000000000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COMMUNIQUER DANS SON ENVIRONNEMENT DE TRAVAIL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adeGothic" panose="020B0500000000000000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adeGothic" panose="020B0500000000000000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 – Comprendre un message oral</a:t>
            </a:r>
            <a:endParaRPr kumimoji="0" lang="fr-FR" alt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adeGothic" panose="020B0500000000000000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adeGothic" panose="020B0500000000000000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C2 – Se faire comprendre oralement</a:t>
            </a:r>
            <a:endParaRPr kumimoji="0" lang="fr-FR" alt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adeGothic" panose="020B0500000000000000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adeGothic" panose="020B0500000000000000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C3 – Comprendre une information sous diverses formes</a:t>
            </a:r>
            <a:endParaRPr kumimoji="0" lang="fr-FR" alt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adeGothic" panose="020B0500000000000000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adeGothic" panose="020B0500000000000000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C4 – Se faire comprendre</a:t>
            </a:r>
            <a:endParaRPr kumimoji="0" lang="fr-FR" alt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adeGothic" panose="020B0500000000000000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adeGothic" panose="020B0500000000000000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C5 – Utiliser l’outil téléphonique</a:t>
            </a:r>
            <a:endParaRPr kumimoji="0" lang="fr-FR" alt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adeGothic" panose="020B0500000000000000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adeGothic" panose="020B0500000000000000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C6 – Utiliser l’outil numérique</a:t>
            </a:r>
            <a:endParaRPr kumimoji="0" lang="fr-FR" alt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adeGothic" panose="020B0500000000000000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adeGothic" panose="020B0500000000000000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011357" y="3723935"/>
            <a:ext cx="4055919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400" b="1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1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TradeGothic" panose="020B0500000000000000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REFLECHIR ET RESOUDRE DES PROBLEMES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adeGothic" panose="020B0500000000000000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adeGothic" panose="020B0500000000000000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C7 – Manipuler des quantités et des volumes</a:t>
            </a:r>
            <a:endParaRPr kumimoji="0" lang="fr-FR" alt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adeGothic" panose="020B0500000000000000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adeGothic" panose="020B0500000000000000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C8 – Se repérer dans l’espace et dans le temps</a:t>
            </a:r>
            <a:endParaRPr kumimoji="0" lang="fr-FR" alt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adeGothic" panose="020B0500000000000000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adeGothic" panose="020B0500000000000000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C9 – Mobiliser des raisonnements logiques</a:t>
            </a:r>
            <a:endParaRPr kumimoji="0" lang="fr-FR" alt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adeGothic" panose="020B0500000000000000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Image 15"/>
          <p:cNvPicPr/>
          <p:nvPr/>
        </p:nvPicPr>
        <p:blipFill rotWithShape="1">
          <a:blip r:embed="rId3"/>
          <a:srcRect l="18354" t="8228" r="67758" b="35933"/>
          <a:stretch/>
        </p:blipFill>
        <p:spPr bwMode="auto">
          <a:xfrm>
            <a:off x="8906576" y="2339413"/>
            <a:ext cx="2723321" cy="3108299"/>
          </a:xfrm>
          <a:prstGeom prst="rect">
            <a:avLst/>
          </a:prstGeom>
          <a:ln>
            <a:noFill/>
          </a:ln>
          <a:effectLst>
            <a:softEdge rad="3175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5165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 rotWithShape="1">
          <a:blip r:embed="rId2"/>
          <a:srcRect l="27746" t="35777" r="62399" b="50556"/>
          <a:stretch/>
        </p:blipFill>
        <p:spPr bwMode="auto">
          <a:xfrm>
            <a:off x="8981431" y="93963"/>
            <a:ext cx="3076575" cy="1200150"/>
          </a:xfrm>
          <a:prstGeom prst="rect">
            <a:avLst/>
          </a:prstGeom>
          <a:ln>
            <a:noFill/>
          </a:ln>
          <a:effectLst>
            <a:softEdge rad="6350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154526" y="1699497"/>
            <a:ext cx="5232010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TradeGothic" panose="020B0500000000000000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TRAVAILLER EN RESPECTANT DES REGLES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adeGothic" panose="020B0500000000000000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adeGothic" panose="020B0500000000000000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C10 – Comprendre le rôle et le fonctionnement de l’entreprise</a:t>
            </a:r>
            <a:endParaRPr kumimoji="0" lang="fr-FR" alt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adeGothic" panose="020B0500000000000000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adeGothic" panose="020B0500000000000000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C11 – Respecter les règles de l’entreprise</a:t>
            </a:r>
            <a:endParaRPr kumimoji="0" lang="fr-FR" alt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adeGothic" panose="020B0500000000000000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adeGothic" panose="020B0500000000000000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C12 – Travailler en respectant les règles d’hygiène et de sécurité</a:t>
            </a:r>
            <a:endParaRPr kumimoji="0" lang="fr-FR" alt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adeGothic" panose="020B0500000000000000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764652" y="3523796"/>
            <a:ext cx="1400175" cy="13716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DOMAINE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7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Franklin Gothic Heavy" panose="020B09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164827" y="3181033"/>
            <a:ext cx="5182829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400" b="1" i="0" u="none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1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TradeGothic" panose="020B0500000000000000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SITUER EN TANT QUE CITOYEN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adeGothic" panose="020B0500000000000000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adeGothic" panose="020B0500000000000000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C13 – Vivre et travailler dans une société multiculturelle</a:t>
            </a:r>
            <a:endParaRPr kumimoji="0" lang="fr-FR" alt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adeGothic" panose="020B0500000000000000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adeGothic" panose="020B0500000000000000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C14 – Se repérer au sein des institutions en Nouvelle-Calédonie</a:t>
            </a:r>
            <a:endParaRPr kumimoji="0" lang="fr-FR" alt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adeGothic" panose="020B0500000000000000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adeGothic" panose="020B0500000000000000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C15 – Repérer les organisations utiles dans la vie quotidienne</a:t>
            </a:r>
            <a:endParaRPr kumimoji="0" lang="fr-FR" alt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adeGothic" panose="020B0500000000000000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 de texte 2"/>
          <p:cNvSpPr txBox="1">
            <a:spLocks noChangeArrowheads="1"/>
          </p:cNvSpPr>
          <p:nvPr/>
        </p:nvSpPr>
        <p:spPr bwMode="auto">
          <a:xfrm>
            <a:off x="1764652" y="1809433"/>
            <a:ext cx="1400175" cy="1371600"/>
          </a:xfrm>
          <a:prstGeom prst="rect">
            <a:avLst/>
          </a:prstGeom>
          <a:solidFill>
            <a:srgbClr val="0099CC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fr-FR" sz="1800" b="1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DOMAINE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fr-FR" sz="7200" dirty="0">
                <a:solidFill>
                  <a:srgbClr val="FFFFFF"/>
                </a:solidFill>
                <a:effectLst/>
                <a:latin typeface="Franklin Gothic Heavy" panose="020B09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Image 8"/>
          <p:cNvPicPr/>
          <p:nvPr/>
        </p:nvPicPr>
        <p:blipFill rotWithShape="1">
          <a:blip r:embed="rId3"/>
          <a:srcRect l="15639" t="7997" r="70651" b="8987"/>
          <a:stretch/>
        </p:blipFill>
        <p:spPr bwMode="auto">
          <a:xfrm>
            <a:off x="8701775" y="1659709"/>
            <a:ext cx="2750490" cy="4610463"/>
          </a:xfrm>
          <a:prstGeom prst="rect">
            <a:avLst/>
          </a:prstGeom>
          <a:ln>
            <a:noFill/>
          </a:ln>
          <a:effectLst>
            <a:softEdge rad="3175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8145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 de texte 2"/>
          <p:cNvSpPr txBox="1">
            <a:spLocks noChangeArrowheads="1"/>
          </p:cNvSpPr>
          <p:nvPr/>
        </p:nvSpPr>
        <p:spPr bwMode="auto">
          <a:xfrm>
            <a:off x="1685828" y="2120543"/>
            <a:ext cx="1400176" cy="1371600"/>
          </a:xfrm>
          <a:prstGeom prst="rect">
            <a:avLst/>
          </a:prstGeom>
          <a:solidFill>
            <a:srgbClr val="FF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DOMAINE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7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Franklin Gothic Heavy" panose="020B09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086004" y="2024743"/>
            <a:ext cx="658983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000" b="1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latin typeface="TradeGothic" panose="020B0500000000000000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COMMUNIQUER DANS SON ENVIRONNEMENT DE TRAVAIL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000" b="1" dirty="0">
              <a:solidFill>
                <a:srgbClr val="FF3399"/>
              </a:solidFill>
              <a:latin typeface="TradeGothic" panose="020B0500000000000000" pitchFamily="34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adeGothic" panose="020B0500000000000000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C5 – Utiliser l’outil téléphonique</a:t>
            </a:r>
            <a:endParaRPr kumimoji="0" lang="fr-FR" altLang="fr-F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adeGothic" panose="020B0500000000000000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4098" name="Picture 2" descr="http://sr.photos3.fotosearch.com/bthumb/CSP/CSP992/k1252353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74026">
            <a:off x="1741416" y="220316"/>
            <a:ext cx="1766530" cy="1631444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/>
          <p:cNvPicPr/>
          <p:nvPr/>
        </p:nvPicPr>
        <p:blipFill rotWithShape="1">
          <a:blip r:embed="rId3"/>
          <a:srcRect l="27746" t="35777" r="62399" b="50556"/>
          <a:stretch/>
        </p:blipFill>
        <p:spPr bwMode="auto">
          <a:xfrm>
            <a:off x="8981431" y="93963"/>
            <a:ext cx="3076575" cy="1200150"/>
          </a:xfrm>
          <a:prstGeom prst="rect">
            <a:avLst/>
          </a:prstGeom>
          <a:ln>
            <a:noFill/>
          </a:ln>
          <a:effectLst>
            <a:softEdge rad="6350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3974840" y="3617965"/>
            <a:ext cx="75724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latin typeface="TradeGothic" panose="020B0500000000000000" pitchFamily="34" charset="0"/>
              </a:rPr>
              <a:t>Sait répondre à un appel téléphonique, laisser un message, envoyer un sms</a:t>
            </a:r>
            <a:endParaRPr lang="fr-FR" sz="3200" b="1" dirty="0">
              <a:latin typeface="TradeGothic" panose="020B0500000000000000" pitchFamily="34" charset="0"/>
            </a:endParaRPr>
          </a:p>
        </p:txBody>
      </p:sp>
      <p:sp>
        <p:nvSpPr>
          <p:cNvPr id="9" name="Flèche à angle droit 8"/>
          <p:cNvSpPr/>
          <p:nvPr/>
        </p:nvSpPr>
        <p:spPr>
          <a:xfrm rot="5400000">
            <a:off x="3156079" y="3429843"/>
            <a:ext cx="951721" cy="685801"/>
          </a:xfrm>
          <a:prstGeom prst="bentUpArrow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00" name="Picture 4" descr="http://www.taxi-vtc.eu/media/img_article_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8899" y="4926563"/>
            <a:ext cx="2669107" cy="1781308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3631940" y="1244463"/>
            <a:ext cx="3236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/>
              <a:t>EXEMPLE :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1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3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3086004" y="2024743"/>
            <a:ext cx="5896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000" b="1" dirty="0">
                <a:solidFill>
                  <a:srgbClr val="92D050"/>
                </a:solidFill>
                <a:latin typeface="TradeGothic" panose="020B0500000000000000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REFLECHIR ET RESOUDRE DES PROBLEMES</a:t>
            </a:r>
            <a:endParaRPr lang="fr-FR" altLang="fr-FR" sz="2000" dirty="0">
              <a:latin typeface="TradeGothic" panose="020B0500000000000000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000" b="1" dirty="0">
              <a:solidFill>
                <a:srgbClr val="FF3399"/>
              </a:solidFill>
              <a:latin typeface="TradeGothic" panose="020B0500000000000000" pitchFamily="34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adeGothic" panose="020B0500000000000000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C7 – </a:t>
            </a:r>
            <a:r>
              <a:rPr lang="fr-FR" altLang="fr-FR" sz="3200" dirty="0" smtClean="0">
                <a:latin typeface="TradeGothic" panose="020B0500000000000000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Compter, dénombrer</a:t>
            </a:r>
            <a:endParaRPr kumimoji="0" lang="fr-FR" altLang="fr-F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adeGothic" panose="020B0500000000000000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4098" name="Picture 2" descr="http://sr.photos3.fotosearch.com/bthumb/CSP/CSP992/k1252353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74026">
            <a:off x="1741416" y="220316"/>
            <a:ext cx="1766530" cy="1631444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/>
          <p:cNvPicPr/>
          <p:nvPr/>
        </p:nvPicPr>
        <p:blipFill rotWithShape="1">
          <a:blip r:embed="rId3"/>
          <a:srcRect l="27746" t="35777" r="62399" b="50556"/>
          <a:stretch/>
        </p:blipFill>
        <p:spPr bwMode="auto">
          <a:xfrm>
            <a:off x="8981431" y="93963"/>
            <a:ext cx="3076575" cy="1200150"/>
          </a:xfrm>
          <a:prstGeom prst="rect">
            <a:avLst/>
          </a:prstGeom>
          <a:ln>
            <a:noFill/>
          </a:ln>
          <a:effectLst>
            <a:softEdge rad="6350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3974840" y="3359021"/>
            <a:ext cx="58693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latin typeface="TradeGothic" panose="020B0500000000000000" pitchFamily="34" charset="0"/>
              </a:rPr>
              <a:t>Sait calculer les 4 opérations de base</a:t>
            </a:r>
            <a:endParaRPr lang="fr-FR" sz="3200" b="1" dirty="0">
              <a:latin typeface="TradeGothic" panose="020B0500000000000000" pitchFamily="34" charset="0"/>
            </a:endParaRPr>
          </a:p>
        </p:txBody>
      </p:sp>
      <p:sp>
        <p:nvSpPr>
          <p:cNvPr id="9" name="Flèche à angle droit 8"/>
          <p:cNvSpPr/>
          <p:nvPr/>
        </p:nvSpPr>
        <p:spPr>
          <a:xfrm rot="5400000">
            <a:off x="3156079" y="3106163"/>
            <a:ext cx="951721" cy="685801"/>
          </a:xfrm>
          <a:prstGeom prst="bentUp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685829" y="2077463"/>
            <a:ext cx="1400175" cy="13716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DOMAINE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7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Franklin Gothic Heavy" panose="020B09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://ekladata.com/aVZgSO25heM5a3wUw1y0hsQd1Hw/image-gene-4-operations-entiers-1a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5" t="255" r="1930" b="2831"/>
          <a:stretch/>
        </p:blipFill>
        <p:spPr bwMode="auto">
          <a:xfrm>
            <a:off x="8137389" y="4883972"/>
            <a:ext cx="3579483" cy="1615439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/>
          <p:cNvSpPr txBox="1"/>
          <p:nvPr/>
        </p:nvSpPr>
        <p:spPr>
          <a:xfrm>
            <a:off x="3631940" y="1244463"/>
            <a:ext cx="3236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/>
              <a:t>EXEMPLE :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039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3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Jaune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795</TotalTime>
  <Words>397</Words>
  <Application>Microsoft Office PowerPoint</Application>
  <PresentationFormat>Grand écran</PresentationFormat>
  <Paragraphs>81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Corbel</vt:lpstr>
      <vt:lpstr>Franklin Gothic Heavy</vt:lpstr>
      <vt:lpstr>Generica</vt:lpstr>
      <vt:lpstr>Times New Roman</vt:lpstr>
      <vt:lpstr>TradeGothic</vt:lpstr>
      <vt:lpstr>Wingdings</vt:lpstr>
      <vt:lpstr>Parallaxe</vt:lpstr>
      <vt:lpstr>LE CERTIFICAT DE COMPETENCES ESSENTIELLES</vt:lpstr>
      <vt:lpstr>Présentation</vt:lpstr>
      <vt:lpstr>Ce certificat ne valide pas les compétences techniques !</vt:lpstr>
      <vt:lpstr>Les compétences évaluées par plusieurs niveaux, par des situations évaluatives</vt:lpstr>
      <vt:lpstr>Un exemple de situation évaluative</vt:lpstr>
      <vt:lpstr>Les compétences regroupées en 4 domaines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POUR L’EVALUATION DES COMPETENCES ESSENTIELLES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CERTIFICAT DE COMPETENCES ESSENTIELLES</dc:title>
  <dc:creator>Roselyne JUSTIN</dc:creator>
  <cp:lastModifiedBy>Jean-Pierre GOLA</cp:lastModifiedBy>
  <cp:revision>52</cp:revision>
  <cp:lastPrinted>2018-02-18T22:26:22Z</cp:lastPrinted>
  <dcterms:created xsi:type="dcterms:W3CDTF">2016-04-12T02:51:57Z</dcterms:created>
  <dcterms:modified xsi:type="dcterms:W3CDTF">2019-04-27T02:06:00Z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991885</vt:lpwstr>
  </property>
  <property fmtid="{D5CDD505-2E9C-101B-9397-08002B2CF9AE}" name="NXPowerLiteSettings" pid="3">
    <vt:lpwstr>C7000400038000</vt:lpwstr>
  </property>
  <property fmtid="{D5CDD505-2E9C-101B-9397-08002B2CF9AE}" name="NXPowerLiteVersion" pid="4">
    <vt:lpwstr>S9.0.3</vt:lpwstr>
  </property>
</Properties>
</file>