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d90427efe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d90427efe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d90427efe_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d90427efe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d90427ef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d90427ef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d90427ef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d90427ef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d90427efe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d90427efe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d90427ef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d90427ef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d90427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d90427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d90427e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d90427e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Arnaud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d90427e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d90427e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Arnaud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d90427efe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d90427efe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d90427efe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d90427efe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d90427efe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d90427efe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d90427efe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d90427efe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d90427efe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d90427efe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Titou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Regularization : L2 and Dropout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450700" y="43677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Kerneur - Mlili - Lee - Martin - Lacourt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236300" y="1426900"/>
            <a:ext cx="667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Predictive Modeling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575" y="2049475"/>
            <a:ext cx="4172850" cy="23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0375" y="7"/>
            <a:ext cx="593626" cy="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QCM - Q1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Dropout consist in :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a.	Randomly drop neurons independently for each forward pass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b.	</a:t>
            </a:r>
            <a:r>
              <a:rPr lang="fr">
                <a:highlight>
                  <a:srgbClr val="FFFFFF"/>
                </a:highlight>
              </a:rPr>
              <a:t>drop a choosen neurons independently of the other for each forward pass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c.	 drop a choosen layers independently for each training case in each minibatch.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d.	</a:t>
            </a:r>
            <a:r>
              <a:rPr lang="fr">
                <a:highlight>
                  <a:schemeClr val="lt1"/>
                </a:highlight>
              </a:rPr>
              <a:t>Randomly drop neurons independently for each training case in each minibatch.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375" y="7"/>
            <a:ext cx="593626" cy="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QCM - Q2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When should you not use dropout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lt1"/>
                </a:highlight>
              </a:rPr>
              <a:t>a.	</a:t>
            </a:r>
            <a:r>
              <a:rPr lang="fr">
                <a:highlight>
                  <a:schemeClr val="lt1"/>
                </a:highlight>
              </a:rPr>
              <a:t>When you do not have a large dataset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lt1"/>
                </a:highlight>
              </a:rPr>
              <a:t>b.	When there is a large error gap between training/testing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lt1"/>
                </a:highlight>
              </a:rPr>
              <a:t>c.	When using batch normalization technique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lt1"/>
                </a:highlight>
              </a:rPr>
              <a:t>d.	When the model is overfitting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375" y="7"/>
            <a:ext cx="593626" cy="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QCM - Q1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Dropout consist in :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a.	Randomly drop neurons independently for each forward pass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b.	</a:t>
            </a:r>
            <a:r>
              <a:rPr lang="fr">
                <a:highlight>
                  <a:srgbClr val="FFFFFF"/>
                </a:highlight>
              </a:rPr>
              <a:t>drop a choosen neurons independently of the other for each forward pass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c.	 drop a choosen layers independently for each training case in each minibatch.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00"/>
                </a:highlight>
              </a:rPr>
              <a:t>d.	Randomly drop neurons independently for each training case in each minibatch. 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375" y="7"/>
            <a:ext cx="593626" cy="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QCM - Q2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When should you not use dropout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lt1"/>
                </a:highlight>
              </a:rPr>
              <a:t>a.	When you do not have a large dataset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lt1"/>
                </a:highlight>
              </a:rPr>
              <a:t>b.	When there is a large error gap between training/testing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00"/>
                </a:highlight>
              </a:rPr>
              <a:t>c.	When using batch normalization technique 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lt1"/>
                </a:highlight>
              </a:rPr>
              <a:t>d.	When the model is overfitting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375" y="7"/>
            <a:ext cx="593626" cy="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4789575" y="3673800"/>
            <a:ext cx="3999900" cy="58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332725" y="3292675"/>
            <a:ext cx="3999900" cy="58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What is it ?</a:t>
            </a:r>
            <a:br>
              <a:rPr lang="fr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fr" sz="1100">
                <a:latin typeface="Merriweather"/>
                <a:ea typeface="Merriweather"/>
                <a:cs typeface="Merriweather"/>
                <a:sym typeface="Merriweather"/>
              </a:rPr>
              <a:t>Introduced early in the history of ML, they are methods to reduce overfitting, help generalisation and reduce error gap between train and test dataset, </a:t>
            </a:r>
            <a:r>
              <a:rPr lang="fr" sz="1100">
                <a:latin typeface="Merriweather"/>
                <a:ea typeface="Merriweather"/>
                <a:cs typeface="Merriweather"/>
                <a:sym typeface="Merriweather"/>
              </a:rPr>
              <a:t>especially</a:t>
            </a:r>
            <a:r>
              <a:rPr lang="fr" sz="1100">
                <a:latin typeface="Merriweather"/>
                <a:ea typeface="Merriweather"/>
                <a:cs typeface="Merriweather"/>
                <a:sym typeface="Merriweather"/>
              </a:rPr>
              <a:t> with small datasets.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How it works ?</a:t>
            </a:r>
            <a:br>
              <a:rPr lang="fr" sz="11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fr" sz="1100">
                <a:latin typeface="Merriweather"/>
                <a:ea typeface="Merriweather"/>
                <a:cs typeface="Merriweather"/>
                <a:sym typeface="Merriweather"/>
              </a:rPr>
              <a:t>Both technics reduce model complexity:</a:t>
            </a:r>
            <a:br>
              <a:rPr lang="fr" sz="11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fr" sz="1100" u="sng">
                <a:latin typeface="Merriweather"/>
                <a:ea typeface="Merriweather"/>
                <a:cs typeface="Merriweather"/>
                <a:sym typeface="Merriweather"/>
              </a:rPr>
              <a:t>Dropout</a:t>
            </a:r>
            <a:r>
              <a:rPr lang="fr" sz="1100">
                <a:latin typeface="Merriweather"/>
                <a:ea typeface="Merriweather"/>
                <a:cs typeface="Merriweather"/>
                <a:sym typeface="Merriweather"/>
              </a:rPr>
              <a:t> : Randomly </a:t>
            </a:r>
            <a:r>
              <a:rPr lang="fr" sz="1100">
                <a:latin typeface="Merriweather"/>
                <a:ea typeface="Merriweather"/>
                <a:cs typeface="Merriweather"/>
                <a:sym typeface="Merriweather"/>
              </a:rPr>
              <a:t>deactivate</a:t>
            </a:r>
            <a:r>
              <a:rPr lang="fr" sz="1100">
                <a:latin typeface="Merriweather"/>
                <a:ea typeface="Merriweather"/>
                <a:cs typeface="Merriweather"/>
                <a:sym typeface="Merriweather"/>
              </a:rPr>
              <a:t> neurons while training</a:t>
            </a:r>
            <a:br>
              <a:rPr lang="fr" sz="11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fr" sz="1100" u="sng">
                <a:latin typeface="Merriweather"/>
                <a:ea typeface="Merriweather"/>
                <a:cs typeface="Merriweather"/>
                <a:sym typeface="Merriweather"/>
              </a:rPr>
              <a:t>Regularisation</a:t>
            </a:r>
            <a:r>
              <a:rPr lang="fr" sz="1100">
                <a:latin typeface="Merriweather"/>
                <a:ea typeface="Merriweather"/>
                <a:cs typeface="Merriweather"/>
                <a:sym typeface="Merriweather"/>
              </a:rPr>
              <a:t> : Adds a penalty to the loss function for having large weights</a:t>
            </a:r>
            <a:br>
              <a:rPr lang="fr" sz="1100">
                <a:latin typeface="Merriweather"/>
                <a:ea typeface="Merriweather"/>
                <a:cs typeface="Merriweather"/>
                <a:sym typeface="Merriweather"/>
              </a:rPr>
            </a:b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8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   </a:t>
            </a:r>
            <a:r>
              <a:rPr lang="fr" sz="1100">
                <a:latin typeface="Merriweather"/>
                <a:ea typeface="Merriweather"/>
                <a:cs typeface="Merriweather"/>
                <a:sym typeface="Merriweather"/>
              </a:rPr>
              <a:t>Don’t use dropout before batch normalization </a:t>
            </a:r>
            <a:br>
              <a:rPr lang="fr" sz="11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fr" sz="8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   </a:t>
            </a:r>
            <a:r>
              <a:rPr lang="fr" sz="1100">
                <a:latin typeface="Merriweather"/>
                <a:ea typeface="Merriweather"/>
                <a:cs typeface="Merriweather"/>
                <a:sym typeface="Merriweather"/>
              </a:rPr>
              <a:t>Requires more tuning </a:t>
            </a:r>
            <a:br>
              <a:rPr lang="fr" sz="11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fr" sz="8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   </a:t>
            </a:r>
            <a:r>
              <a:rPr lang="fr" sz="1100">
                <a:latin typeface="Merriweather"/>
                <a:ea typeface="Merriweather"/>
                <a:cs typeface="Merriweather"/>
                <a:sym typeface="Merriweather"/>
              </a:rPr>
              <a:t>Slower convergence</a:t>
            </a:r>
            <a:br>
              <a:rPr lang="fr" sz="11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fr" sz="8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   </a:t>
            </a:r>
            <a:r>
              <a:rPr lang="fr" sz="1100">
                <a:latin typeface="Merriweather"/>
                <a:ea typeface="Merriweather"/>
                <a:cs typeface="Merriweather"/>
                <a:sym typeface="Merriweather"/>
              </a:rPr>
              <a:t>Risk missing trends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Cheat cheat : L2-Regularisation &amp; Dropout</a:t>
            </a:r>
            <a:endParaRPr/>
          </a:p>
        </p:txBody>
      </p:sp>
      <p:sp>
        <p:nvSpPr>
          <p:cNvPr id="178" name="Google Shape;178;p26"/>
          <p:cNvSpPr txBox="1"/>
          <p:nvPr>
            <p:ph idx="2" type="body"/>
          </p:nvPr>
        </p:nvSpPr>
        <p:spPr>
          <a:xfrm>
            <a:off x="4832400" y="15674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to use it in keras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/>
              <a:t>Dropout :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/>
              <a:t>L2 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  </a:t>
            </a:r>
            <a:r>
              <a:rPr lang="fr" sz="1100"/>
              <a:t>Dropout ~ 20-50%</a:t>
            </a:r>
            <a:br>
              <a:rPr lang="fr" sz="1100"/>
            </a:br>
            <a:r>
              <a:rPr lang="f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  </a:t>
            </a:r>
            <a:r>
              <a:rPr lang="fr" sz="1100"/>
              <a:t>Regularisation ~ 1-5%</a:t>
            </a:r>
            <a:endParaRPr sz="1100"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375" y="7"/>
            <a:ext cx="593626" cy="54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 rotWithShape="1">
          <a:blip r:embed="rId4">
            <a:alphaModFix/>
          </a:blip>
          <a:srcRect b="57016" l="1290" r="-1289" t="21524"/>
          <a:stretch/>
        </p:blipFill>
        <p:spPr>
          <a:xfrm>
            <a:off x="4630150" y="2219450"/>
            <a:ext cx="4513850" cy="1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1225" y="2911938"/>
            <a:ext cx="4502250" cy="5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 you have any questions on regularization ?</a:t>
            </a:r>
            <a:endParaRPr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505700"/>
            <a:ext cx="47625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Summary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UcPeriod"/>
            </a:pPr>
            <a:r>
              <a:rPr b="1" lang="fr" sz="1600">
                <a:solidFill>
                  <a:schemeClr val="dk1"/>
                </a:solidFill>
              </a:rPr>
              <a:t>In what context was this method proposed?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UcPeriod"/>
            </a:pPr>
            <a:r>
              <a:rPr b="1" lang="fr" sz="1600">
                <a:solidFill>
                  <a:schemeClr val="dk1"/>
                </a:solidFill>
              </a:rPr>
              <a:t>What problem was it intended to solve?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UcPeriod"/>
            </a:pPr>
            <a:r>
              <a:rPr b="1" lang="fr" sz="1600">
                <a:solidFill>
                  <a:schemeClr val="dk1"/>
                </a:solidFill>
              </a:rPr>
              <a:t>Explain briefly how it works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UcPeriod"/>
            </a:pPr>
            <a:r>
              <a:rPr b="1" lang="fr" sz="1600">
                <a:solidFill>
                  <a:schemeClr val="dk1"/>
                </a:solidFill>
                <a:highlight>
                  <a:srgbClr val="FFFFFF"/>
                </a:highlight>
              </a:rPr>
              <a:t>When is it most likely to help?</a:t>
            </a:r>
            <a:r>
              <a:rPr lang="fr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7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UcPeriod"/>
            </a:pPr>
            <a:r>
              <a:rPr b="1" lang="fr" sz="1600">
                <a:solidFill>
                  <a:schemeClr val="dk1"/>
                </a:solidFill>
                <a:highlight>
                  <a:srgbClr val="FFFFFF"/>
                </a:highlight>
              </a:rPr>
              <a:t>When is it known to be unhelpful? 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7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UcPeriod"/>
            </a:pPr>
            <a:r>
              <a:rPr b="1" lang="fr" sz="1600">
                <a:solidFill>
                  <a:schemeClr val="dk1"/>
                </a:solidFill>
                <a:highlight>
                  <a:srgbClr val="FFFFFF"/>
                </a:highlight>
              </a:rPr>
              <a:t>What are its main drawbacks?</a:t>
            </a:r>
            <a:r>
              <a:rPr lang="fr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UcPeriod"/>
            </a:pPr>
            <a:r>
              <a:rPr b="1" lang="fr" sz="1600">
                <a:solidFill>
                  <a:schemeClr val="dk1"/>
                </a:solidFill>
              </a:rPr>
              <a:t>What is a typical range for this parameter?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UcPeriod"/>
            </a:pPr>
            <a:r>
              <a:rPr b="1" lang="fr" sz="1600">
                <a:solidFill>
                  <a:schemeClr val="dk1"/>
                </a:solidFill>
                <a:highlight>
                  <a:srgbClr val="FFFFFF"/>
                </a:highlight>
              </a:rPr>
              <a:t>Are there some best practices concerning how to tune them?</a:t>
            </a:r>
            <a:r>
              <a:rPr lang="fr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UcPeriod"/>
            </a:pPr>
            <a:r>
              <a:rPr b="1" lang="fr" sz="1600">
                <a:solidFill>
                  <a:schemeClr val="dk1"/>
                </a:solidFill>
                <a:highlight>
                  <a:srgbClr val="FFFFFF"/>
                </a:highlight>
              </a:rPr>
              <a:t>QCM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UcPeriod"/>
            </a:pPr>
            <a:r>
              <a:rPr b="1" lang="fr" sz="1600">
                <a:solidFill>
                  <a:schemeClr val="dk1"/>
                </a:solidFill>
                <a:highlight>
                  <a:srgbClr val="FFFFFF"/>
                </a:highlight>
              </a:rPr>
              <a:t>Summary Cards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375" y="7"/>
            <a:ext cx="593626" cy="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fr" sz="1800"/>
              <a:t>In what context was this method proposed?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487800" y="132600"/>
            <a:ext cx="4166400" cy="48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Regularization : mid-2000’s but regularizations L1 and L2 didn’t totally tackle the overfitting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Dropout : 2012 by Hinton &amp; al good part of deep learning ascribed to dropout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lt1"/>
                </a:highlight>
              </a:rPr>
              <a:t>Dropout : </a:t>
            </a:r>
            <a:r>
              <a:rPr lang="fr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overcome overfitting in neural networks</a:t>
            </a:r>
            <a:endParaRPr sz="1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Dropout and L2 regularization reduce the error gap between training and test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378950" y="28317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romanUcPeriod"/>
            </a:pPr>
            <a:r>
              <a:rPr b="1" lang="fr" sz="1800"/>
              <a:t>What problem was it intended to solve?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375" y="7"/>
            <a:ext cx="593626" cy="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romanUcPeriod"/>
            </a:pPr>
            <a:r>
              <a:rPr b="1" lang="fr" sz="1800"/>
              <a:t>Explain briefly how it works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dropout: randomly selected neurons “dropped out”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no weights related to dropped neurons are  refreshed on the backward pass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Generic steps: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Generate a dropout mask with bernoulli variables (example 1.0*(np.random.random((size))&gt;p)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Use the mask to the inputs disconnecting some neurons.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Use this new layer to multiply weights and add bias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Put the result in the activation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L2 regularization: </a:t>
            </a:r>
            <a:r>
              <a:rPr lang="fr"/>
              <a:t>constraint</a:t>
            </a:r>
            <a:r>
              <a:rPr lang="fr"/>
              <a:t> a neural network’s connection weights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" y="2571738"/>
            <a:ext cx="4325900" cy="188356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0375" y="7"/>
            <a:ext cx="593626" cy="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romanUcPeriod"/>
            </a:pPr>
            <a:r>
              <a:rPr b="1" lang="fr" sz="1800"/>
              <a:t>When is it most likely to help? 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If the model is overfitting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If  there is an error gap between training and test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When you do not have a large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Dropout can be </a:t>
            </a:r>
            <a:r>
              <a:rPr lang="fr"/>
              <a:t>omitted</a:t>
            </a:r>
            <a:r>
              <a:rPr lang="fr"/>
              <a:t> if using batch normalization technique because it already reduces the generalization error.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25" y="3302000"/>
            <a:ext cx="4659275" cy="17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0375" y="7"/>
            <a:ext cx="593626" cy="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romanUcPeriod"/>
            </a:pPr>
            <a:r>
              <a:rPr b="1" lang="fr" sz="1800"/>
              <a:t>When is it known to be unhelpful? </a:t>
            </a:r>
            <a:endParaRPr b="1" sz="18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200"/>
              <a:t>Is it known for being conflicting with another common technique?</a:t>
            </a:r>
            <a:endParaRPr b="1" sz="1200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Have a dropout </a:t>
            </a:r>
            <a:r>
              <a:rPr b="1" lang="fr"/>
              <a:t>before</a:t>
            </a:r>
            <a:r>
              <a:rPr b="1" lang="fr"/>
              <a:t> BatchNormalization layers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The dropout modify the weights, thus variance and esperance also and the BN normalize using both.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Way to overcome: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apply Dropout after all BN layers 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modify the formula of Dropout and made it less sensitive to variance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Requires Separate Tuning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other parameters, rate too low or high impact outcome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Risk of Omitting Important Data Trends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Slow Convergence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rate higher, slow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375" y="7"/>
            <a:ext cx="593626" cy="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7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What are its main drawbacks?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Add hyperparameters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Dropout add hyperparameters rate for each layer of neurons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Computation time during training/interference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Applying</a:t>
            </a:r>
            <a:r>
              <a:rPr lang="fr"/>
              <a:t> dropout increases computation during training.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=&gt; The model is train constantly with a lower number of nodes and requires more integrations to converge</a:t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375" y="7"/>
            <a:ext cx="593626" cy="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/>
              <a:t>What is a typical range for this parameter?</a:t>
            </a:r>
            <a:endParaRPr b="1" sz="1800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Dropout rate typically set between 10% and 50%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Closer to 20%-30% in recurrent neural nets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Closer to 40%-50% in convolutional neural networks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For Lambda L1-L2 =&gt; 0.01 default keras value</a:t>
            </a:r>
            <a:endParaRPr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375" y="7"/>
            <a:ext cx="593626" cy="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b="1" lang="fr" sz="1800"/>
              <a:t>Are there some best practices concerning how to tune them?</a:t>
            </a:r>
            <a:r>
              <a:rPr lang="fr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The dropout rates can be optimized by utilizing grid 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Generally, using a small dropout value of 20%-50% provide a great beginning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Increasing the number of hidden units in the deep learning algorithm (since all units have an equivalent probability to be excluded)</a:t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375" y="7"/>
            <a:ext cx="593626" cy="54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788" y="3314625"/>
            <a:ext cx="2494177" cy="18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