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317738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77030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34875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151201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167870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748D8B7-A645-4A71-923F-E860006E153B}" type="datetimeFigureOut">
              <a:rPr lang="fr-FR" smtClean="0"/>
              <a:t>07/04/2020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93461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748D8B7-A645-4A71-923F-E860006E153B}" type="datetimeFigureOut">
              <a:rPr lang="fr-FR" smtClean="0"/>
              <a:t>07/04/2020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209296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748D8B7-A645-4A71-923F-E860006E153B}" type="datetimeFigureOut">
              <a:rPr lang="fr-FR" smtClean="0"/>
              <a:t>07/04/2020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141497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48D8B7-A645-4A71-923F-E860006E153B}" type="datetimeFigureOut">
              <a:rPr lang="fr-FR" smtClean="0"/>
              <a:t>07/04/2020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345977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748D8B7-A645-4A71-923F-E860006E153B}" type="datetimeFigureOut">
              <a:rPr lang="fr-FR" smtClean="0"/>
              <a:t>07/04/2020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22080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748D8B7-A645-4A71-923F-E860006E153B}" type="datetimeFigureOut">
              <a:rPr lang="fr-FR" smtClean="0"/>
              <a:t>07/04/2020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CA62EC-34CA-4D07-981B-0DF71C933953}" type="slidenum">
              <a:rPr lang="fr-FR" smtClean="0"/>
              <a:t>‹N°›</a:t>
            </a:fld>
            <a:endParaRPr lang="fr-FR"/>
          </a:p>
        </p:txBody>
      </p:sp>
    </p:spTree>
    <p:extLst>
      <p:ext uri="{BB962C8B-B14F-4D97-AF65-F5344CB8AC3E}">
        <p14:creationId xmlns:p14="http://schemas.microsoft.com/office/powerpoint/2010/main" val="102274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8D8B7-A645-4A71-923F-E860006E153B}" type="datetimeFigureOut">
              <a:rPr lang="fr-FR" smtClean="0"/>
              <a:t>07/04/2020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62EC-34CA-4D07-981B-0DF71C933953}" type="slidenum">
              <a:rPr lang="fr-FR" smtClean="0"/>
              <a:t>‹N°›</a:t>
            </a:fld>
            <a:endParaRPr lang="fr-FR"/>
          </a:p>
        </p:txBody>
      </p:sp>
    </p:spTree>
    <p:extLst>
      <p:ext uri="{BB962C8B-B14F-4D97-AF65-F5344CB8AC3E}">
        <p14:creationId xmlns:p14="http://schemas.microsoft.com/office/powerpoint/2010/main" val="2621274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83677" y="1406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p:cNvSpPr/>
          <p:nvPr/>
        </p:nvSpPr>
        <p:spPr>
          <a:xfrm>
            <a:off x="1039905" y="512386"/>
            <a:ext cx="10479741" cy="1274195"/>
          </a:xfrm>
          <a:prstGeom prst="rect">
            <a:avLst/>
          </a:prstGeom>
        </p:spPr>
        <p:txBody>
          <a:bodyPr wrap="square">
            <a:spAutoFit/>
          </a:bodyPr>
          <a:lstStyle/>
          <a:p>
            <a:pPr algn="just">
              <a:lnSpc>
                <a:spcPct val="120000"/>
              </a:lnSpc>
              <a:spcAft>
                <a:spcPts val="700"/>
              </a:spcAft>
            </a:pPr>
            <a:r>
              <a:rPr lang="en-US" sz="1600" kern="50" dirty="0" smtClean="0">
                <a:solidFill>
                  <a:srgbClr val="00000A"/>
                </a:solidFill>
                <a:latin typeface="Calibri" panose="020F0502020204030204" pitchFamily="34" charset="0"/>
                <a:ea typeface="Times New Roman" panose="02020603050405020304" pitchFamily="18" charset="0"/>
                <a:cs typeface="font438"/>
              </a:rPr>
              <a:t>The NOTIFICATION project targets the robust and quick identification of the parameters driving the interaction matrix of a crystal plasticity law using nanoindentation and some associated metrology. The project focuses on pure FCC nickel and copper, but the approach is intended to be applicable to any crystalline material and will be will therefore be tested on nickel-based </a:t>
            </a:r>
            <a:r>
              <a:rPr lang="en-US" sz="1600" kern="50" dirty="0" err="1" smtClean="0">
                <a:solidFill>
                  <a:srgbClr val="00000A"/>
                </a:solidFill>
                <a:latin typeface="Calibri" panose="020F0502020204030204" pitchFamily="34" charset="0"/>
                <a:ea typeface="Times New Roman" panose="02020603050405020304" pitchFamily="18" charset="0"/>
                <a:cs typeface="font438"/>
              </a:rPr>
              <a:t>superalloys</a:t>
            </a:r>
            <a:r>
              <a:rPr lang="en-US" sz="1600" kern="50" dirty="0" smtClean="0">
                <a:solidFill>
                  <a:srgbClr val="00000A"/>
                </a:solidFill>
                <a:latin typeface="Calibri" panose="020F0502020204030204" pitchFamily="34" charset="0"/>
                <a:ea typeface="Times New Roman" panose="02020603050405020304" pitchFamily="18" charset="0"/>
                <a:cs typeface="font438"/>
              </a:rPr>
              <a:t>.</a:t>
            </a:r>
            <a:endParaRPr lang="fr-FR" sz="1600" kern="50" dirty="0">
              <a:solidFill>
                <a:srgbClr val="00000A"/>
              </a:solidFill>
              <a:latin typeface="Calibri" panose="020F0502020204030204" pitchFamily="34" charset="0"/>
              <a:ea typeface="Times New Roman" panose="02020603050405020304" pitchFamily="18" charset="0"/>
              <a:cs typeface="font438"/>
            </a:endParaRPr>
          </a:p>
        </p:txBody>
      </p:sp>
      <p:pic>
        <p:nvPicPr>
          <p:cNvPr id="8" name="Image 7"/>
          <p:cNvPicPr/>
          <p:nvPr/>
        </p:nvPicPr>
        <p:blipFill rotWithShape="1">
          <a:blip r:embed="rId2" cstate="print">
            <a:extLst>
              <a:ext uri="{28A0092B-C50C-407E-A947-70E740481C1C}">
                <a14:useLocalDpi xmlns:a14="http://schemas.microsoft.com/office/drawing/2010/main" val="0"/>
              </a:ext>
            </a:extLst>
          </a:blip>
          <a:srcRect t="3826" b="2705"/>
          <a:stretch/>
        </p:blipFill>
        <p:spPr bwMode="auto">
          <a:xfrm>
            <a:off x="1118173" y="1950279"/>
            <a:ext cx="4626720" cy="2829646"/>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Rectangle 6"/>
              <p:cNvSpPr/>
              <p:nvPr/>
            </p:nvSpPr>
            <p:spPr>
              <a:xfrm>
                <a:off x="1039906" y="5029165"/>
                <a:ext cx="4704987" cy="369332"/>
              </a:xfrm>
              <a:prstGeom prst="rect">
                <a:avLst/>
              </a:prstGeom>
            </p:spPr>
            <p:txBody>
              <a:bodyPr wrap="square">
                <a:spAutoFit/>
              </a:bodyPr>
              <a:lstStyle/>
              <a:p>
                <a:pPr algn="just">
                  <a:spcBef>
                    <a:spcPts val="600"/>
                  </a:spcBef>
                  <a:spcAft>
                    <a:spcPts val="600"/>
                  </a:spcAft>
                </a:pPr>
                <a:r>
                  <a:rPr lang="en-US" sz="900" i="1" dirty="0" smtClean="0">
                    <a:ea typeface="Tahoma" panose="020B0604030504040204" pitchFamily="34" charset="0"/>
                    <a:cs typeface="Arial" panose="020B0604020202020204" pitchFamily="34" charset="0"/>
                  </a:rPr>
                  <a:t>Nanoindentation CPFEM simulation performed in the </a:t>
                </a:r>
                <a14:m>
                  <m:oMath xmlns:m="http://schemas.openxmlformats.org/officeDocument/2006/math">
                    <m:d>
                      <m:dPr>
                        <m:begChr m:val="["/>
                        <m:endChr m:val="]"/>
                        <m:ctrlPr>
                          <a:rPr lang="fr-FR" sz="900" i="1">
                            <a:ea typeface="Tahoma" panose="020B0604030504040204" pitchFamily="34" charset="0"/>
                            <a:cs typeface="Arial" panose="020B0604020202020204" pitchFamily="34" charset="0"/>
                          </a:rPr>
                        </m:ctrlPr>
                      </m:dPr>
                      <m:e>
                        <m:r>
                          <a:rPr lang="en-US" sz="900" i="1">
                            <a:ea typeface="Tahoma" panose="020B0604030504040204" pitchFamily="34" charset="0"/>
                            <a:cs typeface="Arial" panose="020B0604020202020204" pitchFamily="34" charset="0"/>
                          </a:rPr>
                          <m:t>101</m:t>
                        </m:r>
                      </m:e>
                    </m:d>
                  </m:oMath>
                </a14:m>
                <a:r>
                  <a:rPr lang="en-US" sz="900" i="1" dirty="0">
                    <a:ea typeface="Tahoma" panose="020B0604030504040204" pitchFamily="34" charset="0"/>
                    <a:cs typeface="Arial" panose="020B0604020202020204" pitchFamily="34" charset="0"/>
                  </a:rPr>
                  <a:t> grain orientation with azimuth</a:t>
                </a:r>
                <a:r>
                  <a:rPr lang="en-US" sz="900" i="1" dirty="0" smtClean="0">
                    <a:ea typeface="Tahoma" panose="020B0604030504040204" pitchFamily="34" charset="0"/>
                    <a:cs typeface="Arial" panose="020B0604020202020204" pitchFamily="34" charset="0"/>
                  </a:rPr>
                  <a:t> </a:t>
                </a:r>
                <a14:m>
                  <m:oMath xmlns:m="http://schemas.openxmlformats.org/officeDocument/2006/math">
                    <m:r>
                      <a:rPr lang="en-US" sz="900" i="1" smtClean="0">
                        <a:ea typeface="Tahoma" panose="020B0604030504040204" pitchFamily="34" charset="0"/>
                        <a:cs typeface="Arial" panose="020B0604020202020204" pitchFamily="34" charset="0"/>
                      </a:rPr>
                      <m:t>𝛼</m:t>
                    </m:r>
                  </m:oMath>
                </a14:m>
                <a:r>
                  <a:rPr lang="fr-FR" sz="900" i="1" dirty="0" smtClean="0">
                    <a:ea typeface="Tahoma" panose="020B0604030504040204" pitchFamily="34" charset="0"/>
                    <a:cs typeface="Arial" panose="020B0604020202020204" pitchFamily="34" charset="0"/>
                  </a:rPr>
                  <a:t/>
                </a:r>
                <a:br>
                  <a:rPr lang="fr-FR" sz="900" i="1" dirty="0" smtClean="0">
                    <a:ea typeface="Tahoma" panose="020B0604030504040204" pitchFamily="34" charset="0"/>
                    <a:cs typeface="Arial" panose="020B0604020202020204" pitchFamily="34" charset="0"/>
                  </a:rPr>
                </a:br>
                <a:r>
                  <a:rPr lang="en-US" sz="900" i="1" dirty="0" smtClean="0">
                    <a:ea typeface="Tahoma" panose="020B0604030504040204" pitchFamily="34" charset="0"/>
                    <a:cs typeface="Arial" panose="020B0604020202020204" pitchFamily="34" charset="0"/>
                  </a:rPr>
                  <a:t>using a </a:t>
                </a:r>
                <a:r>
                  <a:rPr lang="en-US" sz="900" i="1" dirty="0">
                    <a:ea typeface="Tahoma" panose="020B0604030504040204" pitchFamily="34" charset="0"/>
                    <a:cs typeface="Arial" panose="020B0604020202020204" pitchFamily="34" charset="0"/>
                  </a:rPr>
                  <a:t>virtual material: (a) indentation </a:t>
                </a:r>
                <a:r>
                  <a:rPr lang="en-US" sz="900" i="1" dirty="0" smtClean="0">
                    <a:ea typeface="Tahoma" panose="020B0604030504040204" pitchFamily="34" charset="0"/>
                    <a:cs typeface="Arial" panose="020B0604020202020204" pitchFamily="34" charset="0"/>
                  </a:rPr>
                  <a:t>curve (b) residual topography</a:t>
                </a:r>
                <a:endParaRPr lang="fr-FR" sz="900" i="1" dirty="0">
                  <a:ea typeface="Tahoma" panose="020B0604030504040204" pitchFamily="34" charset="0"/>
                  <a:cs typeface="Arial" panose="020B0604020202020204"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039906" y="5029165"/>
                <a:ext cx="4704987" cy="369332"/>
              </a:xfrm>
              <a:prstGeom prst="rect">
                <a:avLst/>
              </a:prstGeom>
              <a:blipFill>
                <a:blip r:embed="rId3"/>
                <a:stretch>
                  <a:fillRect b="-4918"/>
                </a:stretch>
              </a:blipFill>
            </p:spPr>
            <p:txBody>
              <a:bodyPr/>
              <a:lstStyle/>
              <a:p>
                <a:r>
                  <a:rPr lang="fr-FR">
                    <a:noFill/>
                  </a:rPr>
                  <a:t> </a:t>
                </a:r>
              </a:p>
            </p:txBody>
          </p:sp>
        </mc:Fallback>
      </mc:AlternateContent>
      <p:sp>
        <p:nvSpPr>
          <p:cNvPr id="10" name="Rectangle 5"/>
          <p:cNvSpPr>
            <a:spLocks noChangeArrowheads="1"/>
          </p:cNvSpPr>
          <p:nvPr/>
        </p:nvSpPr>
        <p:spPr bwMode="auto">
          <a:xfrm>
            <a:off x="6101861" y="16813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28" name="Imag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2348" y="2527551"/>
            <a:ext cx="4821954" cy="15823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ChangeArrowheads="1"/>
          </p:cNvSpPr>
          <p:nvPr/>
        </p:nvSpPr>
        <p:spPr bwMode="auto">
          <a:xfrm>
            <a:off x="6526307" y="4490149"/>
            <a:ext cx="499333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fr-FR" sz="900" b="0" i="1" u="none" strike="noStrike" cap="none" normalizeH="0" baseline="0" dirty="0" smtClean="0">
                <a:ln>
                  <a:noFill/>
                </a:ln>
                <a:solidFill>
                  <a:srgbClr val="00000A"/>
                </a:solidFill>
                <a:effectLst/>
                <a:latin typeface="Calibri" panose="020F0502020204030204" pitchFamily="34" charset="0"/>
                <a:ea typeface="Times New Roman" panose="02020603050405020304" pitchFamily="18" charset="0"/>
                <a:cs typeface="FreeSans"/>
              </a:rPr>
              <a:t>Left - residual stress measurement over a spherical indentation cross-section using HR EBSD and</a:t>
            </a:r>
            <a:r>
              <a:rPr kumimoji="0" lang="en-GB" altLang="fr-FR" sz="900" b="0" i="1" u="none" strike="noStrike" cap="none" normalizeH="0" dirty="0" smtClean="0">
                <a:ln>
                  <a:noFill/>
                </a:ln>
                <a:solidFill>
                  <a:srgbClr val="00000A"/>
                </a:solidFill>
                <a:effectLst/>
                <a:latin typeface="Calibri" panose="020F0502020204030204" pitchFamily="34" charset="0"/>
                <a:ea typeface="Times New Roman" panose="02020603050405020304" pitchFamily="18" charset="0"/>
                <a:cs typeface="FreeSans"/>
              </a:rPr>
              <a:t> </a:t>
            </a:r>
            <a:r>
              <a:rPr kumimoji="0" lang="en-GB" altLang="fr-FR" sz="900" b="0" i="1" u="none" strike="noStrike" cap="none" normalizeH="0" baseline="0" dirty="0" smtClean="0">
                <a:ln>
                  <a:noFill/>
                </a:ln>
                <a:solidFill>
                  <a:srgbClr val="00000A"/>
                </a:solidFill>
                <a:effectLst/>
                <a:latin typeface="Calibri" panose="020F0502020204030204" pitchFamily="34" charset="0"/>
                <a:ea typeface="Times New Roman" panose="02020603050405020304" pitchFamily="18" charset="0"/>
                <a:cs typeface="FreeSans"/>
              </a:rPr>
              <a:t>comparison with CPFEM. Right: effect of crystal orientation (Inverse Pole Figure) on the volume fraction of elements under tensile residual stress</a:t>
            </a:r>
            <a:endParaRPr kumimoji="0" lang="en-GB"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6526306" y="5682371"/>
            <a:ext cx="5109883" cy="600164"/>
          </a:xfrm>
          <a:prstGeom prst="rect">
            <a:avLst/>
          </a:prstGeom>
        </p:spPr>
        <p:txBody>
          <a:bodyPr wrap="square">
            <a:spAutoFit/>
          </a:bodyPr>
          <a:lstStyle/>
          <a:p>
            <a:pPr algn="just">
              <a:spcBef>
                <a:spcPts val="800"/>
              </a:spcBef>
              <a:spcAft>
                <a:spcPts val="800"/>
              </a:spcAft>
            </a:pPr>
            <a:r>
              <a:rPr lang="en-US" sz="1100" kern="50" dirty="0" err="1">
                <a:solidFill>
                  <a:srgbClr val="00000A"/>
                </a:solidFill>
                <a:latin typeface="Calibri" panose="020F0502020204030204" pitchFamily="34" charset="0"/>
                <a:ea typeface="Times New Roman" panose="02020603050405020304" pitchFamily="18" charset="0"/>
                <a:cs typeface="font438"/>
              </a:rPr>
              <a:t>Breumier</a:t>
            </a:r>
            <a:r>
              <a:rPr lang="en-US" sz="1100" kern="50" dirty="0">
                <a:solidFill>
                  <a:srgbClr val="00000A"/>
                </a:solidFill>
                <a:latin typeface="Calibri" panose="020F0502020204030204" pitchFamily="34" charset="0"/>
                <a:ea typeface="Times New Roman" panose="02020603050405020304" pitchFamily="18" charset="0"/>
                <a:cs typeface="font438"/>
              </a:rPr>
              <a:t>, S., </a:t>
            </a:r>
            <a:r>
              <a:rPr lang="en-US" sz="1100" kern="50" dirty="0" err="1">
                <a:solidFill>
                  <a:srgbClr val="00000A"/>
                </a:solidFill>
                <a:latin typeface="Calibri" panose="020F0502020204030204" pitchFamily="34" charset="0"/>
                <a:ea typeface="Times New Roman" panose="02020603050405020304" pitchFamily="18" charset="0"/>
                <a:cs typeface="font438"/>
              </a:rPr>
              <a:t>Villani</a:t>
            </a:r>
            <a:r>
              <a:rPr lang="en-US" sz="1100" kern="50" dirty="0">
                <a:solidFill>
                  <a:srgbClr val="00000A"/>
                </a:solidFill>
                <a:latin typeface="Calibri" panose="020F0502020204030204" pitchFamily="34" charset="0"/>
                <a:ea typeface="Times New Roman" panose="02020603050405020304" pitchFamily="18" charset="0"/>
                <a:cs typeface="font438"/>
              </a:rPr>
              <a:t>, A., Maurice, C., Lévesque, M., </a:t>
            </a:r>
            <a:r>
              <a:rPr lang="en-US" sz="1100" kern="50" dirty="0" err="1">
                <a:solidFill>
                  <a:srgbClr val="00000A"/>
                </a:solidFill>
                <a:latin typeface="Calibri" panose="020F0502020204030204" pitchFamily="34" charset="0"/>
                <a:ea typeface="Times New Roman" panose="02020603050405020304" pitchFamily="18" charset="0"/>
                <a:cs typeface="font438"/>
              </a:rPr>
              <a:t>Kermouche</a:t>
            </a:r>
            <a:r>
              <a:rPr lang="en-US" sz="1100" kern="50" dirty="0">
                <a:solidFill>
                  <a:srgbClr val="00000A"/>
                </a:solidFill>
                <a:latin typeface="Calibri" panose="020F0502020204030204" pitchFamily="34" charset="0"/>
                <a:ea typeface="Times New Roman" panose="02020603050405020304" pitchFamily="18" charset="0"/>
                <a:cs typeface="font438"/>
              </a:rPr>
              <a:t>, G., 2019. Effect of crystal orientation on indentation-induced residual stress field: Simulation and experimental validation. Materials &amp; Design </a:t>
            </a:r>
            <a:r>
              <a:rPr lang="en-US" sz="1100" kern="50" dirty="0" smtClean="0">
                <a:solidFill>
                  <a:srgbClr val="00000A"/>
                </a:solidFill>
                <a:latin typeface="Calibri" panose="020F0502020204030204" pitchFamily="34" charset="0"/>
                <a:ea typeface="Times New Roman" panose="02020603050405020304" pitchFamily="18" charset="0"/>
                <a:cs typeface="font438"/>
              </a:rPr>
              <a:t>169, 107659</a:t>
            </a:r>
            <a:endParaRPr lang="fr-FR" sz="1100" kern="50" dirty="0">
              <a:solidFill>
                <a:srgbClr val="00000A"/>
              </a:solidFill>
              <a:latin typeface="Calibri" panose="020F0502020204030204" pitchFamily="34" charset="0"/>
              <a:ea typeface="Times New Roman" panose="02020603050405020304" pitchFamily="18" charset="0"/>
              <a:cs typeface="font438"/>
            </a:endParaRPr>
          </a:p>
        </p:txBody>
      </p:sp>
      <p:sp>
        <p:nvSpPr>
          <p:cNvPr id="14" name="Rectangle 13"/>
          <p:cNvSpPr/>
          <p:nvPr/>
        </p:nvSpPr>
        <p:spPr>
          <a:xfrm>
            <a:off x="967154" y="5691336"/>
            <a:ext cx="4913693" cy="769441"/>
          </a:xfrm>
          <a:prstGeom prst="rect">
            <a:avLst/>
          </a:prstGeom>
        </p:spPr>
        <p:txBody>
          <a:bodyPr wrap="square">
            <a:spAutoFit/>
          </a:bodyPr>
          <a:lstStyle/>
          <a:p>
            <a:pPr algn="just"/>
            <a:r>
              <a:rPr lang="fr-FR" sz="1100" dirty="0" smtClean="0"/>
              <a:t>E. Renner, A. </a:t>
            </a:r>
            <a:r>
              <a:rPr lang="fr-FR" sz="1100" dirty="0" err="1" smtClean="0"/>
              <a:t>Bourceret</a:t>
            </a:r>
            <a:r>
              <a:rPr lang="fr-FR" sz="1100" dirty="0" smtClean="0"/>
              <a:t>, Y. Gaillard, F. Amiot, P. </a:t>
            </a:r>
            <a:r>
              <a:rPr lang="fr-FR" sz="1100" dirty="0" err="1" smtClean="0"/>
              <a:t>Delobelle</a:t>
            </a:r>
            <a:r>
              <a:rPr lang="fr-FR" sz="1100" dirty="0" smtClean="0"/>
              <a:t>, F. Richard, 2020. Identifiability of single </a:t>
            </a:r>
            <a:r>
              <a:rPr lang="fr-FR" sz="1100" dirty="0" err="1" smtClean="0"/>
              <a:t>crystal</a:t>
            </a:r>
            <a:r>
              <a:rPr lang="fr-FR" sz="1100" dirty="0" smtClean="0"/>
              <a:t> </a:t>
            </a:r>
            <a:r>
              <a:rPr lang="fr-FR" sz="1100" dirty="0" err="1" smtClean="0"/>
              <a:t>plasticity</a:t>
            </a:r>
            <a:r>
              <a:rPr lang="fr-FR" sz="1100" dirty="0" smtClean="0"/>
              <a:t> </a:t>
            </a:r>
            <a:r>
              <a:rPr lang="fr-FR" sz="1100" dirty="0" err="1" smtClean="0"/>
              <a:t>parameters</a:t>
            </a:r>
            <a:r>
              <a:rPr lang="fr-FR" sz="1100" dirty="0" smtClean="0"/>
              <a:t> </a:t>
            </a:r>
            <a:r>
              <a:rPr lang="fr-FR" sz="1100" dirty="0" err="1" smtClean="0"/>
              <a:t>from</a:t>
            </a:r>
            <a:r>
              <a:rPr lang="fr-FR" sz="1100" dirty="0" smtClean="0"/>
              <a:t> </a:t>
            </a:r>
            <a:r>
              <a:rPr lang="fr-FR" sz="1100" dirty="0" err="1" smtClean="0"/>
              <a:t>residual</a:t>
            </a:r>
            <a:r>
              <a:rPr lang="fr-FR" sz="1100" dirty="0" smtClean="0"/>
              <a:t> topographies in Berkovich nanoindentation on FCC nickel, Journal of the </a:t>
            </a:r>
            <a:r>
              <a:rPr lang="fr-FR" sz="1100" dirty="0" err="1" smtClean="0"/>
              <a:t>Mechanics</a:t>
            </a:r>
            <a:r>
              <a:rPr lang="fr-FR" sz="1100" dirty="0" smtClean="0"/>
              <a:t> and </a:t>
            </a:r>
            <a:r>
              <a:rPr lang="fr-FR" sz="1100" dirty="0" err="1" smtClean="0"/>
              <a:t>Physics</a:t>
            </a:r>
            <a:r>
              <a:rPr lang="fr-FR" sz="1100" dirty="0" smtClean="0"/>
              <a:t> of </a:t>
            </a:r>
            <a:r>
              <a:rPr lang="fr-FR" sz="1100" dirty="0" err="1" smtClean="0"/>
              <a:t>Solids</a:t>
            </a:r>
            <a:r>
              <a:rPr lang="fr-FR" sz="1100" dirty="0" smtClean="0"/>
              <a:t>, vol. 138 , </a:t>
            </a:r>
            <a:r>
              <a:rPr lang="fr-FR" sz="1100" dirty="0" err="1" smtClean="0"/>
              <a:t>InPress</a:t>
            </a:r>
            <a:endParaRPr lang="fr-FR" sz="1100" dirty="0"/>
          </a:p>
        </p:txBody>
      </p:sp>
    </p:spTree>
    <p:extLst>
      <p:ext uri="{BB962C8B-B14F-4D97-AF65-F5344CB8AC3E}">
        <p14:creationId xmlns:p14="http://schemas.microsoft.com/office/powerpoint/2010/main" val="293790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230</Words>
  <Application>Microsoft Office PowerPoint</Application>
  <PresentationFormat>Grand écran</PresentationFormat>
  <Paragraphs>5</Paragraphs>
  <Slides>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Calibri</vt:lpstr>
      <vt:lpstr>Calibri Light</vt:lpstr>
      <vt:lpstr>font438</vt:lpstr>
      <vt:lpstr>FreeSans</vt:lpstr>
      <vt:lpstr>Tahoma</vt:lpstr>
      <vt:lpstr>Times New Roman</vt:lpstr>
      <vt:lpstr>Thème Office</vt:lpstr>
      <vt:lpstr>Présentation PowerPoint</vt:lpstr>
    </vt:vector>
  </TitlesOfParts>
  <Company>FEMTO-ST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FABRICE RICHARD</dc:creator>
  <cp:lastModifiedBy>FABRICE RICHARD</cp:lastModifiedBy>
  <cp:revision>4</cp:revision>
  <dcterms:created xsi:type="dcterms:W3CDTF">2020-04-07T15:58:27Z</dcterms:created>
  <dcterms:modified xsi:type="dcterms:W3CDTF">2020-04-07T16:15:46Z</dcterms:modified>
</cp:coreProperties>
</file>