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0" autoAdjust="0"/>
    <p:restoredTop sz="94660"/>
  </p:normalViewPr>
  <p:slideViewPr>
    <p:cSldViewPr snapToGrid="0">
      <p:cViewPr>
        <p:scale>
          <a:sx n="50" d="100"/>
          <a:sy n="50" d="100"/>
        </p:scale>
        <p:origin x="-44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73336-13F9-4E2A-B774-4EEF1FCDA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24000"/>
            <a:ext cx="8728364" cy="4128655"/>
          </a:xfrm>
        </p:spPr>
        <p:txBody>
          <a:bodyPr>
            <a:noAutofit/>
          </a:bodyPr>
          <a:lstStyle/>
          <a:p>
            <a:r>
              <a:rPr lang="pt-BR" sz="5400" dirty="0"/>
              <a:t>Sistema de monitoramento de ECG conectado por IOT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762085-BB93-45B7-B062-E5EC44F572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Proposta de projeto</a:t>
            </a:r>
          </a:p>
        </p:txBody>
      </p:sp>
    </p:spTree>
    <p:extLst>
      <p:ext uri="{BB962C8B-B14F-4D97-AF65-F5344CB8AC3E}">
        <p14:creationId xmlns:p14="http://schemas.microsoft.com/office/powerpoint/2010/main" val="172480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FF332-0424-4387-B780-6099F705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674706"/>
            <a:ext cx="7958331" cy="1077229"/>
          </a:xfrm>
        </p:spPr>
        <p:txBody>
          <a:bodyPr/>
          <a:lstStyle/>
          <a:p>
            <a:pPr algn="ctr"/>
            <a:r>
              <a:rPr lang="pt-BR" dirty="0"/>
              <a:t>	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E85059-C3DB-4915-90D5-3EB6EE5C8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218" y="2052116"/>
            <a:ext cx="8685921" cy="3997828"/>
          </a:xfrm>
        </p:spPr>
        <p:txBody>
          <a:bodyPr/>
          <a:lstStyle/>
          <a:p>
            <a:pPr>
              <a:buClr>
                <a:schemeClr val="tx1"/>
              </a:buClr>
              <a:buSzPct val="96000"/>
              <a:buFont typeface="Wingdings" panose="05000000000000000000" pitchFamily="2" charset="2"/>
              <a:buChar char="Ø"/>
            </a:pPr>
            <a:r>
              <a:rPr lang="pt-BR" dirty="0"/>
              <a:t>Monitoramento cardíaco </a:t>
            </a:r>
            <a:r>
              <a:rPr lang="pt-BR" b="1" u="sng" dirty="0"/>
              <a:t>domiciliar</a:t>
            </a:r>
            <a:r>
              <a:rPr lang="pt-BR" dirty="0"/>
              <a:t> de pacientes cardiopatas ou com suspeitas de desenvolve-las.</a:t>
            </a:r>
          </a:p>
          <a:p>
            <a:pPr>
              <a:buClr>
                <a:schemeClr val="tx1"/>
              </a:buClr>
              <a:buSzPct val="96000"/>
              <a:buFont typeface="Wingdings" panose="05000000000000000000" pitchFamily="2" charset="2"/>
              <a:buChar char="Ø"/>
            </a:pPr>
            <a:r>
              <a:rPr lang="pt-BR" dirty="0"/>
              <a:t>Segundo a OMS(</a:t>
            </a:r>
            <a:r>
              <a:rPr lang="pt-BR" dirty="0" err="1"/>
              <a:t>Org.Mund.Saúde</a:t>
            </a:r>
            <a:r>
              <a:rPr lang="pt-BR" dirty="0"/>
              <a:t>), as doenças cardiovasculares são as </a:t>
            </a:r>
            <a:r>
              <a:rPr lang="pt-BR" b="1" u="sng" dirty="0"/>
              <a:t>principais causadoras </a:t>
            </a:r>
            <a:r>
              <a:rPr lang="pt-BR" dirty="0"/>
              <a:t>de mortes no mundo, com 17,9 milhões de óbitos em 2019</a:t>
            </a:r>
          </a:p>
          <a:p>
            <a:pPr>
              <a:buClr>
                <a:schemeClr val="tx1"/>
              </a:buClr>
              <a:buSzPct val="96000"/>
              <a:buFont typeface="Wingdings" panose="05000000000000000000" pitchFamily="2" charset="2"/>
              <a:buChar char="Ø"/>
            </a:pPr>
            <a:r>
              <a:rPr lang="pt-BR" dirty="0"/>
              <a:t>No Brasil, segundo o Ministério da Saúde, cerca de 300 mil pessoas por ano são acometidas por Infarto Agudo do Miocárdio.</a:t>
            </a:r>
          </a:p>
          <a:p>
            <a:pPr>
              <a:buClr>
                <a:schemeClr val="tx1"/>
              </a:buClr>
              <a:buSzPct val="96000"/>
              <a:buFont typeface="Wingdings" panose="05000000000000000000" pitchFamily="2" charset="2"/>
              <a:buChar char="Ø"/>
            </a:pPr>
            <a:r>
              <a:rPr lang="pt-BR" dirty="0"/>
              <a:t>Até 2040  esse número terá um </a:t>
            </a:r>
            <a:r>
              <a:rPr lang="pt-BR" b="1" u="sng" dirty="0"/>
              <a:t>aumento de 250%</a:t>
            </a:r>
          </a:p>
        </p:txBody>
      </p:sp>
    </p:spTree>
    <p:extLst>
      <p:ext uri="{BB962C8B-B14F-4D97-AF65-F5344CB8AC3E}">
        <p14:creationId xmlns:p14="http://schemas.microsoft.com/office/powerpoint/2010/main" val="382199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FF332-0424-4387-B780-6099F705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674706"/>
            <a:ext cx="7958331" cy="1077229"/>
          </a:xfrm>
        </p:spPr>
        <p:txBody>
          <a:bodyPr/>
          <a:lstStyle/>
          <a:p>
            <a:pPr algn="ctr"/>
            <a:r>
              <a:rPr lang="pt-BR" dirty="0"/>
              <a:t>	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E85059-C3DB-4915-90D5-3EB6EE5C8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218" y="2052116"/>
            <a:ext cx="8685921" cy="3997828"/>
          </a:xfrm>
        </p:spPr>
        <p:txBody>
          <a:bodyPr/>
          <a:lstStyle/>
          <a:p>
            <a:pPr>
              <a:buClr>
                <a:schemeClr val="tx1"/>
              </a:buClr>
              <a:buSzPct val="96000"/>
              <a:buFont typeface="Wingdings" panose="05000000000000000000" pitchFamily="2" charset="2"/>
              <a:buChar char="Ø"/>
            </a:pPr>
            <a:r>
              <a:rPr lang="pt-BR" dirty="0"/>
              <a:t>Os custos estimados para tratamento cirúrgico e clínico de doenças cardiovasculares na </a:t>
            </a:r>
            <a:r>
              <a:rPr lang="pt-BR" b="1" u="sng" dirty="0"/>
              <a:t>rede SUS </a:t>
            </a:r>
            <a:r>
              <a:rPr lang="pt-BR" dirty="0"/>
              <a:t>foi de aprox. </a:t>
            </a:r>
            <a:r>
              <a:rPr lang="pt-BR" b="1" u="sng" dirty="0"/>
              <a:t>R$ 5 bilhões</a:t>
            </a:r>
            <a:r>
              <a:rPr lang="pt-BR" dirty="0"/>
              <a:t> no ano de 2015.</a:t>
            </a:r>
          </a:p>
          <a:p>
            <a:pPr>
              <a:buClr>
                <a:schemeClr val="tx1"/>
              </a:buClr>
              <a:buSzPct val="96000"/>
              <a:buFont typeface="Wingdings" panose="05000000000000000000" pitchFamily="2" charset="2"/>
              <a:buChar char="Ø"/>
            </a:pPr>
            <a:r>
              <a:rPr lang="pt-BR" b="1" u="sng" dirty="0"/>
              <a:t>Detecção precoce</a:t>
            </a:r>
            <a:r>
              <a:rPr lang="pt-BR" dirty="0"/>
              <a:t>  e </a:t>
            </a:r>
            <a:r>
              <a:rPr lang="pt-BR" b="1" u="sng" dirty="0"/>
              <a:t>assistência médica primária </a:t>
            </a:r>
            <a:r>
              <a:rPr lang="pt-BR" dirty="0"/>
              <a:t>diminuiria o número de mortes</a:t>
            </a:r>
          </a:p>
          <a:p>
            <a:pPr>
              <a:buClr>
                <a:schemeClr val="tx1"/>
              </a:buClr>
              <a:buSzPct val="96000"/>
              <a:buFont typeface="Wingdings" panose="05000000000000000000" pitchFamily="2" charset="2"/>
              <a:buChar char="Ø"/>
            </a:pPr>
            <a:r>
              <a:rPr lang="pt-BR" b="1" u="sng" dirty="0"/>
              <a:t>Risco </a:t>
            </a:r>
            <a:r>
              <a:rPr lang="pt-BR" dirty="0"/>
              <a:t>de contágio de doenças hospitalares como a COVID-19</a:t>
            </a:r>
          </a:p>
        </p:txBody>
      </p:sp>
    </p:spTree>
    <p:extLst>
      <p:ext uri="{BB962C8B-B14F-4D97-AF65-F5344CB8AC3E}">
        <p14:creationId xmlns:p14="http://schemas.microsoft.com/office/powerpoint/2010/main" val="333000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FF332-0424-4387-B780-6099F705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674706"/>
            <a:ext cx="7958331" cy="1077229"/>
          </a:xfrm>
        </p:spPr>
        <p:txBody>
          <a:bodyPr/>
          <a:lstStyle/>
          <a:p>
            <a:pPr algn="ctr"/>
            <a:r>
              <a:rPr lang="pt-BR" dirty="0"/>
              <a:t>	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E85059-C3DB-4915-90D5-3EB6EE5C8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218" y="2052116"/>
            <a:ext cx="8685921" cy="3997828"/>
          </a:xfrm>
        </p:spPr>
        <p:txBody>
          <a:bodyPr/>
          <a:lstStyle/>
          <a:p>
            <a:pPr>
              <a:buClr>
                <a:schemeClr val="tx1"/>
              </a:buClr>
              <a:buSzPct val="96000"/>
              <a:buFont typeface="Wingdings" panose="05000000000000000000" pitchFamily="2" charset="2"/>
              <a:buChar char="Ø"/>
            </a:pPr>
            <a:r>
              <a:rPr lang="pt-BR" dirty="0"/>
              <a:t>Monitorar os sinais de ECG (Eletrocardiográficos) com acesso remoto a qualquer momento usando o conceito de IOT.</a:t>
            </a:r>
          </a:p>
          <a:p>
            <a:pPr>
              <a:buClr>
                <a:schemeClr val="tx1"/>
              </a:buClr>
              <a:buSzPct val="96000"/>
              <a:buFont typeface="Wingdings" panose="05000000000000000000" pitchFamily="2" charset="2"/>
              <a:buChar char="Ø"/>
            </a:pPr>
            <a:r>
              <a:rPr lang="pt-BR" dirty="0"/>
              <a:t>Sistema robusto com </a:t>
            </a:r>
            <a:r>
              <a:rPr lang="pt-BR" u="sng" dirty="0"/>
              <a:t>baixo ruído</a:t>
            </a:r>
            <a:r>
              <a:rPr lang="pt-BR" dirty="0"/>
              <a:t> e resistente à interferências externas</a:t>
            </a:r>
          </a:p>
          <a:p>
            <a:pPr>
              <a:buClr>
                <a:schemeClr val="tx1"/>
              </a:buClr>
              <a:buSzPct val="96000"/>
              <a:buFont typeface="Wingdings" panose="05000000000000000000" pitchFamily="2" charset="2"/>
              <a:buChar char="Ø"/>
            </a:pPr>
            <a:r>
              <a:rPr lang="pt-BR" dirty="0"/>
              <a:t>Uso doméstico e de fácil operação pelo usuário.</a:t>
            </a:r>
          </a:p>
        </p:txBody>
      </p:sp>
    </p:spTree>
    <p:extLst>
      <p:ext uri="{BB962C8B-B14F-4D97-AF65-F5344CB8AC3E}">
        <p14:creationId xmlns:p14="http://schemas.microsoft.com/office/powerpoint/2010/main" val="302354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FF332-0424-4387-B780-6099F705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674706"/>
            <a:ext cx="7958331" cy="1077229"/>
          </a:xfrm>
        </p:spPr>
        <p:txBody>
          <a:bodyPr/>
          <a:lstStyle/>
          <a:p>
            <a:pPr algn="ctr"/>
            <a:r>
              <a:rPr lang="pt-BR" dirty="0"/>
              <a:t>	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E85059-C3DB-4915-90D5-3EB6EE5C8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218" y="2052116"/>
            <a:ext cx="8685921" cy="3997828"/>
          </a:xfrm>
        </p:spPr>
        <p:txBody>
          <a:bodyPr/>
          <a:lstStyle/>
          <a:p>
            <a:pPr>
              <a:buClr>
                <a:schemeClr val="tx1"/>
              </a:buClr>
              <a:buSzPct val="96000"/>
              <a:buFont typeface="Wingdings" panose="05000000000000000000" pitchFamily="2" charset="2"/>
              <a:buChar char="Ø"/>
            </a:pPr>
            <a:r>
              <a:rPr lang="pt-BR" dirty="0"/>
              <a:t>Usar o </a:t>
            </a:r>
            <a:r>
              <a:rPr lang="pt-BR" dirty="0" err="1"/>
              <a:t>Raspberry</a:t>
            </a:r>
            <a:r>
              <a:rPr lang="pt-BR" dirty="0"/>
              <a:t> Pi para energizar o sistema de aquisição e apresentar o sinal registrado nos periféricos</a:t>
            </a:r>
          </a:p>
          <a:p>
            <a:pPr>
              <a:buClr>
                <a:schemeClr val="tx1"/>
              </a:buClr>
              <a:buSzPct val="96000"/>
              <a:buFont typeface="Wingdings" panose="05000000000000000000" pitchFamily="2" charset="2"/>
              <a:buChar char="Ø"/>
            </a:pPr>
            <a:r>
              <a:rPr lang="pt-BR" dirty="0"/>
              <a:t>Baixo custo e operação intuitiva</a:t>
            </a:r>
          </a:p>
          <a:p>
            <a:pPr>
              <a:buClr>
                <a:schemeClr val="tx1"/>
              </a:buClr>
              <a:buSzPct val="96000"/>
              <a:buFont typeface="Wingdings" panose="05000000000000000000" pitchFamily="2" charset="2"/>
              <a:buChar char="Ø"/>
            </a:pPr>
            <a:r>
              <a:rPr lang="pt-BR" dirty="0"/>
              <a:t>Usar o Arduino para aquisição e condicionamento do sinal </a:t>
            </a:r>
          </a:p>
        </p:txBody>
      </p:sp>
    </p:spTree>
    <p:extLst>
      <p:ext uri="{BB962C8B-B14F-4D97-AF65-F5344CB8AC3E}">
        <p14:creationId xmlns:p14="http://schemas.microsoft.com/office/powerpoint/2010/main" val="199355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FF332-0424-4387-B780-6099F705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674706"/>
            <a:ext cx="7958331" cy="1077229"/>
          </a:xfrm>
        </p:spPr>
        <p:txBody>
          <a:bodyPr/>
          <a:lstStyle/>
          <a:p>
            <a:pPr algn="ctr"/>
            <a:r>
              <a:rPr lang="pt-BR" dirty="0"/>
              <a:t>	REQUISITOS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1EA8D86-15D2-4A0F-89A3-85029A8F4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E39519-D6A5-4575-89DD-8ADB7166B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1481749"/>
            <a:ext cx="5257801" cy="545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27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FF332-0424-4387-B780-6099F705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674706"/>
            <a:ext cx="7958331" cy="1077229"/>
          </a:xfrm>
        </p:spPr>
        <p:txBody>
          <a:bodyPr/>
          <a:lstStyle/>
          <a:p>
            <a:pPr algn="ctr"/>
            <a:r>
              <a:rPr lang="pt-BR" dirty="0"/>
              <a:t>	Revisão Bibliográfica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E85059-C3DB-4915-90D5-3EB6EE5C8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218" y="2052116"/>
            <a:ext cx="8685921" cy="3997828"/>
          </a:xfrm>
        </p:spPr>
        <p:txBody>
          <a:bodyPr>
            <a:normAutofit fontScale="25000" lnSpcReduction="20000"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6400" b="0" i="0" u="none" strike="noStrike" dirty="0" err="1">
                <a:effectLst/>
                <a:latin typeface="Arial" panose="020B0604020202020204" pitchFamily="34" charset="0"/>
              </a:rPr>
              <a:t>Becchetti</a:t>
            </a: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, C.; Neri, A.; Medical </a:t>
            </a:r>
            <a:r>
              <a:rPr lang="pt-BR" sz="6400" b="0" i="0" u="none" strike="noStrike" dirty="0" err="1">
                <a:effectLst/>
                <a:latin typeface="Arial" panose="020B0604020202020204" pitchFamily="34" charset="0"/>
              </a:rPr>
              <a:t>Instrument</a:t>
            </a: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 Design </a:t>
            </a:r>
            <a:r>
              <a:rPr lang="pt-BR" sz="6400" b="0" i="0" u="none" strike="noStrike" dirty="0" err="1">
                <a:effectLst/>
                <a:latin typeface="Arial" panose="020B0604020202020204" pitchFamily="34" charset="0"/>
              </a:rPr>
              <a:t>and</a:t>
            </a: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pt-BR" sz="6400" b="0" i="0" u="none" strike="noStrike" dirty="0" err="1">
                <a:effectLst/>
                <a:latin typeface="Arial" panose="020B0604020202020204" pitchFamily="34" charset="0"/>
              </a:rPr>
              <a:t>Development</a:t>
            </a: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: </a:t>
            </a:r>
            <a:r>
              <a:rPr lang="pt-BR" sz="6400" b="0" i="0" u="none" strike="noStrike" dirty="0" err="1">
                <a:effectLst/>
                <a:latin typeface="Arial" panose="020B0604020202020204" pitchFamily="34" charset="0"/>
              </a:rPr>
              <a:t>From</a:t>
            </a: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pt-BR" sz="6400" b="0" i="0" u="none" strike="noStrike" dirty="0" err="1">
                <a:effectLst/>
                <a:latin typeface="Arial" panose="020B0604020202020204" pitchFamily="34" charset="0"/>
              </a:rPr>
              <a:t>Requirements</a:t>
            </a: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pt-BR" sz="6400" b="0" i="0" u="none" strike="noStrike" dirty="0" err="1">
                <a:effectLst/>
                <a:latin typeface="Arial" panose="020B0604020202020204" pitchFamily="34" charset="0"/>
              </a:rPr>
              <a:t>to</a:t>
            </a: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 Market </a:t>
            </a:r>
            <a:r>
              <a:rPr lang="pt-BR" sz="6400" b="0" i="0" u="none" strike="noStrike" dirty="0" err="1">
                <a:effectLst/>
                <a:latin typeface="Arial" panose="020B0604020202020204" pitchFamily="34" charset="0"/>
              </a:rPr>
              <a:t>Placements</a:t>
            </a: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; Ed 1; </a:t>
            </a:r>
            <a:r>
              <a:rPr lang="pt-BR" sz="6400" b="0" i="0" u="none" strike="noStrike" dirty="0" err="1">
                <a:effectLst/>
                <a:latin typeface="Arial" panose="020B0604020202020204" pitchFamily="34" charset="0"/>
              </a:rPr>
              <a:t>Chinchester</a:t>
            </a: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: John </a:t>
            </a:r>
            <a:r>
              <a:rPr lang="pt-BR" sz="6400" b="0" i="0" u="none" strike="noStrike" dirty="0" err="1">
                <a:effectLst/>
                <a:latin typeface="Arial" panose="020B0604020202020204" pitchFamily="34" charset="0"/>
              </a:rPr>
              <a:t>Wiley</a:t>
            </a: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 &amp; Sons, 2013.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Reis, H. J. L. (</a:t>
            </a:r>
            <a:r>
              <a:rPr lang="pt-BR" sz="6400" b="0" i="0" u="none" strike="noStrike" dirty="0" err="1">
                <a:effectLst/>
                <a:latin typeface="Arial" panose="020B0604020202020204" pitchFamily="34" charset="0"/>
              </a:rPr>
              <a:t>el</a:t>
            </a: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 al.); ECG: manual prático de eletrocardiograma; São Paulo: Atheneu, 2013. Disponível em: ECG-Manual-Prático-de-Eletrocardiograma-HCor.pdf (uff.br).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Siqueira, A. da S. E. (et al.); Análise do Impacto Econômico das Doenças Cardiovasculares nos Últimos Cinco Anos no Brasil; v.109; n.01; 2017. Disponível em: https://doi.org/10.5935/abc.20170068.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6400" b="0" i="0" u="none" strike="noStrike" dirty="0" err="1">
                <a:effectLst/>
                <a:latin typeface="Arial" panose="020B0604020202020204" pitchFamily="34" charset="0"/>
              </a:rPr>
              <a:t>Lim</a:t>
            </a: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, Y. G. (et al.); ECG </a:t>
            </a:r>
            <a:r>
              <a:rPr lang="pt-BR" sz="6400" b="0" i="0" u="none" strike="noStrike" dirty="0" err="1">
                <a:effectLst/>
                <a:latin typeface="Arial" panose="020B0604020202020204" pitchFamily="34" charset="0"/>
              </a:rPr>
              <a:t>Recording</a:t>
            </a: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pt-BR" sz="6400" b="0" i="0" u="none" strike="noStrike" dirty="0" err="1">
                <a:effectLst/>
                <a:latin typeface="Arial" panose="020B0604020202020204" pitchFamily="34" charset="0"/>
              </a:rPr>
              <a:t>on</a:t>
            </a: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 a Bed </a:t>
            </a:r>
            <a:r>
              <a:rPr lang="pt-BR" sz="6400" b="0" i="0" u="none" strike="noStrike" dirty="0" err="1">
                <a:effectLst/>
                <a:latin typeface="Arial" panose="020B0604020202020204" pitchFamily="34" charset="0"/>
              </a:rPr>
              <a:t>During</a:t>
            </a: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pt-BR" sz="6400" b="0" i="0" u="none" strike="noStrike" dirty="0" err="1">
                <a:effectLst/>
                <a:latin typeface="Arial" panose="020B0604020202020204" pitchFamily="34" charset="0"/>
              </a:rPr>
              <a:t>Sleep</a:t>
            </a: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pt-BR" sz="6400" b="0" i="0" u="none" strike="noStrike" dirty="0" err="1">
                <a:effectLst/>
                <a:latin typeface="Arial" panose="020B0604020202020204" pitchFamily="34" charset="0"/>
              </a:rPr>
              <a:t>Without</a:t>
            </a: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 Direct </a:t>
            </a:r>
            <a:r>
              <a:rPr lang="pt-BR" sz="6400" b="0" i="0" u="none" strike="noStrike" dirty="0" err="1">
                <a:effectLst/>
                <a:latin typeface="Arial" panose="020B0604020202020204" pitchFamily="34" charset="0"/>
              </a:rPr>
              <a:t>Skin-Contact</a:t>
            </a: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; IEEE </a:t>
            </a:r>
            <a:r>
              <a:rPr lang="pt-BR" sz="6400" b="0" i="0" u="none" strike="noStrike" dirty="0" err="1">
                <a:effectLst/>
                <a:latin typeface="Arial" panose="020B0604020202020204" pitchFamily="34" charset="0"/>
              </a:rPr>
              <a:t>Transactions</a:t>
            </a: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pt-BR" sz="6400" b="0" i="0" u="none" strike="noStrike" dirty="0" err="1">
                <a:effectLst/>
                <a:latin typeface="Arial" panose="020B0604020202020204" pitchFamily="34" charset="0"/>
              </a:rPr>
              <a:t>on</a:t>
            </a: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pt-BR" sz="6400" b="0" i="0" u="none" strike="noStrike" dirty="0" err="1">
                <a:effectLst/>
                <a:latin typeface="Arial" panose="020B0604020202020204" pitchFamily="34" charset="0"/>
              </a:rPr>
              <a:t>Biomedical</a:t>
            </a: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pt-BR" sz="6400" b="0" i="0" u="none" strike="noStrike" dirty="0" err="1">
                <a:effectLst/>
                <a:latin typeface="Arial" panose="020B0604020202020204" pitchFamily="34" charset="0"/>
              </a:rPr>
              <a:t>Engineering</a:t>
            </a: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; v.54; n.04; 2007.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https://www.embarcados.com.br/</a:t>
            </a:r>
            <a:r>
              <a:rPr lang="pt-BR" sz="6400" b="0" i="0" u="none" strike="noStrike" dirty="0" err="1">
                <a:effectLst/>
                <a:latin typeface="Arial" panose="020B0604020202020204" pitchFamily="34" charset="0"/>
              </a:rPr>
              <a:t>arduino</a:t>
            </a: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-taxa-de-amostragem-conversor-ad/#Leitura-padrao-do-AD-no-Arduino.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https://www.who.int/</a:t>
            </a:r>
            <a:r>
              <a:rPr lang="pt-BR" sz="6400" b="0" i="0" u="none" strike="noStrike" dirty="0" err="1">
                <a:effectLst/>
                <a:latin typeface="Arial" panose="020B0604020202020204" pitchFamily="34" charset="0"/>
              </a:rPr>
              <a:t>news-room</a:t>
            </a: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/</a:t>
            </a:r>
            <a:r>
              <a:rPr lang="pt-BR" sz="6400" b="0" i="0" u="none" strike="noStrike" dirty="0" err="1">
                <a:effectLst/>
                <a:latin typeface="Arial" panose="020B0604020202020204" pitchFamily="34" charset="0"/>
              </a:rPr>
              <a:t>fact-sheets</a:t>
            </a: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/</a:t>
            </a:r>
            <a:r>
              <a:rPr lang="pt-BR" sz="6400" b="0" i="0" u="none" strike="noStrike" dirty="0" err="1">
                <a:effectLst/>
                <a:latin typeface="Arial" panose="020B0604020202020204" pitchFamily="34" charset="0"/>
              </a:rPr>
              <a:t>detail</a:t>
            </a: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/cardiovascular-</a:t>
            </a:r>
            <a:r>
              <a:rPr lang="pt-BR" sz="6400" b="0" i="0" u="none" strike="noStrike" dirty="0" err="1">
                <a:effectLst/>
                <a:latin typeface="Arial" panose="020B0604020202020204" pitchFamily="34" charset="0"/>
              </a:rPr>
              <a:t>diseases</a:t>
            </a: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-(</a:t>
            </a:r>
            <a:r>
              <a:rPr lang="pt-BR" sz="6400" b="0" i="0" u="none" strike="noStrike" dirty="0" err="1">
                <a:effectLst/>
                <a:latin typeface="Arial" panose="020B0604020202020204" pitchFamily="34" charset="0"/>
              </a:rPr>
              <a:t>cvds</a:t>
            </a: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).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https://www.medicinanet.com.br/cid10/i.htm.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6400" b="0" i="0" u="none" strike="noStrike" dirty="0">
                <a:effectLst/>
                <a:latin typeface="Arial" panose="020B0604020202020204" pitchFamily="34" charset="0"/>
              </a:rPr>
              <a:t>ASSOCIAÇÃO BRASILEIRA DE NORMAS TÉCNICAS. </a:t>
            </a:r>
            <a:r>
              <a:rPr lang="pt-BR" sz="6400" b="1" i="0" u="none" strike="noStrike" dirty="0">
                <a:effectLst/>
                <a:latin typeface="Arial" panose="020B0604020202020204" pitchFamily="34" charset="0"/>
              </a:rPr>
              <a:t>ABNT NBR 60601-1: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9737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{F31C5A1B-BB84-4451-84F3-A9EC2B58A89C}tf16401375</Template>
  <TotalTime>69</TotalTime>
  <Words>432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Sistema de monitoramento de ECG conectado por IOT</vt:lpstr>
      <vt:lpstr> JUSTIFICATIVA</vt:lpstr>
      <vt:lpstr> JUSTIFICATIVA</vt:lpstr>
      <vt:lpstr> OBJETIVOS</vt:lpstr>
      <vt:lpstr> REQUISITOS</vt:lpstr>
      <vt:lpstr> REQUISITOS</vt:lpstr>
      <vt:lpstr> Revisão Bibliográfica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monitoramento de ECG conectado por IOT</dc:title>
  <dc:creator>Gabriel Martins</dc:creator>
  <cp:lastModifiedBy>Gabriel Martins</cp:lastModifiedBy>
  <cp:revision>2</cp:revision>
  <dcterms:created xsi:type="dcterms:W3CDTF">2022-02-04T13:45:17Z</dcterms:created>
  <dcterms:modified xsi:type="dcterms:W3CDTF">2022-02-04T14:54:49Z</dcterms:modified>
</cp:coreProperties>
</file>