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6" r:id="rId10"/>
    <p:sldId id="267" r:id="rId11"/>
    <p:sldId id="263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6B899-81F1-406E-9AC5-5D3B11679550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57CE9-51C7-43C5-B00C-1CE8630A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Rotina é tudo que a gente repete no dia a dia e nós sabemos que tem um resultado esperado, por exemplo, acordamos de manhã e repetimos todas as coisas efetivas para o corpo e mente.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banco de dados relacional é o mesmo sentido, temos a rotina programada para ser repetida.</a:t>
            </a:r>
          </a:p>
          <a:p>
            <a:r>
              <a:rPr lang="pt-BR" sz="2800"/>
              <a:t>É possível realizar rotinas em banco de dados?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Nós temos a opção de criar uma consulta onde ele faça a tarefa desejada e sempre que necessitar, reescrever, tendo em mente que terá de lembrar linha por linha pra aplicar na tarefa e é onde a gente cria a rotina. A rotina é uma consulta ou um código que já está pronto só para aplicarmos. Onde se cria a simplicidade.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57CE9-51C7-43C5-B00C-1CE8630A5E6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07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481B-DED5-40F6-A018-BC650CCF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24F62-B3B8-44C9-86AE-1E804DB42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3AAF-FEB8-452A-A396-51502A9D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A07B-1362-4822-89A4-DF703EA0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DDEC-537A-445C-BDA9-14CDA50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9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4818-88A4-49A9-AC21-69665D31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AD8E-6563-4D09-88B1-017C8F3F7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2B-D78D-421B-8D40-EB2E74CE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3430-44A5-47A4-9251-AB3124F0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35CD-5F36-466C-BE07-F1CDF687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13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71AE8-3FB7-4BA9-A483-63755371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95A0E-544B-4840-95CA-6D84CFA3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E2D2-C603-4665-B2FC-57020ED2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D230-2424-412C-B068-50275D86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F7F7-7886-4C7D-890A-7A0E7BF1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6805-FF8B-4DB3-97DD-790904FB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B1A2-6619-407E-884F-2C7BF26B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A7B0-9D82-4E85-8A83-C64C810A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901C-B727-4C32-8349-9FA4E3AE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FB4A-98EA-4C6C-B0F5-21C832C1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54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D5C4-642E-4D61-BEA8-7A65E03E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2245-ED68-441B-84FD-BC794E8A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94AB-9AC2-49F6-A6CD-30017B4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682F-4569-4156-B15F-BD547E01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9244-94FD-490D-A372-FBB389EF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87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02DE-4A9F-427E-A8C7-6F65EC68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B936-B367-46AF-880E-21B06E77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A17E8-4981-45EB-A349-011F9AED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3A0E-99F3-47DD-88EA-4D5DA886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36155-7719-430B-94F2-E75A6AA3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26AC-AEB6-489C-8941-7D48E2E9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74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606-530D-4611-8D4C-68BDFE85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4C46-AE4F-4B22-87E0-B77B71D7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6DD39-21F2-452C-A9DA-0D926600C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FD9C8-7E91-48DC-A7F8-7EE0BED9F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3F9EA-FEB2-407B-933E-9908DD8C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775FC-AF28-4612-8098-30FEA781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D5409-9443-4A1B-AF8C-964F309E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16E9B-63E7-4718-B573-C65A986B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5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E6C-D5F4-42E2-99AA-65BFCFF1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C52FB-CAD7-481B-A4F7-A8C3E725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6E663-C931-46A8-BAA2-3AEF3F5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4C055-8179-49DB-9137-10E12684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3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9AFD9-A6B3-45F6-8937-F3D5632C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0ACD0-67D1-4F5C-9770-8EB99096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054E0-9649-448F-8702-8F036D69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3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4E37-E7A8-4A98-AF89-3C028537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988A-3B3B-4F85-B9EE-9A1E6486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5959-714D-4FFD-B50D-786C2D965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9092F-B2D8-4D7F-944C-D9A02F80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9382-EF77-49A4-A7E8-3474B528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0E53-AFC2-445F-B050-15E95AA3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3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947-3AD0-4A37-8144-7412442F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54D2E-D564-4CD8-B6FD-EED83B9EE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81A9F-17CE-4C60-B41F-BFF0594A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0254E-AE1C-4D0C-8F70-688F0DEE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408B5-A4C8-4E91-AD85-A1AFB566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D4524-92BD-436C-9F0D-D18BFDE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818CB-6249-4E88-BB57-F1D3DC38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5133-2B8E-44E6-B033-9D9DC8E8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DBD7-50A9-4E68-AF61-FBE612944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FFF2-9639-4CD9-91BF-B7AD7286884D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16B5-3C7B-443D-9418-3D5DF9372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E26F-5FCE-4D0E-BDCF-77C04F0CA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36CD-2203-40F8-A4F4-5B4182FC6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78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BA-3151-4699-8233-633C6E93E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Stored Routines </a:t>
            </a:r>
            <a:r>
              <a:rPr lang="en-US" dirty="0" err="1"/>
              <a:t>em</a:t>
            </a:r>
            <a:r>
              <a:rPr lang="en-US" dirty="0"/>
              <a:t> MySQL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BB7D5-58B5-4C5B-B902-EBCF1C263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Arial MT"/>
                <a:ea typeface="Arial MT"/>
                <a:cs typeface="Arial MT"/>
              </a:rPr>
              <a:t>Instituição: Instituto Federal do Rio Grande do Sul - </a:t>
            </a:r>
            <a:r>
              <a:rPr lang="pt-PT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Campus </a:t>
            </a:r>
            <a:r>
              <a:rPr lang="pt-PT" sz="1800" dirty="0">
                <a:effectLst/>
                <a:latin typeface="Arial MT"/>
                <a:ea typeface="Arial MT"/>
                <a:cs typeface="Arial MT"/>
              </a:rPr>
              <a:t>Sertão.</a:t>
            </a:r>
            <a:r>
              <a:rPr lang="pt-PT" sz="1800" spc="-235" dirty="0"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r>
              <a:rPr lang="pt-PT" sz="1800" dirty="0">
                <a:effectLst/>
                <a:latin typeface="Arial MT"/>
                <a:ea typeface="Arial MT"/>
                <a:cs typeface="Arial MT"/>
              </a:rPr>
              <a:t>Professor: Iuri Nascimento Santos</a:t>
            </a:r>
            <a:endParaRPr lang="pt-BR" sz="1800" dirty="0">
              <a:effectLst/>
              <a:latin typeface="Arial MT"/>
              <a:ea typeface="Arial MT"/>
              <a:cs typeface="Arial MT"/>
            </a:endParaRP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9DBF-CCFD-4698-A969-AD752ADE2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452E-E4CA-43BF-969F-8CF4F4E7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Atividades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63C5-2545-4651-91CA-DF81CCB0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CRIAR UMA FUNÇÃO ARMAZENADA QUE: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	a)  MOSTRE O VALOR DE 10 PRODUTOS COM DESCONTO DE 5% (FUNÇÃO DE VENDA EM ATACADO);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b)  MOSTRE O VALOR DE UM PEDIDO SE ELE FOR FEITO 3 VEZES, SOMANDO OS VALORES E DANDO DESCONTO DE 10%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c)  </a:t>
            </a:r>
            <a:endParaRPr lang="pt-BR" sz="1800" b="1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4CBE-B2E0-4573-A8FD-97BED264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36BC-AFBB-4C62-890A-46C92032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733" y="337632"/>
            <a:ext cx="5116533" cy="1325563"/>
          </a:xfrm>
        </p:spPr>
        <p:txBody>
          <a:bodyPr/>
          <a:lstStyle/>
          <a:p>
            <a:pPr algn="ctr"/>
            <a:r>
              <a:rPr lang="en-US" dirty="0"/>
              <a:t>Stored Procedures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17E-76CD-46AC-9304-4747F68D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070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Procedimento</a:t>
            </a:r>
            <a:r>
              <a:rPr lang="en-US" dirty="0"/>
              <a:t> </a:t>
            </a:r>
            <a:r>
              <a:rPr lang="en-US" dirty="0" err="1"/>
              <a:t>Armazenado</a:t>
            </a:r>
            <a:r>
              <a:rPr lang="en-US" dirty="0"/>
              <a:t> é um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SQL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executados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com um CALL.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19D1F-96D5-45B5-AC40-9F39DD66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52148F-2863-4B02-95D6-501E62A93EB5}"/>
              </a:ext>
            </a:extLst>
          </p:cNvPr>
          <p:cNvSpPr txBox="1"/>
          <p:nvPr/>
        </p:nvSpPr>
        <p:spPr>
          <a:xfrm>
            <a:off x="838200" y="2826327"/>
            <a:ext cx="5408222" cy="266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SINTAXE PADRÃO: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Criação:</a:t>
            </a:r>
            <a:b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PROCEDURE nome_procedimento (parâmetros)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declarações;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Invocação: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nome_procedimento (parâmetros);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Excluir:</a:t>
            </a:r>
          </a:p>
          <a:p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DROP PROCEDURE nomedoprocedimento;</a:t>
            </a:r>
            <a:endParaRPr lang="pt-BR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E14B79-3490-4F89-AB93-A5736E5E175D}"/>
              </a:ext>
            </a:extLst>
          </p:cNvPr>
          <p:cNvSpPr txBox="1">
            <a:spLocks/>
          </p:cNvSpPr>
          <p:nvPr/>
        </p:nvSpPr>
        <p:spPr>
          <a:xfrm>
            <a:off x="3650547" y="794966"/>
            <a:ext cx="4890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Procedimentos</a:t>
            </a:r>
            <a:r>
              <a:rPr lang="en-US" sz="2800" dirty="0"/>
              <a:t> </a:t>
            </a:r>
            <a:r>
              <a:rPr lang="en-US" sz="2800" dirty="0" err="1"/>
              <a:t>Armazenados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933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F784-624B-4977-B56A-D1D3D827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E783-D4B8-4C4A-8D04-52FABF32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`VerFaltaDB`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`alunoFaltas`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COMMENT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'Procedimento para verificar a quantidade de faltas de um aluno.'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SELECT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Cod_Aluno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Numero_Chamada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	QtdFaltas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Faltas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FROM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turmadb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WHERE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alunoFaltas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E3659-8330-444A-8E59-E0CEDF79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7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36BC-AFBB-4C62-890A-46C92032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733" y="337632"/>
            <a:ext cx="5116533" cy="1325563"/>
          </a:xfrm>
        </p:spPr>
        <p:txBody>
          <a:bodyPr/>
          <a:lstStyle/>
          <a:p>
            <a:pPr algn="ctr"/>
            <a:r>
              <a:rPr lang="en-US" dirty="0"/>
              <a:t>Triggers DML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17E-76CD-46AC-9304-4747F68D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868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São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que é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sempre que </a:t>
            </a:r>
            <a:r>
              <a:rPr lang="en-US" dirty="0" err="1"/>
              <a:t>acontece</a:t>
            </a:r>
            <a:r>
              <a:rPr lang="en-US" dirty="0"/>
              <a:t> um </a:t>
            </a:r>
            <a:r>
              <a:rPr lang="en-US" dirty="0" err="1"/>
              <a:t>evento</a:t>
            </a:r>
            <a:r>
              <a:rPr lang="en-US" dirty="0"/>
              <a:t> especial,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INSERT, DELETE </a:t>
            </a:r>
            <a:r>
              <a:rPr lang="en-US" dirty="0" err="1"/>
              <a:t>ou</a:t>
            </a:r>
            <a:r>
              <a:rPr lang="en-US" dirty="0"/>
              <a:t> UPDATE.</a:t>
            </a:r>
            <a:br>
              <a:rPr lang="en-US" dirty="0"/>
            </a:b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DDL para </a:t>
            </a:r>
            <a:r>
              <a:rPr lang="en-US" dirty="0" err="1"/>
              <a:t>eventos</a:t>
            </a:r>
            <a:r>
              <a:rPr lang="en-US" dirty="0"/>
              <a:t> que alteram a </a:t>
            </a:r>
            <a:r>
              <a:rPr lang="en-US" dirty="0" err="1"/>
              <a:t>estrutura</a:t>
            </a:r>
            <a:r>
              <a:rPr lang="en-US" dirty="0"/>
              <a:t> e o DML que é um </a:t>
            </a:r>
            <a:r>
              <a:rPr lang="en-US" dirty="0" err="1"/>
              <a:t>evento</a:t>
            </a:r>
            <a:r>
              <a:rPr lang="en-US" dirty="0"/>
              <a:t> de </a:t>
            </a:r>
            <a:r>
              <a:rPr lang="en-US" dirty="0" err="1"/>
              <a:t>disparo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modificação</a:t>
            </a:r>
            <a:r>
              <a:rPr lang="en-US" dirty="0"/>
              <a:t> de dados.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19D1F-96D5-45B5-AC40-9F39DD66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52148F-2863-4B02-95D6-501E62A93EB5}"/>
              </a:ext>
            </a:extLst>
          </p:cNvPr>
          <p:cNvSpPr txBox="1"/>
          <p:nvPr/>
        </p:nvSpPr>
        <p:spPr>
          <a:xfrm>
            <a:off x="838200" y="2816628"/>
            <a:ext cx="5257799" cy="289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SINTAXE PADRÃO:</a:t>
            </a:r>
            <a:b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Criação:</a:t>
            </a:r>
            <a:br>
              <a:rPr lang="pt-B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TRIGGER nome_gatilho</a:t>
            </a:r>
            <a:b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nome_tabela</a:t>
            </a:r>
            <a:b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{AFTER | BEFORE | INSTEAD OF}  {[INSERT],[UPDATE],[DELETE]}</a:t>
            </a:r>
            <a:b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nome_tabela</a:t>
            </a:r>
            <a:b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ROW</a:t>
            </a:r>
            <a:b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b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declarações</a:t>
            </a:r>
            <a:b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E14B79-3490-4F89-AB93-A5736E5E175D}"/>
              </a:ext>
            </a:extLst>
          </p:cNvPr>
          <p:cNvSpPr txBox="1">
            <a:spLocks/>
          </p:cNvSpPr>
          <p:nvPr/>
        </p:nvSpPr>
        <p:spPr>
          <a:xfrm>
            <a:off x="3650547" y="794966"/>
            <a:ext cx="4890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1" dirty="0"/>
              <a:t>“</a:t>
            </a:r>
            <a:r>
              <a:rPr lang="en-US" sz="2800" i="1" dirty="0" err="1"/>
              <a:t>gatilhos</a:t>
            </a:r>
            <a:r>
              <a:rPr lang="en-US" sz="2800" i="1" dirty="0"/>
              <a:t>”</a:t>
            </a:r>
            <a:endParaRPr lang="pt-BR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A8FA9-49FB-4174-8921-18D86C7C8FD4}"/>
              </a:ext>
            </a:extLst>
          </p:cNvPr>
          <p:cNvSpPr txBox="1"/>
          <p:nvPr/>
        </p:nvSpPr>
        <p:spPr>
          <a:xfrm>
            <a:off x="5925788" y="3681737"/>
            <a:ext cx="5428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Invocação: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Automática, assim que o comando selecionado na função acontecer;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Excluir:</a:t>
            </a:r>
          </a:p>
          <a:p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DROP TRIGGER nome_gatilho;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78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F784-624B-4977-B56A-D1D3D827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E783-D4B8-4C4A-8D04-52FABF32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TRIGGER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MediaAluno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BEFORE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turmadb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EACH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ROW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SET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NotaMedia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((</a:t>
            </a: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NotaS1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NotaS2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)/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E3659-8330-444A-8E59-E0CEDF79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6ECF-2143-46AC-AD1B-4FC8F332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18" y="2103437"/>
            <a:ext cx="10515600" cy="1325563"/>
          </a:xfrm>
        </p:spPr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rotinas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76F50-3DE3-42C3-8ABB-CFDAD00DDC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9"/>
          <a:stretch/>
        </p:blipFill>
        <p:spPr>
          <a:xfrm>
            <a:off x="5874245" y="683748"/>
            <a:ext cx="5479555" cy="5490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A57C7-03CD-4042-BB40-419DAA4B02EA}"/>
              </a:ext>
            </a:extLst>
          </p:cNvPr>
          <p:cNvSpPr txBox="1"/>
          <p:nvPr/>
        </p:nvSpPr>
        <p:spPr>
          <a:xfrm>
            <a:off x="1080655" y="3075057"/>
            <a:ext cx="4699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/>
              <a:t>Hábito</a:t>
            </a:r>
            <a:r>
              <a:rPr lang="en-US" sz="2000" dirty="0"/>
              <a:t> de </a:t>
            </a:r>
            <a:r>
              <a:rPr lang="en-US" sz="2000" dirty="0" err="1"/>
              <a:t>repetir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</a:p>
          <a:p>
            <a:pPr algn="r"/>
            <a:r>
              <a:rPr lang="en-US" sz="2000" dirty="0"/>
              <a:t>para </a:t>
            </a:r>
            <a:r>
              <a:rPr lang="en-US" sz="2000" dirty="0" err="1"/>
              <a:t>ter</a:t>
            </a:r>
            <a:r>
              <a:rPr lang="en-US" sz="2000" dirty="0"/>
              <a:t> um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dirty="0" err="1"/>
              <a:t>esperado</a:t>
            </a:r>
            <a:r>
              <a:rPr lang="en-US" sz="2000" dirty="0"/>
              <a:t>.</a:t>
            </a:r>
            <a:endParaRPr lang="pt-B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20502-D3BE-44A9-B911-7299542AB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266A-191A-4201-A377-243E76D8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385" y="1251557"/>
            <a:ext cx="5522025" cy="77912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Function, Procedure e Triggers</a:t>
            </a:r>
            <a:endParaRPr lang="pt-B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20FC-D342-4A6C-B7EB-E2BA150AA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45" y="1995055"/>
            <a:ext cx="6401509" cy="32007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676065-9127-4449-9E3F-B41A2B71FDAB}"/>
              </a:ext>
            </a:extLst>
          </p:cNvPr>
          <p:cNvSpPr txBox="1">
            <a:spLocks/>
          </p:cNvSpPr>
          <p:nvPr/>
        </p:nvSpPr>
        <p:spPr>
          <a:xfrm>
            <a:off x="3730582" y="553151"/>
            <a:ext cx="50356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Rotinas Armazenadas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7570A-9365-40D6-A87F-1F2899F23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2B65-2E8F-4A9F-A1DA-CA517611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648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Banco de dados </a:t>
            </a:r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3585D-2F9B-4B07-A41A-2E0A6CDFECAF}"/>
              </a:ext>
            </a:extLst>
          </p:cNvPr>
          <p:cNvSpPr txBox="1"/>
          <p:nvPr/>
        </p:nvSpPr>
        <p:spPr>
          <a:xfrm>
            <a:off x="5406266" y="3915934"/>
            <a:ext cx="456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/>
              <a:t>Cod_Aluno</a:t>
            </a:r>
            <a:r>
              <a:rPr lang="en-US" sz="1600" dirty="0"/>
              <a:t> se </a:t>
            </a:r>
            <a:r>
              <a:rPr lang="en-US" sz="1600" dirty="0" err="1"/>
              <a:t>refere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da </a:t>
            </a:r>
            <a:r>
              <a:rPr lang="en-US" sz="1600" dirty="0" err="1"/>
              <a:t>chamada</a:t>
            </a:r>
            <a:r>
              <a:rPr lang="en-US" sz="1600" dirty="0"/>
              <a:t>. </a:t>
            </a:r>
          </a:p>
          <a:p>
            <a:pPr algn="r"/>
            <a:r>
              <a:rPr lang="en-US" sz="1600" dirty="0"/>
              <a:t>NotaS1 e NotaS2 </a:t>
            </a:r>
            <a:r>
              <a:rPr lang="en-US" sz="1600" dirty="0" err="1"/>
              <a:t>são</a:t>
            </a:r>
            <a:r>
              <a:rPr lang="en-US" sz="1600" dirty="0"/>
              <a:t> as </a:t>
            </a:r>
            <a:r>
              <a:rPr lang="en-US" sz="1600" dirty="0" err="1"/>
              <a:t>notas</a:t>
            </a:r>
            <a:r>
              <a:rPr lang="en-US" sz="1600" dirty="0"/>
              <a:t> dos </a:t>
            </a:r>
            <a:r>
              <a:rPr lang="en-US" sz="1600" dirty="0" err="1"/>
              <a:t>semestres</a:t>
            </a:r>
            <a:r>
              <a:rPr lang="en-US" sz="1600" dirty="0"/>
              <a:t> do </a:t>
            </a:r>
            <a:r>
              <a:rPr lang="en-US" sz="1600" dirty="0" err="1"/>
              <a:t>ano</a:t>
            </a:r>
            <a:r>
              <a:rPr lang="en-US" sz="1600" dirty="0"/>
              <a:t>.</a:t>
            </a:r>
            <a:endParaRPr lang="pt-B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2A09F0-FAEB-40B5-A489-C62EB623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88" y="2590371"/>
            <a:ext cx="8687019" cy="1102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0A40F-AE47-4599-925E-0775D273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3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36BC-AFBB-4C62-890A-46C92032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64" y="500062"/>
            <a:ext cx="2498271" cy="1325563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17E-76CD-46AC-9304-4747F68D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070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Tem</a:t>
            </a:r>
            <a:r>
              <a:rPr lang="en-US" dirty="0"/>
              <a:t> o valor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fornecidos</a:t>
            </a:r>
            <a:r>
              <a:rPr lang="en-US" dirty="0"/>
              <a:t> e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executada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 err="1"/>
              <a:t>sozinha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acompanhada</a:t>
            </a:r>
            <a:r>
              <a:rPr lang="en-US" dirty="0"/>
              <a:t> de outros </a:t>
            </a:r>
            <a:r>
              <a:rPr lang="en-US" dirty="0" err="1"/>
              <a:t>comandos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19D1F-96D5-45B5-AC40-9F39DD66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52148F-2863-4B02-95D6-501E62A93EB5}"/>
              </a:ext>
            </a:extLst>
          </p:cNvPr>
          <p:cNvSpPr txBox="1"/>
          <p:nvPr/>
        </p:nvSpPr>
        <p:spPr>
          <a:xfrm>
            <a:off x="838200" y="2629189"/>
            <a:ext cx="10606558" cy="313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SINTAXE PADRÃO: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Criação:</a:t>
            </a:r>
            <a:b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FUNCTION nome_função (parâmetros) (aqui se passa também o tipo de dado para quando a função for invocada, apenas declarar o valor, sem o tipo)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tipo_dados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[NOT] DETERMINISTIC (se sim, vão retornar sempre o mesmo resultado quando são chamadas com o uso de um conjunto específico de parâmetros e o mesmo estado)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(exemplo: na média você recebe a média do valor, mas no GETDATE você sempre recebe o horário diferente)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código_da_função; (o que ela executa);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Invocação:</a:t>
            </a:r>
            <a:b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 nome_função(parâmetros);</a:t>
            </a:r>
          </a:p>
          <a:p>
            <a:r>
              <a:rPr lang="pt-BR" sz="1200" dirty="0"/>
              <a:t>Deletar:</a:t>
            </a:r>
            <a:br>
              <a:rPr lang="pt-BR" sz="1200" dirty="0"/>
            </a:br>
            <a:r>
              <a:rPr lang="pt-BR" sz="1200" dirty="0"/>
              <a:t>DROP FUNCTION bancodedados.nomedafunção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553558-735A-4AF1-8A83-DD456B8917FC}"/>
              </a:ext>
            </a:extLst>
          </p:cNvPr>
          <p:cNvSpPr txBox="1">
            <a:spLocks/>
          </p:cNvSpPr>
          <p:nvPr/>
        </p:nvSpPr>
        <p:spPr>
          <a:xfrm>
            <a:off x="4846863" y="901844"/>
            <a:ext cx="2498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Funções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9870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452E-E4CA-43BF-969F-8CF4F4E7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simples: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63C5-2545-4651-91CA-DF81CCB0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fn_teste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 (</a:t>
            </a:r>
            <a:endParaRPr 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`a`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DECIMAL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800080"/>
                </a:solidFill>
                <a:latin typeface="Courier New" panose="02070309020205020404" pitchFamily="49" charset="0"/>
              </a:rPr>
              <a:t>10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`b`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COMMENT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'Função para multiplicação'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a * b;</a:t>
            </a:r>
            <a:endParaRPr lang="pt-BR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RETURN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notaFinal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4CBE-B2E0-4573-A8FD-97BED264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2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452E-E4CA-43BF-969F-8CF4F4E7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simples, </a:t>
            </a:r>
            <a:r>
              <a:rPr lang="en-US" dirty="0" err="1"/>
              <a:t>invocando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63C5-2545-4651-91CA-DF81CCB0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32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fn_teste</a:t>
            </a:r>
            <a:r>
              <a:rPr lang="en-US" sz="3200" dirty="0">
                <a:solidFill>
                  <a:srgbClr val="808000"/>
                </a:solidFill>
                <a:latin typeface="Courier New" panose="02070309020205020404" pitchFamily="49" charset="0"/>
              </a:rPr>
              <a:t>(2.5, 4) AS </a:t>
            </a:r>
            <a:r>
              <a:rPr lang="en-US" sz="3200" dirty="0" err="1">
                <a:solidFill>
                  <a:srgbClr val="808000"/>
                </a:solidFill>
                <a:latin typeface="Courier New" panose="02070309020205020404" pitchFamily="49" charset="0"/>
              </a:rPr>
              <a:t>Resultado</a:t>
            </a:r>
            <a:r>
              <a:rPr lang="pt-BR" sz="3200" dirty="0">
                <a:solidFill>
                  <a:srgbClr val="808000"/>
                </a:solidFill>
                <a:latin typeface="Courier New" panose="02070309020205020404" pitchFamily="49" charset="0"/>
              </a:rPr>
              <a:t>;</a:t>
            </a:r>
            <a:endParaRPr lang="pt-BR" sz="3200" b="1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4CBE-B2E0-4573-A8FD-97BED264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452E-E4CA-43BF-969F-8CF4F4E7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63C5-2545-4651-91CA-DF81CCB0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NotaFinal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`nota1`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DECIMAL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`nota2`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DECIMAL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decimal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COMMENT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'Função para mostrar a nota final do aluno'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DECLARE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notaFinal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DECIMAL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SET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notaFinal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nota1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nota2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)/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RETURN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notaFinal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4CBE-B2E0-4573-A8FD-97BED264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452E-E4CA-43BF-969F-8CF4F4E7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para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63C5-2545-4651-91CA-DF81CCB0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Salario</a:t>
            </a:r>
            <a:r>
              <a:rPr lang="en-US" sz="1800" dirty="0" err="1">
                <a:solidFill>
                  <a:srgbClr val="808000"/>
                </a:solidFill>
                <a:latin typeface="Courier New" panose="02070309020205020404" pitchFamily="49" charset="0"/>
              </a:rPr>
              <a:t>Anual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`salario`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DECIMAL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(7,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decimal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COMMENT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'Função para mostrar o salário anual do funcionário'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DECLARE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00"/>
                </a:solidFill>
                <a:latin typeface="Courier New" panose="02070309020205020404" pitchFamily="49" charset="0"/>
              </a:rPr>
              <a:t>s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alario</a:t>
            </a:r>
            <a:r>
              <a:rPr lang="en-US" sz="1800" dirty="0" err="1">
                <a:solidFill>
                  <a:srgbClr val="808000"/>
                </a:solidFill>
                <a:latin typeface="Courier New" panose="02070309020205020404" pitchFamily="49" charset="0"/>
              </a:rPr>
              <a:t>Anual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DECIMAL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SET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00"/>
                </a:solidFill>
                <a:latin typeface="Courier New" panose="02070309020205020404" pitchFamily="49" charset="0"/>
              </a:rPr>
              <a:t>s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alario</a:t>
            </a:r>
            <a:r>
              <a:rPr lang="en-US" sz="1800" dirty="0" err="1">
                <a:solidFill>
                  <a:srgbClr val="808000"/>
                </a:solidFill>
                <a:latin typeface="Courier New" panose="02070309020205020404" pitchFamily="49" charset="0"/>
              </a:rPr>
              <a:t>Anual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salario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 12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	RETURN </a:t>
            </a:r>
            <a:r>
              <a:rPr lang="en-US" sz="1800" dirty="0" err="1">
                <a:solidFill>
                  <a:srgbClr val="808000"/>
                </a:solidFill>
                <a:latin typeface="Courier New" panose="02070309020205020404" pitchFamily="49" charset="0"/>
              </a:rPr>
              <a:t>s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alario</a:t>
            </a:r>
            <a:r>
              <a:rPr lang="en-US" sz="1800" dirty="0" err="1">
                <a:solidFill>
                  <a:srgbClr val="808000"/>
                </a:solidFill>
                <a:latin typeface="Courier New" panose="02070309020205020404" pitchFamily="49" charset="0"/>
              </a:rPr>
              <a:t>Anual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4CBE-B2E0-4573-A8FD-97BED264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6" y="6017120"/>
            <a:ext cx="2221164" cy="6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872</Words>
  <Application>Microsoft Office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Courier New</vt:lpstr>
      <vt:lpstr>Office Theme</vt:lpstr>
      <vt:lpstr>Stored Routines em MySQL</vt:lpstr>
      <vt:lpstr>O que são rotinas?</vt:lpstr>
      <vt:lpstr>Function, Procedure e Triggers</vt:lpstr>
      <vt:lpstr>Banco de dados exemplo:</vt:lpstr>
      <vt:lpstr>Functions</vt:lpstr>
      <vt:lpstr>Exemplo simples:</vt:lpstr>
      <vt:lpstr>Exemplo simples, invocando:</vt:lpstr>
      <vt:lpstr>Exemplo:</vt:lpstr>
      <vt:lpstr>Exemplo para nossa tabela:</vt:lpstr>
      <vt:lpstr>Atividades para realizar:</vt:lpstr>
      <vt:lpstr>Stored Procedures</vt:lpstr>
      <vt:lpstr>Exemplo:</vt:lpstr>
      <vt:lpstr>Triggers DML</vt:lpstr>
      <vt:lpstr>Exemplo: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Routines em MySQL</dc:title>
  <dc:creator>Iuri Santos</dc:creator>
  <cp:lastModifiedBy>Iuri Santos</cp:lastModifiedBy>
  <cp:revision>6</cp:revision>
  <dcterms:created xsi:type="dcterms:W3CDTF">2022-02-18T02:47:44Z</dcterms:created>
  <dcterms:modified xsi:type="dcterms:W3CDTF">2022-04-11T01:52:45Z</dcterms:modified>
</cp:coreProperties>
</file>