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8ff254e5b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8ff254e5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364c14299_0_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364c1429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364c14299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364c1429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364c14299_0_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364c1429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364c14299_0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364c1429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364c14299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364c1429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364c14299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364c1429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364c14299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364c142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364c14299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364c142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364c14299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364c1429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364c14299_0_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364c1429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364c14299_0_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364c1429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364c14299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364c1429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364c14299_0_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364c1429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8ff254e5b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8ff254e5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queimadas.rh@inpe.b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76097"/>
            <a:ext cx="8520600" cy="16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REUNI</a:t>
            </a:r>
            <a:r>
              <a:rPr lang="en" sz="4000"/>
              <a:t>ÃO GERAL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PROGRAMA QUEIMADAS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29"/>
            <a:ext cx="85206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FABIANO MORELLI - CHEFE DE DIVIS</a:t>
            </a:r>
            <a:r>
              <a:rPr lang="en"/>
              <a:t>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FABRÍCIO GALENDE M. DE CARVALHO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5360854"/>
            <a:ext cx="85206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</a:t>
            </a:r>
            <a:r>
              <a:rPr lang="en" sz="2100"/>
              <a:t>ão José dos Campos, 11 de Fevereiro de 2025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RECOMENDAÇÕES GERAIS DE CONDUTA PROFISSIONAL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536625"/>
            <a:ext cx="8520600" cy="52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Uma vez que o Programa Queimadas é diretamente vinculado às atividades finalísticas do Instituto, gera resultados tangíveis à sociedade e possui visibilidade nacional, espera-se que os envolvidos em projetos e subprogramas atendam a práticas tais como: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 startAt="4"/>
            </a:pPr>
            <a:r>
              <a:rPr lang="en" sz="2100">
                <a:solidFill>
                  <a:srgbClr val="000000"/>
                </a:solidFill>
              </a:rPr>
              <a:t>Não retirar do instituto equipamentos ou recursos sem prévia autorização por escrito.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100"/>
              <a:buAutoNum type="arabicPeriod" startAt="4"/>
            </a:pPr>
            <a:r>
              <a:rPr lang="en" sz="2100">
                <a:solidFill>
                  <a:srgbClr val="000000"/>
                </a:solidFill>
              </a:rPr>
              <a:t>Não instalar nos computadores software que possa gerar alguma vulnerabilidade de segurança.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650" y="4773925"/>
            <a:ext cx="5127000" cy="20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RECOMENDAÇÕES GERAIS DE CONDUTA PROFISSIONAL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536625"/>
            <a:ext cx="8520600" cy="52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 startAt="4"/>
            </a:pPr>
            <a:r>
              <a:rPr lang="en" sz="2100">
                <a:solidFill>
                  <a:srgbClr val="000000"/>
                </a:solidFill>
              </a:rPr>
              <a:t>Quando envolvido em projeto com equipe, informar a equipe tamb</a:t>
            </a:r>
            <a:r>
              <a:rPr lang="en" sz="2100">
                <a:solidFill>
                  <a:srgbClr val="000000"/>
                </a:solidFill>
              </a:rPr>
              <a:t>ém sobre potencial ausência ou indisponibilidade.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100"/>
              <a:buAutoNum type="arabicPeriod" startAt="4"/>
            </a:pPr>
            <a:r>
              <a:rPr lang="en" sz="2100">
                <a:solidFill>
                  <a:srgbClr val="000000"/>
                </a:solidFill>
              </a:rPr>
              <a:t>No caso dos parceiros cujo vínculo seja através de Personalidade Jurídica, atentar para as normas de conduta estabelecidas durante a contratação.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POL</a:t>
            </a:r>
            <a:r>
              <a:rPr lang="en"/>
              <a:t>ÍTICAS DE ENTREGAS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536624"/>
            <a:ext cx="8520600" cy="48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411">
              <a:solidFill>
                <a:srgbClr val="000000"/>
              </a:solidFill>
            </a:endParaRPr>
          </a:p>
          <a:p>
            <a:pPr indent="-33151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3411">
                <a:solidFill>
                  <a:srgbClr val="000000"/>
                </a:solidFill>
              </a:rPr>
              <a:t>Todas as entregas devem ser feitas via reposit</a:t>
            </a:r>
            <a:r>
              <a:rPr lang="en" sz="3411">
                <a:solidFill>
                  <a:srgbClr val="000000"/>
                </a:solidFill>
              </a:rPr>
              <a:t>ório ou através dos meios acordados com o responsável institucional pelo projeto (ex. Repositório GitHub, Máquinas Servidoras, Bases de Dados, etc.)</a:t>
            </a:r>
            <a:endParaRPr sz="3411">
              <a:solidFill>
                <a:srgbClr val="000000"/>
              </a:solidFill>
            </a:endParaRPr>
          </a:p>
          <a:p>
            <a:pPr indent="-33151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3411">
                <a:solidFill>
                  <a:srgbClr val="000000"/>
                </a:solidFill>
              </a:rPr>
              <a:t>Avisar com antecedência ao responsável pelo projeto caso o prazo de entrega pactuado não possa ser cumprido.</a:t>
            </a:r>
            <a:endParaRPr sz="3411">
              <a:solidFill>
                <a:srgbClr val="000000"/>
              </a:solidFill>
            </a:endParaRPr>
          </a:p>
          <a:p>
            <a:pPr indent="-33151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3411">
                <a:solidFill>
                  <a:srgbClr val="000000"/>
                </a:solidFill>
              </a:rPr>
              <a:t>Artefatos que não foram previamente aprovados ou acordados não constituem entrega ou justificativa para não entrega.</a:t>
            </a:r>
            <a:endParaRPr sz="3411">
              <a:solidFill>
                <a:srgbClr val="000000"/>
              </a:solidFill>
            </a:endParaRPr>
          </a:p>
          <a:p>
            <a:pPr indent="-33151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3411">
                <a:solidFill>
                  <a:srgbClr val="000000"/>
                </a:solidFill>
              </a:rPr>
              <a:t>Artefatos que não estão prontamente disponíveis para o acesso dos demais colaboradores envolvidos no processo e/ou que não foram entregues conforme pactuados (ex. Documentação inacessível, código-fora do GitHub), não constituem entrega.</a:t>
            </a:r>
            <a:endParaRPr sz="3411">
              <a:solidFill>
                <a:srgbClr val="000000"/>
              </a:solidFill>
            </a:endParaRPr>
          </a:p>
          <a:p>
            <a:pPr indent="-33151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3411">
                <a:solidFill>
                  <a:srgbClr val="000000"/>
                </a:solidFill>
              </a:rPr>
              <a:t>Todas as publicações geradas no escopo do programa (bolsas de IC, Mestrado, Pesquisa, etc. devem ser em coautoria e anuência do orientador/supervisor direto)</a:t>
            </a:r>
            <a:endParaRPr sz="341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POLÍTICAS DE PUBLICA</a:t>
            </a:r>
            <a:r>
              <a:rPr lang="en"/>
              <a:t>ÇÃO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536624"/>
            <a:ext cx="8520600" cy="48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46">
              <a:solidFill>
                <a:srgbClr val="000000"/>
              </a:solidFill>
            </a:endParaRPr>
          </a:p>
          <a:p>
            <a:pPr indent="-371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2646">
                <a:solidFill>
                  <a:srgbClr val="000000"/>
                </a:solidFill>
              </a:rPr>
              <a:t>Todos os resultados publicados (artigos, relat</a:t>
            </a:r>
            <a:r>
              <a:rPr lang="en" sz="2646">
                <a:solidFill>
                  <a:srgbClr val="000000"/>
                </a:solidFill>
              </a:rPr>
              <a:t>órios técnicos, etc) devem ter anuência do supervisor direto e/ou orientador.</a:t>
            </a:r>
            <a:endParaRPr sz="2646">
              <a:solidFill>
                <a:srgbClr val="000000"/>
              </a:solidFill>
            </a:endParaRPr>
          </a:p>
          <a:p>
            <a:pPr indent="-371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2646">
                <a:solidFill>
                  <a:srgbClr val="000000"/>
                </a:solidFill>
              </a:rPr>
              <a:t>Sempre o orientador ou supervisor direto deve ser </a:t>
            </a:r>
            <a:r>
              <a:rPr lang="en" sz="2646">
                <a:solidFill>
                  <a:srgbClr val="000000"/>
                </a:solidFill>
              </a:rPr>
              <a:t>coautor</a:t>
            </a:r>
            <a:r>
              <a:rPr lang="en" sz="2646">
                <a:solidFill>
                  <a:srgbClr val="000000"/>
                </a:solidFill>
              </a:rPr>
              <a:t> das publicações em periódicos e eventos científicos (métricas institucionais e do programa).</a:t>
            </a:r>
            <a:endParaRPr sz="2646">
              <a:solidFill>
                <a:srgbClr val="000000"/>
              </a:solidFill>
            </a:endParaRPr>
          </a:p>
          <a:p>
            <a:pPr indent="-3714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2646">
                <a:solidFill>
                  <a:srgbClr val="000000"/>
                </a:solidFill>
              </a:rPr>
              <a:t>Todas as publicações devem fazer menção e agradecer ao instituto, fonte de financiamento, projeto vinculado, etc.</a:t>
            </a:r>
            <a:endParaRPr sz="2646">
              <a:solidFill>
                <a:srgbClr val="000000"/>
              </a:solidFill>
            </a:endParaRPr>
          </a:p>
          <a:p>
            <a:pPr indent="-3714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2646">
                <a:solidFill>
                  <a:srgbClr val="000000"/>
                </a:solidFill>
              </a:rPr>
              <a:t>Todas as potenciais parcerias externas aos programa requerem anuência do supervisor direto/orientador.</a:t>
            </a:r>
            <a:endParaRPr sz="2646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POLÍTICAS DE SEGURAN</a:t>
            </a:r>
            <a:r>
              <a:rPr lang="en"/>
              <a:t>ÇA DA INFORMAÇÃO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Utilizar as instalações do INPE para o desenvolvimento dos produtos e obtenção dos resultados.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Não trazer ao INPE equipamentos não autorizados.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Zelar pelos recursos computacionais utilizados no desenvolvimento, teste e implantação de sistemas.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Não fornecer a pessoas externas ao programa qualquer informação que ponha em risco a infraestrutura física, de dados, etc. do programa.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/>
              <a:t>POLÍTICAS DE CONTROLE DE QUALIDADE DOS RESULTADOS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Todas as entregas de valor e previstas em uma atividade, projeto de pesquisa, etc. devem passar por um procedimento m</a:t>
            </a:r>
            <a:r>
              <a:rPr lang="en" sz="2100">
                <a:solidFill>
                  <a:srgbClr val="000000"/>
                </a:solidFill>
              </a:rPr>
              <a:t>ínimo de verificação antes de serem plenamente aceitas.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As verificações devem incluir, por exemplo: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" sz="2100">
                <a:solidFill>
                  <a:srgbClr val="000000"/>
                </a:solidFill>
              </a:rPr>
              <a:t>Adequação aos padrões documentais estipulados pelo programa.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" sz="2100">
                <a:solidFill>
                  <a:srgbClr val="000000"/>
                </a:solidFill>
              </a:rPr>
              <a:t>Revisão por pares/aprovador.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" sz="2100">
                <a:solidFill>
                  <a:srgbClr val="000000"/>
                </a:solidFill>
              </a:rPr>
              <a:t>Execuções de testes de V&amp;V (para o caso de entregas de software).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ÚVIDAS OU COMENTÁRIOS ADICIONAIS?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DA REUNI</a:t>
            </a:r>
            <a:r>
              <a:rPr lang="en"/>
              <a:t>ÃO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b="1" lang="en" sz="2400">
                <a:solidFill>
                  <a:srgbClr val="000000"/>
                </a:solidFill>
              </a:rPr>
              <a:t>NIVELAMENTO SOBRE A ESTRUTURA GERAL DO PROGRAMA</a:t>
            </a:r>
            <a:endParaRPr b="1"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b="1" lang="en" sz="2400">
                <a:solidFill>
                  <a:srgbClr val="000000"/>
                </a:solidFill>
              </a:rPr>
              <a:t>RECOMENDA</a:t>
            </a:r>
            <a:r>
              <a:rPr b="1" lang="en" sz="2400">
                <a:solidFill>
                  <a:srgbClr val="000000"/>
                </a:solidFill>
              </a:rPr>
              <a:t>ÇÕES</a:t>
            </a:r>
            <a:r>
              <a:rPr b="1" lang="en" sz="2400">
                <a:solidFill>
                  <a:srgbClr val="000000"/>
                </a:solidFill>
              </a:rPr>
              <a:t> GERAIS DE CONDUTA PROFISSIONAL</a:t>
            </a:r>
            <a:endParaRPr b="1"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b="1" lang="en" sz="2400">
                <a:solidFill>
                  <a:srgbClr val="000000"/>
                </a:solidFill>
              </a:rPr>
              <a:t>POL</a:t>
            </a:r>
            <a:r>
              <a:rPr b="1" lang="en" sz="2400">
                <a:solidFill>
                  <a:srgbClr val="000000"/>
                </a:solidFill>
              </a:rPr>
              <a:t>ÍTICAS DE ENTREGAS</a:t>
            </a:r>
            <a:endParaRPr b="1"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b="1" lang="en" sz="2400">
                <a:solidFill>
                  <a:srgbClr val="000000"/>
                </a:solidFill>
              </a:rPr>
              <a:t>POLÍTICAS DE PUBLICAÇÃO</a:t>
            </a:r>
            <a:endParaRPr b="1"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b="1" lang="en" sz="2400">
                <a:solidFill>
                  <a:srgbClr val="000000"/>
                </a:solidFill>
              </a:rPr>
              <a:t>POLÍTICAS DE SEGURANÇA DA INFORMAÇÃO</a:t>
            </a:r>
            <a:endParaRPr b="1"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b="1" lang="en" sz="2400">
                <a:solidFill>
                  <a:srgbClr val="000000"/>
                </a:solidFill>
              </a:rPr>
              <a:t>POLÍTICAS DE CONTROLE DE QUALIDADE DOS RESULTADOS</a:t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NIVELAMENTO SOBRE A ESTRUTURA GERAL DO PROGRAMA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536624"/>
            <a:ext cx="8520600" cy="50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O programa Queimadas constitui uma estrutura que engloba um conjunto de atividades, projetos e opera</a:t>
            </a:r>
            <a:r>
              <a:rPr lang="en" sz="2100">
                <a:solidFill>
                  <a:srgbClr val="000000"/>
                </a:solidFill>
              </a:rPr>
              <a:t>ções. Por isso é dito um programa.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No INPE, que é </a:t>
            </a:r>
            <a:r>
              <a:rPr b="1" lang="en" sz="2100" u="sng">
                <a:solidFill>
                  <a:srgbClr val="000000"/>
                </a:solidFill>
              </a:rPr>
              <a:t>subordinado ao órgão do Poder Federal (MCTI)</a:t>
            </a:r>
            <a:r>
              <a:rPr lang="en" sz="2100">
                <a:solidFill>
                  <a:srgbClr val="000000"/>
                </a:solidFill>
              </a:rPr>
              <a:t> o Programa está associado a DIPE4 (Divisão de Projeto Estratégico 4), cujo chefe é o servidor Tecnologista Fabiano Morelli.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Além disso, o programa conta com: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Fabrício Galende M. de Carvalho - Tecnologista - Chefe Substituto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Heber Reis Passos - Técnico de Laboratório Eletrônico - Responsável pelo Laboratório de Eletrônica e Vants (LEV) do Programa Queimadas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NIVELAMENTO SOBRE A ESTRUTURA GERAL DO PROGRAMA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No escopo dos projetos, o programa Queimadas desenvolve atualmente os seguintes </a:t>
            </a:r>
            <a:r>
              <a:rPr b="1" lang="en" sz="2100" u="sng">
                <a:solidFill>
                  <a:srgbClr val="000000"/>
                </a:solidFill>
              </a:rPr>
              <a:t>projetos institucionais </a:t>
            </a:r>
            <a:r>
              <a:rPr lang="en" sz="2100">
                <a:solidFill>
                  <a:srgbClr val="000000"/>
                </a:solidFill>
              </a:rPr>
              <a:t>de  pesquisa e desenvolvimento tecnológico: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Foco10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Mapia30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DescrEve Fogo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Painel Brasileiro do Fogo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Sisam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Todos esses projetos almejam não somente o avanço da pesquisa e desenvolvimento tecnológico, mas também a </a:t>
            </a:r>
            <a:r>
              <a:rPr b="1" lang="en" sz="2100" u="sng">
                <a:solidFill>
                  <a:srgbClr val="000000"/>
                </a:solidFill>
              </a:rPr>
              <a:t>entrega de valor à sociedade brasileira.</a:t>
            </a:r>
            <a:endParaRPr b="1" sz="2100"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NIVELAMENTO SOBRE A ESTRUTURA GERAL DO PROGRAMA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Entre as diversas atividades do programa, devem ser destacadas também o atendimento às demandas institucionais e também externas (ex. órgãos fiscalizadores, Poder Judiciário, Poder Legislativo, ministérios,etc.).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Essas demandas surgem ao longo de todo o ano e afetam de modo significativo não só a pesquisa mas também todo o processo  de gestão do programa.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NIVELAMENTO SOBRE A ESTRUTURA GERAL DO PROGRAMA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Há, também, projetos vinculados à pesquisa de pós-graduação (que envolvem orientação dos servidores pertencentes ao Programa) e projetos de pesquisa de iniciativa individual de cada servidor, porém, alinhados aos objetivos do Instituto.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Além dos projetos de pesquisa, o programa Queimadas também passou a contar com um subprograma de Iniciação Científica e Tecnológica (ICT), que tem como um dos objetivos avançar na pesquisa e desenvolvimento envolvendo alunos de graduação, além de fomentar o interesse pela pesquisa e formar recursos humanos capacitados para atuação no programa, permitindo entrar em pós-graduação em nível de mestrado e doutorado.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RECOMENDA</a:t>
            </a:r>
            <a:r>
              <a:rPr lang="en"/>
              <a:t>ÇÕES GERAIS DE CONDUTA PROFISSIONAL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536624"/>
            <a:ext cx="8520600" cy="5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Por ser subordinado ao MCTI, </a:t>
            </a:r>
            <a:r>
              <a:rPr lang="en" sz="2100">
                <a:solidFill>
                  <a:srgbClr val="000000"/>
                </a:solidFill>
              </a:rPr>
              <a:t>órgão do Poder Executivo Federal, o INPE está sujeito às regras e orientações do Ministério, além daquelas particulares ao próprio Instituto.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Por padrão, as atividades exercidas pelos servidores do INPE é executada nas dependências do instituto.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Para os casos de teletrabalho (parcial ou total), a chefia imediata sempre é consultada e as entregas devem ser pactuadas caso a caso, respeitando os limites da legalidade as demais normas do instituto.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Os servidores do teletrabalho devem registrar seu desempenho mensal em um sistema específico, para controle institucional e do </a:t>
            </a:r>
            <a:r>
              <a:rPr b="1" lang="en" sz="2100">
                <a:solidFill>
                  <a:srgbClr val="000000"/>
                </a:solidFill>
              </a:rPr>
              <a:t>Ministério da Gestão e da Inovação em Serviços Públicos</a:t>
            </a:r>
            <a:r>
              <a:rPr lang="en" sz="2100">
                <a:solidFill>
                  <a:srgbClr val="000000"/>
                </a:solidFill>
              </a:rPr>
              <a:t>  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RECOMENDAÇÕES GERAIS DE CONDUTA PROFISSIONAL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536624"/>
            <a:ext cx="8520600" cy="51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Uma vez que o Programa Queimadas é diretamente vinculado às atividades finalísticas do Instituto, gera resultados tangíveis à sociedade e possui visibilidade nacional, espera-se que os envolvidos em projetos e subprogramas atendam a práticas tais como: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100"/>
              <a:buAutoNum type="arabicPeriod"/>
            </a:pPr>
            <a:r>
              <a:rPr lang="en" sz="2100">
                <a:solidFill>
                  <a:srgbClr val="000000"/>
                </a:solidFill>
              </a:rPr>
              <a:t>Ser assíduo no ambiente de trabalho, atendendo aos padrões de horários do Instituto.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475" y="4023625"/>
            <a:ext cx="6069050" cy="27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RECOMENDAÇÕES GERAIS DE CONDUTA PROFISSIONAL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536624"/>
            <a:ext cx="8520600" cy="51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" sz="2100">
                <a:solidFill>
                  <a:srgbClr val="000000"/>
                </a:solidFill>
              </a:rPr>
              <a:t>Informar à chefia nos casos de ausência (avisar por telefone/whatsapp e enviar e-mail para o chefe imediato, com cópia para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queimadas.rh@inpe.br</a:t>
            </a:r>
            <a:r>
              <a:rPr lang="en" sz="2100">
                <a:solidFill>
                  <a:srgbClr val="000000"/>
                </a:solidFill>
              </a:rPr>
              <a:t>). No assunto: Justificativa de ausência. Para os casos de saúde, enviar declaração médica.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1200"/>
              </a:spcAft>
              <a:buClr>
                <a:srgbClr val="000000"/>
              </a:buClr>
              <a:buSzPts val="2100"/>
              <a:buAutoNum type="arabicPeriod"/>
            </a:pPr>
            <a:r>
              <a:rPr lang="en" sz="2100">
                <a:solidFill>
                  <a:srgbClr val="000000"/>
                </a:solidFill>
              </a:rPr>
              <a:t>Acordar explicitamente o teletrabalho, quando autorizado, pactuando as entregas com o chefe imediato.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