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Raleway Medium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RalewayMedium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Medium-boldItalic.fntdata"/><Relationship Id="rId30" Type="http://schemas.openxmlformats.org/officeDocument/2006/relationships/font" Target="fonts/RalewayMedium-italic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5b31b498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75b31b498f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49feafe2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49feafe2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49feafe2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49feafe2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49feafe2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49feafe2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49feafe2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49feafe2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3a4a3316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f3a4a3316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49feafe2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49feafe2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49feafe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49feafe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49feafe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49feafe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49feafe2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49feafe2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49feafe2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49feafe2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49feafe2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49feafe2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49feafe2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49feafe2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e Texto Horizontais">
  <p:cSld name="Foto e Texto Horizontai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388424" y="149918"/>
            <a:ext cx="436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7216" y="84571"/>
            <a:ext cx="1193684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0" y="211325"/>
            <a:ext cx="7551000" cy="85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897100" y="211325"/>
            <a:ext cx="246900" cy="85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81000" y="91925"/>
            <a:ext cx="7061700" cy="3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91425" spcFirstLastPara="1" rIns="0" wrap="square" tIns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100"/>
              <a:buFont typeface="Oswald"/>
              <a:buNone/>
              <a:defRPr sz="2100" cap="none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Oswald"/>
              <a:buNone/>
              <a:defRPr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Oswald"/>
              <a:buNone/>
              <a:defRPr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Oswald"/>
              <a:buNone/>
              <a:defRPr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Oswald"/>
              <a:buNone/>
              <a:defRPr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Oswald"/>
              <a:buNone/>
              <a:defRPr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Oswald"/>
              <a:buNone/>
              <a:defRPr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Oswald"/>
              <a:buNone/>
              <a:defRPr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Oswald"/>
              <a:buNone/>
              <a:defRPr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-38719"/>
            <a:ext cx="9144000" cy="518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550" y="103413"/>
            <a:ext cx="444815" cy="4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5616145" y="209849"/>
            <a:ext cx="498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SISAM</a:t>
            </a:r>
            <a:endParaRPr sz="8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38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4"/>
          <p:cNvSpPr/>
          <p:nvPr/>
        </p:nvSpPr>
        <p:spPr>
          <a:xfrm>
            <a:off x="5982469" y="-45169"/>
            <a:ext cx="3161400" cy="518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10800000" dist="47625">
              <a:srgbClr val="000000">
                <a:alpha val="25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6088669" y="1435950"/>
            <a:ext cx="2949000" cy="22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 b="0" l="0" r="54389" t="0"/>
          <a:stretch/>
        </p:blipFill>
        <p:spPr>
          <a:xfrm>
            <a:off x="7171822" y="269925"/>
            <a:ext cx="1686431" cy="40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2">
            <a:alphaModFix/>
          </a:blip>
          <a:srcRect b="0" l="47000" r="0" t="0"/>
          <a:stretch/>
        </p:blipFill>
        <p:spPr>
          <a:xfrm>
            <a:off x="6898593" y="808987"/>
            <a:ext cx="1959654" cy="40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âmina 1/2 imagem">
  <p:cSld name="1_Lâmina 1/2 image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957263" y="814388"/>
            <a:ext cx="29148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EFF"/>
              </a:buClr>
              <a:buSzPts val="2700"/>
              <a:buFont typeface="Arial"/>
              <a:buNone/>
              <a:defRPr b="1" i="0" sz="2700" u="none" cap="none" strike="noStrike">
                <a:solidFill>
                  <a:srgbClr val="183E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7"/>
          <p:cNvSpPr txBox="1"/>
          <p:nvPr>
            <p:ph idx="3" type="body"/>
          </p:nvPr>
        </p:nvSpPr>
        <p:spPr>
          <a:xfrm>
            <a:off x="957263" y="3574448"/>
            <a:ext cx="29148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7"/>
          <p:cNvSpPr/>
          <p:nvPr/>
        </p:nvSpPr>
        <p:spPr>
          <a:xfrm rot="5400000">
            <a:off x="-668247" y="4492110"/>
            <a:ext cx="1328100" cy="1328100"/>
          </a:xfrm>
          <a:prstGeom prst="pie">
            <a:avLst>
              <a:gd fmla="val 10800000" name="adj1"/>
              <a:gd fmla="val 16200000" name="adj2"/>
            </a:avLst>
          </a:prstGeom>
          <a:solidFill>
            <a:srgbClr val="003C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3749" y="293456"/>
            <a:ext cx="1384407" cy="34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 rot="5400000">
            <a:off x="-703537" y="4456893"/>
            <a:ext cx="1398600" cy="1398600"/>
          </a:xfrm>
          <a:prstGeom prst="pie">
            <a:avLst>
              <a:gd fmla="val 10800000" name="adj1"/>
              <a:gd fmla="val 16200000" name="adj2"/>
            </a:avLst>
          </a:prstGeom>
          <a:solidFill>
            <a:srgbClr val="FFD1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7" name="Google Shape;137;p27"/>
          <p:cNvSpPr/>
          <p:nvPr/>
        </p:nvSpPr>
        <p:spPr>
          <a:xfrm rot="5400000">
            <a:off x="-2867863" y="5498826"/>
            <a:ext cx="4661334" cy="1553742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7782938" y="4908281"/>
            <a:ext cx="4340034" cy="1446606"/>
          </a:xfrm>
          <a:prstGeom prst="flowChartTermina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>
            <a:off x="8784413" y="-380625"/>
            <a:ext cx="752700" cy="753000"/>
          </a:xfrm>
          <a:prstGeom prst="pie">
            <a:avLst>
              <a:gd fmla="val 10800000" name="adj1"/>
              <a:gd fmla="val 1620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-70106" y="-45169"/>
            <a:ext cx="9284100" cy="70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500"/>
              <a:buFont typeface="Montserrat"/>
              <a:buNone/>
              <a:defRPr b="1" i="0" sz="1500" u="none" cap="none" strike="noStrike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500"/>
              <a:buNone/>
              <a:defRPr sz="1500">
                <a:solidFill>
                  <a:srgbClr val="CC412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500"/>
              <a:buNone/>
              <a:defRPr sz="1500">
                <a:solidFill>
                  <a:srgbClr val="CC412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500"/>
              <a:buNone/>
              <a:defRPr sz="1500">
                <a:solidFill>
                  <a:srgbClr val="CC412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500"/>
              <a:buNone/>
              <a:defRPr sz="1500">
                <a:solidFill>
                  <a:srgbClr val="CC412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500"/>
              <a:buNone/>
              <a:defRPr sz="1500">
                <a:solidFill>
                  <a:srgbClr val="CC412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500"/>
              <a:buNone/>
              <a:defRPr sz="1500">
                <a:solidFill>
                  <a:srgbClr val="CC412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500"/>
              <a:buNone/>
              <a:defRPr sz="1500">
                <a:solidFill>
                  <a:srgbClr val="CC412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500"/>
              <a:buNone/>
              <a:defRPr sz="1500">
                <a:solidFill>
                  <a:srgbClr val="CC4125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Raleway"/>
              <a:buChar char="•"/>
              <a:defRPr i="0" sz="21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500"/>
              <a:buFont typeface="Raleway"/>
              <a:buChar char="•"/>
              <a:defRPr i="0" sz="15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aleway"/>
              <a:buChar char="•"/>
              <a:defRPr i="0" sz="1400" u="none" cap="none" strike="noStrike">
                <a:solidFill>
                  <a:srgbClr val="55555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073993" y="180520"/>
            <a:ext cx="2784261" cy="3018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895500" y="1376060"/>
            <a:ext cx="7353000" cy="2667000"/>
          </a:xfrm>
          <a:prstGeom prst="roundRect">
            <a:avLst>
              <a:gd fmla="val 13265" name="adj"/>
            </a:avLst>
          </a:prstGeom>
          <a:solidFill>
            <a:srgbClr val="F8F8F8"/>
          </a:solidFill>
          <a:ln>
            <a:noFill/>
          </a:ln>
          <a:effectLst>
            <a:outerShdw blurRad="57150" rotWithShape="0" algn="bl" dir="3000000" dist="76200">
              <a:srgbClr val="000000">
                <a:alpha val="2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 txBox="1"/>
          <p:nvPr>
            <p:ph type="ctrTitle"/>
          </p:nvPr>
        </p:nvSpPr>
        <p:spPr>
          <a:xfrm>
            <a:off x="1143000" y="137959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pt-BR" sz="3111"/>
              <a:t>PROJETO SISAM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pt-BR" sz="2400"/>
              <a:t>(PRÉ KICKOFF)</a:t>
            </a:r>
            <a:endParaRPr sz="2400"/>
          </a:p>
        </p:txBody>
      </p:sp>
      <p:sp>
        <p:nvSpPr>
          <p:cNvPr id="154" name="Google Shape;154;p30"/>
          <p:cNvSpPr txBox="1"/>
          <p:nvPr/>
        </p:nvSpPr>
        <p:spPr>
          <a:xfrm>
            <a:off x="1275338" y="3277329"/>
            <a:ext cx="6593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>
                <a:solidFill>
                  <a:srgbClr val="55555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Fabrício Galende Marques de Carvalho</a:t>
            </a:r>
            <a:endParaRPr>
              <a:solidFill>
                <a:srgbClr val="55555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1400">
                <a:solidFill>
                  <a:srgbClr val="55555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Instituto Nacional de Pesquisas Espaciais • SJC • </a:t>
            </a:r>
            <a:r>
              <a:rPr lang="pt-BR">
                <a:solidFill>
                  <a:srgbClr val="55555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Brasil</a:t>
            </a:r>
            <a:endParaRPr sz="1400">
              <a:solidFill>
                <a:srgbClr val="55555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54" y="255363"/>
            <a:ext cx="5357041" cy="58070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/>
        </p:nvSpPr>
        <p:spPr>
          <a:xfrm>
            <a:off x="2863238" y="4429448"/>
            <a:ext cx="34176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23 de Outubro de 2024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7" name="Google Shape;157;p30"/>
          <p:cNvCxnSpPr/>
          <p:nvPr/>
        </p:nvCxnSpPr>
        <p:spPr>
          <a:xfrm>
            <a:off x="3121744" y="3104566"/>
            <a:ext cx="30456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900" y="161738"/>
            <a:ext cx="767975" cy="7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1688900" y="340988"/>
            <a:ext cx="861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SISAM</a:t>
            </a:r>
            <a:endParaRPr sz="15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DIRETRIZES PRELIM. DE EXECUÇÃO</a:t>
            </a:r>
            <a:endParaRPr sz="1800"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MECÂNICA DE TRABALHO</a:t>
            </a:r>
            <a:endParaRPr/>
          </a:p>
          <a:p>
            <a:pPr indent="-29083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b="1" lang="pt-BR"/>
              <a:t>Regime de trabalho</a:t>
            </a:r>
            <a:endParaRPr b="1"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40h/semana, presenciais no INPE (8-9h às 17-18h, segunda a sexta-feira) .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Flexibilização somente após primeira entrega validada e aceita pelo usuário final/parceiro.</a:t>
            </a:r>
            <a:endParaRPr/>
          </a:p>
          <a:p>
            <a:pPr indent="-290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b="1" lang="pt-BR"/>
              <a:t>Entregas</a:t>
            </a:r>
            <a:endParaRPr b="1"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Sempre via repositório de projeto (Gitlab), incluindo links para repositórios de dados de teste.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Aderentes ao modelo incremental iterativo, com ciclo iniciando com a análise e terminando com a entrega do web service e interface (validada preliminarmente pelo cliente).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Sempre verificadas por testes unitários e funcionais.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Para os grandes marcos de projeto, a entrega sempre será precedida por uma revisão, aberta a todos os envolvidos no projeto, não excluindo-se a participação dos integrantes do Queimadas, Equipe de Infraestrutura de TI do BDC e agentes elencados pelos clientes.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DIRETRIZES PRELIM. DE EXECUÇÃO</a:t>
            </a:r>
            <a:endParaRPr sz="1800"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MECÂNICA DE TRABALHO</a:t>
            </a:r>
            <a:endParaRPr/>
          </a:p>
          <a:p>
            <a:pPr indent="-29083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b="1" lang="pt-BR"/>
              <a:t>Comunicação com o cliente/parceiro</a:t>
            </a:r>
            <a:endParaRPr b="1"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Sempre efetuada através do gerente técnico-administrativo.</a:t>
            </a:r>
            <a:endParaRPr/>
          </a:p>
          <a:p>
            <a:pPr indent="-290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b="1" lang="pt-BR"/>
              <a:t>Comunicação interna</a:t>
            </a:r>
            <a:endParaRPr b="1"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Informal, contínua sob demanda.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Sincronização semanal para acompanhamento da evolução do projeto (quartas-feiras).</a:t>
            </a:r>
            <a:endParaRPr b="1"/>
          </a:p>
          <a:p>
            <a:pPr indent="-2908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b="1" lang="pt-BR"/>
              <a:t>Stack preliminar de tecnologias</a:t>
            </a:r>
            <a:endParaRPr b="1"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Linguagens de programação Python, TypeScript e JavaScript.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Ferramenta de an</a:t>
            </a:r>
            <a:r>
              <a:rPr lang="pt-BR"/>
              <a:t>álise Qgis.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Banco de dados: Posgresql e/ou MongoDB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Docker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Git/GitLab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APRESENTAÇÃO DA EQUIPE CANDIDATA</a:t>
            </a:r>
            <a:endParaRPr sz="1800"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Apresentação individual/informal dos membros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ENCERRAMENTO</a:t>
            </a:r>
            <a:endParaRPr sz="1800"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OBRIGADO A TODOS PELA PARTICIPAÇÃO!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/>
          <p:nvPr/>
        </p:nvSpPr>
        <p:spPr>
          <a:xfrm>
            <a:off x="-70106" y="0"/>
            <a:ext cx="9284100" cy="66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993" y="180520"/>
            <a:ext cx="2784261" cy="30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285750" y="0"/>
            <a:ext cx="5686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pt-BR" sz="1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ROTEIRO DA REUNIÃO</a:t>
            </a:r>
            <a:endParaRPr b="1" sz="1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468400" y="1377100"/>
            <a:ext cx="8207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6800" spcFirstLastPara="1" rIns="0" wrap="square" tIns="0">
            <a:noAutofit/>
          </a:bodyPr>
          <a:lstStyle/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romanUcPeriod"/>
            </a:pPr>
            <a:r>
              <a:rPr lang="pt-BR" sz="1700">
                <a:solidFill>
                  <a:srgbClr val="494949"/>
                </a:solidFill>
              </a:rPr>
              <a:t>Apresentação geral do projeto.</a:t>
            </a:r>
            <a:endParaRPr sz="1700">
              <a:solidFill>
                <a:srgbClr val="494949"/>
              </a:solidFill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700"/>
              <a:buAutoNum type="romanUcPeriod"/>
            </a:pPr>
            <a:r>
              <a:rPr lang="pt-BR" sz="1700">
                <a:solidFill>
                  <a:srgbClr val="494949"/>
                </a:solidFill>
              </a:rPr>
              <a:t>Definição de diretrizes preliminares de execução</a:t>
            </a:r>
            <a:endParaRPr sz="1700">
              <a:solidFill>
                <a:srgbClr val="494949"/>
              </a:solidFill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700"/>
              <a:buAutoNum type="romanUcPeriod"/>
            </a:pPr>
            <a:r>
              <a:rPr lang="pt-BR" sz="1700">
                <a:solidFill>
                  <a:srgbClr val="494949"/>
                </a:solidFill>
              </a:rPr>
              <a:t>Apresentação da equipe candidata</a:t>
            </a:r>
            <a:endParaRPr sz="1700">
              <a:solidFill>
                <a:srgbClr val="494949"/>
              </a:solidFill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700"/>
              <a:buAutoNum type="romanUcPeriod"/>
            </a:pPr>
            <a:r>
              <a:rPr lang="pt-BR" sz="1700">
                <a:solidFill>
                  <a:srgbClr val="494949"/>
                </a:solidFill>
              </a:rPr>
              <a:t>Encerramento</a:t>
            </a:r>
            <a:endParaRPr sz="1700">
              <a:solidFill>
                <a:srgbClr val="494949"/>
              </a:solidFill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650" y="98550"/>
            <a:ext cx="437850" cy="4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5583450" y="180550"/>
            <a:ext cx="541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SISAM</a:t>
            </a:r>
            <a:endParaRPr sz="900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APRESENTAÇÃO GERAL DO PROJETO</a:t>
            </a:r>
            <a:endParaRPr sz="1800"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 projeto SISAM (Sistema de Informações Integrados à Saúde) tem como objetivo o "aprimoramento" (construção) desse sistema para fortalecer o Ministério da Saúde (MS) nas ações de monitoramento, controle e promoção da saúde da população, cujo objetivo é aprimorar integrar e disseminar informações de qualidade do ar e ambientais no território nacional, apoiando o MS e o Ministério do Meio Ambiente (MMA) com ações de monitoramento, controle, prevenção e promoção da saúde da população.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APRESENTA</a:t>
            </a:r>
            <a:r>
              <a:rPr lang="pt-BR" sz="1800"/>
              <a:t>ÇÃO GERAL DO PROJETO</a:t>
            </a:r>
            <a:endParaRPr sz="1800"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CLIENTES DIRETOS E PARCEIROS: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Minist</a:t>
            </a:r>
            <a:r>
              <a:rPr lang="pt-BR"/>
              <a:t>ério da Saúde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Ministério do Meio Ambiente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Todas as decisões em termos de priorização deverão ser alinhadas de acordo com as </a:t>
            </a:r>
            <a:r>
              <a:rPr b="1" lang="pt-BR" u="sng"/>
              <a:t>expectativas e prioridades dos  clientes diretos/parceiros.</a:t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APRESENTAÇÃO GERAL DO PROJETO</a:t>
            </a:r>
            <a:endParaRPr sz="1800"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METAS PRIMÁRIAS</a:t>
            </a:r>
            <a:endParaRPr b="1"/>
          </a:p>
          <a:p>
            <a:pPr indent="-3108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lang="pt-BR"/>
              <a:t>Banco de dados (histórico, situação atual e previsão) SISAM utilizando CAMS.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pt-BR"/>
              <a:t>Inclusão de variáveis químicas do CAMS (ex. PM. 10).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pt-BR"/>
              <a:t>Inclus</a:t>
            </a:r>
            <a:r>
              <a:rPr lang="pt-BR"/>
              <a:t>ão de indicadores e alertas de qualidade do ar.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pt-BR"/>
              <a:t>Criação de dashboard para visualização de dados e indicadores 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pt-BR"/>
              <a:t>Validação e calibração dos dados históricos com estações de superfície.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APRESENTAÇÃO GERAL DO PROJETO</a:t>
            </a:r>
            <a:endParaRPr sz="1800"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METAS PRIMÁRIAS</a:t>
            </a:r>
            <a:endParaRPr b="1"/>
          </a:p>
          <a:p>
            <a:pPr indent="-3108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lang="pt-BR"/>
              <a:t>Desenvolver e disponibilizar um banco de dados de qualidade do ar calibrado (via web service).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pt-BR"/>
              <a:t>Desenvolver documentos técnicos (artigos, relatórios técnicos e manuais)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pt-BR"/>
              <a:t>Desenvolver boletins mensais de forma automática.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pt-BR"/>
              <a:t>Realizar oficinas, workshops, etc para divulgar o sistema e dados gerados no âmbito do projeto.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APRESENTAÇÃO GERAL DO PROJETO</a:t>
            </a:r>
            <a:endParaRPr sz="1800"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METAS PRIMÁRIAS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Divulgar trabalhos científicos e tecnológicos, em eventos e periódicos, a partir dos resultados obtidos durante a execução do projeto.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Prover manutenção do SISAM e suporte aos usuários, durante a vigência do projeto.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DIRETRIZES PRELIM. DE EXECUÇÃO</a:t>
            </a:r>
            <a:endParaRPr sz="1800"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EQUIPE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Gestão de Programa: 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Fabiano Morelli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Gestão técnica e administrativa do projeto: 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Fabrício Galende Marques de Carvalho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(apoio) Claudio Almeida - via CNPQ - BiomasBR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(apoio) Gilberto Ribeiro - via BDC - Infraestrutura de dados e aplicação. (**)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285750" y="0"/>
            <a:ext cx="5686500" cy="66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DIRETRIZES PRELIM. DE EXECUÇÃO</a:t>
            </a:r>
            <a:endParaRPr sz="1800"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285750" y="968044"/>
            <a:ext cx="8572500" cy="37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EQUIPE</a:t>
            </a:r>
            <a:endParaRPr/>
          </a:p>
          <a:p>
            <a:pPr indent="-304165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66666"/>
              <a:buChar char="●"/>
            </a:pPr>
            <a:r>
              <a:rPr b="1" lang="pt-BR"/>
              <a:t>Execução técnica</a:t>
            </a:r>
            <a:endParaRPr b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1 servidor com perfil de sistemas/computação/modelagem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2 profissionais de Meteorologia e/ou Geociências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3 profissionais de TI Full stack perfil DevOps (**)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2-3 profissionais de TI Full stack perfil simulação, modelagem e arquitetura de sistemas.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2 bolsistas de iniciação científica/tecnológica, perfil desenvolvimento de sistemas, modelagem e simulação.</a:t>
            </a:r>
            <a:endParaRPr/>
          </a:p>
          <a:p>
            <a:pPr indent="-3041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b="1" lang="pt-BR"/>
              <a:t>Consultoria T</a:t>
            </a:r>
            <a:r>
              <a:rPr b="1" lang="pt-BR"/>
              <a:t>écnica e Revisão</a:t>
            </a:r>
            <a:endParaRPr b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pt-BR"/>
              <a:t>Equipe do Programa Queimadas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