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66" autoAdjust="0"/>
    <p:restoredTop sz="94660"/>
  </p:normalViewPr>
  <p:slideViewPr>
    <p:cSldViewPr>
      <p:cViewPr varScale="1">
        <p:scale>
          <a:sx n="73" d="100"/>
          <a:sy n="7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2232248"/>
          </a:xfrm>
        </p:spPr>
        <p:txBody>
          <a:bodyPr>
            <a:normAutofit fontScale="90000"/>
          </a:bodyPr>
          <a:lstStyle/>
          <a:p>
            <a:r>
              <a:rPr lang="es-AR" dirty="0"/>
              <a:t/>
            </a:r>
            <a:br>
              <a:rPr lang="es-AR" dirty="0"/>
            </a:br>
            <a:r>
              <a:rPr lang="es-ES" dirty="0"/>
              <a:t> </a:t>
            </a:r>
            <a:r>
              <a:rPr lang="es-ES" b="1" dirty="0" smtClean="0"/>
              <a:t>Análisis </a:t>
            </a:r>
            <a:r>
              <a:rPr lang="es-ES" b="1" dirty="0"/>
              <a:t>de la serie temporal del valor diario de cierre del precio de BTC 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2852936"/>
            <a:ext cx="6944816" cy="2592288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/>
              <a:t>Materia: Análisis de Serie de Tiempo I</a:t>
            </a:r>
          </a:p>
          <a:p>
            <a:pPr algn="l"/>
            <a:r>
              <a:rPr lang="es-ES" dirty="0" smtClean="0"/>
              <a:t>Docente: Camilo </a:t>
            </a:r>
            <a:r>
              <a:rPr lang="es-ES" dirty="0" err="1" smtClean="0"/>
              <a:t>Argoty</a:t>
            </a:r>
            <a:endParaRPr lang="es-ES" dirty="0" smtClean="0"/>
          </a:p>
          <a:p>
            <a:pPr algn="l"/>
            <a:r>
              <a:rPr lang="es-ES" dirty="0" smtClean="0"/>
              <a:t>Alumnos: - Fabricio </a:t>
            </a:r>
            <a:r>
              <a:rPr lang="es-ES" dirty="0" err="1" smtClean="0"/>
              <a:t>Lopretto</a:t>
            </a:r>
            <a:endParaRPr lang="es-ES" dirty="0" smtClean="0"/>
          </a:p>
          <a:p>
            <a:pPr algn="l"/>
            <a:r>
              <a:rPr lang="es-ES" dirty="0" smtClean="0"/>
              <a:t>                   - Agustina </a:t>
            </a:r>
            <a:r>
              <a:rPr lang="es-ES" dirty="0" err="1" smtClean="0"/>
              <a:t>Quiros</a:t>
            </a:r>
            <a:endParaRPr lang="es-ES" dirty="0" smtClean="0"/>
          </a:p>
          <a:p>
            <a:pPr algn="l"/>
            <a:r>
              <a:rPr lang="es-ES" dirty="0"/>
              <a:t> </a:t>
            </a:r>
            <a:r>
              <a:rPr lang="es-ES" dirty="0" smtClean="0"/>
              <a:t>                  - Gonzalo G. </a:t>
            </a:r>
            <a:r>
              <a:rPr lang="es-ES" dirty="0" err="1" smtClean="0"/>
              <a:t>Fernandez</a:t>
            </a:r>
            <a:endParaRPr lang="es-ES" dirty="0" smtClean="0"/>
          </a:p>
          <a:p>
            <a:pPr algn="l"/>
            <a:r>
              <a:rPr lang="es-ES" dirty="0"/>
              <a:t> </a:t>
            </a:r>
            <a:r>
              <a:rPr lang="es-ES" dirty="0" smtClean="0"/>
              <a:t>                  - Cecilia A. Villanueva</a:t>
            </a:r>
          </a:p>
          <a:p>
            <a:pPr algn="l"/>
            <a:r>
              <a:rPr lang="es-ES" dirty="0" smtClean="0"/>
              <a:t>2do bimestre 2025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135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Modelado: GBM</a:t>
            </a:r>
            <a:endParaRPr lang="es-AR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9"/>
            <a:ext cx="5616624" cy="279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51" y="3772856"/>
            <a:ext cx="6246709" cy="310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94968"/>
            <a:ext cx="3347864" cy="94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1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3151" y="40466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Modelado: Comparación</a:t>
            </a:r>
            <a:endParaRPr lang="es-AR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876557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3151" y="40466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Pregunta de investigación</a:t>
            </a:r>
            <a:endParaRPr lang="es-AR" sz="4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251520" y="342900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¿Mejora el desempeño de los modelos utilizados </a:t>
            </a:r>
            <a:r>
              <a:rPr lang="es-ES" sz="2400" dirty="0" smtClean="0"/>
              <a:t>al </a:t>
            </a:r>
            <a:r>
              <a:rPr lang="es-ES" sz="2400" dirty="0"/>
              <a:t>incorporar la serie de tiempo de volumen de transacciones de BTC como variable adicional al precio de cierre</a:t>
            </a:r>
            <a:r>
              <a:rPr lang="es-ES" sz="2400" dirty="0" smtClean="0"/>
              <a:t>?</a:t>
            </a:r>
            <a:endParaRPr lang="es-ES" sz="2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815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3151" y="40466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Resolviendo pregunta de investigación</a:t>
            </a:r>
            <a:endParaRPr lang="es-AR" sz="4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1684"/>
            <a:ext cx="6264696" cy="317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39564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32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3151" y="40466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Resolviendo pregunta de investigación</a:t>
            </a:r>
            <a:endParaRPr lang="es-AR" sz="4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6238677" cy="309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05746"/>
            <a:ext cx="7716504" cy="110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49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3151" y="40466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Resolviendo pregunta de investigación</a:t>
            </a:r>
            <a:endParaRPr lang="es-AR" sz="4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6907907" cy="293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31415"/>
            <a:ext cx="7642950" cy="110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60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3151" y="40466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Conclusiones</a:t>
            </a:r>
            <a:endParaRPr lang="es-AR" sz="4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67544" y="2992884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ARIMA </a:t>
            </a:r>
            <a:r>
              <a:rPr lang="es-ES" dirty="0"/>
              <a:t>fue el más preciso, ideal para predicciones a corto plazo. </a:t>
            </a:r>
            <a:r>
              <a:rPr lang="es-ES" dirty="0" smtClean="0"/>
              <a:t> Incluir </a:t>
            </a:r>
            <a:r>
              <a:rPr lang="es-ES" dirty="0"/>
              <a:t>volumen (ARIMAX) no mejoró resultados. </a:t>
            </a:r>
          </a:p>
          <a:p>
            <a:endParaRPr lang="es-ES" dirty="0"/>
          </a:p>
          <a:p>
            <a:r>
              <a:rPr lang="es-ES" dirty="0" smtClean="0"/>
              <a:t>LSTM </a:t>
            </a:r>
            <a:r>
              <a:rPr lang="es-ES" dirty="0"/>
              <a:t>capturó patrones no lineales pero con retraso en eventos volátiles. La versión multivariada no aportó mejoras significativas. </a:t>
            </a:r>
          </a:p>
          <a:p>
            <a:endParaRPr lang="es-ES" dirty="0"/>
          </a:p>
          <a:p>
            <a:r>
              <a:rPr lang="es-ES" dirty="0" smtClean="0"/>
              <a:t>GBM </a:t>
            </a:r>
            <a:r>
              <a:rPr lang="es-ES" dirty="0"/>
              <a:t>mostró utilidad para simular tendencias, pero no para predicción puntual.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794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3356992"/>
            <a:ext cx="7408333" cy="2232248"/>
          </a:xfrm>
        </p:spPr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analiza una serie temporal de precios diarios de </a:t>
            </a:r>
            <a:r>
              <a:rPr lang="es-ES" dirty="0" err="1" smtClean="0"/>
              <a:t>bitcoin</a:t>
            </a:r>
            <a:r>
              <a:rPr lang="es-ES" dirty="0" smtClean="0"/>
              <a:t> </a:t>
            </a:r>
            <a:r>
              <a:rPr lang="es-ES" dirty="0"/>
              <a:t>(BTC/USD) con el objetivo de aplicar distintos modelos predictivos y evaluar su desempeño.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Objetivo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105109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5013176"/>
            <a:ext cx="73448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2780928"/>
            <a:ext cx="7408333" cy="302433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Carga y preparación de datos </a:t>
            </a:r>
            <a:endParaRPr lang="es-AR" dirty="0"/>
          </a:p>
          <a:p>
            <a:r>
              <a:rPr lang="es-AR" dirty="0"/>
              <a:t>Limpieza de </a:t>
            </a:r>
            <a:r>
              <a:rPr lang="es-AR" dirty="0" smtClean="0"/>
              <a:t>datos</a:t>
            </a:r>
            <a:endParaRPr lang="es-AR" dirty="0"/>
          </a:p>
          <a:p>
            <a:r>
              <a:rPr lang="es-AR" dirty="0"/>
              <a:t>Visualización y análisis exploratorio </a:t>
            </a:r>
          </a:p>
          <a:p>
            <a:r>
              <a:rPr lang="es-AR" dirty="0"/>
              <a:t>Modelado de series temporales </a:t>
            </a:r>
          </a:p>
          <a:p>
            <a:r>
              <a:rPr lang="es-AR" dirty="0"/>
              <a:t>Evaluación de modelos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Planteo y respuesta de la pregunta de investigación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Resumen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12451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2564904"/>
            <a:ext cx="7408333" cy="1512168"/>
          </a:xfrm>
        </p:spPr>
        <p:txBody>
          <a:bodyPr>
            <a:normAutofit/>
          </a:bodyPr>
          <a:lstStyle/>
          <a:p>
            <a:r>
              <a:rPr lang="es-ES" dirty="0" smtClean="0"/>
              <a:t>Fecha: se transforma a </a:t>
            </a:r>
            <a:r>
              <a:rPr lang="es-ES" i="1" dirty="0" err="1" smtClean="0"/>
              <a:t>datetime</a:t>
            </a:r>
            <a:r>
              <a:rPr lang="es-ES" dirty="0" smtClean="0"/>
              <a:t> </a:t>
            </a:r>
            <a:endParaRPr lang="es-AR" dirty="0"/>
          </a:p>
          <a:p>
            <a:r>
              <a:rPr lang="es-AR" dirty="0" smtClean="0"/>
              <a:t>Apertura, Cierre, Máximo, Mínimo y Volumen se transforman a </a:t>
            </a:r>
            <a:r>
              <a:rPr lang="es-AR" i="1" dirty="0" err="1" smtClean="0"/>
              <a:t>float</a:t>
            </a:r>
            <a:endParaRPr lang="es-AR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Carga, preparación de datos</a:t>
            </a:r>
            <a:endParaRPr lang="es-AR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6" y="4149080"/>
            <a:ext cx="733624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2564904"/>
            <a:ext cx="7408333" cy="3960440"/>
          </a:xfrm>
        </p:spPr>
        <p:txBody>
          <a:bodyPr>
            <a:normAutofit/>
          </a:bodyPr>
          <a:lstStyle/>
          <a:p>
            <a:r>
              <a:rPr lang="es-AR" dirty="0" smtClean="0"/>
              <a:t>Fecha, Apertura, Cierre, Máximo, Mínimo y Volumen sin datos faltantes</a:t>
            </a:r>
          </a:p>
          <a:p>
            <a:r>
              <a:rPr lang="es-ES" dirty="0" smtClean="0"/>
              <a:t>Volumen: </a:t>
            </a:r>
          </a:p>
          <a:p>
            <a:pPr lvl="1"/>
            <a:r>
              <a:rPr lang="es-ES" dirty="0" smtClean="0"/>
              <a:t>Datos faltantes que no llegan </a:t>
            </a:r>
            <a:r>
              <a:rPr lang="es-ES" dirty="0"/>
              <a:t>a representar el 10% de los </a:t>
            </a:r>
            <a:r>
              <a:rPr lang="es-ES" dirty="0" smtClean="0"/>
              <a:t>registros.</a:t>
            </a:r>
          </a:p>
          <a:p>
            <a:pPr lvl="1"/>
            <a:r>
              <a:rPr lang="es-ES" dirty="0" smtClean="0"/>
              <a:t>Se </a:t>
            </a:r>
            <a:r>
              <a:rPr lang="es-ES" dirty="0"/>
              <a:t>ubican en los primeros registros, donde el valor del BTC y su volumen de transacciones es despreciable frente a los valores posteriores. </a:t>
            </a:r>
            <a:endParaRPr lang="es-ES" dirty="0" smtClean="0"/>
          </a:p>
          <a:p>
            <a:pPr lvl="1"/>
            <a:r>
              <a:rPr lang="es-ES" dirty="0" smtClean="0"/>
              <a:t>Forzado </a:t>
            </a:r>
            <a:r>
              <a:rPr lang="es-ES" dirty="0"/>
              <a:t>a cero de dichos valores, para mantener la coherencia temporal.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Limpieza de datos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32708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Visualización y análisis exploratorio</a:t>
            </a:r>
            <a:endParaRPr lang="es-AR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5184576" cy="536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63690"/>
            <a:ext cx="3600400" cy="537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07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Modelado</a:t>
            </a:r>
            <a:endParaRPr lang="es-AR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50840"/>
            <a:ext cx="85264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0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Modelado: ARIMA</a:t>
            </a:r>
            <a:endParaRPr lang="es-AR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5782565" cy="292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86" y="3980334"/>
            <a:ext cx="6434282" cy="283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77" y="1652466"/>
            <a:ext cx="3016494" cy="91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24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645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Modelado: LSTM</a:t>
            </a:r>
            <a:endParaRPr lang="es-AR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" y="980728"/>
            <a:ext cx="6094661" cy="302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2105748"/>
            <a:ext cx="2987825" cy="83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547867" cy="277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38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</TotalTime>
  <Words>302</Words>
  <Application>Microsoft Office PowerPoint</Application>
  <PresentationFormat>Presentación en pantalla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Forma de onda</vt:lpstr>
      <vt:lpstr>  Análisis de la serie temporal del valor diario de cierre del precio de BTC </vt:lpstr>
      <vt:lpstr>Objetivo</vt:lpstr>
      <vt:lpstr>Resumen</vt:lpstr>
      <vt:lpstr>Carga, preparación de datos</vt:lpstr>
      <vt:lpstr>Limpieza de datos</vt:lpstr>
      <vt:lpstr>Visualización y análisis exploratorio</vt:lpstr>
      <vt:lpstr>Modelado</vt:lpstr>
      <vt:lpstr>Modelado: ARIMA</vt:lpstr>
      <vt:lpstr>Modelado: LSTM</vt:lpstr>
      <vt:lpstr>Modelado: GBM</vt:lpstr>
      <vt:lpstr>Modelado: Comparación</vt:lpstr>
      <vt:lpstr>Pregunta de investigación</vt:lpstr>
      <vt:lpstr>Resolviendo pregunta de investigación</vt:lpstr>
      <vt:lpstr>Resolviendo pregunta de investigación</vt:lpstr>
      <vt:lpstr>Resolviendo pregunta de investigación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serie temporal del valor diario de cierre del precio de BTC</dc:title>
  <dc:creator>Fabricio Lopretto</dc:creator>
  <cp:lastModifiedBy>Fabricio Lopretto</cp:lastModifiedBy>
  <cp:revision>10</cp:revision>
  <dcterms:created xsi:type="dcterms:W3CDTF">2025-06-16T17:07:05Z</dcterms:created>
  <dcterms:modified xsi:type="dcterms:W3CDTF">2025-06-18T13:21:21Z</dcterms:modified>
</cp:coreProperties>
</file>