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media/image10.png" ContentType="image/png"/>
  <Override PartName="/ppt/media/image11.png" ContentType="image/png"/>
  <Override PartName="/ppt/media/image12.png" ContentType="image/png"/>
  <Override PartName="/ppt/media/image13.png" ContentType="image/png"/>
  <Override PartName="/ppt/media/image14.png" ContentType="image/png"/>
  <Override PartName="/ppt/media/image15.png" ContentType="image/png"/>
  <Override PartName="/ppt/media/image16.png" ContentType="image/png"/>
  <Override PartName="/ppt/media/image17.png" ContentType="image/png"/>
  <Override PartName="/ppt/media/image18.png" ContentType="image/png"/>
  <Override PartName="/ppt/media/image19.png" ContentType="image/png"/>
  <Override PartName="/ppt/media/image20.png" ContentType="image/png"/>
  <Override PartName="/ppt/media/image21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/>
          </p:nvPr>
        </p:nvSpPr>
        <p:spPr>
          <a:xfrm>
            <a:off x="3376440" y="267552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/>
          </p:nvPr>
        </p:nvSpPr>
        <p:spPr>
          <a:xfrm>
            <a:off x="5881320" y="267552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/>
          </p:nvPr>
        </p:nvSpPr>
        <p:spPr>
          <a:xfrm>
            <a:off x="871920" y="447768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3" name="PlaceHolder 6"/>
          <p:cNvSpPr>
            <a:spLocks noGrp="1"/>
          </p:cNvSpPr>
          <p:nvPr>
            <p:ph/>
          </p:nvPr>
        </p:nvSpPr>
        <p:spPr>
          <a:xfrm>
            <a:off x="3376440" y="447768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54" name="PlaceHolder 7"/>
          <p:cNvSpPr>
            <a:spLocks noGrp="1"/>
          </p:cNvSpPr>
          <p:nvPr>
            <p:ph/>
          </p:nvPr>
        </p:nvSpPr>
        <p:spPr>
          <a:xfrm>
            <a:off x="5881320" y="447768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6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87" name="PlaceHolder 4"/>
          <p:cNvSpPr>
            <a:spLocks noGrp="1"/>
          </p:cNvSpPr>
          <p:nvPr>
            <p:ph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74080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4" name="PlaceHolder 4"/>
          <p:cNvSpPr>
            <a:spLocks noGrp="1"/>
          </p:cNvSpPr>
          <p:nvPr>
            <p:ph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5" name="PlaceHolder 5"/>
          <p:cNvSpPr>
            <a:spLocks noGrp="1"/>
          </p:cNvSpPr>
          <p:nvPr>
            <p:ph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3376440" y="267552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5881320" y="267552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0" name="PlaceHolder 5"/>
          <p:cNvSpPr>
            <a:spLocks noGrp="1"/>
          </p:cNvSpPr>
          <p:nvPr>
            <p:ph/>
          </p:nvPr>
        </p:nvSpPr>
        <p:spPr>
          <a:xfrm>
            <a:off x="871920" y="447768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1" name="PlaceHolder 6"/>
          <p:cNvSpPr>
            <a:spLocks noGrp="1"/>
          </p:cNvSpPr>
          <p:nvPr>
            <p:ph/>
          </p:nvPr>
        </p:nvSpPr>
        <p:spPr>
          <a:xfrm>
            <a:off x="3376440" y="447768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2" name="PlaceHolder 7"/>
          <p:cNvSpPr>
            <a:spLocks noGrp="1"/>
          </p:cNvSpPr>
          <p:nvPr>
            <p:ph/>
          </p:nvPr>
        </p:nvSpPr>
        <p:spPr>
          <a:xfrm>
            <a:off x="5881320" y="4477680"/>
            <a:ext cx="238500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ubTitle"/>
          </p:nvPr>
        </p:nvSpPr>
        <p:spPr>
          <a:xfrm>
            <a:off x="457200" y="338400"/>
            <a:ext cx="8229240" cy="580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A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8719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345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4668120" y="447768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8719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668120" y="2675520"/>
            <a:ext cx="361512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71920" y="4477680"/>
            <a:ext cx="7408080" cy="164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ounded Rectangle 13" hidden="1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" name="Group 15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2" name="Freeform 14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3" name="Freeform 18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4" name="Freeform 22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" name="Freeform 2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" name="Freeform 10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7" name="Rounded Rectangle 15"/>
          <p:cNvSpPr/>
          <p:nvPr/>
        </p:nvSpPr>
        <p:spPr>
          <a:xfrm>
            <a:off x="228600" y="228600"/>
            <a:ext cx="8695440" cy="6034680"/>
          </a:xfrm>
          <a:prstGeom prst="roundRect">
            <a:avLst>
              <a:gd name="adj" fmla="val 1272"/>
            </a:avLst>
          </a:prstGeom>
          <a:gradFill rotWithShape="0">
            <a:gsLst>
              <a:gs pos="0">
                <a:srgbClr val="0293e0"/>
              </a:gs>
              <a:gs pos="100000">
                <a:srgbClr val="83d3fe"/>
              </a:gs>
            </a:gsLst>
            <a:lin ang="54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8" name="Group 9"/>
          <p:cNvGrpSpPr/>
          <p:nvPr/>
        </p:nvGrpSpPr>
        <p:grpSpPr>
          <a:xfrm>
            <a:off x="211680" y="5353920"/>
            <a:ext cx="8723160" cy="1331280"/>
            <a:chOff x="211680" y="5353920"/>
            <a:chExt cx="8723160" cy="1331280"/>
          </a:xfrm>
        </p:grpSpPr>
        <p:sp>
          <p:nvSpPr>
            <p:cNvPr id="9" name="Freeform 14"/>
            <p:cNvSpPr/>
            <p:nvPr/>
          </p:nvSpPr>
          <p:spPr>
            <a:xfrm>
              <a:off x="6054840" y="5499360"/>
              <a:ext cx="2879640" cy="71460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0" name="Freeform 18"/>
            <p:cNvSpPr/>
            <p:nvPr/>
          </p:nvSpPr>
          <p:spPr>
            <a:xfrm>
              <a:off x="2622240" y="5370840"/>
              <a:ext cx="5551200" cy="85104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1" name="Freeform 22"/>
            <p:cNvSpPr/>
            <p:nvPr/>
          </p:nvSpPr>
          <p:spPr>
            <a:xfrm>
              <a:off x="2832120" y="5383080"/>
              <a:ext cx="5474520" cy="77508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2" name="Freeform 26"/>
            <p:cNvSpPr/>
            <p:nvPr/>
          </p:nvSpPr>
          <p:spPr>
            <a:xfrm>
              <a:off x="5616360" y="5369760"/>
              <a:ext cx="3312000" cy="65196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13" name="Freeform 10"/>
            <p:cNvSpPr/>
            <p:nvPr/>
          </p:nvSpPr>
          <p:spPr>
            <a:xfrm>
              <a:off x="211680" y="5353920"/>
              <a:ext cx="8723160" cy="13312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7772040" cy="1779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CA9AB07B-458A-4216-9A43-DAA56BAAE468}" type="datetime">
              <a:rPr b="0" lang="es-ES" sz="1000" spc="-1" strike="noStrike">
                <a:solidFill>
                  <a:srgbClr val="073e87"/>
                </a:solidFill>
                <a:latin typeface="Candara"/>
              </a:rPr>
              <a:t>18/06/25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A4CA1160-44DD-48AF-A2DF-2BB636011AFD}" type="slidenum">
              <a:rPr b="0" lang="es-ES" sz="1000" spc="-1" strike="noStrike">
                <a:solidFill>
                  <a:srgbClr val="073e87"/>
                </a:solidFill>
                <a:latin typeface="Candara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Pulse para editar el formato de texto del esquema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73e87"/>
                </a:solidFill>
                <a:latin typeface="Candara"/>
              </a:rPr>
              <a:t>Segundo nivel del esquema</a:t>
            </a:r>
            <a:endParaRPr b="0" lang="es-ES" sz="2000" spc="-1" strike="noStrike">
              <a:solidFill>
                <a:srgbClr val="073e87"/>
              </a:solidFill>
              <a:latin typeface="Candara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800" spc="-1" strike="noStrike">
                <a:solidFill>
                  <a:srgbClr val="073e87"/>
                </a:solidFill>
                <a:latin typeface="Candara"/>
              </a:rPr>
              <a:t>Tercer nivel del esquema</a:t>
            </a:r>
            <a:endParaRPr b="0" lang="es-ES" sz="1800" spc="-1" strike="noStrike">
              <a:solidFill>
                <a:srgbClr val="073e87"/>
              </a:solidFill>
              <a:latin typeface="Candara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600" spc="-1" strike="noStrike">
                <a:solidFill>
                  <a:srgbClr val="073e87"/>
                </a:solidFill>
                <a:latin typeface="Candara"/>
              </a:rPr>
              <a:t>Cuarto nivel del esquema</a:t>
            </a:r>
            <a:endParaRPr b="0" lang="es-ES" sz="1600" spc="-1" strike="noStrike">
              <a:solidFill>
                <a:srgbClr val="073e87"/>
              </a:solidFill>
              <a:latin typeface="Candara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73e87"/>
                </a:solidFill>
                <a:latin typeface="Candara"/>
              </a:rPr>
              <a:t>Quinto nivel del esquema</a:t>
            </a:r>
            <a:endParaRPr b="0" lang="es-ES" sz="2000" spc="-1" strike="noStrike">
              <a:solidFill>
                <a:srgbClr val="073e87"/>
              </a:solidFill>
              <a:latin typeface="Candara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73e87"/>
                </a:solidFill>
                <a:latin typeface="Candara"/>
              </a:rPr>
              <a:t>Sexto nivel del esquema</a:t>
            </a:r>
            <a:endParaRPr b="0" lang="es-ES" sz="2000" spc="-1" strike="noStrike">
              <a:solidFill>
                <a:srgbClr val="073e87"/>
              </a:solidFill>
              <a:latin typeface="Candara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73e87"/>
                </a:solidFill>
                <a:latin typeface="Candara"/>
              </a:rPr>
              <a:t>Séptimo nivel del esquema</a:t>
            </a:r>
            <a:endParaRPr b="0" lang="es-ES" sz="2000" spc="-1" strike="noStrike">
              <a:solidFill>
                <a:srgbClr val="073e87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ounded Rectangle 13"/>
          <p:cNvSpPr/>
          <p:nvPr/>
        </p:nvSpPr>
        <p:spPr>
          <a:xfrm>
            <a:off x="228600" y="228600"/>
            <a:ext cx="8695440" cy="2468520"/>
          </a:xfrm>
          <a:prstGeom prst="roundRect">
            <a:avLst>
              <a:gd name="adj" fmla="val 3362"/>
            </a:avLst>
          </a:prstGeom>
          <a:gradFill rotWithShape="0">
            <a:gsLst>
              <a:gs pos="10000">
                <a:srgbClr val="83d3fe"/>
              </a:gs>
              <a:gs pos="100000">
                <a:srgbClr val="0293e0"/>
              </a:gs>
            </a:gsLst>
            <a:lin ang="162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56" name="Group 15"/>
          <p:cNvGrpSpPr/>
          <p:nvPr/>
        </p:nvGrpSpPr>
        <p:grpSpPr>
          <a:xfrm>
            <a:off x="211680" y="1679400"/>
            <a:ext cx="8723160" cy="1329480"/>
            <a:chOff x="211680" y="1679400"/>
            <a:chExt cx="8723160" cy="1329480"/>
          </a:xfrm>
        </p:grpSpPr>
        <p:sp>
          <p:nvSpPr>
            <p:cNvPr id="57" name="Freeform 14"/>
            <p:cNvSpPr/>
            <p:nvPr/>
          </p:nvSpPr>
          <p:spPr>
            <a:xfrm>
              <a:off x="6047280" y="1824480"/>
              <a:ext cx="2876040" cy="713520"/>
            </a:xfrm>
            <a:custGeom>
              <a:avLst/>
              <a:gdLst/>
              <a:ahLst/>
              <a:rect l="l" t="t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8" name="Freeform 18"/>
            <p:cNvSpPr/>
            <p:nvPr/>
          </p:nvSpPr>
          <p:spPr>
            <a:xfrm>
              <a:off x="2619360" y="1696320"/>
              <a:ext cx="5544000" cy="849600"/>
            </a:xfrm>
            <a:custGeom>
              <a:avLst/>
              <a:gdLst/>
              <a:ahLst/>
              <a:rect l="l" t="t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9" name="Freeform 22"/>
            <p:cNvSpPr/>
            <p:nvPr/>
          </p:nvSpPr>
          <p:spPr>
            <a:xfrm>
              <a:off x="2828880" y="1708560"/>
              <a:ext cx="5467680" cy="774000"/>
            </a:xfrm>
            <a:custGeom>
              <a:avLst/>
              <a:gdLst/>
              <a:ahLst/>
              <a:rect l="l" t="t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0" name="Freeform 26"/>
            <p:cNvSpPr/>
            <p:nvPr/>
          </p:nvSpPr>
          <p:spPr>
            <a:xfrm>
              <a:off x="5609520" y="1694880"/>
              <a:ext cx="3307680" cy="651240"/>
            </a:xfrm>
            <a:custGeom>
              <a:avLst/>
              <a:gdLst/>
              <a:ahLst/>
              <a:rect l="l" t="t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61" name="Freeform 10"/>
            <p:cNvSpPr/>
            <p:nvPr/>
          </p:nvSpPr>
          <p:spPr>
            <a:xfrm>
              <a:off x="211680" y="1679400"/>
              <a:ext cx="8723160" cy="1329480"/>
            </a:xfrm>
            <a:custGeom>
              <a:avLst/>
              <a:gdLst/>
              <a:ahLst/>
              <a:rect l="l" t="t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62" name="PlaceHolder 1"/>
          <p:cNvSpPr>
            <a:spLocks noGrp="1"/>
          </p:cNvSpPr>
          <p:nvPr>
            <p:ph type="body"/>
          </p:nvPr>
        </p:nvSpPr>
        <p:spPr>
          <a:xfrm>
            <a:off x="871920" y="2675520"/>
            <a:ext cx="7408080" cy="34502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Haga clic para modificar el estilo de texto del patrón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lvl="1" marL="576360" indent="-27432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200" spc="-1" strike="noStrike">
                <a:solidFill>
                  <a:srgbClr val="073e87"/>
                </a:solidFill>
                <a:latin typeface="Candara"/>
              </a:rPr>
              <a:t>Segundo nivel</a:t>
            </a:r>
            <a:endParaRPr b="0" lang="es-ES" sz="2200" spc="-1" strike="noStrike">
              <a:solidFill>
                <a:srgbClr val="073e87"/>
              </a:solidFill>
              <a:latin typeface="Candara"/>
            </a:endParaRPr>
          </a:p>
          <a:p>
            <a:pPr lvl="2" marL="855720" indent="-228600">
              <a:lnSpc>
                <a:spcPct val="100000"/>
              </a:lnSpc>
              <a:spcBef>
                <a:spcPts val="400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000" spc="-1" strike="noStrike">
                <a:solidFill>
                  <a:srgbClr val="073e87"/>
                </a:solidFill>
                <a:latin typeface="Candara"/>
              </a:rPr>
              <a:t>Tercer nivel</a:t>
            </a:r>
            <a:endParaRPr b="0" lang="es-ES" sz="2000" spc="-1" strike="noStrike">
              <a:solidFill>
                <a:srgbClr val="073e87"/>
              </a:solidFill>
              <a:latin typeface="Candara"/>
            </a:endParaRPr>
          </a:p>
          <a:p>
            <a:pPr lvl="3" marL="1143000" indent="-228600">
              <a:lnSpc>
                <a:spcPct val="100000"/>
              </a:lnSpc>
              <a:spcBef>
                <a:spcPts val="360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1800" spc="-1" strike="noStrike">
                <a:solidFill>
                  <a:srgbClr val="073e87"/>
                </a:solidFill>
                <a:latin typeface="Candara"/>
              </a:rPr>
              <a:t>Cuarto nivel</a:t>
            </a:r>
            <a:endParaRPr b="0" lang="es-ES" sz="1800" spc="-1" strike="noStrike">
              <a:solidFill>
                <a:srgbClr val="073e87"/>
              </a:solidFill>
              <a:latin typeface="Candara"/>
            </a:endParaRPr>
          </a:p>
          <a:p>
            <a:pPr lvl="4" marL="1463040" indent="-228600">
              <a:lnSpc>
                <a:spcPct val="100000"/>
              </a:lnSpc>
              <a:spcBef>
                <a:spcPts val="320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1600" spc="-1" strike="noStrike">
                <a:solidFill>
                  <a:srgbClr val="073e87"/>
                </a:solidFill>
                <a:latin typeface="Candara"/>
              </a:rPr>
              <a:t>Quinto nivel</a:t>
            </a:r>
            <a:endParaRPr b="0" lang="es-ES" sz="16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dt"/>
          </p:nvPr>
        </p:nvSpPr>
        <p:spPr>
          <a:xfrm>
            <a:off x="5163840" y="6250320"/>
            <a:ext cx="3786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645F70E6-7F9F-4212-A682-160EA67D8C3F}" type="datetime">
              <a:rPr b="0" lang="es-ES" sz="1000" spc="-1" strike="noStrike">
                <a:solidFill>
                  <a:srgbClr val="073e87"/>
                </a:solidFill>
                <a:latin typeface="Candara"/>
              </a:rPr>
              <a:t>18/06/25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ftr"/>
          </p:nvPr>
        </p:nvSpPr>
        <p:spPr>
          <a:xfrm>
            <a:off x="193680" y="6250320"/>
            <a:ext cx="378648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endParaRPr b="0" lang="es-AR" sz="2400" spc="-1" strike="noStrike"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sldNum"/>
          </p:nvPr>
        </p:nvSpPr>
        <p:spPr>
          <a:xfrm>
            <a:off x="3990960" y="6250320"/>
            <a:ext cx="1161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fld id="{6D3CACFB-91F8-49F3-925E-E6F079343414}" type="slidenum">
              <a:rPr b="0" lang="es-ES" sz="1000" spc="-1" strike="noStrike">
                <a:solidFill>
                  <a:srgbClr val="073e87"/>
                </a:solidFill>
                <a:latin typeface="Candara"/>
              </a:rPr>
              <a:t>&lt;número&gt;</a:t>
            </a:fld>
            <a:endParaRPr b="0" lang="es-AR" sz="1000" spc="-1" strike="noStrike"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2524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es-ES" sz="4400" spc="-1" strike="noStrike">
                <a:solidFill>
                  <a:srgbClr val="ffffff"/>
                </a:solidFill>
                <a:latin typeface="Candara"/>
              </a:rPr>
              <a:t>Haga clic para modificar el estilo de título del patrón</a:t>
            </a:r>
            <a:endParaRPr b="0" lang="es-ES" sz="44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8.png"/><Relationship Id="rId2" Type="http://schemas.openxmlformats.org/officeDocument/2006/relationships/image" Target="../media/image19.png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21.png"/><Relationship Id="rId3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55640" y="476640"/>
            <a:ext cx="7772040" cy="223200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rmAutofit fontScale="84000"/>
          </a:bodyPr>
          <a:p>
            <a:pPr algn="ctr">
              <a:lnSpc>
                <a:spcPct val="100000"/>
              </a:lnSpc>
            </a:pPr>
            <a:br/>
            <a:r>
              <a:rPr b="0" lang="es-ES" sz="4400" spc="-1" strike="noStrike">
                <a:solidFill>
                  <a:srgbClr val="ffffff"/>
                </a:solidFill>
                <a:latin typeface="Candara"/>
              </a:rPr>
              <a:t> </a:t>
            </a:r>
            <a:r>
              <a:rPr b="1" lang="es-ES" sz="4400" spc="-1" strike="noStrike">
                <a:solidFill>
                  <a:srgbClr val="ffffff"/>
                </a:solidFill>
                <a:latin typeface="Candara"/>
              </a:rPr>
              <a:t>Análisis de la serie temporal del valor diario de cierre del precio de BTC </a:t>
            </a:r>
            <a:endParaRPr b="0" lang="es-ES" sz="44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subTitle"/>
          </p:nvPr>
        </p:nvSpPr>
        <p:spPr>
          <a:xfrm>
            <a:off x="827640" y="2853000"/>
            <a:ext cx="6944400" cy="259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9000"/>
          </a:bodyPr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s-ES" sz="2400" spc="-1" strike="noStrike">
                <a:solidFill>
                  <a:srgbClr val="ffffff"/>
                </a:solidFill>
                <a:latin typeface="Candara"/>
              </a:rPr>
              <a:t>Materia: Análisis de Serie de Tiempo I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Docente: Camilo Argoty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Alumnos: - Fabricio Lopretto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                   </a:t>
            </a: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- Agustina Quiros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                   </a:t>
            </a: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- Gonzalo G. Fernandez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                   </a:t>
            </a: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- Cecilia A. Villanueva</a:t>
            </a:r>
            <a:endParaRPr b="0" lang="es-AR" sz="20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latin typeface="Candara"/>
              </a:rPr>
              <a:t>2do bimestre 2025</a:t>
            </a:r>
            <a:endParaRPr b="0" lang="es-AR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4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Modelado: LSTM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27" name="Picture 2" descr=""/>
          <p:cNvPicPr/>
          <p:nvPr/>
        </p:nvPicPr>
        <p:blipFill>
          <a:blip r:embed="rId1"/>
          <a:stretch/>
        </p:blipFill>
        <p:spPr>
          <a:xfrm>
            <a:off x="61560" y="980640"/>
            <a:ext cx="6094440" cy="3024000"/>
          </a:xfrm>
          <a:prstGeom prst="rect">
            <a:avLst/>
          </a:prstGeom>
          <a:ln w="0">
            <a:noFill/>
          </a:ln>
        </p:spPr>
      </p:pic>
      <p:pic>
        <p:nvPicPr>
          <p:cNvPr id="128" name="Picture 3" descr=""/>
          <p:cNvPicPr/>
          <p:nvPr/>
        </p:nvPicPr>
        <p:blipFill>
          <a:blip r:embed="rId2"/>
          <a:stretch/>
        </p:blipFill>
        <p:spPr>
          <a:xfrm>
            <a:off x="6156000" y="2105640"/>
            <a:ext cx="2987640" cy="835560"/>
          </a:xfrm>
          <a:prstGeom prst="rect">
            <a:avLst/>
          </a:prstGeom>
          <a:ln w="0">
            <a:noFill/>
          </a:ln>
        </p:spPr>
      </p:pic>
      <p:pic>
        <p:nvPicPr>
          <p:cNvPr id="129" name="Picture 4" descr=""/>
          <p:cNvPicPr/>
          <p:nvPr/>
        </p:nvPicPr>
        <p:blipFill>
          <a:blip r:embed="rId3"/>
          <a:stretch/>
        </p:blipFill>
        <p:spPr>
          <a:xfrm>
            <a:off x="1187640" y="4005000"/>
            <a:ext cx="6547680" cy="2778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4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Modelado: GBM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79640" y="980640"/>
            <a:ext cx="5616360" cy="2791800"/>
          </a:xfrm>
          <a:prstGeom prst="rect">
            <a:avLst/>
          </a:prstGeom>
          <a:ln w="0">
            <a:noFill/>
          </a:ln>
        </p:spPr>
      </p:pic>
      <p:pic>
        <p:nvPicPr>
          <p:cNvPr id="132" name="Picture 3" descr=""/>
          <p:cNvPicPr/>
          <p:nvPr/>
        </p:nvPicPr>
        <p:blipFill>
          <a:blip r:embed="rId2"/>
          <a:stretch/>
        </p:blipFill>
        <p:spPr>
          <a:xfrm>
            <a:off x="1565640" y="3772800"/>
            <a:ext cx="6246360" cy="3102840"/>
          </a:xfrm>
          <a:prstGeom prst="rect">
            <a:avLst/>
          </a:prstGeom>
          <a:ln w="0">
            <a:noFill/>
          </a:ln>
        </p:spPr>
      </p:pic>
      <p:pic>
        <p:nvPicPr>
          <p:cNvPr id="133" name="Picture 4" descr=""/>
          <p:cNvPicPr/>
          <p:nvPr/>
        </p:nvPicPr>
        <p:blipFill>
          <a:blip r:embed="rId3"/>
          <a:stretch/>
        </p:blipFill>
        <p:spPr>
          <a:xfrm>
            <a:off x="5796000" y="1995120"/>
            <a:ext cx="3347640" cy="948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463320" y="40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Modelado: Comparación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35" name="Picture 2" descr=""/>
          <p:cNvPicPr/>
          <p:nvPr/>
        </p:nvPicPr>
        <p:blipFill>
          <a:blip r:embed="rId1"/>
          <a:stretch/>
        </p:blipFill>
        <p:spPr>
          <a:xfrm>
            <a:off x="179640" y="3645000"/>
            <a:ext cx="8765280" cy="1151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63320" y="40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Pregunta de investigación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37" name="1 CuadroTexto"/>
          <p:cNvSpPr/>
          <p:nvPr/>
        </p:nvSpPr>
        <p:spPr>
          <a:xfrm>
            <a:off x="251640" y="3429000"/>
            <a:ext cx="8496720" cy="1461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s-ES" sz="2400" spc="-1" strike="noStrike">
                <a:solidFill>
                  <a:srgbClr val="000000"/>
                </a:solidFill>
                <a:latin typeface="Candara"/>
              </a:rPr>
              <a:t>¿Mejora el desempeño de los modelos utilizados al incorporar la serie de tiempo de volumen de transacciones de BTC como variable adicional al precio de cierre?</a:t>
            </a:r>
            <a:endParaRPr b="0" lang="es-AR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63320" y="40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Resolviendo pregunta de investigación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39" name="Picture 2" descr=""/>
          <p:cNvPicPr/>
          <p:nvPr/>
        </p:nvPicPr>
        <p:blipFill>
          <a:blip r:embed="rId1"/>
          <a:stretch/>
        </p:blipFill>
        <p:spPr>
          <a:xfrm>
            <a:off x="1403640" y="3641760"/>
            <a:ext cx="6264360" cy="3171240"/>
          </a:xfrm>
          <a:prstGeom prst="rect">
            <a:avLst/>
          </a:prstGeom>
          <a:ln w="0">
            <a:noFill/>
          </a:ln>
        </p:spPr>
      </p:pic>
      <p:pic>
        <p:nvPicPr>
          <p:cNvPr id="140" name="Picture 3" descr=""/>
          <p:cNvPicPr/>
          <p:nvPr/>
        </p:nvPicPr>
        <p:blipFill>
          <a:blip r:embed="rId2"/>
          <a:stretch/>
        </p:blipFill>
        <p:spPr>
          <a:xfrm>
            <a:off x="899640" y="1989000"/>
            <a:ext cx="7395120" cy="1295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63320" y="40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Resolviendo pregunta de investigación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42" name="Picture 2" descr=""/>
          <p:cNvPicPr/>
          <p:nvPr/>
        </p:nvPicPr>
        <p:blipFill>
          <a:blip r:embed="rId1"/>
          <a:stretch/>
        </p:blipFill>
        <p:spPr>
          <a:xfrm>
            <a:off x="1403640" y="3645000"/>
            <a:ext cx="6238440" cy="3095280"/>
          </a:xfrm>
          <a:prstGeom prst="rect">
            <a:avLst/>
          </a:prstGeom>
          <a:ln w="0">
            <a:noFill/>
          </a:ln>
        </p:spPr>
      </p:pic>
      <p:pic>
        <p:nvPicPr>
          <p:cNvPr id="143" name="Picture 3" descr=""/>
          <p:cNvPicPr/>
          <p:nvPr/>
        </p:nvPicPr>
        <p:blipFill>
          <a:blip r:embed="rId2"/>
          <a:stretch/>
        </p:blipFill>
        <p:spPr>
          <a:xfrm>
            <a:off x="755640" y="2105640"/>
            <a:ext cx="7716240" cy="110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63320" y="40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Resolviendo pregunta de investigación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45" name="Picture 2" descr=""/>
          <p:cNvPicPr/>
          <p:nvPr/>
        </p:nvPicPr>
        <p:blipFill>
          <a:blip r:embed="rId1"/>
          <a:stretch/>
        </p:blipFill>
        <p:spPr>
          <a:xfrm>
            <a:off x="1115640" y="3717000"/>
            <a:ext cx="6907680" cy="2931840"/>
          </a:xfrm>
          <a:prstGeom prst="rect">
            <a:avLst/>
          </a:prstGeom>
          <a:ln w="0">
            <a:noFill/>
          </a:ln>
        </p:spPr>
      </p:pic>
      <p:pic>
        <p:nvPicPr>
          <p:cNvPr id="146" name="Picture 3" descr=""/>
          <p:cNvPicPr/>
          <p:nvPr/>
        </p:nvPicPr>
        <p:blipFill>
          <a:blip r:embed="rId2"/>
          <a:stretch/>
        </p:blipFill>
        <p:spPr>
          <a:xfrm>
            <a:off x="755640" y="2031480"/>
            <a:ext cx="7642440" cy="1109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63320" y="40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Conclusiones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sp>
        <p:nvSpPr>
          <p:cNvPr id="148" name="1 CuadroTexto"/>
          <p:cNvSpPr/>
          <p:nvPr/>
        </p:nvSpPr>
        <p:spPr>
          <a:xfrm>
            <a:off x="467640" y="2993040"/>
            <a:ext cx="8712720" cy="2284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ndara"/>
              </a:rPr>
              <a:t>ARIMA fue el más preciso, ideal para predicciones a corto plazo.  Incluir volumen (ARIMAX) no mejoró resultados.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ndara"/>
              </a:rPr>
              <a:t>LSTM capturó patrones no lineales pero con retraso en eventos volátiles. La versión multivariada no aportó mejoras significativas.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s-ES" sz="1800" spc="-1" strike="noStrike">
                <a:solidFill>
                  <a:srgbClr val="000000"/>
                </a:solidFill>
                <a:latin typeface="Candara"/>
              </a:rPr>
              <a:t>GBM mostró utilidad para simular tendencias, pero no para predicción puntual. </a:t>
            </a:r>
            <a:endParaRPr b="0" lang="es-AR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es-AR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/>
          </p:nvPr>
        </p:nvSpPr>
        <p:spPr>
          <a:xfrm>
            <a:off x="899640" y="3357000"/>
            <a:ext cx="7408080" cy="2232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Se analiza una serie temporal de precios diarios de bitcoin (BTC/USD) con el objetivo de aplicar distintos modelos predictivos y evaluar su desempeño.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Objetivo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3 Rectángulo"/>
          <p:cNvSpPr/>
          <p:nvPr/>
        </p:nvSpPr>
        <p:spPr>
          <a:xfrm>
            <a:off x="683640" y="5013000"/>
            <a:ext cx="7344360" cy="719640"/>
          </a:xfrm>
          <a:prstGeom prst="rect">
            <a:avLst/>
          </a:prstGeom>
          <a:solidFill>
            <a:schemeClr val="bg1"/>
          </a:solidFill>
          <a:ln>
            <a:solidFill>
              <a:srgbClr val="195e8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8" name="PlaceHolder 1"/>
          <p:cNvSpPr>
            <a:spLocks noGrp="1"/>
          </p:cNvSpPr>
          <p:nvPr>
            <p:ph/>
          </p:nvPr>
        </p:nvSpPr>
        <p:spPr>
          <a:xfrm>
            <a:off x="899640" y="2781000"/>
            <a:ext cx="7408080" cy="3024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Carga y preparación de datos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AR" sz="2400" spc="-1" strike="noStrike">
                <a:solidFill>
                  <a:srgbClr val="073e87"/>
                </a:solidFill>
                <a:latin typeface="Candara"/>
              </a:rPr>
              <a:t>Limpieza de datos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AR" sz="2400" spc="-1" strike="noStrike">
                <a:solidFill>
                  <a:srgbClr val="073e87"/>
                </a:solidFill>
                <a:latin typeface="Candara"/>
              </a:rPr>
              <a:t>Visualización y análisis exploratorio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AR" sz="2400" spc="-1" strike="noStrike">
                <a:solidFill>
                  <a:srgbClr val="073e87"/>
                </a:solidFill>
                <a:latin typeface="Candara"/>
              </a:rPr>
              <a:t>Modelado de series temporales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AR" sz="2400" spc="-1" strike="noStrike">
                <a:solidFill>
                  <a:srgbClr val="073e87"/>
                </a:solidFill>
                <a:latin typeface="Candara"/>
              </a:rPr>
              <a:t>Evaluación de modelos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Planteo y respuesta de la pregunta de investigación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Resumen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/>
          </p:nvPr>
        </p:nvSpPr>
        <p:spPr>
          <a:xfrm>
            <a:off x="899640" y="2565000"/>
            <a:ext cx="7408080" cy="15116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Fecha: se transforma a </a:t>
            </a:r>
            <a:r>
              <a:rPr b="0" i="1" lang="es-ES" sz="2400" spc="-1" strike="noStrike">
                <a:solidFill>
                  <a:srgbClr val="073e87"/>
                </a:solidFill>
                <a:latin typeface="Candara"/>
              </a:rPr>
              <a:t>datetime</a:t>
            </a: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AR" sz="2400" spc="-1" strike="noStrike">
                <a:solidFill>
                  <a:srgbClr val="073e87"/>
                </a:solidFill>
                <a:latin typeface="Candara"/>
              </a:rPr>
              <a:t>Apertura, Cierre, Máximo, Mínimo y Volumen se transforman a </a:t>
            </a:r>
            <a:r>
              <a:rPr b="0" i="1" lang="es-AR" sz="2400" spc="-1" strike="noStrike">
                <a:solidFill>
                  <a:srgbClr val="073e87"/>
                </a:solidFill>
                <a:latin typeface="Candara"/>
              </a:rPr>
              <a:t>float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Carga, preparación de datos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836280" y="4149000"/>
            <a:ext cx="7335720" cy="2016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/>
          </p:nvPr>
        </p:nvSpPr>
        <p:spPr>
          <a:xfrm>
            <a:off x="899640" y="2565000"/>
            <a:ext cx="7408080" cy="396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AR" sz="2400" spc="-1" strike="noStrike">
                <a:solidFill>
                  <a:srgbClr val="073e87"/>
                </a:solidFill>
                <a:latin typeface="Candara"/>
              </a:rPr>
              <a:t>Fecha, Apertura, Cierre, Máximo, Mínimo y Volumen sin datos faltantes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marL="274320" indent="-274320">
              <a:lnSpc>
                <a:spcPct val="100000"/>
              </a:lnSpc>
              <a:spcBef>
                <a:spcPts val="47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400" spc="-1" strike="noStrike">
                <a:solidFill>
                  <a:srgbClr val="073e87"/>
                </a:solidFill>
                <a:latin typeface="Candara"/>
              </a:rPr>
              <a:t>Volumen: </a:t>
            </a:r>
            <a:endParaRPr b="0" lang="es-ES" sz="2400" spc="-1" strike="noStrike">
              <a:solidFill>
                <a:srgbClr val="073e87"/>
              </a:solidFill>
              <a:latin typeface="Candara"/>
            </a:endParaRPr>
          </a:p>
          <a:p>
            <a:pPr lvl="1" marL="576360" indent="-27432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200" spc="-1" strike="noStrike">
                <a:solidFill>
                  <a:srgbClr val="073e87"/>
                </a:solidFill>
                <a:latin typeface="Candara"/>
              </a:rPr>
              <a:t>Datos faltantes que no llegan a representar el 10% de los registros.</a:t>
            </a:r>
            <a:endParaRPr b="0" lang="es-ES" sz="2200" spc="-1" strike="noStrike">
              <a:solidFill>
                <a:srgbClr val="073e87"/>
              </a:solidFill>
              <a:latin typeface="Candara"/>
            </a:endParaRPr>
          </a:p>
          <a:p>
            <a:pPr lvl="1" marL="576360" indent="-27432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200" spc="-1" strike="noStrike">
                <a:solidFill>
                  <a:srgbClr val="073e87"/>
                </a:solidFill>
                <a:latin typeface="Candara"/>
              </a:rPr>
              <a:t>Se ubican en los primeros registros, donde el valor del BTC y su volumen de transacciones es despreciable frente a los valores posteriores. </a:t>
            </a:r>
            <a:endParaRPr b="0" lang="es-ES" sz="2200" spc="-1" strike="noStrike">
              <a:solidFill>
                <a:srgbClr val="073e87"/>
              </a:solidFill>
              <a:latin typeface="Candara"/>
            </a:endParaRPr>
          </a:p>
          <a:p>
            <a:pPr lvl="1" marL="576360" indent="-274320">
              <a:lnSpc>
                <a:spcPct val="100000"/>
              </a:lnSpc>
              <a:spcBef>
                <a:spcPts val="439"/>
              </a:spcBef>
              <a:buClr>
                <a:srgbClr val="31b6fd"/>
              </a:buClr>
              <a:buFont typeface="Symbol"/>
              <a:buChar char=""/>
            </a:pPr>
            <a:r>
              <a:rPr b="0" lang="es-ES" sz="2200" spc="-1" strike="noStrike">
                <a:solidFill>
                  <a:srgbClr val="073e87"/>
                </a:solidFill>
                <a:latin typeface="Candara"/>
              </a:rPr>
              <a:t>Forzado a cero de dichos valores, para mantener la coherencia temporal. </a:t>
            </a:r>
            <a:endParaRPr b="0" lang="es-ES" sz="2200" spc="-1" strike="noStrike">
              <a:solidFill>
                <a:srgbClr val="073e87"/>
              </a:solidFill>
              <a:latin typeface="Candara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Limpieza de datos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Visualización y análisis exploratorio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16" name="Picture 2" descr=""/>
          <p:cNvPicPr/>
          <p:nvPr/>
        </p:nvPicPr>
        <p:blipFill>
          <a:blip r:embed="rId1"/>
          <a:stretch/>
        </p:blipFill>
        <p:spPr>
          <a:xfrm>
            <a:off x="179640" y="1340640"/>
            <a:ext cx="5184360" cy="5369400"/>
          </a:xfrm>
          <a:prstGeom prst="rect">
            <a:avLst/>
          </a:prstGeom>
          <a:ln w="0">
            <a:noFill/>
          </a:ln>
        </p:spPr>
      </p:pic>
      <p:pic>
        <p:nvPicPr>
          <p:cNvPr id="117" name="Picture 3" descr=""/>
          <p:cNvPicPr/>
          <p:nvPr/>
        </p:nvPicPr>
        <p:blipFill>
          <a:blip r:embed="rId2"/>
          <a:stretch/>
        </p:blipFill>
        <p:spPr>
          <a:xfrm>
            <a:off x="5364000" y="1363680"/>
            <a:ext cx="3600000" cy="5377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Visualización y análisis exploratorio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 rot="1200">
            <a:off x="395640" y="2176200"/>
            <a:ext cx="8063640" cy="3402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33840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Modelado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21" name="Picture 2" descr=""/>
          <p:cNvPicPr/>
          <p:nvPr/>
        </p:nvPicPr>
        <p:blipFill>
          <a:blip r:embed="rId1"/>
          <a:stretch/>
        </p:blipFill>
        <p:spPr>
          <a:xfrm>
            <a:off x="307800" y="3150720"/>
            <a:ext cx="8526240" cy="243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44640"/>
            <a:ext cx="8229240" cy="11462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</a:pPr>
            <a:r>
              <a:rPr b="0" lang="es-ES" sz="3200" spc="-1" strike="noStrike">
                <a:solidFill>
                  <a:srgbClr val="ffffff"/>
                </a:solidFill>
                <a:latin typeface="Candara"/>
              </a:rPr>
              <a:t>Modelado: ARIMA</a:t>
            </a:r>
            <a:endParaRPr b="0" lang="es-ES" sz="3200" spc="-1" strike="noStrike">
              <a:solidFill>
                <a:srgbClr val="000000"/>
              </a:solidFill>
              <a:latin typeface="Candara"/>
            </a:endParaRPr>
          </a:p>
        </p:txBody>
      </p:sp>
      <p:pic>
        <p:nvPicPr>
          <p:cNvPr id="123" name="Picture 2" descr=""/>
          <p:cNvPicPr/>
          <p:nvPr/>
        </p:nvPicPr>
        <p:blipFill>
          <a:blip r:embed="rId1"/>
          <a:stretch/>
        </p:blipFill>
        <p:spPr>
          <a:xfrm>
            <a:off x="179640" y="1052640"/>
            <a:ext cx="5782320" cy="2927160"/>
          </a:xfrm>
          <a:prstGeom prst="rect">
            <a:avLst/>
          </a:prstGeom>
          <a:ln w="0">
            <a:noFill/>
          </a:ln>
        </p:spPr>
      </p:pic>
      <p:pic>
        <p:nvPicPr>
          <p:cNvPr id="124" name="Picture 3" descr=""/>
          <p:cNvPicPr/>
          <p:nvPr/>
        </p:nvPicPr>
        <p:blipFill>
          <a:blip r:embed="rId2"/>
          <a:stretch/>
        </p:blipFill>
        <p:spPr>
          <a:xfrm>
            <a:off x="1450080" y="3980160"/>
            <a:ext cx="6433920" cy="2838240"/>
          </a:xfrm>
          <a:prstGeom prst="rect">
            <a:avLst/>
          </a:prstGeom>
          <a:ln w="0">
            <a:noFill/>
          </a:ln>
        </p:spPr>
      </p:pic>
      <p:pic>
        <p:nvPicPr>
          <p:cNvPr id="125" name="Picture 4" descr=""/>
          <p:cNvPicPr/>
          <p:nvPr/>
        </p:nvPicPr>
        <p:blipFill>
          <a:blip r:embed="rId3"/>
          <a:stretch/>
        </p:blipFill>
        <p:spPr>
          <a:xfrm>
            <a:off x="5961960" y="1652400"/>
            <a:ext cx="3016080" cy="9122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73e87"/>
      </a:dk2>
      <a:lt2>
        <a:srgbClr val="c6e7fc"/>
      </a:lt2>
      <a:accent1>
        <a:srgbClr val="31b6fd"/>
      </a:accent1>
      <a:accent2>
        <a:srgbClr val="4584d3"/>
      </a:accent2>
      <a:accent3>
        <a:srgbClr val="5bd078"/>
      </a:accent3>
      <a:accent4>
        <a:srgbClr val="a5d028"/>
      </a:accent4>
      <a:accent5>
        <a:srgbClr val="f5c040"/>
      </a:accent5>
      <a:accent6>
        <a:srgbClr val="05e0db"/>
      </a:accent6>
      <a:hlink>
        <a:srgbClr val="0080ff"/>
      </a:hlink>
      <a:folHlink>
        <a:srgbClr val="5eaeff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159</TotalTime>
  <Application>LibreOffice/7.2.2.2$Windows_X86_64 LibreOffice_project/02b2acce88a210515b4a5bb2e46cbfb63fe97d56</Application>
  <AppVersion>15.0000</AppVersion>
  <Words>302</Words>
  <Paragraphs>44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2025-06-16T17:07:05Z</dcterms:created>
  <dc:creator>Fabricio Lopretto</dc:creator>
  <dc:description/>
  <dc:language>es-AR</dc:language>
  <cp:lastModifiedBy/>
  <dcterms:modified xsi:type="dcterms:W3CDTF">2025-06-18T16:29:10Z</dcterms:modified>
  <cp:revision>11</cp:revision>
  <dc:subject/>
  <dc:title>Análisis de la serie temporal del valor diario de cierre del precio de BTC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Presentación en pantalla (4:3)</vt:lpwstr>
  </property>
  <property fmtid="{D5CDD505-2E9C-101B-9397-08002B2CF9AE}" pid="3" name="Slides">
    <vt:i4>16</vt:i4>
  </property>
</Properties>
</file>