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4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3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333" autoAdjust="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AC2A76-629A-4921-BFD1-6C30536D6619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E7BC05-5E5A-4DC9-B325-4AA7ED8BE0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709110-5545-4738-B1A5-40CCC98CC85B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9FB5-1CA5-4BE6-B68A-8EEF5F0549D7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5248F-4EC3-4969-AD5C-AF301E2A3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4732-D1F2-4929-9932-BBBA70B50251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E481-A4CE-4B1E-B300-01F590B570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F61A-2F86-44A3-A68B-A09E0CCF42EC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9F211-7C03-424C-8498-24BD4FB7AB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804D-4DCD-41B3-91D6-01A55A942DB1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F622-E6DA-4D4F-8E55-217771635A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B3B3-CDBB-4395-954F-F9F2019792DF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225D1-1243-488C-97D5-E3C5682135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EBFB-6A71-4718-96E9-4DB9E456A910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958D-1487-4D72-A7AA-7D9B3D929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84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9AEE703-58A1-4A0A-B0F1-18C84CA09DFB}" type="datetimeFigureOut">
              <a:rPr lang="pt-BR"/>
              <a:pPr>
                <a:defRPr/>
              </a:pPr>
              <a:t>23/11/2008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AA1FE80-5FF2-4F2D-81B9-5E2FE449F2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b="1" cap="all" spc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  <a:endParaRPr lang="pt-BR" sz="44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Integrantes: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Thiago Mizutani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Fabrício Lopes de Souza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Maurício Keniti Hirota</a:t>
            </a:r>
          </a:p>
          <a:p>
            <a:pPr eaLnBrk="1" hangingPunct="1">
              <a:buNone/>
            </a:pPr>
            <a:r>
              <a:rPr lang="pt-BR" smtClean="0"/>
              <a:t>Ivan Shiguenori Machida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Orientador: Paulo Sérgio Silva Rodrigues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12291" name="Picture 3" descr="C:\Documents and Settings\Thiago Mizutani\Meus documentos\FEI\TCC\TCC Master\LATEX\imagens\preview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1252538"/>
            <a:ext cx="7000875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13315" name="Picture 2" descr="C:\Documents and Settings\Thiago Mizutani\Meus documentos\FEI\TCC\TCC Master\LATEX\imagens\pre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85875"/>
            <a:ext cx="7000875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14339" name="Picture 2" descr="C:\Documents and Settings\Thiago Mizutani\Meus documentos\FEI\TCC\TCC Master\LATEX\imagens\preview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85875"/>
            <a:ext cx="7000875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pPr eaLnBrk="1" hangingPunct="1"/>
            <a:r>
              <a:rPr lang="pt-BR" dirty="0" smtClean="0"/>
              <a:t>Mercado necessita de ferramentas de edição de vídeo</a:t>
            </a:r>
          </a:p>
          <a:p>
            <a:pPr eaLnBrk="1" hangingPunct="1"/>
            <a:r>
              <a:rPr lang="pt-BR" dirty="0" smtClean="0"/>
              <a:t>Número de vídeos cresce exponencialmente</a:t>
            </a:r>
          </a:p>
          <a:p>
            <a:pPr eaLnBrk="1" hangingPunct="1"/>
            <a:r>
              <a:rPr lang="pt-BR" dirty="0" smtClean="0"/>
              <a:t>Um vídeo é normalmente formado por vários vídeos menores : Tomadas</a:t>
            </a:r>
          </a:p>
          <a:p>
            <a:pPr eaLnBrk="1" hangingPunct="1"/>
            <a:r>
              <a:rPr lang="pt-BR" dirty="0" smtClean="0"/>
              <a:t>Tomadas são divididas por transições</a:t>
            </a:r>
          </a:p>
          <a:p>
            <a:pPr eaLnBrk="1" hangingPunct="1"/>
            <a:r>
              <a:rPr lang="pt-BR" dirty="0" smtClean="0"/>
              <a:t>Transições devem ser detectadas automaticamente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 smtClean="0">
                <a:latin typeface="Corbel" pitchFamily="34" charset="0"/>
              </a:rPr>
              <a:t>Dissolve</a:t>
            </a:r>
            <a:endParaRPr lang="pt-BR" sz="2000" u="none" dirty="0">
              <a:latin typeface="Corbel" pitchFamily="34" charset="0"/>
            </a:endParaRPr>
          </a:p>
        </p:txBody>
      </p:sp>
      <p:sp>
        <p:nvSpPr>
          <p:cNvPr id="10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pPr eaLnBrk="1" hangingPunct="1"/>
            <a:r>
              <a:rPr lang="pt-BR" smtClean="0"/>
              <a:t>Diferentes padrões para cada tipo de transição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1026" name="Photo Editor Photo" r:id="rId3" imgW="5877745" imgH="733333" progId="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1027" name="Photo Editor Photo" r:id="rId4" imgW="5838095" imgH="733333" progId="">
              <p:embed/>
            </p:oleObj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1028" name="Photo Editor Photo" r:id="rId5" imgW="5877745" imgH="73333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72008"/>
            <a:ext cx="4286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2053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>
              <a:latin typeface="Corbel" pitchFamily="34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819682" y="4564070"/>
          <a:ext cx="4286250" cy="714375"/>
        </p:xfrm>
        <a:graphic>
          <a:graphicData uri="http://schemas.openxmlformats.org/presentationml/2006/ole">
            <p:oleObj spid="_x0000_s2050" name="Photo Editor Photo" r:id="rId5" imgW="5877745" imgH="733333" progId="">
              <p:embed/>
            </p:oleObj>
          </a:graphicData>
        </a:graphic>
      </p:graphicFrame>
      <p:pic>
        <p:nvPicPr>
          <p:cNvPr id="2168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013468"/>
            <a:ext cx="4357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9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3" y="6024563"/>
            <a:ext cx="43576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74"/>
          <p:cNvGrpSpPr>
            <a:grpSpLocks/>
          </p:cNvGrpSpPr>
          <p:nvPr/>
        </p:nvGrpSpPr>
        <p:grpSpPr bwMode="auto">
          <a:xfrm>
            <a:off x="7143750" y="5357813"/>
            <a:ext cx="1327150" cy="1400175"/>
            <a:chOff x="7143768" y="5357826"/>
            <a:chExt cx="1326849" cy="1400182"/>
          </a:xfrm>
        </p:grpSpPr>
        <p:sp>
          <p:nvSpPr>
            <p:cNvPr id="2297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8923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2297" idx="0"/>
              <a:endCxn id="142" idx="3"/>
            </p:cNvCxnSpPr>
            <p:nvPr/>
          </p:nvCxnSpPr>
          <p:spPr>
            <a:xfrm rot="16200000" flipV="1">
              <a:off x="8199165" y="5652158"/>
              <a:ext cx="412120" cy="8506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77"/>
          <p:cNvGrpSpPr>
            <a:grpSpLocks/>
          </p:cNvGrpSpPr>
          <p:nvPr/>
        </p:nvGrpSpPr>
        <p:grpSpPr bwMode="auto">
          <a:xfrm>
            <a:off x="2571736" y="5357813"/>
            <a:ext cx="1290638" cy="1400175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5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cxnSp>
          <p:nvCxnSpPr>
            <p:cNvPr id="267" name="Conector reto 266"/>
            <p:cNvCxnSpPr>
              <a:stCxn id="2295" idx="0"/>
              <a:endCxn id="138" idx="1"/>
            </p:cNvCxnSpPr>
            <p:nvPr/>
          </p:nvCxnSpPr>
          <p:spPr>
            <a:xfrm rot="5400000" flipH="1" flipV="1">
              <a:off x="2412825" y="5670403"/>
              <a:ext cx="412120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276"/>
          <p:cNvGrpSpPr>
            <a:grpSpLocks/>
          </p:cNvGrpSpPr>
          <p:nvPr/>
        </p:nvGrpSpPr>
        <p:grpSpPr bwMode="auto">
          <a:xfrm>
            <a:off x="6929438" y="3886200"/>
            <a:ext cx="1290637" cy="1400175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1" y="3886206"/>
              <a:ext cx="1219201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Corte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2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cxnSp>
          <p:nvCxnSpPr>
            <p:cNvPr id="269" name="Conector reto 268"/>
            <p:cNvCxnSpPr>
              <a:stCxn id="2292" idx="0"/>
              <a:endCxn id="11894" idx="1"/>
            </p:cNvCxnSpPr>
            <p:nvPr/>
          </p:nvCxnSpPr>
          <p:spPr>
            <a:xfrm rot="5400000" flipH="1" flipV="1">
              <a:off x="6770542" y="4198784"/>
              <a:ext cx="412120" cy="485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75"/>
          <p:cNvGrpSpPr>
            <a:grpSpLocks/>
          </p:cNvGrpSpPr>
          <p:nvPr/>
        </p:nvGrpSpPr>
        <p:grpSpPr bwMode="auto">
          <a:xfrm>
            <a:off x="4786313" y="3886200"/>
            <a:ext cx="1290637" cy="1400175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2290" idx="0"/>
              <a:endCxn id="128" idx="1"/>
            </p:cNvCxnSpPr>
            <p:nvPr/>
          </p:nvCxnSpPr>
          <p:spPr>
            <a:xfrm rot="5400000" flipH="1" flipV="1">
              <a:off x="4627375" y="4198757"/>
              <a:ext cx="412175" cy="485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1" y="3886146"/>
              <a:ext cx="1219201" cy="2616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6147" name="Grupo 4"/>
          <p:cNvGrpSpPr>
            <a:grpSpLocks/>
          </p:cNvGrpSpPr>
          <p:nvPr/>
        </p:nvGrpSpPr>
        <p:grpSpPr bwMode="auto">
          <a:xfrm>
            <a:off x="6429375" y="3357563"/>
            <a:ext cx="1285875" cy="785812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80" name="CaixaDeTexto 6"/>
            <p:cNvSpPr txBox="1">
              <a:spLocks noChangeArrowheads="1"/>
            </p:cNvSpPr>
            <p:nvPr/>
          </p:nvSpPr>
          <p:spPr bwMode="auto">
            <a:xfrm>
              <a:off x="3143240" y="383143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Dissolve</a:t>
              </a:r>
            </a:p>
          </p:txBody>
        </p:sp>
      </p:grpSp>
      <p:grpSp>
        <p:nvGrpSpPr>
          <p:cNvPr id="6148" name="Grupo 7"/>
          <p:cNvGrpSpPr>
            <a:grpSpLocks/>
          </p:cNvGrpSpPr>
          <p:nvPr/>
        </p:nvGrpSpPr>
        <p:grpSpPr bwMode="auto">
          <a:xfrm>
            <a:off x="4143375" y="5643563"/>
            <a:ext cx="1285875" cy="785812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76" name="CaixaDeTexto 9"/>
            <p:cNvSpPr txBox="1">
              <a:spLocks noChangeArrowheads="1"/>
            </p:cNvSpPr>
            <p:nvPr/>
          </p:nvSpPr>
          <p:spPr bwMode="auto">
            <a:xfrm>
              <a:off x="3143240" y="467570"/>
              <a:ext cx="1571636" cy="30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Edição</a:t>
              </a:r>
            </a:p>
          </p:txBody>
        </p:sp>
      </p:grpSp>
      <p:grpSp>
        <p:nvGrpSpPr>
          <p:cNvPr id="6149" name="Grupo 10"/>
          <p:cNvGrpSpPr>
            <a:grpSpLocks/>
          </p:cNvGrpSpPr>
          <p:nvPr/>
        </p:nvGrpSpPr>
        <p:grpSpPr bwMode="auto">
          <a:xfrm>
            <a:off x="4929188" y="3357563"/>
            <a:ext cx="1285875" cy="785812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72" name="CaixaDeTexto 12"/>
            <p:cNvSpPr txBox="1">
              <a:spLocks noChangeArrowheads="1"/>
            </p:cNvSpPr>
            <p:nvPr/>
          </p:nvSpPr>
          <p:spPr bwMode="auto">
            <a:xfrm>
              <a:off x="3143240" y="380474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Fade-Out</a:t>
              </a:r>
            </a:p>
          </p:txBody>
        </p:sp>
      </p:grpSp>
      <p:grpSp>
        <p:nvGrpSpPr>
          <p:cNvPr id="6150" name="Grupo 13"/>
          <p:cNvGrpSpPr>
            <a:grpSpLocks/>
          </p:cNvGrpSpPr>
          <p:nvPr/>
        </p:nvGrpSpPr>
        <p:grpSpPr bwMode="auto">
          <a:xfrm>
            <a:off x="3429000" y="3357563"/>
            <a:ext cx="1285875" cy="785812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8" name="CaixaDeTexto 15"/>
            <p:cNvSpPr txBox="1">
              <a:spLocks noChangeArrowheads="1"/>
            </p:cNvSpPr>
            <p:nvPr/>
          </p:nvSpPr>
          <p:spPr bwMode="auto">
            <a:xfrm>
              <a:off x="3143240" y="380474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Fade-In</a:t>
              </a:r>
            </a:p>
          </p:txBody>
        </p:sp>
      </p:grpSp>
      <p:grpSp>
        <p:nvGrpSpPr>
          <p:cNvPr id="6151" name="Grupo 16"/>
          <p:cNvGrpSpPr>
            <a:grpSpLocks/>
          </p:cNvGrpSpPr>
          <p:nvPr/>
        </p:nvGrpSpPr>
        <p:grpSpPr bwMode="auto">
          <a:xfrm>
            <a:off x="1928813" y="3357563"/>
            <a:ext cx="1285875" cy="785812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4" name="CaixaDeTexto 18"/>
            <p:cNvSpPr txBox="1">
              <a:spLocks noChangeArrowheads="1"/>
            </p:cNvSpPr>
            <p:nvPr/>
          </p:nvSpPr>
          <p:spPr bwMode="auto">
            <a:xfrm>
              <a:off x="3143240" y="383143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Cortes</a:t>
              </a:r>
            </a:p>
          </p:txBody>
        </p:sp>
      </p:grpSp>
      <p:grpSp>
        <p:nvGrpSpPr>
          <p:cNvPr id="6152" name="Grupo 19"/>
          <p:cNvGrpSpPr>
            <a:grpSpLocks/>
          </p:cNvGrpSpPr>
          <p:nvPr/>
        </p:nvGrpSpPr>
        <p:grpSpPr bwMode="auto">
          <a:xfrm>
            <a:off x="4143375" y="1643063"/>
            <a:ext cx="1285875" cy="785812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0" name="CaixaDeTexto 21"/>
            <p:cNvSpPr txBox="1">
              <a:spLocks noChangeArrowheads="1"/>
            </p:cNvSpPr>
            <p:nvPr/>
          </p:nvSpPr>
          <p:spPr bwMode="auto">
            <a:xfrm>
              <a:off x="3143240" y="540741"/>
              <a:ext cx="1571636" cy="30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Vídeo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313" y="2786063"/>
            <a:ext cx="6858000" cy="22145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5638" y="5322888"/>
            <a:ext cx="6429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8513" y="2606675"/>
            <a:ext cx="3571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CaixaDeTexto 27"/>
          <p:cNvSpPr txBox="1">
            <a:spLocks noChangeArrowheads="1"/>
          </p:cNvSpPr>
          <p:nvPr/>
        </p:nvSpPr>
        <p:spPr bwMode="auto">
          <a:xfrm>
            <a:off x="2143125" y="4429125"/>
            <a:ext cx="5214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u="none"/>
              <a:t>Detecção de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63" y="214313"/>
            <a:ext cx="3143250" cy="51435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3" name="Conector de seta reta 22"/>
          <p:cNvCxnSpPr>
            <a:stCxn id="28" idx="2"/>
            <a:endCxn id="37" idx="0"/>
          </p:cNvCxnSpPr>
          <p:nvPr/>
        </p:nvCxnSpPr>
        <p:spPr>
          <a:xfrm rot="5400000">
            <a:off x="3679032" y="1464469"/>
            <a:ext cx="50006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5" name="Grupo 90"/>
          <p:cNvGrpSpPr>
            <a:grpSpLocks/>
          </p:cNvGrpSpPr>
          <p:nvPr/>
        </p:nvGrpSpPr>
        <p:grpSpPr bwMode="auto">
          <a:xfrm>
            <a:off x="3143250" y="285750"/>
            <a:ext cx="1571625" cy="928688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27" name="CaixaDeTexto 26"/>
            <p:cNvSpPr txBox="1">
              <a:spLocks noChangeArrowheads="1"/>
            </p:cNvSpPr>
            <p:nvPr/>
          </p:nvSpPr>
          <p:spPr bwMode="auto">
            <a:xfrm>
              <a:off x="3143240" y="357166"/>
              <a:ext cx="157163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2 – Montagem de Ritmo Visual por Sub-Amostragem</a:t>
              </a:r>
            </a:p>
          </p:txBody>
        </p:sp>
      </p:grpSp>
      <p:grpSp>
        <p:nvGrpSpPr>
          <p:cNvPr id="7176" name="Grupo 44"/>
          <p:cNvGrpSpPr>
            <a:grpSpLocks/>
          </p:cNvGrpSpPr>
          <p:nvPr/>
        </p:nvGrpSpPr>
        <p:grpSpPr bwMode="auto">
          <a:xfrm>
            <a:off x="3143240" y="3000372"/>
            <a:ext cx="1571625" cy="928687"/>
            <a:chOff x="3929058" y="3500438"/>
            <a:chExt cx="1571636" cy="928694"/>
          </a:xfrm>
        </p:grpSpPr>
        <p:sp>
          <p:nvSpPr>
            <p:cNvPr id="29" name="Retângulo 28">
              <a:hlinkClick r:id="rId4" action="ppaction://hlinksldjump"/>
            </p:cNvPr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23" name="CaixaDeTexto 29"/>
            <p:cNvSpPr txBox="1">
              <a:spLocks noChangeArrowheads="1"/>
            </p:cNvSpPr>
            <p:nvPr/>
          </p:nvSpPr>
          <p:spPr bwMode="auto">
            <a:xfrm>
              <a:off x="3929058" y="3643314"/>
              <a:ext cx="1571636" cy="600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4 – Detecção de Bordas: Operador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Canny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177" name="Grupo 51"/>
          <p:cNvGrpSpPr>
            <a:grpSpLocks/>
          </p:cNvGrpSpPr>
          <p:nvPr/>
        </p:nvGrpSpPr>
        <p:grpSpPr bwMode="auto">
          <a:xfrm>
            <a:off x="857224" y="4286256"/>
            <a:ext cx="1571625" cy="928688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9" name="CaixaDeTexto 31"/>
            <p:cNvSpPr txBox="1">
              <a:spLocks noChangeArrowheads="1"/>
            </p:cNvSpPr>
            <p:nvPr/>
          </p:nvSpPr>
          <p:spPr bwMode="auto">
            <a:xfrm>
              <a:off x="3929058" y="5929330"/>
              <a:ext cx="15716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6 – Limiar de corte e contagem de pontos</a:t>
              </a:r>
            </a:p>
          </p:txBody>
        </p:sp>
      </p:grpSp>
      <p:grpSp>
        <p:nvGrpSpPr>
          <p:cNvPr id="7178" name="Grupo 79"/>
          <p:cNvGrpSpPr>
            <a:grpSpLocks/>
          </p:cNvGrpSpPr>
          <p:nvPr/>
        </p:nvGrpSpPr>
        <p:grpSpPr bwMode="auto">
          <a:xfrm>
            <a:off x="6429399" y="3714752"/>
            <a:ext cx="1571625" cy="857250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5" name="CaixaDeTexto 33"/>
            <p:cNvSpPr txBox="1">
              <a:spLocks noChangeArrowheads="1"/>
            </p:cNvSpPr>
            <p:nvPr/>
          </p:nvSpPr>
          <p:spPr bwMode="auto">
            <a:xfrm>
              <a:off x="6786578" y="2357430"/>
              <a:ext cx="15716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C – </a:t>
              </a:r>
              <a:r>
                <a:rPr lang="pt-BR" sz="1100" u="none" dirty="0">
                  <a:solidFill>
                    <a:schemeClr val="bg1"/>
                  </a:solidFill>
                </a:rPr>
                <a:t>Cálculo da Diagonal Principal</a:t>
              </a:r>
            </a:p>
          </p:txBody>
        </p:sp>
      </p:grpSp>
      <p:grpSp>
        <p:nvGrpSpPr>
          <p:cNvPr id="7179" name="Grupo 45"/>
          <p:cNvGrpSpPr>
            <a:grpSpLocks/>
          </p:cNvGrpSpPr>
          <p:nvPr/>
        </p:nvGrpSpPr>
        <p:grpSpPr bwMode="auto">
          <a:xfrm>
            <a:off x="3000375" y="1714500"/>
            <a:ext cx="1857375" cy="857244"/>
            <a:chOff x="3786182" y="1928802"/>
            <a:chExt cx="1857388" cy="1214446"/>
          </a:xfrm>
        </p:grpSpPr>
        <p:sp>
          <p:nvSpPr>
            <p:cNvPr id="37" name="Retângulo 36">
              <a:hlinkClick r:id="rId5" action="ppaction://hlinksldjump"/>
            </p:cNvPr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1" name="CaixaDeTexto 37"/>
            <p:cNvSpPr txBox="1">
              <a:spLocks noChangeArrowheads="1"/>
            </p:cNvSpPr>
            <p:nvPr/>
          </p:nvSpPr>
          <p:spPr bwMode="auto">
            <a:xfrm>
              <a:off x="3786182" y="2143116"/>
              <a:ext cx="1857388" cy="60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3 –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Segmentação de imagem: Extração da área de interesse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80" name="Grupo 57"/>
          <p:cNvGrpSpPr>
            <a:grpSpLocks/>
          </p:cNvGrpSpPr>
          <p:nvPr/>
        </p:nvGrpSpPr>
        <p:grpSpPr bwMode="auto">
          <a:xfrm>
            <a:off x="928662" y="214290"/>
            <a:ext cx="1571625" cy="928687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07" name="CaixaDeTexto 40"/>
            <p:cNvSpPr txBox="1">
              <a:spLocks noChangeArrowheads="1"/>
            </p:cNvSpPr>
            <p:nvPr/>
          </p:nvSpPr>
          <p:spPr bwMode="auto">
            <a:xfrm>
              <a:off x="1785918" y="667060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1 - Vídeo</a:t>
              </a:r>
            </a:p>
          </p:txBody>
        </p:sp>
      </p:grpSp>
      <p:grpSp>
        <p:nvGrpSpPr>
          <p:cNvPr id="7181" name="Grupo 43"/>
          <p:cNvGrpSpPr>
            <a:grpSpLocks/>
          </p:cNvGrpSpPr>
          <p:nvPr/>
        </p:nvGrpSpPr>
        <p:grpSpPr bwMode="auto">
          <a:xfrm>
            <a:off x="6429375" y="357188"/>
            <a:ext cx="1571625" cy="928687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03" name="CaixaDeTexto 41"/>
            <p:cNvSpPr txBox="1">
              <a:spLocks noChangeArrowheads="1"/>
            </p:cNvSpPr>
            <p:nvPr/>
          </p:nvSpPr>
          <p:spPr bwMode="auto">
            <a:xfrm>
              <a:off x="6715140" y="785794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A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- Frame</a:t>
              </a:r>
            </a:p>
          </p:txBody>
        </p:sp>
      </p:grpSp>
      <p:grpSp>
        <p:nvGrpSpPr>
          <p:cNvPr id="7182" name="Grupo 50"/>
          <p:cNvGrpSpPr>
            <a:grpSpLocks/>
          </p:cNvGrpSpPr>
          <p:nvPr/>
        </p:nvGrpSpPr>
        <p:grpSpPr bwMode="auto">
          <a:xfrm>
            <a:off x="3071813" y="4427541"/>
            <a:ext cx="1714500" cy="642937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199" name="CaixaDeTexto 48"/>
            <p:cNvSpPr txBox="1">
              <a:spLocks noChangeArrowheads="1"/>
            </p:cNvSpPr>
            <p:nvPr/>
          </p:nvSpPr>
          <p:spPr bwMode="auto">
            <a:xfrm>
              <a:off x="3929058" y="4857760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5 – Mapa de Bordas</a:t>
              </a:r>
            </a:p>
          </p:txBody>
        </p:sp>
      </p:grpSp>
      <p:grpSp>
        <p:nvGrpSpPr>
          <p:cNvPr id="7183" name="Grupo 52"/>
          <p:cNvGrpSpPr>
            <a:grpSpLocks/>
          </p:cNvGrpSpPr>
          <p:nvPr/>
        </p:nvGrpSpPr>
        <p:grpSpPr bwMode="auto">
          <a:xfrm>
            <a:off x="4643438" y="5837254"/>
            <a:ext cx="1714500" cy="642937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195" name="CaixaDeTexto 49"/>
            <p:cNvSpPr txBox="1">
              <a:spLocks noChangeArrowheads="1"/>
            </p:cNvSpPr>
            <p:nvPr/>
          </p:nvSpPr>
          <p:spPr bwMode="auto">
            <a:xfrm>
              <a:off x="6072198" y="5857892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8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>
            <a:stCxn id="69" idx="3"/>
            <a:endCxn id="7195" idx="1"/>
          </p:cNvCxnSpPr>
          <p:nvPr/>
        </p:nvCxnSpPr>
        <p:spPr>
          <a:xfrm>
            <a:off x="4071923" y="6179360"/>
            <a:ext cx="571515" cy="3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7207" idx="3"/>
            <a:endCxn id="7227" idx="1"/>
          </p:cNvCxnSpPr>
          <p:nvPr/>
        </p:nvCxnSpPr>
        <p:spPr>
          <a:xfrm>
            <a:off x="2500287" y="726423"/>
            <a:ext cx="642963" cy="2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37" idx="2"/>
            <a:endCxn id="29" idx="0"/>
          </p:cNvCxnSpPr>
          <p:nvPr/>
        </p:nvCxnSpPr>
        <p:spPr>
          <a:xfrm rot="5400000">
            <a:off x="3714744" y="2786053"/>
            <a:ext cx="428628" cy="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9" idx="2"/>
            <a:endCxn id="47" idx="0"/>
          </p:cNvCxnSpPr>
          <p:nvPr/>
        </p:nvCxnSpPr>
        <p:spPr>
          <a:xfrm rot="16200000" flipH="1">
            <a:off x="3679817" y="4178295"/>
            <a:ext cx="498482" cy="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40" idx="2"/>
            <a:endCxn id="60" idx="0"/>
          </p:cNvCxnSpPr>
          <p:nvPr/>
        </p:nvCxnSpPr>
        <p:spPr>
          <a:xfrm rot="16200000" flipH="1">
            <a:off x="6750855" y="1750207"/>
            <a:ext cx="928679" cy="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7215" idx="1"/>
            <a:endCxn id="7203" idx="1"/>
          </p:cNvCxnSpPr>
          <p:nvPr/>
        </p:nvCxnSpPr>
        <p:spPr>
          <a:xfrm rot="10800000">
            <a:off x="6429375" y="845179"/>
            <a:ext cx="24" cy="3299328"/>
          </a:xfrm>
          <a:prstGeom prst="bentConnector3">
            <a:avLst>
              <a:gd name="adj1" fmla="val 9526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stCxn id="47" idx="1"/>
            <a:endCxn id="31" idx="3"/>
          </p:cNvCxnSpPr>
          <p:nvPr/>
        </p:nvCxnSpPr>
        <p:spPr>
          <a:xfrm rot="10800000" flipV="1">
            <a:off x="2428849" y="4749010"/>
            <a:ext cx="642964" cy="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CaixaDeTexto 89"/>
          <p:cNvSpPr txBox="1">
            <a:spLocks noChangeArrowheads="1"/>
          </p:cNvSpPr>
          <p:nvPr/>
        </p:nvSpPr>
        <p:spPr bwMode="auto">
          <a:xfrm>
            <a:off x="5786446" y="4714884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u="none" dirty="0"/>
              <a:t>Montagem do Ritmo Visual por  Sub-Amostragem</a:t>
            </a:r>
          </a:p>
        </p:txBody>
      </p:sp>
      <p:grpSp>
        <p:nvGrpSpPr>
          <p:cNvPr id="59" name="Grupo 79"/>
          <p:cNvGrpSpPr>
            <a:grpSpLocks/>
          </p:cNvGrpSpPr>
          <p:nvPr/>
        </p:nvGrpSpPr>
        <p:grpSpPr bwMode="auto">
          <a:xfrm>
            <a:off x="6429388" y="2214554"/>
            <a:ext cx="1571625" cy="857250"/>
            <a:chOff x="6786578" y="2143116"/>
            <a:chExt cx="1571636" cy="857256"/>
          </a:xfrm>
        </p:grpSpPr>
        <p:sp>
          <p:nvSpPr>
            <p:cNvPr id="60" name="Retângulo 59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61" name="CaixaDeTexto 33"/>
            <p:cNvSpPr txBox="1">
              <a:spLocks noChangeArrowheads="1"/>
            </p:cNvSpPr>
            <p:nvPr/>
          </p:nvSpPr>
          <p:spPr bwMode="auto">
            <a:xfrm>
              <a:off x="6786578" y="2357431"/>
              <a:ext cx="1571636" cy="430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B </a:t>
              </a:r>
              <a:r>
                <a:rPr lang="pt-BR" sz="1100" u="none" dirty="0">
                  <a:solidFill>
                    <a:schemeClr val="bg1"/>
                  </a:solidFill>
                </a:rPr>
                <a:t>–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Converte Frame para tons de cinza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Conector de seta reta 65"/>
          <p:cNvCxnSpPr>
            <a:stCxn id="60" idx="2"/>
            <a:endCxn id="33" idx="0"/>
          </p:cNvCxnSpPr>
          <p:nvPr/>
        </p:nvCxnSpPr>
        <p:spPr>
          <a:xfrm rot="16200000" flipH="1">
            <a:off x="6893732" y="3393272"/>
            <a:ext cx="642948" cy="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51"/>
          <p:cNvGrpSpPr>
            <a:grpSpLocks/>
          </p:cNvGrpSpPr>
          <p:nvPr/>
        </p:nvGrpSpPr>
        <p:grpSpPr bwMode="auto">
          <a:xfrm>
            <a:off x="2500298" y="5715016"/>
            <a:ext cx="1571625" cy="928688"/>
            <a:chOff x="3929058" y="5715016"/>
            <a:chExt cx="1571636" cy="928694"/>
          </a:xfrm>
        </p:grpSpPr>
        <p:sp>
          <p:nvSpPr>
            <p:cNvPr id="69" name="Retângulo 68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0" name="CaixaDeTexto 31"/>
            <p:cNvSpPr txBox="1">
              <a:spLocks noChangeArrowheads="1"/>
            </p:cNvSpPr>
            <p:nvPr/>
          </p:nvSpPr>
          <p:spPr bwMode="auto">
            <a:xfrm>
              <a:off x="3929058" y="5929330"/>
              <a:ext cx="1571636" cy="60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7 – Validação dos pontos de corte encontrados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Conector de seta reta 70"/>
          <p:cNvCxnSpPr>
            <a:stCxn id="31" idx="2"/>
            <a:endCxn id="70" idx="1"/>
          </p:cNvCxnSpPr>
          <p:nvPr/>
        </p:nvCxnSpPr>
        <p:spPr>
          <a:xfrm rot="16200000" flipH="1">
            <a:off x="1564434" y="5293546"/>
            <a:ext cx="1014467" cy="8572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2357422" y="3214686"/>
            <a:ext cx="5286412" cy="3500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2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3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4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5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6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7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8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9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10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11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2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3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4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5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6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7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8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9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10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11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12</a:t>
            </a: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40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8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5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5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688" y="2000250"/>
            <a:ext cx="1285875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63" y="2000250"/>
            <a:ext cx="1285875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57" y="2035969"/>
            <a:ext cx="1143000" cy="64293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Segmentação de imagem</a:t>
            </a:r>
            <a:endParaRPr lang="pt-BR" sz="48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6" name="Seta em curva para baixo 75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10376" name="Picture 1160" descr="C:\Documents and Settings\Mizu\Meus documentos\FEI\TCC\DOCS\Apresentação\RV_semWi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572008"/>
            <a:ext cx="3929026" cy="19323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375" name="Picture 1159" descr="C:\Documents and Settings\Mizu\Meus documentos\FEI\TCC\DOCS\Apresentação\R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952" y="2121496"/>
            <a:ext cx="4017598" cy="30934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Seta dobrada 6"/>
          <p:cNvSpPr/>
          <p:nvPr/>
        </p:nvSpPr>
        <p:spPr>
          <a:xfrm rot="5400000">
            <a:off x="5250661" y="3178967"/>
            <a:ext cx="1071570" cy="114300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Operador </a:t>
            </a:r>
            <a:r>
              <a:rPr lang="pt-BR" sz="48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CANNY</a:t>
            </a:r>
            <a:endParaRPr lang="pt-BR" sz="48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Seta em curva para baixo 11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1085</TotalTime>
  <Words>251</Words>
  <Application>Microsoft Office PowerPoint</Application>
  <PresentationFormat>Apresentação na tela (4:3)</PresentationFormat>
  <Paragraphs>82</Paragraphs>
  <Slides>12</Slides>
  <Notes>1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Metrô</vt:lpstr>
      <vt:lpstr>Photo Editor Photo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98</cp:revision>
  <dcterms:created xsi:type="dcterms:W3CDTF">2008-02-29T02:27:49Z</dcterms:created>
  <dcterms:modified xsi:type="dcterms:W3CDTF">2008-11-23T11:20:23Z</dcterms:modified>
</cp:coreProperties>
</file>