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5"/>
  </p:notesMasterIdLst>
  <p:sldIdLst>
    <p:sldId id="260" r:id="rId2"/>
    <p:sldId id="261" r:id="rId3"/>
    <p:sldId id="264" r:id="rId4"/>
    <p:sldId id="257" r:id="rId5"/>
    <p:sldId id="258" r:id="rId6"/>
    <p:sldId id="265" r:id="rId7"/>
    <p:sldId id="266" r:id="rId8"/>
    <p:sldId id="267" r:id="rId9"/>
    <p:sldId id="268" r:id="rId10"/>
    <p:sldId id="263" r:id="rId11"/>
    <p:sldId id="269" r:id="rId12"/>
    <p:sldId id="271" r:id="rId13"/>
    <p:sldId id="270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FF"/>
    <a:srgbClr val="FFFF99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333" autoAdjust="0"/>
  </p:normalViewPr>
  <p:slideViewPr>
    <p:cSldViewPr>
      <p:cViewPr varScale="1">
        <p:scale>
          <a:sx n="74" d="100"/>
          <a:sy n="74" d="100"/>
        </p:scale>
        <p:origin x="-4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EAC2A76-629A-4921-BFD1-6C30536D6619}" type="datetimeFigureOut">
              <a:rPr lang="pt-BR"/>
              <a:pPr>
                <a:defRPr/>
              </a:pPr>
              <a:t>24/11/2008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6E7BC05-5E5A-4DC9-B325-4AA7ED8BE0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709110-5545-4738-B1A5-40CCC98CC85B}" type="slidenum">
              <a:rPr lang="pt-BR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E9FB5-1CA5-4BE6-B68A-8EEF5F0549D7}" type="datetimeFigureOut">
              <a:rPr lang="pt-BR"/>
              <a:pPr>
                <a:defRPr/>
              </a:pPr>
              <a:t>24/11/2008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5248F-4EC3-4969-AD5C-AF301E2A3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54732-D1F2-4929-9932-BBBA70B50251}" type="datetimeFigureOut">
              <a:rPr lang="pt-BR"/>
              <a:pPr>
                <a:defRPr/>
              </a:pPr>
              <a:t>24/11/2008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FE481-A4CE-4B1E-B300-01F590B570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7F61A-2F86-44A3-A68B-A09E0CCF42EC}" type="datetimeFigureOut">
              <a:rPr lang="pt-BR"/>
              <a:pPr>
                <a:defRPr/>
              </a:pPr>
              <a:t>24/11/2008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9F211-7C03-424C-8498-24BD4FB7AB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0804D-4DCD-41B3-91D6-01A55A942DB1}" type="datetimeFigureOut">
              <a:rPr lang="pt-BR"/>
              <a:pPr>
                <a:defRPr/>
              </a:pPr>
              <a:t>24/11/2008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EF622-E6DA-4D4F-8E55-217771635A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8B3B3-CDBB-4395-954F-F9F2019792DF}" type="datetimeFigureOut">
              <a:rPr lang="pt-BR"/>
              <a:pPr>
                <a:defRPr/>
              </a:pPr>
              <a:t>24/11/2008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225D1-1243-488C-97D5-E3C5682135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BEBFB-6A71-4718-96E9-4DB9E456A910}" type="datetimeFigureOut">
              <a:rPr lang="pt-BR"/>
              <a:pPr>
                <a:defRPr/>
              </a:pPr>
              <a:t>24/11/2008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8958D-1487-4D72-A7AA-7D9B3D9299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8" name="Retângulo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9" name="Retângulo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0" name="Retângulo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1" name="Retângulo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2" name="Retângulo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5" name="Retângulo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6" name="Retângulo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7" name="Retângulo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084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E9AEE703-58A1-4A0A-B0F1-18C84CA09DFB}" type="datetimeFigureOut">
              <a:rPr lang="pt-BR"/>
              <a:pPr>
                <a:defRPr/>
              </a:pPr>
              <a:t>24/11/2008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0AA1FE80-5FF2-4F2D-81B9-5E2FE449F2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428604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400" b="1" cap="all" spc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Editoração de vídeos</a:t>
            </a:r>
            <a:endParaRPr lang="pt-BR" sz="4400" b="1" cap="all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28813"/>
            <a:ext cx="7772400" cy="44275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smtClean="0"/>
              <a:t>Integrantes:</a:t>
            </a:r>
          </a:p>
          <a:p>
            <a:pPr eaLnBrk="1" hangingPunct="1">
              <a:buFont typeface="Wingdings" pitchFamily="2" charset="2"/>
              <a:buNone/>
            </a:pPr>
            <a:endParaRPr lang="pt-BR" smtClean="0"/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Thiago Mizutani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Fabrício Lopes de Souza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Maurício Keniti Hirota</a:t>
            </a:r>
          </a:p>
          <a:p>
            <a:pPr eaLnBrk="1" hangingPunct="1">
              <a:buNone/>
            </a:pPr>
            <a:r>
              <a:rPr lang="pt-BR" smtClean="0"/>
              <a:t>Ivan Shiguenori Machida</a:t>
            </a:r>
          </a:p>
          <a:p>
            <a:pPr eaLnBrk="1" hangingPunct="1">
              <a:buFont typeface="Wingdings" pitchFamily="2" charset="2"/>
              <a:buNone/>
            </a:pPr>
            <a:endParaRPr lang="pt-BR" smtClean="0"/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Orientador: Paulo Sérgio Silva Rodrigues</a:t>
            </a: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400" b="1" u="none" cap="all" dirty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Resultados </a:t>
            </a:r>
            <a:r>
              <a:rPr lang="pt-BR" sz="4400" b="1" u="none" cap="all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obtidos</a:t>
            </a:r>
            <a:endParaRPr lang="pt-BR" sz="4400" b="1" u="none" cap="all" dirty="0"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14338" name="Picture 2" descr="C:\Documents and Settings\Mizu\Meus documentos\FEI\TCC\LATEX\imagens\resultados_obtido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08"/>
            <a:ext cx="7734330" cy="556807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400" b="1" u="none" cap="all" dirty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Resultados </a:t>
            </a:r>
            <a:r>
              <a:rPr lang="pt-BR" sz="4400" b="1" u="none" cap="all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obtidos</a:t>
            </a:r>
            <a:endParaRPr lang="pt-BR" sz="4400" b="1" u="none" cap="all" dirty="0"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5" name="Picture 2" descr="C:\Documents and Settings\Mizu\Meus documentos\FEI\TCC\LATEX\imagens\resultados_obtido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981566"/>
            <a:ext cx="7762936" cy="55886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400" b="1" u="none" cap="all" dirty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Resultados </a:t>
            </a:r>
            <a:r>
              <a:rPr lang="pt-BR" sz="4400" b="1" u="none" cap="all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obtidos</a:t>
            </a:r>
            <a:endParaRPr lang="pt-BR" sz="4400" b="1" u="none" cap="all" dirty="0"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7" name="Picture 2" descr="C:\Documents and Settings\Mizu\Meus documentos\FEI\TCC\LATEX\imagens\resultados_obtidos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07"/>
            <a:ext cx="7715304" cy="55543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400" b="1" u="none" cap="all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conclusão</a:t>
            </a:r>
            <a:endParaRPr lang="pt-BR" sz="4400" b="1" u="none" cap="all" dirty="0"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88" y="357188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</a:rPr>
              <a:t>INTRODUÇÃO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3657600"/>
          </a:xfrm>
        </p:spPr>
        <p:txBody>
          <a:bodyPr/>
          <a:lstStyle/>
          <a:p>
            <a:pPr eaLnBrk="1" hangingPunct="1"/>
            <a:r>
              <a:rPr lang="pt-BR" dirty="0" smtClean="0"/>
              <a:t>Mercado necessita de ferramentas de edição de vídeo</a:t>
            </a:r>
          </a:p>
          <a:p>
            <a:pPr eaLnBrk="1" hangingPunct="1"/>
            <a:r>
              <a:rPr lang="pt-BR" dirty="0" smtClean="0"/>
              <a:t>Número de vídeos cresce exponencialmente</a:t>
            </a:r>
          </a:p>
          <a:p>
            <a:pPr eaLnBrk="1" hangingPunct="1"/>
            <a:r>
              <a:rPr lang="pt-BR" dirty="0" smtClean="0"/>
              <a:t>Um vídeo é normalmente formado por vários vídeos menores : Tomadas</a:t>
            </a:r>
          </a:p>
          <a:p>
            <a:pPr eaLnBrk="1" hangingPunct="1"/>
            <a:r>
              <a:rPr lang="pt-BR" dirty="0" smtClean="0"/>
              <a:t>Tomadas são divididas por transições</a:t>
            </a:r>
          </a:p>
          <a:p>
            <a:pPr eaLnBrk="1" hangingPunct="1"/>
            <a:r>
              <a:rPr lang="pt-BR" dirty="0" smtClean="0"/>
              <a:t>Transições devem ser detectadas automaticamente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Espaço Reservado para Conteúdo 2"/>
          <p:cNvSpPr>
            <a:spLocks/>
          </p:cNvSpPr>
          <p:nvPr/>
        </p:nvSpPr>
        <p:spPr bwMode="auto">
          <a:xfrm>
            <a:off x="990600" y="1447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Cortes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Fades (</a:t>
            </a:r>
            <a:r>
              <a:rPr lang="pt-BR" sz="2000" u="none" dirty="0" err="1">
                <a:latin typeface="Corbel" pitchFamily="34" charset="0"/>
              </a:rPr>
              <a:t>Fade-In</a:t>
            </a:r>
            <a:r>
              <a:rPr lang="pt-BR" sz="2000" u="none" dirty="0">
                <a:latin typeface="Corbel" pitchFamily="34" charset="0"/>
              </a:rPr>
              <a:t> e </a:t>
            </a:r>
            <a:r>
              <a:rPr lang="pt-BR" sz="2000" u="none" dirty="0" err="1">
                <a:latin typeface="Corbel" pitchFamily="34" charset="0"/>
              </a:rPr>
              <a:t>Fade-Out</a:t>
            </a:r>
            <a:r>
              <a:rPr lang="pt-BR" sz="2000" u="none" dirty="0">
                <a:latin typeface="Corbel" pitchFamily="34" charset="0"/>
              </a:rPr>
              <a:t>)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2000" u="none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 smtClean="0">
                <a:latin typeface="Corbel" pitchFamily="34" charset="0"/>
              </a:rPr>
              <a:t>Dissolve</a:t>
            </a:r>
            <a:endParaRPr lang="pt-BR" sz="2000" u="none" dirty="0">
              <a:latin typeface="Corbel" pitchFamily="34" charset="0"/>
            </a:endParaRPr>
          </a:p>
        </p:txBody>
      </p:sp>
      <p:sp>
        <p:nvSpPr>
          <p:cNvPr id="1030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pPr eaLnBrk="1" hangingPunct="1"/>
            <a:r>
              <a:rPr lang="pt-BR" smtClean="0"/>
              <a:t>Diferentes padrões para cada tipo de transição</a:t>
            </a:r>
          </a:p>
          <a:p>
            <a:pPr eaLnBrk="1" hangingPunct="1">
              <a:buFont typeface="Wingdings" pitchFamily="2" charset="2"/>
              <a:buNone/>
            </a:pPr>
            <a:endParaRPr lang="pt-BR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143000" y="5105400"/>
          <a:ext cx="7315200" cy="1066800"/>
        </p:xfrm>
        <a:graphic>
          <a:graphicData uri="http://schemas.openxmlformats.org/presentationml/2006/ole">
            <p:oleObj spid="_x0000_s1026" name="Photo Editor Photo" r:id="rId3" imgW="5877745" imgH="733333" progId="">
              <p:embed/>
            </p:oleObj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1143000" y="3505200"/>
          <a:ext cx="7315200" cy="1066800"/>
        </p:xfrm>
        <a:graphic>
          <a:graphicData uri="http://schemas.openxmlformats.org/presentationml/2006/ole">
            <p:oleObj spid="_x0000_s1027" name="Photo Editor Photo" r:id="rId4" imgW="5838095" imgH="733333" progId="">
              <p:embed/>
            </p:oleObj>
          </a:graphicData>
        </a:graphic>
      </p:graphicFrame>
      <p:graphicFrame>
        <p:nvGraphicFramePr>
          <p:cNvPr id="1028" name="Object 7"/>
          <p:cNvGraphicFramePr>
            <a:graphicFrameLocks noChangeAspect="1"/>
          </p:cNvGraphicFramePr>
          <p:nvPr/>
        </p:nvGraphicFramePr>
        <p:xfrm>
          <a:off x="1143000" y="1905000"/>
          <a:ext cx="7315200" cy="1066800"/>
        </p:xfrm>
        <a:graphic>
          <a:graphicData uri="http://schemas.openxmlformats.org/presentationml/2006/ole">
            <p:oleObj spid="_x0000_s1028" name="Photo Editor Photo" r:id="rId5" imgW="5877745" imgH="733333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634" descr="C:\Documents and Settings\Thiago Mizutani\Meus documentos\FEI\TCC\TCC Master\LATEX\imagens\fadeou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572008"/>
            <a:ext cx="4286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500042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Objetivo</a:t>
            </a:r>
          </a:p>
        </p:txBody>
      </p:sp>
      <p:sp>
        <p:nvSpPr>
          <p:cNvPr id="2053" name="Espaço Reservado para Conteúdo 2"/>
          <p:cNvSpPr>
            <a:spLocks/>
          </p:cNvSpPr>
          <p:nvPr/>
        </p:nvSpPr>
        <p:spPr bwMode="auto">
          <a:xfrm>
            <a:off x="914400" y="22098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3000" u="none" dirty="0">
                <a:latin typeface="Corbel" pitchFamily="34" charset="0"/>
              </a:rPr>
              <a:t>Desenvolver uma ferramenta capaz de automatizar o processo de detecção de transições de um vídeo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3000" u="none" dirty="0">
              <a:latin typeface="Corbel" pitchFamily="34" charset="0"/>
            </a:endParaRP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4819682" y="4564070"/>
          <a:ext cx="4286250" cy="714375"/>
        </p:xfrm>
        <a:graphic>
          <a:graphicData uri="http://schemas.openxmlformats.org/presentationml/2006/ole">
            <p:oleObj spid="_x0000_s2050" name="Photo Editor Photo" r:id="rId5" imgW="5877745" imgH="733333" progId="">
              <p:embed/>
            </p:oleObj>
          </a:graphicData>
        </a:graphic>
      </p:graphicFrame>
      <p:pic>
        <p:nvPicPr>
          <p:cNvPr id="2168" name="Picture 635" descr="C:\Documents and Settings\Thiago Mizutani\Meus documentos\FEI\TCC\TCC Master\LATEX\imagens\dissolv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6013468"/>
            <a:ext cx="43576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9" name="Picture 636" descr="C:\Documents and Settings\Thiago Mizutani\Meus documentos\FEI\TCC\TCC Master\LATEX\imagens\fadei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86313" y="6024563"/>
            <a:ext cx="435768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o 274"/>
          <p:cNvGrpSpPr>
            <a:grpSpLocks/>
          </p:cNvGrpSpPr>
          <p:nvPr/>
        </p:nvGrpSpPr>
        <p:grpSpPr bwMode="auto">
          <a:xfrm>
            <a:off x="7143750" y="5357813"/>
            <a:ext cx="1327150" cy="1400175"/>
            <a:chOff x="7143768" y="5357826"/>
            <a:chExt cx="1326849" cy="1400182"/>
          </a:xfrm>
        </p:grpSpPr>
        <p:sp>
          <p:nvSpPr>
            <p:cNvPr id="2297" name="Rectangle 628"/>
            <p:cNvSpPr>
              <a:spLocks noChangeArrowheads="1"/>
            </p:cNvSpPr>
            <p:nvPr/>
          </p:nvSpPr>
          <p:spPr bwMode="auto">
            <a:xfrm>
              <a:off x="8424898" y="5900752"/>
              <a:ext cx="45719" cy="857256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u="none"/>
            </a:p>
          </p:txBody>
        </p:sp>
        <p:sp>
          <p:nvSpPr>
            <p:cNvPr id="142" name="Text Box 630"/>
            <p:cNvSpPr txBox="1">
              <a:spLocks noChangeArrowheads="1"/>
            </p:cNvSpPr>
            <p:nvPr/>
          </p:nvSpPr>
          <p:spPr bwMode="auto">
            <a:xfrm>
              <a:off x="7143768" y="5357826"/>
              <a:ext cx="1218923" cy="26161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1100" u="none" dirty="0" err="1" smtClean="0">
                  <a:solidFill>
                    <a:schemeClr val="bg1"/>
                  </a:solidFill>
                </a:rPr>
                <a:t>Fade-In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cxnSp>
          <p:nvCxnSpPr>
            <p:cNvPr id="264" name="Conector reto 263"/>
            <p:cNvCxnSpPr>
              <a:stCxn id="2297" idx="0"/>
              <a:endCxn id="142" idx="3"/>
            </p:cNvCxnSpPr>
            <p:nvPr/>
          </p:nvCxnSpPr>
          <p:spPr>
            <a:xfrm rot="16200000" flipV="1">
              <a:off x="8199165" y="5652158"/>
              <a:ext cx="412120" cy="85067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277"/>
          <p:cNvGrpSpPr>
            <a:grpSpLocks/>
          </p:cNvGrpSpPr>
          <p:nvPr/>
        </p:nvGrpSpPr>
        <p:grpSpPr bwMode="auto">
          <a:xfrm>
            <a:off x="2571736" y="5357813"/>
            <a:ext cx="1290638" cy="1400175"/>
            <a:chOff x="2571736" y="5357826"/>
            <a:chExt cx="1290638" cy="1400182"/>
          </a:xfrm>
        </p:grpSpPr>
        <p:sp>
          <p:nvSpPr>
            <p:cNvPr id="138" name="Text Box 630"/>
            <p:cNvSpPr txBox="1">
              <a:spLocks noChangeArrowheads="1"/>
            </p:cNvSpPr>
            <p:nvPr/>
          </p:nvSpPr>
          <p:spPr bwMode="auto">
            <a:xfrm>
              <a:off x="2643174" y="5357826"/>
              <a:ext cx="1219200" cy="26161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1100" u="none" dirty="0" smtClean="0">
                  <a:solidFill>
                    <a:schemeClr val="bg1"/>
                  </a:solidFill>
                </a:rPr>
                <a:t>Dissolve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2295" name="Rectangle 628"/>
            <p:cNvSpPr>
              <a:spLocks noChangeArrowheads="1"/>
            </p:cNvSpPr>
            <p:nvPr/>
          </p:nvSpPr>
          <p:spPr bwMode="auto">
            <a:xfrm>
              <a:off x="2571736" y="5900752"/>
              <a:ext cx="45719" cy="857256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u="none"/>
            </a:p>
          </p:txBody>
        </p:sp>
        <p:cxnSp>
          <p:nvCxnSpPr>
            <p:cNvPr id="267" name="Conector reto 266"/>
            <p:cNvCxnSpPr>
              <a:stCxn id="2295" idx="0"/>
              <a:endCxn id="138" idx="1"/>
            </p:cNvCxnSpPr>
            <p:nvPr/>
          </p:nvCxnSpPr>
          <p:spPr>
            <a:xfrm rot="5400000" flipH="1" flipV="1">
              <a:off x="2412825" y="5670403"/>
              <a:ext cx="412120" cy="485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276"/>
          <p:cNvGrpSpPr>
            <a:grpSpLocks/>
          </p:cNvGrpSpPr>
          <p:nvPr/>
        </p:nvGrpSpPr>
        <p:grpSpPr bwMode="auto">
          <a:xfrm>
            <a:off x="6929438" y="3886200"/>
            <a:ext cx="1290637" cy="1400175"/>
            <a:chOff x="6929454" y="3886206"/>
            <a:chExt cx="1290638" cy="1400182"/>
          </a:xfrm>
        </p:grpSpPr>
        <p:sp>
          <p:nvSpPr>
            <p:cNvPr id="11894" name="Text Box 630"/>
            <p:cNvSpPr txBox="1">
              <a:spLocks noChangeArrowheads="1"/>
            </p:cNvSpPr>
            <p:nvPr/>
          </p:nvSpPr>
          <p:spPr bwMode="auto">
            <a:xfrm>
              <a:off x="7000891" y="3886206"/>
              <a:ext cx="1219201" cy="26161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1100" u="none" dirty="0" smtClean="0">
                  <a:solidFill>
                    <a:schemeClr val="bg1"/>
                  </a:solidFill>
                </a:rPr>
                <a:t>Corte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2292" name="Rectangle 628"/>
            <p:cNvSpPr>
              <a:spLocks noChangeArrowheads="1"/>
            </p:cNvSpPr>
            <p:nvPr/>
          </p:nvSpPr>
          <p:spPr bwMode="auto">
            <a:xfrm>
              <a:off x="6929454" y="4429132"/>
              <a:ext cx="45719" cy="857256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u="none"/>
            </a:p>
          </p:txBody>
        </p:sp>
        <p:cxnSp>
          <p:nvCxnSpPr>
            <p:cNvPr id="269" name="Conector reto 268"/>
            <p:cNvCxnSpPr>
              <a:stCxn id="2292" idx="0"/>
              <a:endCxn id="11894" idx="1"/>
            </p:cNvCxnSpPr>
            <p:nvPr/>
          </p:nvCxnSpPr>
          <p:spPr>
            <a:xfrm rot="5400000" flipH="1" flipV="1">
              <a:off x="6770542" y="4198784"/>
              <a:ext cx="412120" cy="48577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275"/>
          <p:cNvGrpSpPr>
            <a:grpSpLocks/>
          </p:cNvGrpSpPr>
          <p:nvPr/>
        </p:nvGrpSpPr>
        <p:grpSpPr bwMode="auto">
          <a:xfrm>
            <a:off x="4786313" y="3886200"/>
            <a:ext cx="1290637" cy="1400175"/>
            <a:chOff x="4786314" y="3886146"/>
            <a:chExt cx="1290638" cy="1400242"/>
          </a:xfrm>
        </p:grpSpPr>
        <p:cxnSp>
          <p:nvCxnSpPr>
            <p:cNvPr id="271" name="Conector reto 270"/>
            <p:cNvCxnSpPr>
              <a:stCxn id="2290" idx="0"/>
              <a:endCxn id="128" idx="1"/>
            </p:cNvCxnSpPr>
            <p:nvPr/>
          </p:nvCxnSpPr>
          <p:spPr>
            <a:xfrm rot="5400000" flipH="1" flipV="1">
              <a:off x="4627375" y="4198757"/>
              <a:ext cx="412175" cy="48577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 Box 630"/>
            <p:cNvSpPr txBox="1">
              <a:spLocks noChangeArrowheads="1"/>
            </p:cNvSpPr>
            <p:nvPr/>
          </p:nvSpPr>
          <p:spPr bwMode="auto">
            <a:xfrm>
              <a:off x="4857751" y="3886146"/>
              <a:ext cx="1219201" cy="26162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1100" u="none" dirty="0" err="1" smtClean="0">
                  <a:solidFill>
                    <a:schemeClr val="bg1"/>
                  </a:solidFill>
                </a:rPr>
                <a:t>Fade-Out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2290" name="Rectangle 628"/>
            <p:cNvSpPr>
              <a:spLocks noChangeArrowheads="1"/>
            </p:cNvSpPr>
            <p:nvPr/>
          </p:nvSpPr>
          <p:spPr bwMode="auto">
            <a:xfrm>
              <a:off x="4786314" y="4429132"/>
              <a:ext cx="45719" cy="857256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u="none"/>
            </a:p>
          </p:txBody>
        </p: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cs typeface="Tahoma" pitchFamily="34" charset="0"/>
              </a:rPr>
              <a:t>Metodologia</a:t>
            </a:r>
          </a:p>
        </p:txBody>
      </p:sp>
      <p:grpSp>
        <p:nvGrpSpPr>
          <p:cNvPr id="6147" name="Grupo 4"/>
          <p:cNvGrpSpPr>
            <a:grpSpLocks/>
          </p:cNvGrpSpPr>
          <p:nvPr/>
        </p:nvGrpSpPr>
        <p:grpSpPr bwMode="auto">
          <a:xfrm>
            <a:off x="6429375" y="3357563"/>
            <a:ext cx="1285875" cy="785812"/>
            <a:chOff x="3143240" y="214290"/>
            <a:chExt cx="1571636" cy="928694"/>
          </a:xfrm>
        </p:grpSpPr>
        <p:sp>
          <p:nvSpPr>
            <p:cNvPr id="6" name="Retângulo 5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80" name="CaixaDeTexto 6"/>
            <p:cNvSpPr txBox="1">
              <a:spLocks noChangeArrowheads="1"/>
            </p:cNvSpPr>
            <p:nvPr/>
          </p:nvSpPr>
          <p:spPr bwMode="auto">
            <a:xfrm>
              <a:off x="3143240" y="383143"/>
              <a:ext cx="1571636" cy="509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Detecção de Dissolve</a:t>
              </a:r>
            </a:p>
          </p:txBody>
        </p:sp>
      </p:grpSp>
      <p:grpSp>
        <p:nvGrpSpPr>
          <p:cNvPr id="6148" name="Grupo 7"/>
          <p:cNvGrpSpPr>
            <a:grpSpLocks/>
          </p:cNvGrpSpPr>
          <p:nvPr/>
        </p:nvGrpSpPr>
        <p:grpSpPr bwMode="auto">
          <a:xfrm>
            <a:off x="4143375" y="5643563"/>
            <a:ext cx="1285875" cy="785812"/>
            <a:chOff x="3143240" y="214290"/>
            <a:chExt cx="1571636" cy="928694"/>
          </a:xfrm>
        </p:grpSpPr>
        <p:sp>
          <p:nvSpPr>
            <p:cNvPr id="9" name="Retângulo 8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76" name="CaixaDeTexto 9"/>
            <p:cNvSpPr txBox="1">
              <a:spLocks noChangeArrowheads="1"/>
            </p:cNvSpPr>
            <p:nvPr/>
          </p:nvSpPr>
          <p:spPr bwMode="auto">
            <a:xfrm>
              <a:off x="3143240" y="467570"/>
              <a:ext cx="1571636" cy="30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Edição</a:t>
              </a:r>
            </a:p>
          </p:txBody>
        </p:sp>
      </p:grpSp>
      <p:grpSp>
        <p:nvGrpSpPr>
          <p:cNvPr id="6149" name="Grupo 10"/>
          <p:cNvGrpSpPr>
            <a:grpSpLocks/>
          </p:cNvGrpSpPr>
          <p:nvPr/>
        </p:nvGrpSpPr>
        <p:grpSpPr bwMode="auto">
          <a:xfrm>
            <a:off x="4929188" y="3357563"/>
            <a:ext cx="1285875" cy="785812"/>
            <a:chOff x="3143240" y="214290"/>
            <a:chExt cx="1571636" cy="928694"/>
          </a:xfrm>
        </p:grpSpPr>
        <p:sp>
          <p:nvSpPr>
            <p:cNvPr id="12" name="Retângulo 11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72" name="CaixaDeTexto 12"/>
            <p:cNvSpPr txBox="1">
              <a:spLocks noChangeArrowheads="1"/>
            </p:cNvSpPr>
            <p:nvPr/>
          </p:nvSpPr>
          <p:spPr bwMode="auto">
            <a:xfrm>
              <a:off x="3143240" y="380474"/>
              <a:ext cx="1571636" cy="509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Detecção de Fade-Out</a:t>
              </a:r>
            </a:p>
          </p:txBody>
        </p:sp>
      </p:grpSp>
      <p:grpSp>
        <p:nvGrpSpPr>
          <p:cNvPr id="6150" name="Grupo 13"/>
          <p:cNvGrpSpPr>
            <a:grpSpLocks/>
          </p:cNvGrpSpPr>
          <p:nvPr/>
        </p:nvGrpSpPr>
        <p:grpSpPr bwMode="auto">
          <a:xfrm>
            <a:off x="3429000" y="3357563"/>
            <a:ext cx="1285875" cy="785812"/>
            <a:chOff x="3143240" y="214290"/>
            <a:chExt cx="1571636" cy="928694"/>
          </a:xfrm>
        </p:grpSpPr>
        <p:sp>
          <p:nvSpPr>
            <p:cNvPr id="15" name="Retângulo 14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68" name="CaixaDeTexto 15"/>
            <p:cNvSpPr txBox="1">
              <a:spLocks noChangeArrowheads="1"/>
            </p:cNvSpPr>
            <p:nvPr/>
          </p:nvSpPr>
          <p:spPr bwMode="auto">
            <a:xfrm>
              <a:off x="3143240" y="380474"/>
              <a:ext cx="1571636" cy="509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Detecção de Fade-In</a:t>
              </a:r>
            </a:p>
          </p:txBody>
        </p:sp>
      </p:grpSp>
      <p:grpSp>
        <p:nvGrpSpPr>
          <p:cNvPr id="6151" name="Grupo 16"/>
          <p:cNvGrpSpPr>
            <a:grpSpLocks/>
          </p:cNvGrpSpPr>
          <p:nvPr/>
        </p:nvGrpSpPr>
        <p:grpSpPr bwMode="auto">
          <a:xfrm>
            <a:off x="1928813" y="3357563"/>
            <a:ext cx="1285875" cy="785812"/>
            <a:chOff x="3143240" y="214290"/>
            <a:chExt cx="1571636" cy="928694"/>
          </a:xfrm>
        </p:grpSpPr>
        <p:sp>
          <p:nvSpPr>
            <p:cNvPr id="18" name="Retângulo 17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64" name="CaixaDeTexto 18"/>
            <p:cNvSpPr txBox="1">
              <a:spLocks noChangeArrowheads="1"/>
            </p:cNvSpPr>
            <p:nvPr/>
          </p:nvSpPr>
          <p:spPr bwMode="auto">
            <a:xfrm>
              <a:off x="3143240" y="383143"/>
              <a:ext cx="1571636" cy="509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Detecção de Cortes</a:t>
              </a:r>
            </a:p>
          </p:txBody>
        </p:sp>
      </p:grpSp>
      <p:grpSp>
        <p:nvGrpSpPr>
          <p:cNvPr id="6152" name="Grupo 19"/>
          <p:cNvGrpSpPr>
            <a:grpSpLocks/>
          </p:cNvGrpSpPr>
          <p:nvPr/>
        </p:nvGrpSpPr>
        <p:grpSpPr bwMode="auto">
          <a:xfrm>
            <a:off x="4143375" y="1643063"/>
            <a:ext cx="1285875" cy="785812"/>
            <a:chOff x="3143240" y="214290"/>
            <a:chExt cx="1571636" cy="928694"/>
          </a:xfrm>
        </p:grpSpPr>
        <p:sp>
          <p:nvSpPr>
            <p:cNvPr id="21" name="Retângulo 20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60" name="CaixaDeTexto 21"/>
            <p:cNvSpPr txBox="1">
              <a:spLocks noChangeArrowheads="1"/>
            </p:cNvSpPr>
            <p:nvPr/>
          </p:nvSpPr>
          <p:spPr bwMode="auto">
            <a:xfrm>
              <a:off x="3143240" y="540741"/>
              <a:ext cx="1571636" cy="30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Vídeo</a:t>
              </a: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1357313" y="2786063"/>
            <a:ext cx="6858000" cy="22145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25" name="Conector de seta reta 24"/>
          <p:cNvCxnSpPr>
            <a:stCxn id="23" idx="2"/>
          </p:cNvCxnSpPr>
          <p:nvPr/>
        </p:nvCxnSpPr>
        <p:spPr>
          <a:xfrm rot="5400000">
            <a:off x="4465638" y="5322888"/>
            <a:ext cx="64293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endCxn id="23" idx="0"/>
          </p:cNvCxnSpPr>
          <p:nvPr/>
        </p:nvCxnSpPr>
        <p:spPr>
          <a:xfrm rot="5400000">
            <a:off x="4608513" y="2606675"/>
            <a:ext cx="35718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6" name="CaixaDeTexto 27"/>
          <p:cNvSpPr txBox="1">
            <a:spLocks noChangeArrowheads="1"/>
          </p:cNvSpPr>
          <p:nvPr/>
        </p:nvSpPr>
        <p:spPr bwMode="auto">
          <a:xfrm>
            <a:off x="2143125" y="4429125"/>
            <a:ext cx="5214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u="none"/>
              <a:t>Detecção de Transições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eta para a direita 91"/>
          <p:cNvSpPr/>
          <p:nvPr/>
        </p:nvSpPr>
        <p:spPr>
          <a:xfrm>
            <a:off x="4714876" y="571480"/>
            <a:ext cx="857256" cy="35719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5643563" y="214313"/>
            <a:ext cx="3143250" cy="51435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23" name="Conector de seta reta 22"/>
          <p:cNvCxnSpPr>
            <a:stCxn id="28" idx="2"/>
            <a:endCxn id="37" idx="0"/>
          </p:cNvCxnSpPr>
          <p:nvPr/>
        </p:nvCxnSpPr>
        <p:spPr>
          <a:xfrm rot="5400000">
            <a:off x="3679032" y="1464469"/>
            <a:ext cx="50006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5" name="Grupo 90"/>
          <p:cNvGrpSpPr>
            <a:grpSpLocks/>
          </p:cNvGrpSpPr>
          <p:nvPr/>
        </p:nvGrpSpPr>
        <p:grpSpPr bwMode="auto">
          <a:xfrm>
            <a:off x="3143250" y="285750"/>
            <a:ext cx="1571625" cy="928688"/>
            <a:chOff x="3143240" y="214290"/>
            <a:chExt cx="1571636" cy="928694"/>
          </a:xfrm>
        </p:grpSpPr>
        <p:sp>
          <p:nvSpPr>
            <p:cNvPr id="28" name="Retângulo 27">
              <a:hlinkClick r:id="rId3" action="ppaction://hlinksldjump"/>
            </p:cNvPr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227" name="CaixaDeTexto 26"/>
            <p:cNvSpPr txBox="1">
              <a:spLocks noChangeArrowheads="1"/>
            </p:cNvSpPr>
            <p:nvPr/>
          </p:nvSpPr>
          <p:spPr bwMode="auto">
            <a:xfrm>
              <a:off x="3143240" y="357166"/>
              <a:ext cx="1571636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2 – Montagem de Ritmo Visual por Sub-Amostragem</a:t>
              </a:r>
            </a:p>
          </p:txBody>
        </p:sp>
      </p:grpSp>
      <p:grpSp>
        <p:nvGrpSpPr>
          <p:cNvPr id="7176" name="Grupo 44"/>
          <p:cNvGrpSpPr>
            <a:grpSpLocks/>
          </p:cNvGrpSpPr>
          <p:nvPr/>
        </p:nvGrpSpPr>
        <p:grpSpPr bwMode="auto">
          <a:xfrm>
            <a:off x="3143240" y="3000372"/>
            <a:ext cx="1571625" cy="928687"/>
            <a:chOff x="3929058" y="3500438"/>
            <a:chExt cx="1571636" cy="928694"/>
          </a:xfrm>
        </p:grpSpPr>
        <p:sp>
          <p:nvSpPr>
            <p:cNvPr id="29" name="Retângulo 28">
              <a:hlinkClick r:id="rId4" action="ppaction://hlinksldjump"/>
            </p:cNvPr>
            <p:cNvSpPr/>
            <p:nvPr/>
          </p:nvSpPr>
          <p:spPr>
            <a:xfrm>
              <a:off x="3929058" y="3500438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223" name="CaixaDeTexto 29"/>
            <p:cNvSpPr txBox="1">
              <a:spLocks noChangeArrowheads="1"/>
            </p:cNvSpPr>
            <p:nvPr/>
          </p:nvSpPr>
          <p:spPr bwMode="auto">
            <a:xfrm>
              <a:off x="3929058" y="3643314"/>
              <a:ext cx="1571636" cy="600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>
                  <a:solidFill>
                    <a:schemeClr val="bg1"/>
                  </a:solidFill>
                </a:rPr>
                <a:t>4 – Detecção de Bordas: Operador </a:t>
              </a:r>
              <a:r>
                <a:rPr lang="pt-BR" sz="1100" u="none" dirty="0" err="1" smtClean="0">
                  <a:solidFill>
                    <a:schemeClr val="bg1"/>
                  </a:solidFill>
                </a:rPr>
                <a:t>Canny</a:t>
              </a:r>
              <a:endParaRPr lang="pt-BR" sz="1100" u="none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177" name="Grupo 51"/>
          <p:cNvGrpSpPr>
            <a:grpSpLocks/>
          </p:cNvGrpSpPr>
          <p:nvPr/>
        </p:nvGrpSpPr>
        <p:grpSpPr bwMode="auto">
          <a:xfrm>
            <a:off x="857224" y="4286256"/>
            <a:ext cx="1571625" cy="928688"/>
            <a:chOff x="3929058" y="5715016"/>
            <a:chExt cx="1571636" cy="928694"/>
          </a:xfrm>
        </p:grpSpPr>
        <p:sp>
          <p:nvSpPr>
            <p:cNvPr id="31" name="Retângulo 30"/>
            <p:cNvSpPr/>
            <p:nvPr/>
          </p:nvSpPr>
          <p:spPr>
            <a:xfrm>
              <a:off x="3929058" y="5715016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219" name="CaixaDeTexto 31"/>
            <p:cNvSpPr txBox="1">
              <a:spLocks noChangeArrowheads="1"/>
            </p:cNvSpPr>
            <p:nvPr/>
          </p:nvSpPr>
          <p:spPr bwMode="auto">
            <a:xfrm>
              <a:off x="3929058" y="5929330"/>
              <a:ext cx="15716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6 – Limiar de corte e contagem de pontos</a:t>
              </a:r>
            </a:p>
          </p:txBody>
        </p:sp>
      </p:grpSp>
      <p:grpSp>
        <p:nvGrpSpPr>
          <p:cNvPr id="7178" name="Grupo 79"/>
          <p:cNvGrpSpPr>
            <a:grpSpLocks/>
          </p:cNvGrpSpPr>
          <p:nvPr/>
        </p:nvGrpSpPr>
        <p:grpSpPr bwMode="auto">
          <a:xfrm>
            <a:off x="6429399" y="3714752"/>
            <a:ext cx="1571625" cy="857250"/>
            <a:chOff x="6786578" y="2143116"/>
            <a:chExt cx="1571636" cy="857256"/>
          </a:xfrm>
        </p:grpSpPr>
        <p:sp>
          <p:nvSpPr>
            <p:cNvPr id="33" name="Retângulo 32"/>
            <p:cNvSpPr/>
            <p:nvPr/>
          </p:nvSpPr>
          <p:spPr>
            <a:xfrm>
              <a:off x="6786578" y="2143116"/>
              <a:ext cx="1571636" cy="85725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215" name="CaixaDeTexto 33"/>
            <p:cNvSpPr txBox="1">
              <a:spLocks noChangeArrowheads="1"/>
            </p:cNvSpPr>
            <p:nvPr/>
          </p:nvSpPr>
          <p:spPr bwMode="auto">
            <a:xfrm>
              <a:off x="6786578" y="2357430"/>
              <a:ext cx="15716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 smtClean="0">
                  <a:solidFill>
                    <a:schemeClr val="bg1"/>
                  </a:solidFill>
                </a:rPr>
                <a:t>C – </a:t>
              </a:r>
              <a:r>
                <a:rPr lang="pt-BR" sz="1100" u="none" dirty="0">
                  <a:solidFill>
                    <a:schemeClr val="bg1"/>
                  </a:solidFill>
                </a:rPr>
                <a:t>Cálculo da Diagonal Principal</a:t>
              </a:r>
            </a:p>
          </p:txBody>
        </p:sp>
      </p:grpSp>
      <p:grpSp>
        <p:nvGrpSpPr>
          <p:cNvPr id="7179" name="Grupo 45"/>
          <p:cNvGrpSpPr>
            <a:grpSpLocks/>
          </p:cNvGrpSpPr>
          <p:nvPr/>
        </p:nvGrpSpPr>
        <p:grpSpPr bwMode="auto">
          <a:xfrm>
            <a:off x="3000375" y="1714500"/>
            <a:ext cx="1857375" cy="857244"/>
            <a:chOff x="3786182" y="1928802"/>
            <a:chExt cx="1857388" cy="1214446"/>
          </a:xfrm>
        </p:grpSpPr>
        <p:sp>
          <p:nvSpPr>
            <p:cNvPr id="37" name="Retângulo 36">
              <a:hlinkClick r:id="rId5" action="ppaction://hlinksldjump"/>
            </p:cNvPr>
            <p:cNvSpPr/>
            <p:nvPr/>
          </p:nvSpPr>
          <p:spPr>
            <a:xfrm>
              <a:off x="3786182" y="1928802"/>
              <a:ext cx="1857388" cy="121444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211" name="CaixaDeTexto 37"/>
            <p:cNvSpPr txBox="1">
              <a:spLocks noChangeArrowheads="1"/>
            </p:cNvSpPr>
            <p:nvPr/>
          </p:nvSpPr>
          <p:spPr bwMode="auto">
            <a:xfrm>
              <a:off x="3786182" y="2143116"/>
              <a:ext cx="1857388" cy="600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>
                  <a:solidFill>
                    <a:schemeClr val="bg1"/>
                  </a:solidFill>
                </a:rPr>
                <a:t>3 – 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Segmentação de imagem: Extração da área de interesse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80" name="Grupo 57"/>
          <p:cNvGrpSpPr>
            <a:grpSpLocks/>
          </p:cNvGrpSpPr>
          <p:nvPr/>
        </p:nvGrpSpPr>
        <p:grpSpPr bwMode="auto">
          <a:xfrm>
            <a:off x="928662" y="214290"/>
            <a:ext cx="1571625" cy="928687"/>
            <a:chOff x="1785918" y="285728"/>
            <a:chExt cx="1571636" cy="928694"/>
          </a:xfrm>
        </p:grpSpPr>
        <p:sp>
          <p:nvSpPr>
            <p:cNvPr id="39" name="Fluxograma: Entrada manual 38"/>
            <p:cNvSpPr/>
            <p:nvPr/>
          </p:nvSpPr>
          <p:spPr>
            <a:xfrm>
              <a:off x="1785918" y="285728"/>
              <a:ext cx="1571636" cy="928694"/>
            </a:xfrm>
            <a:prstGeom prst="flowChartManualInp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207" name="CaixaDeTexto 40"/>
            <p:cNvSpPr txBox="1">
              <a:spLocks noChangeArrowheads="1"/>
            </p:cNvSpPr>
            <p:nvPr/>
          </p:nvSpPr>
          <p:spPr bwMode="auto">
            <a:xfrm>
              <a:off x="1785918" y="667060"/>
              <a:ext cx="15716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1 - Vídeo</a:t>
              </a:r>
            </a:p>
          </p:txBody>
        </p:sp>
      </p:grpSp>
      <p:grpSp>
        <p:nvGrpSpPr>
          <p:cNvPr id="7181" name="Grupo 43"/>
          <p:cNvGrpSpPr>
            <a:grpSpLocks/>
          </p:cNvGrpSpPr>
          <p:nvPr/>
        </p:nvGrpSpPr>
        <p:grpSpPr bwMode="auto">
          <a:xfrm>
            <a:off x="6429375" y="357188"/>
            <a:ext cx="1571625" cy="928687"/>
            <a:chOff x="6715140" y="428604"/>
            <a:chExt cx="1571636" cy="928694"/>
          </a:xfrm>
        </p:grpSpPr>
        <p:sp>
          <p:nvSpPr>
            <p:cNvPr id="40" name="Fluxograma: Entrada manual 39"/>
            <p:cNvSpPr/>
            <p:nvPr/>
          </p:nvSpPr>
          <p:spPr>
            <a:xfrm>
              <a:off x="6715140" y="428604"/>
              <a:ext cx="1571636" cy="928694"/>
            </a:xfrm>
            <a:prstGeom prst="flowChartManualInp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203" name="CaixaDeTexto 41"/>
            <p:cNvSpPr txBox="1">
              <a:spLocks noChangeArrowheads="1"/>
            </p:cNvSpPr>
            <p:nvPr/>
          </p:nvSpPr>
          <p:spPr bwMode="auto">
            <a:xfrm>
              <a:off x="6715140" y="785794"/>
              <a:ext cx="15716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>
                  <a:solidFill>
                    <a:schemeClr val="bg1"/>
                  </a:solidFill>
                </a:rPr>
                <a:t>A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 </a:t>
              </a:r>
              <a:r>
                <a:rPr lang="pt-BR" sz="1100" u="none" dirty="0">
                  <a:solidFill>
                    <a:schemeClr val="bg1"/>
                  </a:solidFill>
                </a:rPr>
                <a:t>- Frame</a:t>
              </a:r>
            </a:p>
          </p:txBody>
        </p:sp>
      </p:grpSp>
      <p:grpSp>
        <p:nvGrpSpPr>
          <p:cNvPr id="7182" name="Grupo 50"/>
          <p:cNvGrpSpPr>
            <a:grpSpLocks/>
          </p:cNvGrpSpPr>
          <p:nvPr/>
        </p:nvGrpSpPr>
        <p:grpSpPr bwMode="auto">
          <a:xfrm>
            <a:off x="3071813" y="4427541"/>
            <a:ext cx="1714500" cy="642937"/>
            <a:chOff x="3857620" y="4643446"/>
            <a:chExt cx="1714512" cy="642942"/>
          </a:xfrm>
        </p:grpSpPr>
        <p:sp>
          <p:nvSpPr>
            <p:cNvPr id="47" name="Fluxograma: Terminação 46"/>
            <p:cNvSpPr/>
            <p:nvPr/>
          </p:nvSpPr>
          <p:spPr>
            <a:xfrm>
              <a:off x="3857620" y="4643446"/>
              <a:ext cx="1714512" cy="642942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199" name="CaixaDeTexto 48"/>
            <p:cNvSpPr txBox="1">
              <a:spLocks noChangeArrowheads="1"/>
            </p:cNvSpPr>
            <p:nvPr/>
          </p:nvSpPr>
          <p:spPr bwMode="auto">
            <a:xfrm>
              <a:off x="3929058" y="4857760"/>
              <a:ext cx="15716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>
                  <a:solidFill>
                    <a:schemeClr val="bg1"/>
                  </a:solidFill>
                </a:rPr>
                <a:t>5 – Mapa de Bordas</a:t>
              </a:r>
            </a:p>
          </p:txBody>
        </p:sp>
      </p:grpSp>
      <p:grpSp>
        <p:nvGrpSpPr>
          <p:cNvPr id="7183" name="Grupo 52"/>
          <p:cNvGrpSpPr>
            <a:grpSpLocks/>
          </p:cNvGrpSpPr>
          <p:nvPr/>
        </p:nvGrpSpPr>
        <p:grpSpPr bwMode="auto">
          <a:xfrm>
            <a:off x="4643438" y="5837254"/>
            <a:ext cx="1714500" cy="642937"/>
            <a:chOff x="6072198" y="5643578"/>
            <a:chExt cx="1714512" cy="642942"/>
          </a:xfrm>
        </p:grpSpPr>
        <p:sp>
          <p:nvSpPr>
            <p:cNvPr id="48" name="Fluxograma: Terminação 47"/>
            <p:cNvSpPr/>
            <p:nvPr/>
          </p:nvSpPr>
          <p:spPr>
            <a:xfrm>
              <a:off x="6072198" y="5643578"/>
              <a:ext cx="1714512" cy="642942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195" name="CaixaDeTexto 49"/>
            <p:cNvSpPr txBox="1">
              <a:spLocks noChangeArrowheads="1"/>
            </p:cNvSpPr>
            <p:nvPr/>
          </p:nvSpPr>
          <p:spPr bwMode="auto">
            <a:xfrm>
              <a:off x="6072198" y="5857892"/>
              <a:ext cx="15716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>
                  <a:solidFill>
                    <a:schemeClr val="bg1"/>
                  </a:solidFill>
                </a:rPr>
                <a:t>8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 - Transições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Conector de seta reta 53"/>
          <p:cNvCxnSpPr>
            <a:stCxn id="69" idx="3"/>
            <a:endCxn id="7195" idx="1"/>
          </p:cNvCxnSpPr>
          <p:nvPr/>
        </p:nvCxnSpPr>
        <p:spPr>
          <a:xfrm>
            <a:off x="4071923" y="6179360"/>
            <a:ext cx="571515" cy="3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7207" idx="3"/>
            <a:endCxn id="7227" idx="1"/>
          </p:cNvCxnSpPr>
          <p:nvPr/>
        </p:nvCxnSpPr>
        <p:spPr>
          <a:xfrm>
            <a:off x="2500287" y="726423"/>
            <a:ext cx="642963" cy="2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37" idx="2"/>
            <a:endCxn id="29" idx="0"/>
          </p:cNvCxnSpPr>
          <p:nvPr/>
        </p:nvCxnSpPr>
        <p:spPr>
          <a:xfrm rot="5400000">
            <a:off x="3714744" y="2786053"/>
            <a:ext cx="428628" cy="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stCxn id="29" idx="2"/>
            <a:endCxn id="47" idx="0"/>
          </p:cNvCxnSpPr>
          <p:nvPr/>
        </p:nvCxnSpPr>
        <p:spPr>
          <a:xfrm rot="16200000" flipH="1">
            <a:off x="3679817" y="4178295"/>
            <a:ext cx="498482" cy="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40" idx="2"/>
            <a:endCxn id="60" idx="0"/>
          </p:cNvCxnSpPr>
          <p:nvPr/>
        </p:nvCxnSpPr>
        <p:spPr>
          <a:xfrm rot="16200000" flipH="1">
            <a:off x="6750855" y="1750207"/>
            <a:ext cx="928679" cy="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do 84"/>
          <p:cNvCxnSpPr>
            <a:stCxn id="7215" idx="1"/>
            <a:endCxn id="7203" idx="1"/>
          </p:cNvCxnSpPr>
          <p:nvPr/>
        </p:nvCxnSpPr>
        <p:spPr>
          <a:xfrm rot="10800000">
            <a:off x="6429375" y="845179"/>
            <a:ext cx="24" cy="3299328"/>
          </a:xfrm>
          <a:prstGeom prst="bentConnector3">
            <a:avLst>
              <a:gd name="adj1" fmla="val 9526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>
            <a:stCxn id="47" idx="1"/>
            <a:endCxn id="31" idx="3"/>
          </p:cNvCxnSpPr>
          <p:nvPr/>
        </p:nvCxnSpPr>
        <p:spPr>
          <a:xfrm rot="10800000" flipV="1">
            <a:off x="2428849" y="4749010"/>
            <a:ext cx="642964" cy="1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1" name="CaixaDeTexto 89"/>
          <p:cNvSpPr txBox="1">
            <a:spLocks noChangeArrowheads="1"/>
          </p:cNvSpPr>
          <p:nvPr/>
        </p:nvSpPr>
        <p:spPr bwMode="auto">
          <a:xfrm>
            <a:off x="5786446" y="4714884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400" u="none" dirty="0"/>
              <a:t>Montagem do Ritmo Visual por  Sub-Amostragem</a:t>
            </a:r>
          </a:p>
        </p:txBody>
      </p:sp>
      <p:grpSp>
        <p:nvGrpSpPr>
          <p:cNvPr id="59" name="Grupo 79"/>
          <p:cNvGrpSpPr>
            <a:grpSpLocks/>
          </p:cNvGrpSpPr>
          <p:nvPr/>
        </p:nvGrpSpPr>
        <p:grpSpPr bwMode="auto">
          <a:xfrm>
            <a:off x="6429388" y="2214554"/>
            <a:ext cx="1571625" cy="857250"/>
            <a:chOff x="6786578" y="2143116"/>
            <a:chExt cx="1571636" cy="857256"/>
          </a:xfrm>
        </p:grpSpPr>
        <p:sp>
          <p:nvSpPr>
            <p:cNvPr id="60" name="Retângulo 59"/>
            <p:cNvSpPr/>
            <p:nvPr/>
          </p:nvSpPr>
          <p:spPr>
            <a:xfrm>
              <a:off x="6786578" y="2143116"/>
              <a:ext cx="1571636" cy="85725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61" name="CaixaDeTexto 33"/>
            <p:cNvSpPr txBox="1">
              <a:spLocks noChangeArrowheads="1"/>
            </p:cNvSpPr>
            <p:nvPr/>
          </p:nvSpPr>
          <p:spPr bwMode="auto">
            <a:xfrm>
              <a:off x="6786578" y="2357431"/>
              <a:ext cx="1571636" cy="430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 smtClean="0">
                  <a:solidFill>
                    <a:schemeClr val="bg1"/>
                  </a:solidFill>
                </a:rPr>
                <a:t>B </a:t>
              </a:r>
              <a:r>
                <a:rPr lang="pt-BR" sz="1100" u="none" dirty="0">
                  <a:solidFill>
                    <a:schemeClr val="bg1"/>
                  </a:solidFill>
                </a:rPr>
                <a:t>– 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Converte Frame para tons de cinza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Conector de seta reta 65"/>
          <p:cNvCxnSpPr>
            <a:stCxn id="60" idx="2"/>
            <a:endCxn id="33" idx="0"/>
          </p:cNvCxnSpPr>
          <p:nvPr/>
        </p:nvCxnSpPr>
        <p:spPr>
          <a:xfrm rot="16200000" flipH="1">
            <a:off x="6893732" y="3393272"/>
            <a:ext cx="642948" cy="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o 51"/>
          <p:cNvGrpSpPr>
            <a:grpSpLocks/>
          </p:cNvGrpSpPr>
          <p:nvPr/>
        </p:nvGrpSpPr>
        <p:grpSpPr bwMode="auto">
          <a:xfrm>
            <a:off x="2500298" y="5715016"/>
            <a:ext cx="1571625" cy="928688"/>
            <a:chOff x="3929058" y="5715016"/>
            <a:chExt cx="1571636" cy="928694"/>
          </a:xfrm>
        </p:grpSpPr>
        <p:sp>
          <p:nvSpPr>
            <p:cNvPr id="69" name="Retângulo 68"/>
            <p:cNvSpPr/>
            <p:nvPr/>
          </p:nvSpPr>
          <p:spPr>
            <a:xfrm>
              <a:off x="3929058" y="5715016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1100"/>
            </a:p>
          </p:txBody>
        </p:sp>
        <p:sp>
          <p:nvSpPr>
            <p:cNvPr id="70" name="CaixaDeTexto 31"/>
            <p:cNvSpPr txBox="1">
              <a:spLocks noChangeArrowheads="1"/>
            </p:cNvSpPr>
            <p:nvPr/>
          </p:nvSpPr>
          <p:spPr bwMode="auto">
            <a:xfrm>
              <a:off x="3929058" y="5929330"/>
              <a:ext cx="1571636" cy="600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 u="none" dirty="0" smtClean="0">
                  <a:solidFill>
                    <a:schemeClr val="bg1"/>
                  </a:solidFill>
                </a:rPr>
                <a:t>7 – Validação dos pontos de corte encontrados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Conector de seta reta 70"/>
          <p:cNvCxnSpPr>
            <a:stCxn id="31" idx="2"/>
            <a:endCxn id="70" idx="1"/>
          </p:cNvCxnSpPr>
          <p:nvPr/>
        </p:nvCxnSpPr>
        <p:spPr>
          <a:xfrm rot="16200000" flipH="1">
            <a:off x="1564434" y="5293546"/>
            <a:ext cx="1014467" cy="8572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>
          <a:xfrm>
            <a:off x="2357422" y="3214686"/>
            <a:ext cx="5286412" cy="35004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/>
          <p:cNvSpPr/>
          <p:nvPr/>
        </p:nvSpPr>
        <p:spPr>
          <a:xfrm>
            <a:off x="5000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1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12144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2</a:t>
            </a:r>
          </a:p>
        </p:txBody>
      </p:sp>
      <p:sp>
        <p:nvSpPr>
          <p:cNvPr id="80" name="Retângulo 79"/>
          <p:cNvSpPr/>
          <p:nvPr/>
        </p:nvSpPr>
        <p:spPr>
          <a:xfrm>
            <a:off x="192879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3</a:t>
            </a:r>
          </a:p>
        </p:txBody>
      </p:sp>
      <p:sp>
        <p:nvSpPr>
          <p:cNvPr id="81" name="Retângulo 80"/>
          <p:cNvSpPr/>
          <p:nvPr/>
        </p:nvSpPr>
        <p:spPr>
          <a:xfrm>
            <a:off x="264317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4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335755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5</a:t>
            </a:r>
          </a:p>
        </p:txBody>
      </p:sp>
      <p:sp>
        <p:nvSpPr>
          <p:cNvPr id="83" name="Retângulo 82"/>
          <p:cNvSpPr/>
          <p:nvPr/>
        </p:nvSpPr>
        <p:spPr>
          <a:xfrm>
            <a:off x="40719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6</a:t>
            </a:r>
          </a:p>
        </p:txBody>
      </p:sp>
      <p:sp>
        <p:nvSpPr>
          <p:cNvPr id="84" name="Retângulo 83"/>
          <p:cNvSpPr/>
          <p:nvPr/>
        </p:nvSpPr>
        <p:spPr>
          <a:xfrm>
            <a:off x="47863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7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550069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8</a:t>
            </a:r>
          </a:p>
        </p:txBody>
      </p:sp>
      <p:sp>
        <p:nvSpPr>
          <p:cNvPr id="86" name="Retângulo 85"/>
          <p:cNvSpPr/>
          <p:nvPr/>
        </p:nvSpPr>
        <p:spPr>
          <a:xfrm>
            <a:off x="621507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9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692945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10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76438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11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83582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u="none" dirty="0">
                <a:solidFill>
                  <a:schemeClr val="bg1"/>
                </a:solidFill>
              </a:rPr>
              <a:t>Frame 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000" b="1" u="none" cap="all" dirty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Ritmo Visual</a:t>
            </a:r>
          </a:p>
        </p:txBody>
      </p:sp>
      <p:sp>
        <p:nvSpPr>
          <p:cNvPr id="6" name="Seta em curva para baixo 5">
            <a:hlinkClick r:id="rId2" action="ppaction://hlinksldjump"/>
          </p:cNvPr>
          <p:cNvSpPr/>
          <p:nvPr/>
        </p:nvSpPr>
        <p:spPr>
          <a:xfrm flipH="1">
            <a:off x="714375" y="6143625"/>
            <a:ext cx="714375" cy="500063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2428860" y="3286124"/>
            <a:ext cx="428628" cy="33575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1</a:t>
            </a:r>
          </a:p>
        </p:txBody>
      </p:sp>
      <p:sp>
        <p:nvSpPr>
          <p:cNvPr id="91" name="Retângulo 90"/>
          <p:cNvSpPr/>
          <p:nvPr/>
        </p:nvSpPr>
        <p:spPr>
          <a:xfrm>
            <a:off x="2857488" y="3286124"/>
            <a:ext cx="428628" cy="33575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bg1"/>
                </a:solidFill>
              </a:rPr>
              <a:t>Coluna 2</a:t>
            </a:r>
          </a:p>
        </p:txBody>
      </p:sp>
      <p:sp>
        <p:nvSpPr>
          <p:cNvPr id="92" name="Retângulo 91"/>
          <p:cNvSpPr/>
          <p:nvPr/>
        </p:nvSpPr>
        <p:spPr>
          <a:xfrm>
            <a:off x="3286116" y="3286124"/>
            <a:ext cx="428628" cy="335758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3</a:t>
            </a:r>
          </a:p>
        </p:txBody>
      </p:sp>
      <p:sp>
        <p:nvSpPr>
          <p:cNvPr id="93" name="Retângulo 92"/>
          <p:cNvSpPr/>
          <p:nvPr/>
        </p:nvSpPr>
        <p:spPr>
          <a:xfrm>
            <a:off x="3714744" y="3286124"/>
            <a:ext cx="428628" cy="335758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4</a:t>
            </a:r>
          </a:p>
        </p:txBody>
      </p:sp>
      <p:sp>
        <p:nvSpPr>
          <p:cNvPr id="94" name="Retângulo 93"/>
          <p:cNvSpPr/>
          <p:nvPr/>
        </p:nvSpPr>
        <p:spPr>
          <a:xfrm>
            <a:off x="4143372" y="3286124"/>
            <a:ext cx="428628" cy="33575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5</a:t>
            </a:r>
          </a:p>
        </p:txBody>
      </p:sp>
      <p:sp>
        <p:nvSpPr>
          <p:cNvPr id="95" name="Retângulo 94"/>
          <p:cNvSpPr/>
          <p:nvPr/>
        </p:nvSpPr>
        <p:spPr>
          <a:xfrm>
            <a:off x="4572000" y="3286124"/>
            <a:ext cx="428628" cy="335758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6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5000628" y="3286124"/>
            <a:ext cx="428628" cy="335758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7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5429256" y="3286124"/>
            <a:ext cx="428628" cy="3357586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bg1"/>
                </a:solidFill>
              </a:rPr>
              <a:t>Coluna 8</a:t>
            </a:r>
          </a:p>
        </p:txBody>
      </p:sp>
      <p:sp>
        <p:nvSpPr>
          <p:cNvPr id="98" name="Retângulo 97"/>
          <p:cNvSpPr/>
          <p:nvPr/>
        </p:nvSpPr>
        <p:spPr>
          <a:xfrm>
            <a:off x="5857884" y="3286124"/>
            <a:ext cx="428628" cy="3357586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9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6286512" y="3286124"/>
            <a:ext cx="428628" cy="3357586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bg1"/>
                </a:solidFill>
              </a:rPr>
              <a:t>Coluna 10</a:t>
            </a:r>
          </a:p>
        </p:txBody>
      </p:sp>
      <p:sp>
        <p:nvSpPr>
          <p:cNvPr id="100" name="Retângulo 99"/>
          <p:cNvSpPr/>
          <p:nvPr/>
        </p:nvSpPr>
        <p:spPr>
          <a:xfrm>
            <a:off x="6715140" y="3286124"/>
            <a:ext cx="428628" cy="3357586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11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7143768" y="3286124"/>
            <a:ext cx="428628" cy="3357586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pt-BR" u="none" dirty="0">
                <a:solidFill>
                  <a:schemeClr val="tx1"/>
                </a:solidFill>
              </a:rPr>
              <a:t>Coluna 12</a:t>
            </a:r>
          </a:p>
        </p:txBody>
      </p:sp>
      <p:cxnSp>
        <p:nvCxnSpPr>
          <p:cNvPr id="103" name="Conector reto 102"/>
          <p:cNvCxnSpPr/>
          <p:nvPr/>
        </p:nvCxnSpPr>
        <p:spPr>
          <a:xfrm rot="16200000" flipH="1">
            <a:off x="250032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 rot="16200000" flipH="1">
            <a:off x="964407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 rot="16200000" flipH="1">
            <a:off x="1678782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rot="16200000" flipH="1">
            <a:off x="2393157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/>
          <p:nvPr/>
        </p:nvCxnSpPr>
        <p:spPr>
          <a:xfrm rot="16200000" flipH="1">
            <a:off x="3107532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/>
          <p:nvPr/>
        </p:nvCxnSpPr>
        <p:spPr>
          <a:xfrm rot="16200000" flipH="1">
            <a:off x="3821907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/>
          <p:nvPr/>
        </p:nvCxnSpPr>
        <p:spPr>
          <a:xfrm rot="16200000" flipH="1">
            <a:off x="4536282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/>
          <p:cNvCxnSpPr/>
          <p:nvPr/>
        </p:nvCxnSpPr>
        <p:spPr>
          <a:xfrm rot="16200000" flipH="1">
            <a:off x="5250657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/>
          <p:nvPr/>
        </p:nvCxnSpPr>
        <p:spPr>
          <a:xfrm rot="16200000" flipH="1">
            <a:off x="5965032" y="2035969"/>
            <a:ext cx="1214437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 rot="16200000" flipH="1">
            <a:off x="6643688" y="2000250"/>
            <a:ext cx="1285875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/>
          <p:cNvCxnSpPr/>
          <p:nvPr/>
        </p:nvCxnSpPr>
        <p:spPr>
          <a:xfrm rot="16200000" flipH="1">
            <a:off x="7358063" y="2000250"/>
            <a:ext cx="1285875" cy="71437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/>
          <p:cNvCxnSpPr/>
          <p:nvPr/>
        </p:nvCxnSpPr>
        <p:spPr>
          <a:xfrm rot="16200000" flipH="1">
            <a:off x="8108157" y="2035969"/>
            <a:ext cx="1143000" cy="64293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800" b="1" u="none" cap="all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Segmentação de imagem</a:t>
            </a:r>
            <a:endParaRPr lang="pt-BR" sz="4800" b="1" u="none" cap="all" dirty="0"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76" name="Seta em curva para baixo 75">
            <a:hlinkClick r:id="rId2" action="ppaction://hlinksldjump"/>
          </p:cNvPr>
          <p:cNvSpPr/>
          <p:nvPr/>
        </p:nvSpPr>
        <p:spPr>
          <a:xfrm flipH="1">
            <a:off x="714375" y="6143625"/>
            <a:ext cx="714375" cy="500063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ta dobrada 6"/>
          <p:cNvSpPr/>
          <p:nvPr/>
        </p:nvSpPr>
        <p:spPr>
          <a:xfrm rot="5400000">
            <a:off x="5250661" y="3178967"/>
            <a:ext cx="1071570" cy="1143008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800" b="1" u="none" cap="all" dirty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Operador </a:t>
            </a:r>
            <a:r>
              <a:rPr lang="pt-BR" sz="4800" b="1" u="none" cap="all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ea typeface="+mj-ea"/>
                <a:cs typeface="Tahoma" pitchFamily="34" charset="0"/>
              </a:rPr>
              <a:t>CANNY</a:t>
            </a:r>
            <a:endParaRPr lang="pt-BR" sz="4800" b="1" u="none" cap="all" dirty="0"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Seta em curva para baixo 11">
            <a:hlinkClick r:id="rId2" action="ppaction://hlinksldjump"/>
          </p:cNvPr>
          <p:cNvSpPr/>
          <p:nvPr/>
        </p:nvSpPr>
        <p:spPr>
          <a:xfrm flipH="1">
            <a:off x="714375" y="6143625"/>
            <a:ext cx="714375" cy="500063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500694" y="1214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57158" y="1857364"/>
            <a:ext cx="3714776" cy="137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400" u="none" dirty="0" err="1" smtClean="0">
                <a:latin typeface="Corbel" pitchFamily="34" charset="0"/>
              </a:rPr>
              <a:t>Convolução</a:t>
            </a:r>
            <a:r>
              <a:rPr lang="pt-BR" sz="2400" u="none" dirty="0" smtClean="0">
                <a:latin typeface="Corbel" pitchFamily="34" charset="0"/>
              </a:rPr>
              <a:t> da Imagem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400" u="none" dirty="0" smtClean="0">
                <a:latin typeface="Corbel" pitchFamily="34" charset="0"/>
              </a:rPr>
              <a:t>Supressão Não Máxima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400" u="none" dirty="0" smtClean="0">
                <a:latin typeface="Corbel" pitchFamily="34" charset="0"/>
              </a:rPr>
              <a:t>Histerese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4214810" y="2000240"/>
            <a:ext cx="4657730" cy="4071966"/>
            <a:chOff x="4832352" y="3143248"/>
            <a:chExt cx="3943350" cy="3432187"/>
          </a:xfrm>
          <a:effectLst>
            <a:glow rad="228600">
              <a:schemeClr val="tx1">
                <a:alpha val="40000"/>
              </a:schemeClr>
            </a:glow>
          </a:effectLst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32352" y="4870460"/>
              <a:ext cx="394335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316" name="Picture 4" descr="C:\Documents and Settings\Mizu\Meus documentos\FEI\TCC\DOCS\Apresentação\RV_semWide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57752" y="3143248"/>
              <a:ext cx="3914776" cy="17240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1115</TotalTime>
  <Words>259</Words>
  <Application>Microsoft Office PowerPoint</Application>
  <PresentationFormat>Apresentação na tela (4:3)</PresentationFormat>
  <Paragraphs>86</Paragraphs>
  <Slides>13</Slides>
  <Notes>1</Notes>
  <HiddenSlides>3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Metrô</vt:lpstr>
      <vt:lpstr>Photo Editor Photo</vt:lpstr>
      <vt:lpstr>Editoração de vídeos</vt:lpstr>
      <vt:lpstr>INTRODUÇÃO</vt:lpstr>
      <vt:lpstr>Slide 3</vt:lpstr>
      <vt:lpstr>Objetivo</vt:lpstr>
      <vt:lpstr>Metodologia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</dc:title>
  <dc:creator>Thiago Mizutani</dc:creator>
  <cp:lastModifiedBy>Thiago Mizutani</cp:lastModifiedBy>
  <cp:revision>103</cp:revision>
  <dcterms:created xsi:type="dcterms:W3CDTF">2008-02-29T02:27:49Z</dcterms:created>
  <dcterms:modified xsi:type="dcterms:W3CDTF">2008-11-25T01:11:55Z</dcterms:modified>
</cp:coreProperties>
</file>