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52"/>
  </p:notesMasterIdLst>
  <p:handoutMasterIdLst>
    <p:handoutMasterId r:id="rId53"/>
  </p:handoutMasterIdLst>
  <p:sldIdLst>
    <p:sldId id="617" r:id="rId2"/>
    <p:sldId id="530" r:id="rId3"/>
    <p:sldId id="613" r:id="rId4"/>
    <p:sldId id="448" r:id="rId5"/>
    <p:sldId id="618" r:id="rId6"/>
    <p:sldId id="577" r:id="rId7"/>
    <p:sldId id="591" r:id="rId8"/>
    <p:sldId id="619" r:id="rId9"/>
    <p:sldId id="620" r:id="rId10"/>
    <p:sldId id="651" r:id="rId11"/>
    <p:sldId id="622" r:id="rId12"/>
    <p:sldId id="578" r:id="rId13"/>
    <p:sldId id="579" r:id="rId14"/>
    <p:sldId id="623" r:id="rId15"/>
    <p:sldId id="626" r:id="rId16"/>
    <p:sldId id="633" r:id="rId17"/>
    <p:sldId id="634" r:id="rId18"/>
    <p:sldId id="635" r:id="rId19"/>
    <p:sldId id="631" r:id="rId20"/>
    <p:sldId id="625" r:id="rId21"/>
    <p:sldId id="603" r:id="rId22"/>
    <p:sldId id="632" r:id="rId23"/>
    <p:sldId id="636" r:id="rId24"/>
    <p:sldId id="637" r:id="rId25"/>
    <p:sldId id="638" r:id="rId26"/>
    <p:sldId id="639" r:id="rId27"/>
    <p:sldId id="640" r:id="rId28"/>
    <p:sldId id="641" r:id="rId29"/>
    <p:sldId id="627" r:id="rId30"/>
    <p:sldId id="628" r:id="rId31"/>
    <p:sldId id="629" r:id="rId32"/>
    <p:sldId id="586" r:id="rId33"/>
    <p:sldId id="630" r:id="rId34"/>
    <p:sldId id="609" r:id="rId35"/>
    <p:sldId id="605" r:id="rId36"/>
    <p:sldId id="607" r:id="rId37"/>
    <p:sldId id="588" r:id="rId38"/>
    <p:sldId id="589" r:id="rId39"/>
    <p:sldId id="608" r:id="rId40"/>
    <p:sldId id="610" r:id="rId41"/>
    <p:sldId id="611" r:id="rId42"/>
    <p:sldId id="642" r:id="rId43"/>
    <p:sldId id="643" r:id="rId44"/>
    <p:sldId id="644" r:id="rId45"/>
    <p:sldId id="645" r:id="rId46"/>
    <p:sldId id="646" r:id="rId47"/>
    <p:sldId id="647" r:id="rId48"/>
    <p:sldId id="648" r:id="rId49"/>
    <p:sldId id="652" r:id="rId50"/>
    <p:sldId id="649" r:id="rId51"/>
  </p:sldIdLst>
  <p:sldSz cx="9144000" cy="6858000" type="screen4x3"/>
  <p:notesSz cx="7104063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5622" autoAdjust="0"/>
  </p:normalViewPr>
  <p:slideViewPr>
    <p:cSldViewPr>
      <p:cViewPr varScale="1">
        <p:scale>
          <a:sx n="112" d="100"/>
          <a:sy n="112" d="100"/>
        </p:scale>
        <p:origin x="-157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56" d="100"/>
          <a:sy n="56" d="100"/>
        </p:scale>
        <p:origin x="-1854" y="-9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74" tIns="48637" rIns="97274" bIns="48637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74" tIns="48637" rIns="97274" bIns="48637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816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74" tIns="48637" rIns="97274" bIns="48637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0263"/>
            <a:ext cx="3078162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74" tIns="48637" rIns="97274" bIns="48637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50C9E85-52BA-4CCA-B7E2-66B3312A174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88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74" tIns="48637" rIns="97274" bIns="48637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74" tIns="48637" rIns="97274" bIns="48637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2788" y="4862513"/>
            <a:ext cx="5678487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74" tIns="48637" rIns="97274" bIns="486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816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74" tIns="48637" rIns="97274" bIns="48637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0263"/>
            <a:ext cx="3078162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74" tIns="48637" rIns="97274" bIns="48637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960613B-9CE5-4DE0-9292-722F0FEB31D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03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noFill/>
        </p:spPr>
        <p:txBody>
          <a:bodyPr/>
          <a:lstStyle/>
          <a:p>
            <a:fld id="{30C51C43-82BC-4842-87A2-D9C63F03D91B}" type="slidenum">
              <a:rPr lang="pt-BR" smtClean="0">
                <a:cs typeface="Arial" charset="0"/>
              </a:rPr>
              <a:pPr/>
              <a:t>7</a:t>
            </a:fld>
            <a:endParaRPr lang="pt-BR" smtClean="0">
              <a:cs typeface="Arial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5175"/>
            <a:ext cx="5119687" cy="3838575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59338"/>
            <a:ext cx="5208587" cy="4610100"/>
          </a:xfrm>
          <a:noFill/>
          <a:ln/>
        </p:spPr>
        <p:txBody>
          <a:bodyPr/>
          <a:lstStyle/>
          <a:p>
            <a:endParaRPr lang="pt-BR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Coloração Automática de Variabilidades</a:t>
            </a:r>
            <a:br>
              <a:rPr lang="pt-BR"/>
            </a:br>
            <a:r>
              <a:rPr lang="pt-BR"/>
              <a:t>em Linhas de Produtos de Software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6F5D4-F052-4780-8730-0DEB6F3C7F3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BF8A6-15FC-4B49-A7E1-CE6B9795B0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Coloração Automática de Variabilidades</a:t>
            </a:r>
            <a:br>
              <a:rPr lang="pt-BR"/>
            </a:br>
            <a:r>
              <a:rPr lang="pt-BR"/>
              <a:t>em Linhas de Produtos de Software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73838" y="44450"/>
            <a:ext cx="2001837" cy="604837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66738" y="44450"/>
            <a:ext cx="5854700" cy="604837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5DFD8-7CD6-400C-A7FE-C7965E1340D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Coloração Automática de Variabilidades</a:t>
            </a:r>
            <a:br>
              <a:rPr lang="pt-BR"/>
            </a:br>
            <a:r>
              <a:rPr lang="pt-BR"/>
              <a:t>em Linhas de Produtos de Software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22BD1-BFB0-485A-9D28-5D47F7F8CE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Coloração Automática de Variabilidades</a:t>
            </a:r>
            <a:br>
              <a:rPr lang="pt-BR"/>
            </a:br>
            <a:r>
              <a:rPr lang="pt-BR"/>
              <a:t>em Linhas de Produtos de Software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279EB-8813-4B1E-97BA-2800CF773D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Coloração Automática de Variabilidades</a:t>
            </a:r>
            <a:br>
              <a:rPr lang="pt-BR"/>
            </a:br>
            <a:r>
              <a:rPr lang="pt-BR"/>
              <a:t>em Linhas de Produtos de Software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66738" y="1196975"/>
            <a:ext cx="39243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3438" y="1196975"/>
            <a:ext cx="39243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5492F-A4B6-420E-A674-BA22334418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Coloração Automática de Variabilidades</a:t>
            </a:r>
            <a:br>
              <a:rPr lang="pt-BR"/>
            </a:br>
            <a:r>
              <a:rPr lang="pt-BR"/>
              <a:t>em Linhas de Produtos de Software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F8FFC-E79C-46BF-B4B5-8C19F23F361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Coloração Automática de Variabilidades</a:t>
            </a:r>
            <a:br>
              <a:rPr lang="pt-BR"/>
            </a:br>
            <a:r>
              <a:rPr lang="pt-BR"/>
              <a:t>em Linhas de Produtos de Software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78A0B-FD9E-485B-8881-90F2873399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Coloração Automática de Variabilidades</a:t>
            </a:r>
            <a:br>
              <a:rPr lang="pt-BR"/>
            </a:br>
            <a:r>
              <a:rPr lang="pt-BR"/>
              <a:t>em Linhas de Produtos de Software</a:t>
            </a:r>
            <a:endParaRPr lang="en-US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54C1D-846A-4E3F-95AD-C9F75FB457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Coloração Automática de Variabilidades</a:t>
            </a:r>
            <a:br>
              <a:rPr lang="pt-BR"/>
            </a:br>
            <a:r>
              <a:rPr lang="pt-BR"/>
              <a:t>em Linhas de Produtos de Software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D744B-B064-4A7D-86F0-DE0E8D812A7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Coloração Automática de Variabilidades</a:t>
            </a:r>
            <a:br>
              <a:rPr lang="pt-BR"/>
            </a:br>
            <a:r>
              <a:rPr lang="pt-BR"/>
              <a:t>em Linhas de Produtos de Software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BB333-5523-47D7-AEC5-6EF65AFB6EF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Coloração Automática de Variabilidades</a:t>
            </a:r>
            <a:br>
              <a:rPr lang="pt-BR"/>
            </a:br>
            <a:r>
              <a:rPr lang="pt-BR"/>
              <a:t>em Linhas de Produtos de Software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44450"/>
            <a:ext cx="8001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196975"/>
            <a:ext cx="80010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11188" y="908050"/>
            <a:ext cx="7958137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11188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/>
        </p:spPr>
        <p:txBody>
          <a:bodyPr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19812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5DC3BA0-6A9D-40C4-B231-91B16914B9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281738"/>
            <a:ext cx="403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pt-BR"/>
              <a:t>Coloração Automática de Variabilidades</a:t>
            </a:r>
            <a:br>
              <a:rPr lang="pt-BR"/>
            </a:br>
            <a:r>
              <a:rPr lang="pt-BR"/>
              <a:t>em Linhas de Produtos de Software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6" r:id="rId2"/>
    <p:sldLayoutId id="2147483657" r:id="rId3"/>
    <p:sldLayoutId id="2147483658" r:id="rId4"/>
    <p:sldLayoutId id="2147483659" r:id="rId5"/>
    <p:sldLayoutId id="2147483666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469900" indent="-4699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5000"/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5000"/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304925" indent="-395288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5000"/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3pPr>
      <a:lvl4pPr marL="1693863" indent="-38735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5000"/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4pPr>
      <a:lvl5pPr marL="2093913" indent="-398463" algn="just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51113" indent="-398463" algn="just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3008313" indent="-398463" algn="just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65513" indent="-398463" algn="just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922713" indent="-398463" algn="just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ChangeArrowheads="1"/>
          </p:cNvSpPr>
          <p:nvPr/>
        </p:nvSpPr>
        <p:spPr bwMode="auto">
          <a:xfrm>
            <a:off x="68263" y="2781300"/>
            <a:ext cx="903605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pt-BR" sz="2600" b="1" dirty="0"/>
              <a:t>Engenharia de </a:t>
            </a:r>
            <a:r>
              <a:rPr lang="pt-BR" sz="2600" b="1" dirty="0" smtClean="0"/>
              <a:t>Software</a:t>
            </a:r>
            <a:endParaRPr lang="en-US" sz="26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5362" name="Rectangle 10"/>
          <p:cNvSpPr>
            <a:spLocks noChangeArrowheads="1"/>
          </p:cNvSpPr>
          <p:nvPr/>
        </p:nvSpPr>
        <p:spPr bwMode="auto">
          <a:xfrm>
            <a:off x="1476375" y="6021388"/>
            <a:ext cx="6048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b="1"/>
              <a:t>Prof. Fabrício Martins Mendonça</a:t>
            </a:r>
          </a:p>
          <a:p>
            <a:pPr algn="ctr"/>
            <a:endParaRPr lang="en-US" altLang="en-US" sz="1600" b="1"/>
          </a:p>
          <a:p>
            <a:pPr algn="ctr"/>
            <a:r>
              <a:rPr lang="en-US" altLang="en-US" sz="1600" b="1"/>
              <a:t>Alegre, ES</a:t>
            </a:r>
          </a:p>
          <a:p>
            <a:pPr algn="ctr"/>
            <a:endParaRPr lang="en-US" altLang="en-US" sz="1600" b="1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53975" y="3386138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95000"/>
              <a:buFont typeface="Wingdings" pitchFamily="2" charset="2"/>
              <a:buNone/>
            </a:pPr>
            <a:r>
              <a:rPr lang="pt-BR" sz="2400" dirty="0">
                <a:latin typeface="Arial" charset="0"/>
              </a:rPr>
              <a:t>Unidade </a:t>
            </a:r>
            <a:r>
              <a:rPr lang="pt-BR" sz="2400" dirty="0" smtClean="0">
                <a:latin typeface="Arial" charset="0"/>
              </a:rPr>
              <a:t>10: </a:t>
            </a:r>
            <a:r>
              <a:rPr lang="pt-BR" sz="2400" dirty="0" smtClean="0">
                <a:latin typeface="Arial" charset="0"/>
              </a:rPr>
              <a:t>Gerência </a:t>
            </a:r>
            <a:r>
              <a:rPr lang="pt-BR" sz="2400" dirty="0" smtClean="0">
                <a:latin typeface="Arial" charset="0"/>
              </a:rPr>
              <a:t>de Configuração de Software</a:t>
            </a:r>
            <a:endParaRPr lang="pt-BR" sz="2800" dirty="0">
              <a:latin typeface="Arial" charset="0"/>
            </a:endParaRPr>
          </a:p>
        </p:txBody>
      </p:sp>
      <p:pic>
        <p:nvPicPr>
          <p:cNvPr id="15364" name="Imagem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0163" y="142875"/>
            <a:ext cx="1655762" cy="205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800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5403"/>
            <a:ext cx="7890384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de SCM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645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4"/>
          <p:cNvSpPr txBox="1">
            <a:spLocks noChangeArrowheads="1"/>
          </p:cNvSpPr>
          <p:nvPr/>
        </p:nvSpPr>
        <p:spPr bwMode="auto">
          <a:xfrm>
            <a:off x="469900" y="1055688"/>
            <a:ext cx="8229600" cy="584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 eaLnBrk="0" hangingPunct="0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O gerenciamento de mudanças consiste em acompanhar </a:t>
            </a:r>
            <a:r>
              <a:rPr lang="pt-BR" sz="2400" b="1">
                <a:latin typeface="Arial" charset="0"/>
                <a:ea typeface="ＭＳ Ｐゴシック" pitchFamily="34" charset="-128"/>
              </a:rPr>
              <a:t>o pro	cesso de mudança</a:t>
            </a:r>
            <a:r>
              <a:rPr lang="pt-BR" sz="2400">
                <a:latin typeface="Arial" charset="0"/>
                <a:ea typeface="ＭＳ Ｐゴシック" pitchFamily="34" charset="-128"/>
              </a:rPr>
              <a:t>, minimizando seus impactos e mantendo a qualidade dos serviços.</a:t>
            </a:r>
          </a:p>
          <a:p>
            <a:pPr marL="342900" indent="-342900" algn="just" eaLnBrk="0" hangingPunct="0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400">
              <a:latin typeface="Arial" charset="0"/>
              <a:ea typeface="ＭＳ Ｐゴシック" pitchFamily="34" charset="-128"/>
            </a:endParaRPr>
          </a:p>
          <a:p>
            <a:pPr marL="342900" indent="-342900" algn="just" eaLnBrk="0" hangingPunct="0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>
                <a:latin typeface="Arial" charset="0"/>
                <a:ea typeface="ＭＳ Ｐゴシック" pitchFamily="34" charset="-128"/>
              </a:rPr>
              <a:t>É uma das 5 áreas-chaves de suporte de serviços do ITIL v2 (2007), mantida na ITIL v3 (2011).</a:t>
            </a:r>
          </a:p>
          <a:p>
            <a:pPr marL="342900" indent="-342900" algn="just" eaLnBrk="0" hangingPunct="0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400">
              <a:latin typeface="Arial" charset="0"/>
              <a:ea typeface="ＭＳ Ｐゴシック" pitchFamily="34" charset="-128"/>
            </a:endParaRPr>
          </a:p>
          <a:p>
            <a:pPr marL="342900" indent="-342900" algn="just" eaLnBrk="0" hangingPunct="0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 b="1">
                <a:latin typeface="Arial" charset="0"/>
                <a:ea typeface="ＭＳ Ｐゴシック" pitchFamily="34" charset="-128"/>
              </a:rPr>
              <a:t>Metas </a:t>
            </a:r>
            <a:r>
              <a:rPr lang="pt-BR" sz="2400">
                <a:latin typeface="Arial" charset="0"/>
                <a:ea typeface="ＭＳ Ｐゴシック" pitchFamily="34" charset="-128"/>
              </a:rPr>
              <a:t>do gerenciamento de mudanças:</a:t>
            </a:r>
          </a:p>
          <a:p>
            <a:pPr marL="1085850" lvl="1" indent="-342900" algn="just" eaLnBrk="0" hangingPunct="0">
              <a:spcBef>
                <a:spcPts val="1200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>
                <a:latin typeface="Arial" charset="0"/>
                <a:ea typeface="ＭＳ Ｐゴシック" pitchFamily="34" charset="-128"/>
              </a:rPr>
              <a:t>Garantir que a evolução do sistema seja um processo gerenciado;</a:t>
            </a:r>
          </a:p>
          <a:p>
            <a:pPr marL="1085850" lvl="1" indent="-342900" algn="just" eaLnBrk="0" hangingPunct="0">
              <a:spcBef>
                <a:spcPts val="1200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>
                <a:latin typeface="Arial" charset="0"/>
                <a:ea typeface="ＭＳ Ｐゴシック" pitchFamily="34" charset="-128"/>
              </a:rPr>
              <a:t>Dar a prioridade às mudanças mais urgentes e com melhor relação custo-benefício; </a:t>
            </a:r>
          </a:p>
          <a:p>
            <a:pPr marL="1085850" lvl="1" indent="-342900" algn="just" eaLnBrk="0" hangingPunct="0">
              <a:spcBef>
                <a:spcPts val="1200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>
                <a:latin typeface="Arial" charset="0"/>
                <a:ea typeface="ＭＳ Ｐゴシック" pitchFamily="34" charset="-128"/>
              </a:rPr>
              <a:t>Acompanhar as alterações nos componentes</a:t>
            </a:r>
            <a:endParaRPr lang="pt-BR" sz="24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  <a:p>
            <a:pPr marL="342900" indent="-342900" algn="just">
              <a:spcBef>
                <a:spcPct val="500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4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ea typeface="ＭＳ Ｐゴシック" pitchFamily="34" charset="-128"/>
              </a:rPr>
              <a:t>Gerenciamento de Mudanças</a:t>
            </a:r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41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4"/>
          <p:cNvSpPr txBox="1">
            <a:spLocks noChangeArrowheads="1"/>
          </p:cNvSpPr>
          <p:nvPr/>
        </p:nvSpPr>
        <p:spPr bwMode="auto">
          <a:xfrm>
            <a:off x="469900" y="1166813"/>
            <a:ext cx="8229600" cy="54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 eaLnBrk="0" hangingPunct="0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As tarefas envolvidas na gerência de configuração são:</a:t>
            </a:r>
          </a:p>
          <a:p>
            <a:pPr marL="342900" indent="-342900" algn="just" eaLnBrk="0" hangingPunct="0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4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  <a:p>
            <a:pPr marL="342900" indent="-342900" algn="just" eaLnBrk="0" hangingPunct="0">
              <a:spcAft>
                <a:spcPts val="1800"/>
              </a:spcAft>
              <a:buFont typeface="Arial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>
                <a:latin typeface="Arial" charset="0"/>
                <a:ea typeface="ＭＳ Ｐゴシック" pitchFamily="34" charset="-128"/>
              </a:rPr>
              <a:t>Identificar de forma única os artefatos de software produzidos (objetos de configuração);</a:t>
            </a:r>
          </a:p>
          <a:p>
            <a:pPr marL="342900" indent="-342900" algn="just" eaLnBrk="0" hangingPunct="0">
              <a:spcAft>
                <a:spcPts val="1800"/>
              </a:spcAft>
              <a:buFont typeface="Arial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>
                <a:latin typeface="Arial" charset="0"/>
                <a:ea typeface="ＭＳ Ｐゴシック" pitchFamily="34" charset="-128"/>
              </a:rPr>
              <a:t>Criar mecanismos de controle e gestão de mudanças;</a:t>
            </a:r>
          </a:p>
          <a:p>
            <a:pPr marL="342900" indent="-342900" algn="just" eaLnBrk="0" hangingPunct="0">
              <a:spcAft>
                <a:spcPts val="1800"/>
              </a:spcAft>
              <a:buFont typeface="Arial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>
                <a:latin typeface="Arial" charset="0"/>
                <a:ea typeface="ＭＳ Ｐゴシック" pitchFamily="34" charset="-128"/>
              </a:rPr>
              <a:t>Criar mecanismos de controle de versão; </a:t>
            </a:r>
          </a:p>
          <a:p>
            <a:pPr marL="342900" indent="-342900" algn="just" eaLnBrk="0" hangingPunct="0">
              <a:spcAft>
                <a:spcPts val="1800"/>
              </a:spcAft>
              <a:buFont typeface="Arial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>
                <a:latin typeface="Arial" charset="0"/>
                <a:ea typeface="ＭＳ Ｐゴシック" pitchFamily="34" charset="-128"/>
              </a:rPr>
              <a:t>Montar ou configurar o sistema;</a:t>
            </a:r>
          </a:p>
          <a:p>
            <a:pPr marL="342900" indent="-342900" algn="just" eaLnBrk="0" hangingPunct="0">
              <a:spcAft>
                <a:spcPts val="1800"/>
              </a:spcAft>
              <a:buFont typeface="Arial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>
                <a:latin typeface="Arial" charset="0"/>
                <a:ea typeface="ＭＳ Ｐゴシック" pitchFamily="34" charset="-128"/>
              </a:rPr>
              <a:t>Gerenciar releases (versões distribuídas);</a:t>
            </a:r>
          </a:p>
          <a:p>
            <a:pPr marL="342900" indent="-342900" algn="just" eaLnBrk="0" hangingPunct="0">
              <a:buFont typeface="Arial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Realizar auditoria do processo de mudança.</a:t>
            </a:r>
          </a:p>
          <a:p>
            <a:pPr marL="342900" indent="-342900" algn="just" eaLnBrk="0" hangingPunct="0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4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  <a:p>
            <a:pPr marL="342900" indent="-342900" algn="just">
              <a:spcBef>
                <a:spcPct val="500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4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ea typeface="ＭＳ Ｐゴシック" pitchFamily="34" charset="-128"/>
              </a:rPr>
              <a:t>Gerência de Configuração de Software</a:t>
            </a:r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4"/>
          <p:cNvSpPr txBox="1">
            <a:spLocks noChangeArrowheads="1"/>
          </p:cNvSpPr>
          <p:nvPr/>
        </p:nvSpPr>
        <p:spPr bwMode="auto">
          <a:xfrm>
            <a:off x="468313" y="1198563"/>
            <a:ext cx="8229600" cy="4619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dirty="0" smtClean="0">
                <a:solidFill>
                  <a:srgbClr val="000000"/>
                </a:solidFill>
                <a:latin typeface="+mn-lt"/>
              </a:rPr>
              <a:t>Papeis envolvidos no processo de SCM: 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ea typeface="ＭＳ Ｐゴシック" pitchFamily="34" charset="-128"/>
              </a:rPr>
              <a:t>Gerência de Configuração de Software</a:t>
            </a:r>
            <a:endParaRPr lang="en-US" smtClean="0">
              <a:ea typeface="ＭＳ Ｐゴシック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95288" y="1844675"/>
          <a:ext cx="8136904" cy="4107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04256"/>
                <a:gridCol w="3024336"/>
                <a:gridCol w="2808312"/>
              </a:tblGrid>
              <a:tr h="4500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Papel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Responsabilidades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Visão</a:t>
                      </a:r>
                      <a:r>
                        <a:rPr lang="en-US" dirty="0" smtClean="0"/>
                        <a:t> de SCM</a:t>
                      </a:r>
                      <a:endParaRPr lang="en-US" dirty="0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pPr algn="ctr"/>
                      <a:r>
                        <a:rPr lang="pt-BR" noProof="0" smtClean="0"/>
                        <a:t>Gerente de Projetos</a:t>
                      </a:r>
                      <a:endParaRPr lang="pt-B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noProof="0" smtClean="0"/>
                        <a:t>Gerencia à equipe</a:t>
                      </a:r>
                      <a:r>
                        <a:rPr lang="pt-BR" baseline="0" noProof="0" smtClean="0"/>
                        <a:t> de software nas atividades de SCM.</a:t>
                      </a:r>
                      <a:endParaRPr lang="pt-B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noProof="0" smtClean="0"/>
                        <a:t>Mecanismo de auditoria.</a:t>
                      </a:r>
                      <a:endParaRPr lang="pt-BR" noProof="0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/>
                        <a:t>Gerente</a:t>
                      </a:r>
                      <a:r>
                        <a:rPr lang="pt-BR" baseline="0" noProof="0" dirty="0" smtClean="0"/>
                        <a:t> de Configuração</a:t>
                      </a:r>
                      <a:endParaRPr lang="pt-B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noProof="0" smtClean="0"/>
                        <a:t>Assegura</a:t>
                      </a:r>
                      <a:r>
                        <a:rPr lang="pt-BR" baseline="0" noProof="0" smtClean="0"/>
                        <a:t> o cumprimento dos procedimentos e políticas de SCM. </a:t>
                      </a:r>
                      <a:endParaRPr lang="pt-B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 kern="1200" noProof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Mecanismo de controle, de rastreamento e criador de políticas.</a:t>
                      </a:r>
                      <a:r>
                        <a:rPr lang="pt-BR" noProof="0" smtClean="0">
                          <a:effectLst/>
                        </a:rPr>
                        <a:t> </a:t>
                      </a:r>
                      <a:endParaRPr lang="pt-BR" noProof="0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/>
                        <a:t>Engenheiros</a:t>
                      </a:r>
                      <a:r>
                        <a:rPr lang="pt-BR" baseline="0" noProof="0" dirty="0" smtClean="0"/>
                        <a:t> de Software</a:t>
                      </a:r>
                      <a:endParaRPr lang="pt-B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noProof="0" smtClean="0"/>
                        <a:t>Desenvolvem usando</a:t>
                      </a:r>
                      <a:r>
                        <a:rPr lang="pt-BR" baseline="0" noProof="0" smtClean="0"/>
                        <a:t> os procedimentos de SCM definidos, resolvendo conflitos de versões.</a:t>
                      </a:r>
                      <a:endParaRPr lang="pt-B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 kern="1200" noProof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Mecanismo de alteração, criação e controle de acesso</a:t>
                      </a:r>
                      <a:r>
                        <a:rPr lang="pt-BR" noProof="0" smtClean="0">
                          <a:effectLst/>
                        </a:rPr>
                        <a:t> </a:t>
                      </a:r>
                      <a:endParaRPr lang="pt-BR" noProof="0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/>
                        <a:t>Cliente/</a:t>
                      </a:r>
                      <a:r>
                        <a:rPr lang="pt-BR" noProof="0" dirty="0" err="1" smtClean="0"/>
                        <a:t>Stackholders</a:t>
                      </a:r>
                      <a:endParaRPr lang="pt-B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noProof="0" smtClean="0"/>
                        <a:t>Utilizam o software</a:t>
                      </a:r>
                      <a:r>
                        <a:rPr lang="pt-BR" baseline="0" noProof="0" smtClean="0"/>
                        <a:t> com mais segurança.</a:t>
                      </a:r>
                      <a:endParaRPr lang="pt-B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Mecanismo de garantia de qualidade</a:t>
                      </a:r>
                      <a:r>
                        <a:rPr lang="pt-BR" noProof="0" dirty="0" smtClean="0">
                          <a:effectLst/>
                        </a:rPr>
                        <a:t> </a:t>
                      </a:r>
                      <a:endParaRPr lang="pt-BR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4"/>
          <p:cNvSpPr txBox="1">
            <a:spLocks noChangeArrowheads="1"/>
          </p:cNvSpPr>
          <p:nvPr/>
        </p:nvSpPr>
        <p:spPr bwMode="auto">
          <a:xfrm>
            <a:off x="469366" y="1152448"/>
            <a:ext cx="8229600" cy="6047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Aft>
                <a:spcPts val="6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b="1" dirty="0" smtClean="0">
                <a:solidFill>
                  <a:srgbClr val="000000"/>
                </a:solidFill>
                <a:latin typeface="+mn-lt"/>
              </a:rPr>
              <a:t>Conceitos Básicos</a:t>
            </a:r>
            <a:endParaRPr lang="pt-BR" dirty="0">
              <a:solidFill>
                <a:srgbClr val="000000"/>
              </a:solidFill>
              <a:latin typeface="+mn-lt"/>
            </a:endParaRPr>
          </a:p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b="1" dirty="0" smtClean="0">
              <a:solidFill>
                <a:srgbClr val="000000"/>
              </a:solidFill>
              <a:latin typeface="+mn-lt"/>
            </a:endParaRPr>
          </a:p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b="1" dirty="0" smtClean="0">
                <a:solidFill>
                  <a:srgbClr val="000000"/>
                </a:solidFill>
                <a:latin typeface="+mn-lt"/>
              </a:rPr>
              <a:t>Item ou objeto de configuração de software:</a:t>
            </a:r>
          </a:p>
          <a:p>
            <a:pPr marL="1085850" lvl="1" indent="-342900" algn="just">
              <a:buFont typeface="Courier New"/>
              <a:buChar char="o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200" dirty="0">
                <a:latin typeface="+mn-lt"/>
              </a:rPr>
              <a:t>qualquer </a:t>
            </a:r>
            <a:r>
              <a:rPr lang="pt-BR" sz="2200" dirty="0" smtClean="0">
                <a:latin typeface="+mn-lt"/>
              </a:rPr>
              <a:t>componente ou artefato do processo de software </a:t>
            </a:r>
            <a:r>
              <a:rPr lang="pt-BR" sz="2200" dirty="0">
                <a:latin typeface="+mn-lt"/>
              </a:rPr>
              <a:t>que necessita ser configurado </a:t>
            </a:r>
            <a:r>
              <a:rPr lang="pt-BR" sz="2200" dirty="0" smtClean="0">
                <a:latin typeface="+mn-lt"/>
              </a:rPr>
              <a:t>para </a:t>
            </a:r>
            <a:r>
              <a:rPr lang="pt-BR" sz="2200" dirty="0">
                <a:latin typeface="+mn-lt"/>
              </a:rPr>
              <a:t>se entregar um serviço de </a:t>
            </a:r>
            <a:r>
              <a:rPr lang="pt-BR" sz="2200" dirty="0" smtClean="0">
                <a:latin typeface="+mn-lt"/>
              </a:rPr>
              <a:t>TI.</a:t>
            </a:r>
            <a:endParaRPr lang="pt-BR" sz="2200" dirty="0" smtClean="0">
              <a:solidFill>
                <a:srgbClr val="000000"/>
              </a:solidFill>
              <a:latin typeface="+mn-lt"/>
            </a:endParaRPr>
          </a:p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dirty="0">
              <a:solidFill>
                <a:srgbClr val="000000"/>
              </a:solidFill>
              <a:latin typeface="+mn-lt"/>
            </a:endParaRPr>
          </a:p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b="1" dirty="0" smtClean="0">
                <a:solidFill>
                  <a:srgbClr val="000000"/>
                </a:solidFill>
                <a:latin typeface="+mn-lt"/>
              </a:rPr>
              <a:t>Repositório:</a:t>
            </a:r>
          </a:p>
          <a:p>
            <a:pPr marL="1085850" lvl="1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200" dirty="0">
                <a:latin typeface="+mn-lt"/>
              </a:rPr>
              <a:t>um armazenamento </a:t>
            </a:r>
            <a:r>
              <a:rPr lang="pt-BR" sz="2200" dirty="0" smtClean="0">
                <a:latin typeface="+mn-lt"/>
              </a:rPr>
              <a:t>compartilhado (espécie de BD) </a:t>
            </a:r>
            <a:r>
              <a:rPr lang="pt-BR" sz="2200" dirty="0">
                <a:latin typeface="+mn-lt"/>
              </a:rPr>
              <a:t>de </a:t>
            </a:r>
            <a:r>
              <a:rPr lang="pt-BR" sz="2200" dirty="0" smtClean="0">
                <a:latin typeface="+mn-lt"/>
              </a:rPr>
              <a:t>itens de configuração que deve garantir integridade</a:t>
            </a:r>
            <a:r>
              <a:rPr lang="pt-BR" sz="2200" dirty="0">
                <a:latin typeface="+mn-lt"/>
              </a:rPr>
              <a:t>, segurança, backup </a:t>
            </a:r>
            <a:r>
              <a:rPr lang="pt-BR" sz="2200" dirty="0" smtClean="0">
                <a:latin typeface="+mn-lt"/>
              </a:rPr>
              <a:t>e </a:t>
            </a:r>
            <a:r>
              <a:rPr lang="pt-BR" sz="2200" dirty="0">
                <a:latin typeface="+mn-lt"/>
              </a:rPr>
              <a:t>acesso concorrente aos </a:t>
            </a:r>
            <a:r>
              <a:rPr lang="pt-BR" sz="2200" dirty="0" smtClean="0">
                <a:latin typeface="+mn-lt"/>
              </a:rPr>
              <a:t>itens. </a:t>
            </a:r>
          </a:p>
          <a:p>
            <a:pPr marL="1085850" lvl="1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200" b="1" dirty="0">
              <a:latin typeface="+mn-lt"/>
            </a:endParaRPr>
          </a:p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b="1" dirty="0" smtClean="0">
                <a:latin typeface="+mn-lt"/>
              </a:rPr>
              <a:t>Versão</a:t>
            </a:r>
            <a:r>
              <a:rPr lang="pt-BR" b="1" dirty="0">
                <a:latin typeface="+mn-lt"/>
              </a:rPr>
              <a:t>:</a:t>
            </a:r>
            <a:r>
              <a:rPr lang="pt-BR" dirty="0">
                <a:latin typeface="+mn-lt"/>
              </a:rPr>
              <a:t> </a:t>
            </a:r>
            <a:r>
              <a:rPr lang="pt-BR" dirty="0" smtClean="0">
                <a:latin typeface="+mn-lt"/>
              </a:rPr>
              <a:t>cada </a:t>
            </a:r>
            <a:r>
              <a:rPr lang="pt-BR" dirty="0">
                <a:latin typeface="+mn-lt"/>
              </a:rPr>
              <a:t>vez que o </a:t>
            </a:r>
            <a:r>
              <a:rPr lang="pt-BR" dirty="0" smtClean="0">
                <a:latin typeface="+mn-lt"/>
              </a:rPr>
              <a:t>item </a:t>
            </a:r>
            <a:r>
              <a:rPr lang="pt-BR" dirty="0">
                <a:latin typeface="+mn-lt"/>
              </a:rPr>
              <a:t>é alterado, dizemos que temos uma nova versão ou revisão do </a:t>
            </a:r>
            <a:r>
              <a:rPr lang="pt-BR" dirty="0" smtClean="0">
                <a:latin typeface="+mn-lt"/>
              </a:rPr>
              <a:t>mesmo.</a:t>
            </a:r>
            <a:endParaRPr lang="pt-BR" dirty="0">
              <a:latin typeface="+mn-lt"/>
            </a:endParaRPr>
          </a:p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dirty="0" smtClean="0">
              <a:solidFill>
                <a:srgbClr val="000000"/>
              </a:solidFill>
              <a:latin typeface="+mn-lt"/>
            </a:endParaRPr>
          </a:p>
          <a:p>
            <a:pPr algn="just" eaLnBrk="1" hangingPunct="1">
              <a:spcBef>
                <a:spcPct val="50000"/>
              </a:spcBef>
              <a:defRPr/>
            </a:pPr>
            <a:endParaRPr lang="pt-BR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44450"/>
            <a:ext cx="8001000" cy="820738"/>
          </a:xfrm>
        </p:spPr>
        <p:txBody>
          <a:bodyPr/>
          <a:lstStyle/>
          <a:p>
            <a:r>
              <a:rPr lang="pt-BR" dirty="0" smtClean="0">
                <a:ea typeface="ＭＳ Ｐゴシック" charset="-128"/>
              </a:rPr>
              <a:t>Gerência de Configuração de Software</a:t>
            </a:r>
            <a:endParaRPr lang="en-US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125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4"/>
          <p:cNvSpPr txBox="1">
            <a:spLocks noChangeArrowheads="1"/>
          </p:cNvSpPr>
          <p:nvPr/>
        </p:nvSpPr>
        <p:spPr bwMode="auto">
          <a:xfrm>
            <a:off x="469900" y="1093788"/>
            <a:ext cx="8229600" cy="48323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dirty="0" smtClean="0">
                <a:solidFill>
                  <a:srgbClr val="000000"/>
                </a:solidFill>
                <a:latin typeface="+mn-lt"/>
              </a:rPr>
              <a:t>Objetivos principais do gerenciamento de versões:</a:t>
            </a:r>
          </a:p>
          <a:p>
            <a:pPr marL="1085850" lvl="1" indent="-342900" algn="just">
              <a:spcBef>
                <a:spcPts val="1200"/>
              </a:spcBef>
              <a:spcAft>
                <a:spcPts val="0"/>
              </a:spcAft>
              <a:buFont typeface="Wingdings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dirty="0" smtClean="0">
                <a:latin typeface="+mn-lt"/>
                <a:cs typeface="+mn-cs"/>
              </a:rPr>
              <a:t>Manter </a:t>
            </a:r>
            <a:r>
              <a:rPr lang="pt-BR" dirty="0">
                <a:latin typeface="+mn-lt"/>
                <a:cs typeface="+mn-cs"/>
              </a:rPr>
              <a:t>o controle das múltiplas versões de componentes do sistema </a:t>
            </a:r>
          </a:p>
          <a:p>
            <a:pPr marL="1085850" lvl="1" indent="-342900" algn="just">
              <a:spcBef>
                <a:spcPts val="1200"/>
              </a:spcBef>
              <a:spcAft>
                <a:spcPts val="0"/>
              </a:spcAft>
              <a:buFont typeface="Wingdings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dirty="0" smtClean="0">
                <a:latin typeface="+mn-lt"/>
                <a:cs typeface="+mn-cs"/>
              </a:rPr>
              <a:t>Assegurar </a:t>
            </a:r>
            <a:r>
              <a:rPr lang="pt-BR" dirty="0">
                <a:latin typeface="+mn-lt"/>
                <a:cs typeface="+mn-cs"/>
              </a:rPr>
              <a:t>que as alterações feitas aos componentes por diferentes desenvolvedores não interfiram umas com as outras.</a:t>
            </a:r>
          </a:p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pt-BR" dirty="0" smtClean="0">
              <a:solidFill>
                <a:srgbClr val="000000"/>
              </a:solidFill>
              <a:latin typeface="+mn-lt"/>
            </a:endParaRPr>
          </a:p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dirty="0" smtClean="0">
                <a:latin typeface="+mn-lt"/>
              </a:rPr>
              <a:t>Deve-se garantir o </a:t>
            </a:r>
            <a:r>
              <a:rPr lang="pt-BR" b="1" dirty="0" smtClean="0">
                <a:latin typeface="+mn-lt"/>
              </a:rPr>
              <a:t>controle </a:t>
            </a:r>
            <a:r>
              <a:rPr lang="pt-BR" b="1" dirty="0">
                <a:latin typeface="+mn-lt"/>
              </a:rPr>
              <a:t>de acesso</a:t>
            </a:r>
            <a:r>
              <a:rPr lang="pt-BR" dirty="0">
                <a:latin typeface="+mn-lt"/>
              </a:rPr>
              <a:t>: quem tem acesso para acessar e modificar </a:t>
            </a:r>
            <a:r>
              <a:rPr lang="pt-BR" dirty="0" smtClean="0">
                <a:latin typeface="+mn-lt"/>
              </a:rPr>
              <a:t>objetos.</a:t>
            </a:r>
            <a:endParaRPr lang="pt-BR" dirty="0">
              <a:latin typeface="+mn-lt"/>
            </a:endParaRPr>
          </a:p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pt-BR" dirty="0" smtClean="0">
              <a:latin typeface="+mn-lt"/>
            </a:endParaRPr>
          </a:p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dirty="0" smtClean="0">
                <a:latin typeface="+mn-lt"/>
              </a:rPr>
              <a:t>E o </a:t>
            </a:r>
            <a:r>
              <a:rPr lang="pt-BR" b="1" dirty="0" smtClean="0">
                <a:latin typeface="+mn-lt"/>
              </a:rPr>
              <a:t>controle </a:t>
            </a:r>
            <a:r>
              <a:rPr lang="pt-BR" b="1" dirty="0">
                <a:latin typeface="+mn-lt"/>
              </a:rPr>
              <a:t>de sincronização</a:t>
            </a:r>
            <a:r>
              <a:rPr lang="pt-BR" dirty="0" smtClean="0">
                <a:latin typeface="+mn-lt"/>
              </a:rPr>
              <a:t>: alterações </a:t>
            </a:r>
            <a:r>
              <a:rPr lang="pt-BR" dirty="0">
                <a:latin typeface="+mn-lt"/>
              </a:rPr>
              <a:t>paralelas não sobrescrevem </a:t>
            </a:r>
            <a:r>
              <a:rPr lang="pt-BR" dirty="0" smtClean="0">
                <a:latin typeface="+mn-lt"/>
              </a:rPr>
              <a:t>umas às outras.</a:t>
            </a:r>
            <a:endParaRPr lang="pt-BR" dirty="0">
              <a:latin typeface="+mn-lt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a typeface="ＭＳ Ｐゴシック" pitchFamily="34" charset="-128"/>
              </a:rPr>
              <a:t>Sistemas de Gerenciamento </a:t>
            </a:r>
            <a:r>
              <a:rPr lang="pt-BR" dirty="0" smtClean="0">
                <a:ea typeface="ＭＳ Ｐゴシック" pitchFamily="34" charset="-128"/>
              </a:rPr>
              <a:t>de Versões</a:t>
            </a: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873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25437" cy="4864995"/>
          </a:xfrm>
        </p:spPr>
        <p:txBody>
          <a:bodyPr/>
          <a:lstStyle/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b="1" dirty="0">
                <a:solidFill>
                  <a:schemeClr val="tx1"/>
                </a:solidFill>
                <a:cs typeface="Calibri" pitchFamily="34" charset="0"/>
              </a:rPr>
              <a:t>Identificação de versão e release</a:t>
            </a:r>
          </a:p>
          <a:p>
            <a:pPr marL="799200" lvl="0" algn="just" fontAlgn="t">
              <a:spcAft>
                <a:spcPts val="0"/>
              </a:spcAft>
              <a:buFont typeface="Wingdings" pitchFamily="2" charset="2"/>
              <a:buChar char="ü"/>
            </a:pP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Versões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gerenciadas recebem identificadores quando são submetidos ao sistema.</a:t>
            </a: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endParaRPr lang="pt-BR" dirty="0" smtClean="0">
              <a:solidFill>
                <a:schemeClr val="tx1"/>
              </a:solidFill>
              <a:cs typeface="Calibri" pitchFamily="34" charset="0"/>
            </a:endParaRP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b="1" dirty="0" smtClean="0">
                <a:solidFill>
                  <a:schemeClr val="tx1"/>
                </a:solidFill>
                <a:cs typeface="Calibri" pitchFamily="34" charset="0"/>
              </a:rPr>
              <a:t>Gerenciamento </a:t>
            </a:r>
            <a:r>
              <a:rPr lang="pt-BR" b="1" dirty="0">
                <a:solidFill>
                  <a:schemeClr val="tx1"/>
                </a:solidFill>
                <a:cs typeface="Calibri" pitchFamily="34" charset="0"/>
              </a:rPr>
              <a:t>de armazenamento</a:t>
            </a:r>
          </a:p>
          <a:p>
            <a:pPr marL="799200" lvl="0" fontAlgn="t">
              <a:spcAft>
                <a:spcPts val="0"/>
              </a:spcAft>
              <a:buFont typeface="Wingdings" pitchFamily="2" charset="2"/>
              <a:buChar char="ü"/>
            </a:pP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Devem oferecer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recursos de gerenciamento de </a:t>
            </a: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armazenamento </a:t>
            </a:r>
            <a:r>
              <a:rPr lang="pt-BR" dirty="0">
                <a:cs typeface="Calibri" pitchFamily="34" charset="0"/>
              </a:rPr>
              <a:t>que </a:t>
            </a:r>
            <a:r>
              <a:rPr lang="pt-BR" dirty="0" smtClean="0">
                <a:cs typeface="Calibri" pitchFamily="34" charset="0"/>
              </a:rPr>
              <a:t>reduza </a:t>
            </a:r>
            <a:r>
              <a:rPr lang="pt-BR" dirty="0">
                <a:cs typeface="Calibri" pitchFamily="34" charset="0"/>
              </a:rPr>
              <a:t>o espaço de armazenamento exigido por múltiplas versões de componentes que diferem apenas ligeiramente </a:t>
            </a:r>
            <a:endParaRPr lang="pt-BR" dirty="0">
              <a:solidFill>
                <a:schemeClr val="tx1"/>
              </a:solidFill>
              <a:cs typeface="Calibri" pitchFamily="34" charset="0"/>
            </a:endParaRP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endParaRPr lang="pt-BR" dirty="0" smtClean="0">
              <a:solidFill>
                <a:schemeClr val="tx1"/>
              </a:solidFill>
              <a:cs typeface="Calibri" pitchFamily="34" charset="0"/>
            </a:endParaRP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b="1" dirty="0" smtClean="0">
                <a:solidFill>
                  <a:schemeClr val="tx1"/>
                </a:solidFill>
                <a:cs typeface="Calibri" pitchFamily="34" charset="0"/>
              </a:rPr>
              <a:t>Registro </a:t>
            </a:r>
            <a:r>
              <a:rPr lang="pt-BR" b="1" dirty="0">
                <a:solidFill>
                  <a:schemeClr val="tx1"/>
                </a:solidFill>
                <a:cs typeface="Calibri" pitchFamily="34" charset="0"/>
              </a:rPr>
              <a:t>de histórico de mudanças</a:t>
            </a:r>
          </a:p>
          <a:p>
            <a:pPr marL="799200" lvl="0" algn="just" fontAlgn="t">
              <a:spcAft>
                <a:spcPts val="0"/>
              </a:spcAft>
              <a:buFont typeface="Wingdings" pitchFamily="2" charset="2"/>
              <a:buChar char="ü"/>
            </a:pP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Todas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as </a:t>
            </a: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mudanças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feitas no código de um sistema ou componente são registradas e listadas.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ＭＳ Ｐゴシック" pitchFamily="34" charset="-128"/>
              </a:rPr>
              <a:t>Sistemas de Gerenciamento de Versões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3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63" y="1471411"/>
            <a:ext cx="8725437" cy="4864995"/>
          </a:xfrm>
        </p:spPr>
        <p:txBody>
          <a:bodyPr/>
          <a:lstStyle/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b="1" dirty="0">
                <a:solidFill>
                  <a:schemeClr val="tx1"/>
                </a:solidFill>
                <a:cs typeface="Calibri" pitchFamily="34" charset="0"/>
              </a:rPr>
              <a:t>Desenvolvimento independente</a:t>
            </a:r>
          </a:p>
          <a:p>
            <a:pPr marL="799200" lvl="0" algn="just" fontAlgn="t">
              <a:spcAft>
                <a:spcPts val="0"/>
              </a:spcAft>
              <a:buFont typeface="Wingdings" pitchFamily="2" charset="2"/>
              <a:buChar char="ü"/>
            </a:pP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Deve manter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o </a:t>
            </a: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acompanhamento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de componentes que foram retirados para edição e garante que as mudanças feitas em um componente por diferentes desenvolvedores não </a:t>
            </a: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interfiram umas nas outras.</a:t>
            </a:r>
            <a:endParaRPr lang="pt-BR" dirty="0">
              <a:solidFill>
                <a:schemeClr val="tx1"/>
              </a:solidFill>
              <a:cs typeface="Calibri" pitchFamily="34" charset="0"/>
            </a:endParaRP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endParaRPr lang="pt-BR" dirty="0" smtClean="0">
              <a:solidFill>
                <a:schemeClr val="tx1"/>
              </a:solidFill>
              <a:cs typeface="Calibri" pitchFamily="34" charset="0"/>
            </a:endParaRP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b="1" dirty="0" smtClean="0">
                <a:solidFill>
                  <a:schemeClr val="tx1"/>
                </a:solidFill>
                <a:cs typeface="Calibri" pitchFamily="34" charset="0"/>
              </a:rPr>
              <a:t>Suporte </a:t>
            </a:r>
            <a:r>
              <a:rPr lang="pt-BR" b="1" dirty="0">
                <a:solidFill>
                  <a:schemeClr val="tx1"/>
                </a:solidFill>
                <a:cs typeface="Calibri" pitchFamily="34" charset="0"/>
              </a:rPr>
              <a:t>a </a:t>
            </a:r>
            <a:r>
              <a:rPr lang="pt-BR" b="1" dirty="0" smtClean="0">
                <a:solidFill>
                  <a:schemeClr val="tx1"/>
                </a:solidFill>
                <a:cs typeface="Calibri" pitchFamily="34" charset="0"/>
              </a:rPr>
              <a:t>projetos</a:t>
            </a:r>
            <a:endParaRPr lang="pt-BR" b="1" dirty="0">
              <a:solidFill>
                <a:schemeClr val="tx1"/>
              </a:solidFill>
              <a:cs typeface="Calibri" pitchFamily="34" charset="0"/>
            </a:endParaRPr>
          </a:p>
          <a:p>
            <a:pPr marL="799200" lvl="0" algn="just" fontAlgn="t">
              <a:spcAft>
                <a:spcPts val="0"/>
              </a:spcAft>
              <a:buFont typeface="Wingdings" pitchFamily="2" charset="2"/>
              <a:buChar char="ü"/>
            </a:pP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Um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sistema de gerenciamento de versões pode apoiar o desenvolvimento de vários projetos que compartilham componentes.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ＭＳ Ｐゴシック" pitchFamily="34" charset="-128"/>
              </a:rPr>
              <a:t>Sistemas de Gerenciamento de Versões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159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4"/>
          <p:cNvSpPr txBox="1">
            <a:spLocks noChangeArrowheads="1"/>
          </p:cNvSpPr>
          <p:nvPr/>
        </p:nvSpPr>
        <p:spPr bwMode="auto">
          <a:xfrm>
            <a:off x="469366" y="1032138"/>
            <a:ext cx="8229600" cy="652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b="1" dirty="0" err="1" smtClean="0">
                <a:solidFill>
                  <a:srgbClr val="000000"/>
                </a:solidFill>
                <a:latin typeface="+mn-lt"/>
              </a:rPr>
              <a:t>BaseLine</a:t>
            </a:r>
            <a:r>
              <a:rPr lang="pt-BR" b="1" dirty="0" smtClean="0">
                <a:solidFill>
                  <a:srgbClr val="000000"/>
                </a:solidFill>
                <a:latin typeface="+mn-lt"/>
              </a:rPr>
              <a:t>:</a:t>
            </a:r>
          </a:p>
          <a:p>
            <a:pPr marL="1085850" lvl="1" indent="-342900" algn="just">
              <a:buFont typeface="Courier New"/>
              <a:buChar char="o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200" dirty="0" smtClean="0">
                <a:latin typeface="+mn-lt"/>
              </a:rPr>
              <a:t>U</a:t>
            </a:r>
            <a:r>
              <a:rPr lang="pt-BR" sz="2200" dirty="0" err="1" smtClean="0">
                <a:latin typeface="+mn-lt"/>
              </a:rPr>
              <a:t>ma</a:t>
            </a:r>
            <a:r>
              <a:rPr lang="pt-BR" sz="2200" dirty="0" smtClean="0">
                <a:latin typeface="+mn-lt"/>
              </a:rPr>
              <a:t> versão do sistema estabelecida a partir de algum marco do </a:t>
            </a:r>
            <a:r>
              <a:rPr lang="pt-BR" sz="2200" dirty="0" smtClean="0">
                <a:latin typeface="+mn-lt"/>
              </a:rPr>
              <a:t>projeto. </a:t>
            </a:r>
            <a:r>
              <a:rPr lang="pt-BR" sz="2200" dirty="0" smtClean="0">
                <a:latin typeface="+mn-lt"/>
              </a:rPr>
              <a:t>Definição de um sistema específico.</a:t>
            </a:r>
            <a:endParaRPr lang="pt-BR" sz="2200" dirty="0" smtClean="0">
              <a:solidFill>
                <a:srgbClr val="000000"/>
              </a:solidFill>
              <a:latin typeface="+mn-lt"/>
            </a:endParaRPr>
          </a:p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b="1" dirty="0" err="1" smtClean="0">
                <a:solidFill>
                  <a:srgbClr val="000000"/>
                </a:solidFill>
                <a:latin typeface="+mn-lt"/>
              </a:rPr>
              <a:t>CodeLine</a:t>
            </a:r>
            <a:r>
              <a:rPr lang="pt-BR" b="1" dirty="0" smtClean="0">
                <a:solidFill>
                  <a:srgbClr val="000000"/>
                </a:solidFill>
                <a:latin typeface="+mn-lt"/>
              </a:rPr>
              <a:t>:</a:t>
            </a:r>
          </a:p>
          <a:p>
            <a:pPr marL="1085850" lvl="1" indent="-342900" algn="just">
              <a:buFont typeface="Courier New"/>
              <a:buChar char="o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200" dirty="0" smtClean="0">
                <a:latin typeface="+mn-lt"/>
              </a:rPr>
              <a:t>Sequencia </a:t>
            </a:r>
            <a:r>
              <a:rPr lang="pt-BR" sz="2200" dirty="0" smtClean="0">
                <a:latin typeface="+mn-lt"/>
              </a:rPr>
              <a:t>de versões </a:t>
            </a:r>
            <a:r>
              <a:rPr lang="pt-BR" sz="2200" dirty="0" smtClean="0">
                <a:latin typeface="+mn-lt"/>
              </a:rPr>
              <a:t>de código-fonte de </a:t>
            </a:r>
            <a:r>
              <a:rPr lang="pt-BR" sz="2200" dirty="0" smtClean="0">
                <a:latin typeface="+mn-lt"/>
              </a:rPr>
              <a:t>um componente de software e outros itens do quais esse componente depende. </a:t>
            </a:r>
          </a:p>
          <a:p>
            <a:pPr marL="1085850" lvl="1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200" b="1" dirty="0">
              <a:latin typeface="+mn-lt"/>
            </a:endParaRPr>
          </a:p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b="1" dirty="0" err="1" smtClean="0">
                <a:latin typeface="+mn-lt"/>
              </a:rPr>
              <a:t>Workspace</a:t>
            </a:r>
            <a:r>
              <a:rPr lang="pt-BR" b="1" dirty="0" smtClean="0">
                <a:latin typeface="+mn-lt"/>
              </a:rPr>
              <a:t>:</a:t>
            </a:r>
            <a:r>
              <a:rPr lang="pt-BR" dirty="0" smtClean="0">
                <a:latin typeface="+mn-lt"/>
              </a:rPr>
              <a:t> </a:t>
            </a:r>
          </a:p>
          <a:p>
            <a:pPr marL="1085850" lvl="1" indent="-342900" algn="just">
              <a:buFont typeface="Courier New"/>
              <a:buChar char="o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200" dirty="0" smtClean="0">
                <a:solidFill>
                  <a:srgbClr val="000000"/>
                </a:solidFill>
                <a:latin typeface="+mn-lt"/>
              </a:rPr>
              <a:t>Área de trabalho privada em que o software pode ser alterado sem afetar outros desenvolvedores.</a:t>
            </a:r>
          </a:p>
          <a:p>
            <a:pPr lvl="1" indent="0"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200" b="1" dirty="0"/>
          </a:p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b="1" dirty="0" err="1" smtClean="0">
                <a:latin typeface="+mn-lt"/>
              </a:rPr>
              <a:t>Branching</a:t>
            </a:r>
            <a:r>
              <a:rPr lang="pt-BR" b="1" dirty="0" smtClean="0">
                <a:latin typeface="+mn-lt"/>
              </a:rPr>
              <a:t>:</a:t>
            </a:r>
            <a:r>
              <a:rPr lang="pt-BR" dirty="0" smtClean="0">
                <a:latin typeface="+mn-lt"/>
              </a:rPr>
              <a:t> </a:t>
            </a:r>
          </a:p>
          <a:p>
            <a:pPr marL="1085850" lvl="1" indent="-342900" algn="just">
              <a:buFont typeface="Courier New"/>
              <a:buChar char="o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200" dirty="0" smtClean="0">
                <a:latin typeface="+mn-lt"/>
              </a:rPr>
              <a:t>criação de uma nova área no repositório a partir de outra já existente.</a:t>
            </a:r>
            <a:endParaRPr lang="pt-BR" sz="2200" dirty="0">
              <a:latin typeface="+mn-lt"/>
            </a:endParaRPr>
          </a:p>
          <a:p>
            <a:pPr marL="1085850" lvl="1" indent="-342900" algn="just">
              <a:buFont typeface="Courier New"/>
              <a:buChar char="o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200" dirty="0">
              <a:solidFill>
                <a:srgbClr val="000000"/>
              </a:solidFill>
              <a:latin typeface="+mn-lt"/>
            </a:endParaRPr>
          </a:p>
          <a:p>
            <a:pPr marL="1085850" lvl="1" indent="-342900" algn="just">
              <a:buFont typeface="Courier New"/>
              <a:buChar char="o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200" dirty="0" smtClean="0">
              <a:solidFill>
                <a:srgbClr val="000000"/>
              </a:solidFill>
              <a:latin typeface="+mn-lt"/>
            </a:endParaRPr>
          </a:p>
          <a:p>
            <a:pPr algn="just" eaLnBrk="1" hangingPunct="1">
              <a:spcBef>
                <a:spcPct val="50000"/>
              </a:spcBef>
              <a:defRPr/>
            </a:pPr>
            <a:endParaRPr lang="pt-BR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44450"/>
            <a:ext cx="8001000" cy="820738"/>
          </a:xfrm>
        </p:spPr>
        <p:txBody>
          <a:bodyPr/>
          <a:lstStyle/>
          <a:p>
            <a:r>
              <a:rPr lang="pt-BR" dirty="0">
                <a:ea typeface="ＭＳ Ｐゴシック" charset="-128"/>
              </a:rPr>
              <a:t>Gerenciamento de Versões</a:t>
            </a:r>
            <a:endParaRPr lang="en-US" dirty="0" smtClean="0">
              <a:ea typeface="ＭＳ Ｐゴシック" charset="-128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588224" y="548680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TERMINOLOGIA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62078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7344244" cy="4000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ＭＳ Ｐゴシック" charset="-128"/>
              </a:rPr>
              <a:t>Gerenciamento de Versões</a:t>
            </a:r>
            <a:endParaRPr lang="pt-BR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41238" y="5415551"/>
            <a:ext cx="8229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lvl="0" indent="-342900" algn="just"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000" i="1" dirty="0" err="1" smtClean="0">
                <a:latin typeface="+mn-lt"/>
                <a:cs typeface="Calibri" pitchFamily="34" charset="0"/>
              </a:rPr>
              <a:t>Baselines</a:t>
            </a:r>
            <a:r>
              <a:rPr lang="pt-BR" sz="2000" dirty="0" smtClean="0">
                <a:latin typeface="+mn-lt"/>
                <a:cs typeface="Calibri" pitchFamily="34" charset="0"/>
              </a:rPr>
              <a:t> </a:t>
            </a:r>
            <a:r>
              <a:rPr lang="pt-BR" sz="2000" dirty="0">
                <a:latin typeface="+mn-lt"/>
                <a:cs typeface="Calibri" pitchFamily="34" charset="0"/>
              </a:rPr>
              <a:t>são importantes porque muitas vezes você tem de recriar uma versão específica de um sistema completo</a:t>
            </a:r>
            <a:r>
              <a:rPr lang="pt-BR" sz="2000" dirty="0" smtClean="0">
                <a:latin typeface="+mn-lt"/>
                <a:cs typeface="Calibri" pitchFamily="34" charset="0"/>
              </a:rPr>
              <a:t>.</a:t>
            </a:r>
            <a:endParaRPr lang="pt-BR" sz="2000" dirty="0">
              <a:latin typeface="+mn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2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4"/>
          <p:cNvSpPr txBox="1">
            <a:spLocks noChangeArrowheads="1"/>
          </p:cNvSpPr>
          <p:nvPr/>
        </p:nvSpPr>
        <p:spPr bwMode="auto">
          <a:xfrm>
            <a:off x="395288" y="1101725"/>
            <a:ext cx="82296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spcBef>
                <a:spcPct val="50000"/>
              </a:spcBef>
              <a:buFont typeface="Arial" charset="0"/>
              <a:buChar char="•"/>
            </a:pPr>
            <a:r>
              <a:rPr lang="pt-BR" sz="2400" dirty="0">
                <a:latin typeface="Arial" charset="0"/>
              </a:rPr>
              <a:t>Apresentar os conceitos básicos do gerenciamento de configuração no </a:t>
            </a:r>
            <a:r>
              <a:rPr lang="pt-BR" sz="2400" dirty="0" smtClean="0">
                <a:latin typeface="Arial" charset="0"/>
              </a:rPr>
              <a:t>desenvolvimento </a:t>
            </a:r>
            <a:r>
              <a:rPr lang="pt-BR" sz="2400" dirty="0">
                <a:latin typeface="Arial" charset="0"/>
              </a:rPr>
              <a:t>de software.</a:t>
            </a:r>
          </a:p>
          <a:p>
            <a:pPr marL="342900" indent="-342900" algn="just">
              <a:spcBef>
                <a:spcPct val="50000"/>
              </a:spcBef>
              <a:buFont typeface="Arial" charset="0"/>
              <a:buChar char="•"/>
            </a:pPr>
            <a:endParaRPr lang="pt-BR" sz="2400" dirty="0">
              <a:latin typeface="Arial" charset="0"/>
            </a:endParaRPr>
          </a:p>
          <a:p>
            <a:pPr marL="342900" indent="-342900" algn="just">
              <a:spcBef>
                <a:spcPct val="50000"/>
              </a:spcBef>
              <a:buFont typeface="Arial" charset="0"/>
              <a:buChar char="•"/>
            </a:pPr>
            <a:r>
              <a:rPr lang="pt-BR" sz="2400" dirty="0">
                <a:latin typeface="Arial" charset="0"/>
              </a:rPr>
              <a:t>Descrever os mecanismos utilizados no gerenciamento de mudanças e de controle de versões de software.</a:t>
            </a:r>
          </a:p>
          <a:p>
            <a:pPr marL="342900" indent="-342900" algn="just">
              <a:spcBef>
                <a:spcPct val="50000"/>
              </a:spcBef>
              <a:buFont typeface="Arial" charset="0"/>
              <a:buChar char="•"/>
            </a:pPr>
            <a:endParaRPr lang="pt-BR" sz="2400" dirty="0">
              <a:latin typeface="Arial" charset="0"/>
            </a:endParaRPr>
          </a:p>
          <a:p>
            <a:pPr marL="342900" indent="-342900" algn="just">
              <a:spcBef>
                <a:spcPct val="50000"/>
              </a:spcBef>
              <a:buFont typeface="Arial" charset="0"/>
              <a:buChar char="•"/>
            </a:pPr>
            <a:r>
              <a:rPr lang="pt-BR" sz="2400" dirty="0">
                <a:latin typeface="Arial" charset="0"/>
              </a:rPr>
              <a:t>Entender a importância desses mecanismos em contextos ágeis, sujeitos a muitas mudanças.</a:t>
            </a:r>
          </a:p>
          <a:p>
            <a:pPr marL="342900" indent="-342900" algn="just">
              <a:spcBef>
                <a:spcPct val="50000"/>
              </a:spcBef>
              <a:buFont typeface="Arial" charset="0"/>
              <a:buChar char="•"/>
            </a:pPr>
            <a:endParaRPr lang="pt-BR" sz="2400" dirty="0">
              <a:latin typeface="Arial" charset="0"/>
            </a:endParaRPr>
          </a:p>
          <a:p>
            <a:pPr marL="342900" indent="-342900" algn="just">
              <a:spcBef>
                <a:spcPct val="50000"/>
              </a:spcBef>
              <a:buFont typeface="Arial" charset="0"/>
              <a:buChar char="•"/>
            </a:pPr>
            <a:r>
              <a:rPr lang="pt-BR" sz="2400" dirty="0">
                <a:latin typeface="Arial" charset="0"/>
              </a:rPr>
              <a:t>Apresentar ferramentas para o gerenciamento de mudanças e controle de versões do software.</a:t>
            </a:r>
            <a:r>
              <a:rPr lang="pt-BR" dirty="0"/>
              <a:t> </a:t>
            </a:r>
            <a:r>
              <a:rPr lang="pt-BR" sz="2400" dirty="0">
                <a:latin typeface="Arial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ea typeface="ＭＳ Ｐゴシック" pitchFamily="34" charset="-128"/>
              </a:rPr>
              <a:t>Objetivos </a:t>
            </a:r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4"/>
          <p:cNvSpPr txBox="1">
            <a:spLocks noChangeArrowheads="1"/>
          </p:cNvSpPr>
          <p:nvPr/>
        </p:nvSpPr>
        <p:spPr bwMode="auto">
          <a:xfrm>
            <a:off x="469366" y="1049072"/>
            <a:ext cx="8229600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b="1" dirty="0" err="1" smtClean="0">
                <a:solidFill>
                  <a:srgbClr val="000000"/>
                </a:solidFill>
                <a:latin typeface="+mn-lt"/>
              </a:rPr>
              <a:t>MainLine</a:t>
            </a:r>
            <a:r>
              <a:rPr lang="pt-BR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0000"/>
                </a:solidFill>
                <a:latin typeface="+mn-lt"/>
              </a:rPr>
              <a:t>ou </a:t>
            </a:r>
            <a:r>
              <a:rPr lang="pt-BR" b="1" dirty="0" err="1" smtClean="0">
                <a:solidFill>
                  <a:srgbClr val="000000"/>
                </a:solidFill>
                <a:latin typeface="+mn-lt"/>
              </a:rPr>
              <a:t>Truck</a:t>
            </a:r>
            <a:r>
              <a:rPr lang="pt-BR" b="1" dirty="0" smtClean="0">
                <a:solidFill>
                  <a:srgbClr val="000000"/>
                </a:solidFill>
                <a:latin typeface="+mn-lt"/>
              </a:rPr>
              <a:t>:</a:t>
            </a:r>
          </a:p>
          <a:p>
            <a:pPr marL="1085850" lvl="1" indent="-342900" algn="just">
              <a:buFont typeface="Courier New"/>
              <a:buChar char="o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200" dirty="0" smtClean="0">
                <a:latin typeface="+mn-lt"/>
              </a:rPr>
              <a:t>Área </a:t>
            </a:r>
            <a:r>
              <a:rPr lang="pt-BR" sz="2200" dirty="0">
                <a:latin typeface="+mn-lt"/>
              </a:rPr>
              <a:t>principal do repositório onde se encontra o código </a:t>
            </a:r>
            <a:r>
              <a:rPr lang="pt-BR" sz="2200" dirty="0" smtClean="0">
                <a:latin typeface="+mn-lt"/>
              </a:rPr>
              <a:t>estabilizado. </a:t>
            </a:r>
          </a:p>
          <a:p>
            <a:pPr marL="1085850" lvl="1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200" b="1" dirty="0">
              <a:latin typeface="+mn-lt"/>
            </a:endParaRPr>
          </a:p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b="1" dirty="0" smtClean="0">
                <a:latin typeface="+mn-lt"/>
              </a:rPr>
              <a:t>Check-in ou </a:t>
            </a:r>
            <a:r>
              <a:rPr lang="pt-BR" b="1" dirty="0" err="1" smtClean="0">
                <a:latin typeface="+mn-lt"/>
              </a:rPr>
              <a:t>Commit</a:t>
            </a:r>
            <a:r>
              <a:rPr lang="pt-BR" b="1" dirty="0" smtClean="0">
                <a:latin typeface="+mn-lt"/>
              </a:rPr>
              <a:t>:</a:t>
            </a:r>
            <a:r>
              <a:rPr lang="pt-BR" dirty="0" smtClean="0">
                <a:latin typeface="+mn-lt"/>
              </a:rPr>
              <a:t> </a:t>
            </a:r>
          </a:p>
          <a:p>
            <a:pPr marL="1085850" lvl="1" indent="-342900" algn="just">
              <a:buFont typeface="Courier New"/>
              <a:buChar char="o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200" dirty="0">
                <a:latin typeface="+mn-lt"/>
              </a:rPr>
              <a:t>A</a:t>
            </a:r>
            <a:r>
              <a:rPr lang="pt-BR" sz="2200" dirty="0" smtClean="0">
                <a:latin typeface="+mn-lt"/>
              </a:rPr>
              <a:t>ção </a:t>
            </a:r>
            <a:r>
              <a:rPr lang="pt-BR" sz="2200" dirty="0">
                <a:latin typeface="+mn-lt"/>
              </a:rPr>
              <a:t>de enviar para o repositório os arquivos que foram alterados em sua cópia de trabalho </a:t>
            </a:r>
            <a:r>
              <a:rPr lang="pt-BR" sz="2200" dirty="0" smtClean="0">
                <a:latin typeface="+mn-lt"/>
              </a:rPr>
              <a:t>local</a:t>
            </a:r>
            <a:r>
              <a:rPr lang="pt-BR" sz="2200" dirty="0" smtClean="0">
                <a:solidFill>
                  <a:srgbClr val="000000"/>
                </a:solidFill>
                <a:latin typeface="+mn-lt"/>
              </a:rPr>
              <a:t>.</a:t>
            </a:r>
          </a:p>
          <a:p>
            <a:pPr lvl="1" indent="0"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200" b="1" dirty="0"/>
          </a:p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b="1" dirty="0" err="1" smtClean="0">
                <a:latin typeface="+mn-lt"/>
              </a:rPr>
              <a:t>Check</a:t>
            </a:r>
            <a:r>
              <a:rPr lang="pt-BR" b="1" dirty="0" smtClean="0">
                <a:latin typeface="+mn-lt"/>
              </a:rPr>
              <a:t>-out ou Update:</a:t>
            </a:r>
            <a:r>
              <a:rPr lang="pt-BR" dirty="0" smtClean="0">
                <a:latin typeface="+mn-lt"/>
              </a:rPr>
              <a:t> </a:t>
            </a:r>
          </a:p>
          <a:p>
            <a:pPr marL="1085850" lvl="1" indent="-342900" algn="just">
              <a:buFont typeface="Courier New"/>
              <a:buChar char="o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200" dirty="0" smtClean="0">
                <a:latin typeface="+mn-lt"/>
              </a:rPr>
              <a:t>Ação de atualizar seu </a:t>
            </a:r>
            <a:r>
              <a:rPr lang="pt-BR" sz="2200" dirty="0" err="1" smtClean="0">
                <a:latin typeface="+mn-lt"/>
              </a:rPr>
              <a:t>workspace</a:t>
            </a:r>
            <a:r>
              <a:rPr lang="pt-BR" sz="2200" dirty="0" smtClean="0">
                <a:latin typeface="+mn-lt"/>
              </a:rPr>
              <a:t> local com arquivos alterados no repositório em sua última versão.</a:t>
            </a:r>
            <a:endParaRPr lang="pt-BR" sz="2200" dirty="0">
              <a:latin typeface="+mn-lt"/>
            </a:endParaRPr>
          </a:p>
          <a:p>
            <a:pPr marL="1085850" lvl="1" indent="-342900" algn="just">
              <a:buFont typeface="Courier New"/>
              <a:buChar char="o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200" dirty="0" smtClean="0">
              <a:solidFill>
                <a:srgbClr val="000000"/>
              </a:solidFill>
              <a:latin typeface="+mn-lt"/>
            </a:endParaRPr>
          </a:p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b="1" dirty="0" err="1" smtClean="0">
                <a:solidFill>
                  <a:srgbClr val="000000"/>
                </a:solidFill>
                <a:latin typeface="+mn-lt"/>
              </a:rPr>
              <a:t>Merging</a:t>
            </a:r>
            <a:r>
              <a:rPr lang="pt-BR" b="1" dirty="0">
                <a:solidFill>
                  <a:srgbClr val="000000"/>
                </a:solidFill>
                <a:latin typeface="+mn-lt"/>
              </a:rPr>
              <a:t>:</a:t>
            </a:r>
          </a:p>
          <a:p>
            <a:pPr marL="1085850" lvl="1" indent="-342900" algn="just">
              <a:buFont typeface="Courier New"/>
              <a:buChar char="o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x-none" sz="2200">
                <a:latin typeface="+mn-lt"/>
              </a:rPr>
              <a:t>Ação de </a:t>
            </a:r>
            <a:r>
              <a:rPr lang="pt-BR" sz="2200" dirty="0">
                <a:latin typeface="+mn-lt"/>
              </a:rPr>
              <a:t>reintegrar um </a:t>
            </a:r>
            <a:r>
              <a:rPr lang="pt-BR" sz="2200" dirty="0" err="1">
                <a:latin typeface="+mn-lt"/>
              </a:rPr>
              <a:t>branching</a:t>
            </a:r>
            <a:r>
              <a:rPr lang="pt-BR" sz="2200" dirty="0">
                <a:latin typeface="+mn-lt"/>
              </a:rPr>
              <a:t> ou atualizá-lo com alterações feitas no </a:t>
            </a:r>
            <a:r>
              <a:rPr lang="pt-BR" sz="2200" dirty="0" err="1">
                <a:latin typeface="+mn-lt"/>
              </a:rPr>
              <a:t>branching</a:t>
            </a:r>
            <a:r>
              <a:rPr lang="pt-BR" sz="2200" dirty="0">
                <a:latin typeface="+mn-lt"/>
              </a:rPr>
              <a:t> original. </a:t>
            </a:r>
            <a:endParaRPr lang="pt-BR" sz="2200" dirty="0">
              <a:solidFill>
                <a:srgbClr val="000000"/>
              </a:solidFill>
              <a:latin typeface="+mn-lt"/>
            </a:endParaRPr>
          </a:p>
          <a:p>
            <a:pPr marL="1085850" lvl="1" indent="-342900" algn="just">
              <a:buFont typeface="Courier New"/>
              <a:buChar char="o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200" dirty="0" smtClean="0">
              <a:solidFill>
                <a:srgbClr val="000000"/>
              </a:solidFill>
              <a:latin typeface="+mn-lt"/>
            </a:endParaRPr>
          </a:p>
          <a:p>
            <a:pPr algn="just" eaLnBrk="1" hangingPunct="1">
              <a:spcBef>
                <a:spcPct val="50000"/>
              </a:spcBef>
              <a:defRPr/>
            </a:pPr>
            <a:endParaRPr lang="pt-BR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44450"/>
            <a:ext cx="8001000" cy="820738"/>
          </a:xfrm>
        </p:spPr>
        <p:txBody>
          <a:bodyPr/>
          <a:lstStyle/>
          <a:p>
            <a:r>
              <a:rPr lang="pt-BR" dirty="0">
                <a:ea typeface="ＭＳ Ｐゴシック" charset="-128"/>
              </a:rPr>
              <a:t>Gerenciamento de Versões</a:t>
            </a:r>
            <a:endParaRPr lang="en-US" dirty="0" smtClean="0">
              <a:ea typeface="ＭＳ Ｐゴシック" charset="-128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588224" y="548680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TERMINOLOGIA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9578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a typeface="ＭＳ Ｐゴシック" pitchFamily="34" charset="-128"/>
              </a:rPr>
              <a:t>Gerenciamento de Versões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584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1388" y="1714500"/>
            <a:ext cx="7273925" cy="453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81000" y="1125538"/>
            <a:ext cx="8748713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pt-BR" sz="2400" i="1" dirty="0">
                <a:latin typeface="+mn-lt"/>
                <a:cs typeface="+mn-cs"/>
              </a:rPr>
              <a:t>Check-in</a:t>
            </a:r>
            <a:r>
              <a:rPr lang="pt-BR" sz="2400" dirty="0">
                <a:latin typeface="+mn-lt"/>
                <a:cs typeface="+mn-cs"/>
              </a:rPr>
              <a:t> e </a:t>
            </a:r>
            <a:r>
              <a:rPr lang="pt-BR" sz="2400" i="1" dirty="0" err="1">
                <a:latin typeface="+mn-lt"/>
                <a:cs typeface="+mn-cs"/>
              </a:rPr>
              <a:t>check</a:t>
            </a:r>
            <a:r>
              <a:rPr lang="pt-BR" sz="2400" i="1" dirty="0">
                <a:latin typeface="+mn-lt"/>
                <a:cs typeface="+mn-cs"/>
              </a:rPr>
              <a:t>-out</a:t>
            </a:r>
            <a:r>
              <a:rPr lang="pt-BR" sz="2400" dirty="0">
                <a:latin typeface="+mn-lt"/>
                <a:cs typeface="+mn-cs"/>
              </a:rPr>
              <a:t> a partir de um repositório de versões </a:t>
            </a:r>
            <a:endParaRPr lang="en-US" sz="2400" dirty="0">
              <a:latin typeface="+mn-lt"/>
              <a:cs typeface="+mn-cs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5365750" y="6237288"/>
            <a:ext cx="3314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Fonte: Sommerville (2011)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59834"/>
            <a:ext cx="7397092" cy="3029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ＭＳ Ｐゴシック" pitchFamily="34" charset="-128"/>
              </a:rPr>
              <a:t>Gerenciamento de Versões</a:t>
            </a:r>
            <a:endParaRPr lang="pt-BR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725437" cy="2304256"/>
          </a:xfrm>
        </p:spPr>
        <p:txBody>
          <a:bodyPr/>
          <a:lstStyle/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cs typeface="Calibri" pitchFamily="34" charset="0"/>
              </a:rPr>
              <a:t>Em vez de uma </a:t>
            </a:r>
            <a:r>
              <a:rPr lang="pt-BR" sz="2000" dirty="0" smtClean="0">
                <a:solidFill>
                  <a:schemeClr val="tx1"/>
                </a:solidFill>
                <a:cs typeface="Calibri" pitchFamily="34" charset="0"/>
              </a:rPr>
              <a:t>sequência </a:t>
            </a:r>
            <a:r>
              <a:rPr lang="pt-BR" sz="2000" dirty="0">
                <a:solidFill>
                  <a:schemeClr val="tx1"/>
                </a:solidFill>
                <a:cs typeface="Calibri" pitchFamily="34" charset="0"/>
              </a:rPr>
              <a:t>linear de versões </a:t>
            </a:r>
            <a:r>
              <a:rPr lang="pt-BR" sz="2000" dirty="0" smtClean="0">
                <a:solidFill>
                  <a:schemeClr val="tx1"/>
                </a:solidFill>
                <a:cs typeface="Calibri" pitchFamily="34" charset="0"/>
              </a:rPr>
              <a:t>das </a:t>
            </a:r>
            <a:r>
              <a:rPr lang="pt-BR" sz="2000" dirty="0">
                <a:solidFill>
                  <a:schemeClr val="tx1"/>
                </a:solidFill>
                <a:cs typeface="Calibri" pitchFamily="34" charset="0"/>
              </a:rPr>
              <a:t>mudanças </a:t>
            </a:r>
            <a:r>
              <a:rPr lang="pt-BR" sz="2000" dirty="0" smtClean="0">
                <a:solidFill>
                  <a:schemeClr val="tx1"/>
                </a:solidFill>
                <a:cs typeface="Calibri" pitchFamily="34" charset="0"/>
              </a:rPr>
              <a:t>do </a:t>
            </a:r>
            <a:r>
              <a:rPr lang="pt-BR" sz="2000" dirty="0">
                <a:solidFill>
                  <a:schemeClr val="tx1"/>
                </a:solidFill>
                <a:cs typeface="Calibri" pitchFamily="34" charset="0"/>
              </a:rPr>
              <a:t>componente ao longo do tempo, pode haver várias </a:t>
            </a:r>
            <a:r>
              <a:rPr lang="pt-BR" sz="2000" dirty="0" smtClean="0">
                <a:solidFill>
                  <a:schemeClr val="tx1"/>
                </a:solidFill>
                <a:cs typeface="Calibri" pitchFamily="34" charset="0"/>
              </a:rPr>
              <a:t>sequências </a:t>
            </a:r>
            <a:r>
              <a:rPr lang="pt-BR" sz="2000" dirty="0">
                <a:solidFill>
                  <a:schemeClr val="tx1"/>
                </a:solidFill>
                <a:cs typeface="Calibri" pitchFamily="34" charset="0"/>
              </a:rPr>
              <a:t>independentes.</a:t>
            </a:r>
          </a:p>
          <a:p>
            <a:pPr marL="799200" lvl="0" algn="just" fontAlgn="t">
              <a:spcAft>
                <a:spcPts val="0"/>
              </a:spcAft>
              <a:buFont typeface="Wingdings" pitchFamily="2" charset="2"/>
              <a:buChar char="ü"/>
            </a:pPr>
            <a:endParaRPr lang="pt-BR" sz="2000" dirty="0" smtClean="0">
              <a:solidFill>
                <a:schemeClr val="tx1"/>
              </a:solidFill>
              <a:cs typeface="Calibri" pitchFamily="34" charset="0"/>
            </a:endParaRP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cs typeface="Calibri" pitchFamily="34" charset="0"/>
              </a:rPr>
              <a:t>Em algum momento, pode </a:t>
            </a:r>
            <a:r>
              <a:rPr lang="pt-BR" sz="2000" dirty="0">
                <a:solidFill>
                  <a:schemeClr val="tx1"/>
                </a:solidFill>
                <a:cs typeface="Calibri" pitchFamily="34" charset="0"/>
              </a:rPr>
              <a:t>ser necessário fundir ramificações de </a:t>
            </a:r>
            <a:r>
              <a:rPr lang="pt-BR" sz="2000" i="1" dirty="0" err="1">
                <a:solidFill>
                  <a:schemeClr val="tx1"/>
                </a:solidFill>
                <a:cs typeface="Calibri" pitchFamily="34" charset="0"/>
              </a:rPr>
              <a:t>codelines</a:t>
            </a:r>
            <a:r>
              <a:rPr lang="pt-BR" sz="2000" dirty="0">
                <a:solidFill>
                  <a:schemeClr val="tx1"/>
                </a:solidFill>
                <a:cs typeface="Calibri" pitchFamily="34" charset="0"/>
              </a:rPr>
              <a:t> para criar uma nova versão </a:t>
            </a:r>
            <a:r>
              <a:rPr lang="pt-BR" sz="2000" dirty="0" smtClean="0">
                <a:solidFill>
                  <a:schemeClr val="tx1"/>
                </a:solidFill>
                <a:cs typeface="Calibri" pitchFamily="34" charset="0"/>
              </a:rPr>
              <a:t>do componente </a:t>
            </a:r>
            <a:r>
              <a:rPr lang="pt-BR" sz="2000" dirty="0">
                <a:solidFill>
                  <a:schemeClr val="tx1"/>
                </a:solidFill>
                <a:cs typeface="Calibri" pitchFamily="34" charset="0"/>
              </a:rPr>
              <a:t>que inclui todas as mudanças que foram feitas</a:t>
            </a:r>
            <a:r>
              <a:rPr lang="pt-BR" sz="2000" dirty="0" smtClean="0">
                <a:solidFill>
                  <a:schemeClr val="tx1"/>
                </a:solidFill>
                <a:cs typeface="Calibri" pitchFamily="34" charset="0"/>
              </a:rPr>
              <a:t>.</a:t>
            </a:r>
            <a:endParaRPr lang="pt-BR" sz="2000" dirty="0">
              <a:solidFill>
                <a:schemeClr val="tx1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37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68760"/>
            <a:ext cx="8725437" cy="4864995"/>
          </a:xfrm>
        </p:spPr>
        <p:txBody>
          <a:bodyPr/>
          <a:lstStyle/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É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o processo de criação de um sistema completo e executável por compilar e ligar os componentes do sistema, bibliotecas externas, arquivos de configuração, etc</a:t>
            </a: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.</a:t>
            </a: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endParaRPr lang="pt-BR" dirty="0">
              <a:cs typeface="Calibri" pitchFamily="34" charset="0"/>
            </a:endParaRPr>
          </a:p>
          <a:p>
            <a:pPr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>
                <a:cs typeface="Calibri" pitchFamily="34" charset="0"/>
              </a:rPr>
              <a:t>Desenvolvedores realizam </a:t>
            </a:r>
            <a:r>
              <a:rPr lang="pt-BR" i="1" dirty="0" err="1">
                <a:cs typeface="Calibri" pitchFamily="34" charset="0"/>
              </a:rPr>
              <a:t>check</a:t>
            </a:r>
            <a:r>
              <a:rPr lang="pt-BR" i="1" dirty="0">
                <a:cs typeface="Calibri" pitchFamily="34" charset="0"/>
              </a:rPr>
              <a:t>-out</a:t>
            </a:r>
            <a:r>
              <a:rPr lang="pt-BR" dirty="0">
                <a:cs typeface="Calibri" pitchFamily="34" charset="0"/>
              </a:rPr>
              <a:t> de código do sistema de gerenciamento de versões em um espaço de trabalho privado antes de fazer mudanças ao sistema </a:t>
            </a: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endParaRPr lang="pt-BR" dirty="0" smtClean="0">
              <a:solidFill>
                <a:schemeClr val="tx1"/>
              </a:solidFill>
              <a:cs typeface="Calibri" pitchFamily="34" charset="0"/>
            </a:endParaRPr>
          </a:p>
          <a:p>
            <a:pPr lvl="0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>
                <a:cs typeface="Calibri" pitchFamily="34" charset="0"/>
              </a:rPr>
              <a:t>Desenvolvedores realizam check-in de código para o sistema de gerenciamento de versões antes de ser construído.</a:t>
            </a:r>
            <a:endParaRPr lang="pt-BR" dirty="0">
              <a:solidFill>
                <a:schemeClr val="tx1"/>
              </a:solidFill>
              <a:cs typeface="Calibri" pitchFamily="34" charset="0"/>
            </a:endParaRP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 algn="just" fontAlgn="t">
              <a:spcAft>
                <a:spcPts val="0"/>
              </a:spcAft>
              <a:buNone/>
            </a:pP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endParaRPr lang="pt-BR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Construção de 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229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" y="1997836"/>
            <a:ext cx="76485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de Sistemas</a:t>
            </a:r>
          </a:p>
        </p:txBody>
      </p:sp>
    </p:spTree>
    <p:extLst>
      <p:ext uri="{BB962C8B-B14F-4D97-AF65-F5344CB8AC3E}">
        <p14:creationId xmlns:p14="http://schemas.microsoft.com/office/powerpoint/2010/main" val="278908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30585" cy="4864995"/>
          </a:xfrm>
        </p:spPr>
        <p:txBody>
          <a:bodyPr/>
          <a:lstStyle/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Geração de script de construção</a:t>
            </a: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endParaRPr lang="pt-BR" dirty="0" smtClean="0">
              <a:solidFill>
                <a:schemeClr val="tx1"/>
              </a:solidFill>
              <a:cs typeface="Calibri" pitchFamily="34" charset="0"/>
            </a:endParaRP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Integração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de sistema de gerenciamento de versões</a:t>
            </a: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endParaRPr lang="pt-BR" dirty="0" smtClean="0">
              <a:solidFill>
                <a:schemeClr val="tx1"/>
              </a:solidFill>
              <a:cs typeface="Calibri" pitchFamily="34" charset="0"/>
            </a:endParaRP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 err="1" smtClean="0">
                <a:solidFill>
                  <a:schemeClr val="tx1"/>
                </a:solidFill>
                <a:cs typeface="Calibri" pitchFamily="34" charset="0"/>
              </a:rPr>
              <a:t>Recompilação</a:t>
            </a: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mínima</a:t>
            </a: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endParaRPr lang="pt-BR" dirty="0" smtClean="0">
              <a:solidFill>
                <a:schemeClr val="tx1"/>
              </a:solidFill>
              <a:cs typeface="Calibri" pitchFamily="34" charset="0"/>
            </a:endParaRP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Criação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de sistemas executáveis</a:t>
            </a: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endParaRPr lang="pt-BR" dirty="0" smtClean="0">
              <a:solidFill>
                <a:schemeClr val="tx1"/>
              </a:solidFill>
              <a:cs typeface="Calibri" pitchFamily="34" charset="0"/>
            </a:endParaRP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Automação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de testes</a:t>
            </a: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endParaRPr lang="pt-BR" dirty="0" smtClean="0">
              <a:solidFill>
                <a:schemeClr val="tx1"/>
              </a:solidFill>
              <a:cs typeface="Calibri" pitchFamily="34" charset="0"/>
            </a:endParaRP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Emissão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de relatórios</a:t>
            </a: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endParaRPr lang="pt-BR" dirty="0" smtClean="0">
              <a:solidFill>
                <a:schemeClr val="tx1"/>
              </a:solidFill>
              <a:cs typeface="Calibri" pitchFamily="34" charset="0"/>
            </a:endParaRP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Geração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de documentação</a:t>
            </a:r>
          </a:p>
          <a:p>
            <a:pPr marL="0" lvl="0" indent="0" algn="just" fontAlgn="t">
              <a:spcAft>
                <a:spcPts val="0"/>
              </a:spcAft>
              <a:buNone/>
            </a:pP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endParaRPr lang="pt-BR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de Sistemas</a:t>
            </a:r>
          </a:p>
        </p:txBody>
      </p:sp>
    </p:spTree>
    <p:extLst>
      <p:ext uri="{BB962C8B-B14F-4D97-AF65-F5344CB8AC3E}">
        <p14:creationId xmlns:p14="http://schemas.microsoft.com/office/powerpoint/2010/main" val="314576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68760"/>
            <a:ext cx="8725437" cy="4864995"/>
          </a:xfrm>
        </p:spPr>
        <p:txBody>
          <a:bodyPr/>
          <a:lstStyle/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As ferramentas de apoio à construção do sistema geralmente são projetadas para minimizar a quantidade de </a:t>
            </a: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compilação.</a:t>
            </a:r>
            <a:endParaRPr lang="pt-BR" dirty="0">
              <a:solidFill>
                <a:schemeClr val="tx1"/>
              </a:solidFill>
              <a:cs typeface="Calibri" pitchFamily="34" charset="0"/>
            </a:endParaRP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endParaRPr lang="pt-BR" dirty="0" smtClean="0">
              <a:solidFill>
                <a:schemeClr val="tx1"/>
              </a:solidFill>
              <a:cs typeface="Calibri" pitchFamily="34" charset="0"/>
            </a:endParaRP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O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que é feito por meio da verificação da disponibilidade de uma versão compilada de um componente. Se assim for, não existe a necessidade de recompilar esse componente.</a:t>
            </a: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endParaRPr lang="pt-BR" dirty="0" smtClean="0">
              <a:solidFill>
                <a:schemeClr val="tx1"/>
              </a:solidFill>
              <a:cs typeface="Calibri" pitchFamily="34" charset="0"/>
            </a:endParaRP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Uma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assinatura única identifica cada arquivo e cada versão do código-objeto que é alterado quando o código-fonte é editado.</a:t>
            </a: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endParaRPr lang="pt-BR" dirty="0" smtClean="0">
              <a:solidFill>
                <a:schemeClr val="tx1"/>
              </a:solidFill>
              <a:cs typeface="Calibri" pitchFamily="34" charset="0"/>
            </a:endParaRP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Ao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comparar as assinaturas nos arquivos de código-fonte e código-objeto, é possível decidir se o código-fonte foi usado para gerar o código-objeto do componente.</a:t>
            </a:r>
          </a:p>
          <a:p>
            <a:pPr marL="0" lvl="0" indent="0" algn="just" fontAlgn="t">
              <a:spcAft>
                <a:spcPts val="0"/>
              </a:spcAft>
              <a:buNone/>
            </a:pP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endParaRPr lang="pt-BR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Recompilação</a:t>
            </a:r>
            <a:r>
              <a:rPr lang="pt-BR" dirty="0" smtClean="0"/>
              <a:t> Mínima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796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25437" cy="4864995"/>
          </a:xfrm>
        </p:spPr>
        <p:txBody>
          <a:bodyPr/>
          <a:lstStyle/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b="1" i="1" dirty="0" err="1">
                <a:solidFill>
                  <a:schemeClr val="tx1"/>
                </a:solidFill>
                <a:cs typeface="Calibri" pitchFamily="34" charset="0"/>
              </a:rPr>
              <a:t>Timestamps</a:t>
            </a:r>
            <a:r>
              <a:rPr lang="pt-BR" b="1" dirty="0">
                <a:solidFill>
                  <a:schemeClr val="tx1"/>
                </a:solidFill>
                <a:cs typeface="Calibri" pitchFamily="34" charset="0"/>
              </a:rPr>
              <a:t> de modificação</a:t>
            </a:r>
          </a:p>
          <a:p>
            <a:pPr marL="799200" lvl="0" algn="just" fontAlgn="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cs typeface="Calibri" pitchFamily="34" charset="0"/>
              </a:rPr>
              <a:t>A </a:t>
            </a:r>
            <a:r>
              <a:rPr lang="pt-BR" sz="2000" dirty="0">
                <a:solidFill>
                  <a:schemeClr val="tx1"/>
                </a:solidFill>
                <a:cs typeface="Calibri" pitchFamily="34" charset="0"/>
              </a:rPr>
              <a:t>assinatura no arquivo do código-fonte é a hora e a data em que o arquivo foi modificado. </a:t>
            </a:r>
            <a:endParaRPr lang="pt-BR" sz="2000" dirty="0" smtClean="0">
              <a:solidFill>
                <a:schemeClr val="tx1"/>
              </a:solidFill>
              <a:cs typeface="Calibri" pitchFamily="34" charset="0"/>
            </a:endParaRPr>
          </a:p>
          <a:p>
            <a:pPr marL="799200" lvl="0" algn="just" fontAlgn="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cs typeface="Calibri" pitchFamily="34" charset="0"/>
              </a:rPr>
              <a:t>Se </a:t>
            </a:r>
            <a:r>
              <a:rPr lang="pt-BR" sz="2000" dirty="0">
                <a:solidFill>
                  <a:schemeClr val="tx1"/>
                </a:solidFill>
                <a:cs typeface="Calibri" pitchFamily="34" charset="0"/>
              </a:rPr>
              <a:t>o arquivo do código-fonte de um componente foi modificado após o arquivo do código-objeto relacionado, em seguida, o sistema assume que é necessária a </a:t>
            </a:r>
            <a:r>
              <a:rPr lang="pt-BR" sz="2000" dirty="0" err="1" smtClean="0">
                <a:solidFill>
                  <a:schemeClr val="tx1"/>
                </a:solidFill>
                <a:cs typeface="Calibri" pitchFamily="34" charset="0"/>
              </a:rPr>
              <a:t>recompilação</a:t>
            </a:r>
            <a:r>
              <a:rPr lang="pt-BR" sz="20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cs typeface="Calibri" pitchFamily="34" charset="0"/>
              </a:rPr>
              <a:t>para criar um novo arquivo de código-objeto.</a:t>
            </a: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endParaRPr lang="pt-BR" sz="2000" i="1" dirty="0" smtClean="0">
              <a:solidFill>
                <a:schemeClr val="tx1"/>
              </a:solidFill>
              <a:cs typeface="Calibri" pitchFamily="34" charset="0"/>
            </a:endParaRP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b="1" i="1" dirty="0" err="1" smtClean="0">
                <a:solidFill>
                  <a:schemeClr val="tx1"/>
                </a:solidFill>
                <a:cs typeface="Calibri" pitchFamily="34" charset="0"/>
              </a:rPr>
              <a:t>Checksums</a:t>
            </a:r>
            <a:r>
              <a:rPr lang="pt-BR" b="1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pt-BR" b="1" dirty="0">
                <a:solidFill>
                  <a:schemeClr val="tx1"/>
                </a:solidFill>
                <a:cs typeface="Calibri" pitchFamily="34" charset="0"/>
              </a:rPr>
              <a:t>de código-fonte</a:t>
            </a:r>
          </a:p>
          <a:p>
            <a:pPr marL="799200" lvl="0" algn="just" fontAlgn="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cs typeface="Calibri" pitchFamily="34" charset="0"/>
              </a:rPr>
              <a:t>A </a:t>
            </a:r>
            <a:r>
              <a:rPr lang="pt-BR" sz="2000" dirty="0">
                <a:solidFill>
                  <a:schemeClr val="tx1"/>
                </a:solidFill>
                <a:cs typeface="Calibri" pitchFamily="34" charset="0"/>
              </a:rPr>
              <a:t>assinatura no arquivo do código-fonte é uma soma </a:t>
            </a:r>
            <a:r>
              <a:rPr lang="pt-BR" sz="2000" dirty="0" smtClean="0">
                <a:solidFill>
                  <a:schemeClr val="tx1"/>
                </a:solidFill>
                <a:cs typeface="Calibri" pitchFamily="34" charset="0"/>
              </a:rPr>
              <a:t>calculada (um identificador único)  </a:t>
            </a:r>
            <a:r>
              <a:rPr lang="pt-BR" sz="2000" dirty="0">
                <a:solidFill>
                  <a:schemeClr val="tx1"/>
                </a:solidFill>
                <a:cs typeface="Calibri" pitchFamily="34" charset="0"/>
              </a:rPr>
              <a:t>a partir dos dados no arquivo. </a:t>
            </a:r>
            <a:endParaRPr lang="pt-BR" sz="2000" dirty="0" smtClean="0">
              <a:solidFill>
                <a:schemeClr val="tx1"/>
              </a:solidFill>
              <a:cs typeface="Calibri" pitchFamily="34" charset="0"/>
            </a:endParaRPr>
          </a:p>
          <a:p>
            <a:pPr marL="799200" lvl="0" algn="just" fontAlgn="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cs typeface="Calibri" pitchFamily="34" charset="0"/>
              </a:rPr>
              <a:t>Se </a:t>
            </a:r>
            <a:r>
              <a:rPr lang="pt-BR" sz="2000" dirty="0">
                <a:solidFill>
                  <a:schemeClr val="tx1"/>
                </a:solidFill>
                <a:cs typeface="Calibri" pitchFamily="34" charset="0"/>
              </a:rPr>
              <a:t>você alterar o código </a:t>
            </a:r>
            <a:r>
              <a:rPr lang="pt-BR" sz="2000" dirty="0" smtClean="0">
                <a:solidFill>
                  <a:schemeClr val="tx1"/>
                </a:solidFill>
                <a:cs typeface="Calibri" pitchFamily="34" charset="0"/>
              </a:rPr>
              <a:t>fonte, </a:t>
            </a:r>
            <a:r>
              <a:rPr lang="pt-BR" sz="2000" dirty="0">
                <a:solidFill>
                  <a:schemeClr val="tx1"/>
                </a:solidFill>
                <a:cs typeface="Calibri" pitchFamily="34" charset="0"/>
              </a:rPr>
              <a:t>vai gerar uma somatória </a:t>
            </a:r>
            <a:r>
              <a:rPr lang="pt-BR" sz="2000" dirty="0" smtClean="0">
                <a:solidFill>
                  <a:schemeClr val="tx1"/>
                </a:solidFill>
                <a:cs typeface="Calibri" pitchFamily="34" charset="0"/>
              </a:rPr>
              <a:t>diferente</a:t>
            </a:r>
            <a:r>
              <a:rPr lang="pt-BR" sz="2000" dirty="0">
                <a:cs typeface="Calibri" pitchFamily="34" charset="0"/>
              </a:rPr>
              <a:t> </a:t>
            </a:r>
            <a:r>
              <a:rPr lang="pt-BR" sz="2000" dirty="0" smtClean="0">
                <a:cs typeface="Calibri" pitchFamily="34" charset="0"/>
              </a:rPr>
              <a:t>e então</a:t>
            </a:r>
            <a:r>
              <a:rPr lang="pt-BR" sz="2000" dirty="0" smtClean="0">
                <a:solidFill>
                  <a:schemeClr val="tx1"/>
                </a:solidFill>
                <a:cs typeface="Calibri" pitchFamily="34" charset="0"/>
              </a:rPr>
              <a:t> terá a </a:t>
            </a:r>
            <a:r>
              <a:rPr lang="pt-BR" sz="2000" dirty="0">
                <a:solidFill>
                  <a:schemeClr val="tx1"/>
                </a:solidFill>
                <a:cs typeface="Calibri" pitchFamily="34" charset="0"/>
              </a:rPr>
              <a:t>certeza de que os arquivos de código fonte com diferentes somatórias são realmente diferentes.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Recompilação</a:t>
            </a:r>
            <a:r>
              <a:rPr lang="pt-BR" dirty="0"/>
              <a:t> Mínima</a:t>
            </a:r>
          </a:p>
        </p:txBody>
      </p:sp>
    </p:spTree>
    <p:extLst>
      <p:ext uri="{BB962C8B-B14F-4D97-AF65-F5344CB8AC3E}">
        <p14:creationId xmlns:p14="http://schemas.microsoft.com/office/powerpoint/2010/main" val="247255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63" y="1471411"/>
            <a:ext cx="8725437" cy="4864995"/>
          </a:xfrm>
        </p:spPr>
        <p:txBody>
          <a:bodyPr/>
          <a:lstStyle/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b="1" i="1" dirty="0" err="1">
                <a:solidFill>
                  <a:schemeClr val="tx1"/>
                </a:solidFill>
                <a:cs typeface="Calibri" pitchFamily="34" charset="0"/>
              </a:rPr>
              <a:t>Timestamps</a:t>
            </a:r>
            <a:endParaRPr lang="pt-BR" b="1" i="1" dirty="0">
              <a:solidFill>
                <a:schemeClr val="tx1"/>
              </a:solidFill>
              <a:cs typeface="Calibri" pitchFamily="34" charset="0"/>
            </a:endParaRPr>
          </a:p>
          <a:p>
            <a:pPr marL="799200" lvl="0" fontAlgn="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000" dirty="0">
                <a:cs typeface="Calibri" pitchFamily="34" charset="0"/>
              </a:rPr>
              <a:t>Ao recompilar um componente, ele </a:t>
            </a:r>
            <a:r>
              <a:rPr lang="pt-BR" sz="2000" dirty="0" smtClean="0">
                <a:cs typeface="Calibri" pitchFamily="34" charset="0"/>
              </a:rPr>
              <a:t>substitui </a:t>
            </a:r>
            <a:r>
              <a:rPr lang="pt-BR" sz="2000" dirty="0">
                <a:cs typeface="Calibri" pitchFamily="34" charset="0"/>
              </a:rPr>
              <a:t>o </a:t>
            </a:r>
            <a:r>
              <a:rPr lang="pt-BR" sz="2000" dirty="0" smtClean="0">
                <a:cs typeface="Calibri" pitchFamily="34" charset="0"/>
              </a:rPr>
              <a:t>código-objeto.</a:t>
            </a:r>
            <a:endParaRPr lang="pt-BR" sz="2000" dirty="0">
              <a:cs typeface="Calibri" pitchFamily="34" charset="0"/>
            </a:endParaRPr>
          </a:p>
          <a:p>
            <a:pPr marL="799200" lvl="0" algn="just" fontAlgn="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cs typeface="Calibri" pitchFamily="34" charset="0"/>
              </a:rPr>
              <a:t>Como </a:t>
            </a:r>
            <a:r>
              <a:rPr lang="pt-BR" sz="2000" dirty="0">
                <a:solidFill>
                  <a:schemeClr val="tx1"/>
                </a:solidFill>
                <a:cs typeface="Calibri" pitchFamily="34" charset="0"/>
              </a:rPr>
              <a:t>os arquivos de código-fonte e código-objeto são ligados por </a:t>
            </a:r>
            <a:r>
              <a:rPr lang="pt-BR" sz="2000" dirty="0" smtClean="0">
                <a:solidFill>
                  <a:schemeClr val="tx1"/>
                </a:solidFill>
                <a:cs typeface="Calibri" pitchFamily="34" charset="0"/>
              </a:rPr>
              <a:t>nome, não </a:t>
            </a:r>
            <a:r>
              <a:rPr lang="pt-BR" sz="2000" dirty="0">
                <a:solidFill>
                  <a:schemeClr val="tx1"/>
                </a:solidFill>
                <a:cs typeface="Calibri" pitchFamily="34" charset="0"/>
              </a:rPr>
              <a:t>é possível construir diferentes versões de um componente de código-fonte no mesmo </a:t>
            </a:r>
            <a:r>
              <a:rPr lang="pt-BR" sz="2000" dirty="0" smtClean="0">
                <a:solidFill>
                  <a:schemeClr val="tx1"/>
                </a:solidFill>
                <a:cs typeface="Calibri" pitchFamily="34" charset="0"/>
              </a:rPr>
              <a:t>diretório </a:t>
            </a:r>
            <a:r>
              <a:rPr lang="pt-BR" sz="2000" dirty="0">
                <a:solidFill>
                  <a:schemeClr val="tx1"/>
                </a:solidFill>
                <a:cs typeface="Calibri" pitchFamily="34" charset="0"/>
              </a:rPr>
              <a:t>ao mesmo </a:t>
            </a:r>
            <a:r>
              <a:rPr lang="pt-BR" sz="2000" dirty="0" smtClean="0">
                <a:solidFill>
                  <a:schemeClr val="tx1"/>
                </a:solidFill>
                <a:cs typeface="Calibri" pitchFamily="34" charset="0"/>
              </a:rPr>
              <a:t>tempo.</a:t>
            </a:r>
            <a:endParaRPr lang="pt-BR" sz="2000" dirty="0">
              <a:solidFill>
                <a:schemeClr val="tx1"/>
              </a:solidFill>
              <a:cs typeface="Calibri" pitchFamily="34" charset="0"/>
            </a:endParaRP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endParaRPr lang="pt-BR" sz="2000" i="1" dirty="0" smtClean="0">
              <a:solidFill>
                <a:schemeClr val="tx1"/>
              </a:solidFill>
              <a:cs typeface="Calibri" pitchFamily="34" charset="0"/>
            </a:endParaRP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b="1" i="1" dirty="0" err="1" smtClean="0">
                <a:solidFill>
                  <a:schemeClr val="tx1"/>
                </a:solidFill>
                <a:cs typeface="Calibri" pitchFamily="34" charset="0"/>
              </a:rPr>
              <a:t>Checksums</a:t>
            </a:r>
            <a:endParaRPr lang="pt-BR" b="1" i="1" dirty="0">
              <a:solidFill>
                <a:schemeClr val="tx1"/>
              </a:solidFill>
              <a:cs typeface="Calibri" pitchFamily="34" charset="0"/>
            </a:endParaRPr>
          </a:p>
          <a:p>
            <a:pPr marL="799200" lvl="0" algn="just" fontAlgn="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cs typeface="Calibri" pitchFamily="34" charset="0"/>
              </a:rPr>
              <a:t>Ao </a:t>
            </a:r>
            <a:r>
              <a:rPr lang="pt-BR" sz="2000" dirty="0">
                <a:solidFill>
                  <a:schemeClr val="tx1"/>
                </a:solidFill>
                <a:cs typeface="Calibri" pitchFamily="34" charset="0"/>
              </a:rPr>
              <a:t>recompilar um componente, </a:t>
            </a:r>
            <a:r>
              <a:rPr lang="pt-BR" sz="2000" dirty="0" smtClean="0">
                <a:solidFill>
                  <a:schemeClr val="tx1"/>
                </a:solidFill>
                <a:cs typeface="Calibri" pitchFamily="34" charset="0"/>
              </a:rPr>
              <a:t>não </a:t>
            </a:r>
            <a:r>
              <a:rPr lang="pt-BR" sz="2000" dirty="0">
                <a:solidFill>
                  <a:schemeClr val="tx1"/>
                </a:solidFill>
                <a:cs typeface="Calibri" pitchFamily="34" charset="0"/>
              </a:rPr>
              <a:t>substitui o </a:t>
            </a:r>
            <a:r>
              <a:rPr lang="pt-BR" sz="2000" dirty="0" smtClean="0">
                <a:solidFill>
                  <a:schemeClr val="tx1"/>
                </a:solidFill>
                <a:cs typeface="Calibri" pitchFamily="34" charset="0"/>
              </a:rPr>
              <a:t>código-objeto</a:t>
            </a:r>
          </a:p>
          <a:p>
            <a:pPr marL="799200" lvl="0" algn="just" fontAlgn="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cs typeface="Calibri" pitchFamily="34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cs typeface="Calibri" pitchFamily="34" charset="0"/>
              </a:rPr>
              <a:t>vez disso, </a:t>
            </a:r>
            <a:r>
              <a:rPr lang="pt-BR" sz="2000" dirty="0" smtClean="0">
                <a:solidFill>
                  <a:schemeClr val="tx1"/>
                </a:solidFill>
                <a:cs typeface="Calibri" pitchFamily="34" charset="0"/>
              </a:rPr>
              <a:t>gera </a:t>
            </a:r>
            <a:r>
              <a:rPr lang="pt-BR" sz="2000" dirty="0">
                <a:solidFill>
                  <a:schemeClr val="tx1"/>
                </a:solidFill>
                <a:cs typeface="Calibri" pitchFamily="34" charset="0"/>
              </a:rPr>
              <a:t>um novo arquivo de código-objeto e </a:t>
            </a:r>
            <a:r>
              <a:rPr lang="pt-BR" sz="2000" i="1" dirty="0" err="1">
                <a:solidFill>
                  <a:schemeClr val="tx1"/>
                </a:solidFill>
                <a:cs typeface="Calibri" pitchFamily="34" charset="0"/>
              </a:rPr>
              <a:t>tags</a:t>
            </a:r>
            <a:r>
              <a:rPr lang="pt-BR" sz="2000" dirty="0">
                <a:solidFill>
                  <a:schemeClr val="tx1"/>
                </a:solidFill>
                <a:cs typeface="Calibri" pitchFamily="34" charset="0"/>
              </a:rPr>
              <a:t> com a assinatura do código-fonte. </a:t>
            </a:r>
            <a:endParaRPr lang="pt-BR" sz="2000" dirty="0" smtClean="0">
              <a:solidFill>
                <a:schemeClr val="tx1"/>
              </a:solidFill>
              <a:cs typeface="Calibri" pitchFamily="34" charset="0"/>
            </a:endParaRPr>
          </a:p>
          <a:p>
            <a:pPr marL="799200" lvl="0" algn="just" fontAlgn="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cs typeface="Calibri" pitchFamily="34" charset="0"/>
              </a:rPr>
              <a:t>É </a:t>
            </a:r>
            <a:r>
              <a:rPr lang="pt-BR" sz="2000" dirty="0">
                <a:solidFill>
                  <a:schemeClr val="tx1"/>
                </a:solidFill>
                <a:cs typeface="Calibri" pitchFamily="34" charset="0"/>
              </a:rPr>
              <a:t>possível fazer a compilação em paralelo, e diferentes versões de um componente podem ser compiladas ao mesmo tempo.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Recompilação</a:t>
            </a:r>
            <a:r>
              <a:rPr lang="pt-BR" dirty="0"/>
              <a:t> Mínima</a:t>
            </a:r>
          </a:p>
        </p:txBody>
      </p:sp>
    </p:spTree>
    <p:extLst>
      <p:ext uri="{BB962C8B-B14F-4D97-AF65-F5344CB8AC3E}">
        <p14:creationId xmlns:p14="http://schemas.microsoft.com/office/powerpoint/2010/main" val="42986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4"/>
          <p:cNvSpPr txBox="1">
            <a:spLocks noChangeArrowheads="1"/>
          </p:cNvSpPr>
          <p:nvPr/>
        </p:nvSpPr>
        <p:spPr bwMode="auto">
          <a:xfrm>
            <a:off x="469366" y="1093376"/>
            <a:ext cx="8229600" cy="6586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 algn="just">
              <a:spcAft>
                <a:spcPts val="600"/>
              </a:spcAft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 smtClean="0">
                <a:solidFill>
                  <a:srgbClr val="000000"/>
                </a:solidFill>
                <a:latin typeface="+mn-lt"/>
              </a:rPr>
              <a:t>Duas categorias de ferramentas:</a:t>
            </a:r>
            <a:endParaRPr lang="pt-BR" dirty="0">
              <a:solidFill>
                <a:srgbClr val="000000"/>
              </a:solidFill>
              <a:latin typeface="+mn-lt"/>
            </a:endParaRPr>
          </a:p>
          <a:p>
            <a:pPr marL="457200" indent="-457200" algn="just">
              <a:spcAft>
                <a:spcPts val="600"/>
              </a:spcAft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b="1" dirty="0" smtClean="0">
                <a:solidFill>
                  <a:srgbClr val="000000"/>
                </a:solidFill>
                <a:latin typeface="+mn-lt"/>
              </a:rPr>
              <a:t>Ferramentas de SCM </a:t>
            </a:r>
            <a:r>
              <a:rPr lang="pt-BR" dirty="0" smtClean="0">
                <a:solidFill>
                  <a:srgbClr val="000000"/>
                </a:solidFill>
                <a:latin typeface="+mn-lt"/>
              </a:rPr>
              <a:t>que </a:t>
            </a:r>
            <a:r>
              <a:rPr lang="pt-BR" dirty="0">
                <a:latin typeface="+mn-lt"/>
              </a:rPr>
              <a:t>funcionam em conjunto com um repositório </a:t>
            </a:r>
            <a:r>
              <a:rPr lang="pt-BR" dirty="0" smtClean="0">
                <a:latin typeface="+mn-lt"/>
              </a:rPr>
              <a:t>de dados </a:t>
            </a:r>
            <a:r>
              <a:rPr lang="pt-BR" dirty="0">
                <a:latin typeface="+mn-lt"/>
              </a:rPr>
              <a:t>e </a:t>
            </a:r>
            <a:r>
              <a:rPr lang="pt-BR" dirty="0" smtClean="0">
                <a:latin typeface="+mn-lt"/>
              </a:rPr>
              <a:t>possuem mecanismos </a:t>
            </a:r>
            <a:r>
              <a:rPr lang="pt-BR" dirty="0">
                <a:latin typeface="+mn-lt"/>
              </a:rPr>
              <a:t>para identificação, versão e controle de </a:t>
            </a:r>
            <a:r>
              <a:rPr lang="pt-BR" dirty="0" smtClean="0">
                <a:latin typeface="+mn-lt"/>
              </a:rPr>
              <a:t>alterações, auditoria. </a:t>
            </a:r>
          </a:p>
          <a:p>
            <a:pPr marL="1200150" lvl="1" indent="-457200" algn="just">
              <a:spcAft>
                <a:spcPts val="600"/>
              </a:spcAft>
              <a:buFont typeface="Wingdings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 err="1" smtClean="0">
                <a:latin typeface="+mn-lt"/>
              </a:rPr>
              <a:t>Concurrent</a:t>
            </a:r>
            <a:r>
              <a:rPr lang="pt-BR" dirty="0" smtClean="0">
                <a:latin typeface="+mn-lt"/>
              </a:rPr>
              <a:t> </a:t>
            </a:r>
            <a:r>
              <a:rPr lang="pt-BR" dirty="0" err="1" smtClean="0">
                <a:latin typeface="+mn-lt"/>
              </a:rPr>
              <a:t>Version</a:t>
            </a:r>
            <a:r>
              <a:rPr lang="pt-BR" dirty="0" smtClean="0">
                <a:latin typeface="+mn-lt"/>
              </a:rPr>
              <a:t> Systems (CVS)</a:t>
            </a:r>
          </a:p>
          <a:p>
            <a:pPr marL="1200150" lvl="1" indent="-457200" algn="just">
              <a:spcAft>
                <a:spcPts val="600"/>
              </a:spcAft>
              <a:buFont typeface="Wingdings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 err="1" smtClean="0">
                <a:latin typeface="+mn-lt"/>
              </a:rPr>
              <a:t>SubVersion</a:t>
            </a:r>
            <a:r>
              <a:rPr lang="pt-BR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–</a:t>
            </a:r>
            <a:r>
              <a:rPr lang="pt-BR" dirty="0" smtClean="0">
                <a:latin typeface="+mn-lt"/>
              </a:rPr>
              <a:t> </a:t>
            </a:r>
            <a:r>
              <a:rPr lang="pt-BR" dirty="0" err="1" smtClean="0">
                <a:latin typeface="+mn-lt"/>
              </a:rPr>
              <a:t>Tortoise</a:t>
            </a:r>
            <a:r>
              <a:rPr lang="pt-BR" dirty="0" smtClean="0">
                <a:latin typeface="+mn-lt"/>
              </a:rPr>
              <a:t> SVN</a:t>
            </a:r>
          </a:p>
          <a:p>
            <a:pPr marL="1200150" lvl="1" indent="-457200" algn="just">
              <a:spcAft>
                <a:spcPts val="1800"/>
              </a:spcAft>
              <a:buFont typeface="Wingdings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 err="1" smtClean="0">
                <a:latin typeface="+mn-lt"/>
              </a:rPr>
              <a:t>Git</a:t>
            </a:r>
            <a:r>
              <a:rPr lang="pt-BR" dirty="0" smtClean="0">
                <a:latin typeface="+mn-lt"/>
              </a:rPr>
              <a:t> Hub</a:t>
            </a:r>
            <a:endParaRPr lang="pt-BR" dirty="0" smtClean="0">
              <a:solidFill>
                <a:srgbClr val="000000"/>
              </a:solidFill>
              <a:latin typeface="+mn-lt"/>
            </a:endParaRPr>
          </a:p>
          <a:p>
            <a:pPr marL="457200" lvl="0" indent="-457200" algn="just">
              <a:spcAft>
                <a:spcPts val="600"/>
              </a:spcAft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b="1" dirty="0" err="1" smtClean="0">
                <a:solidFill>
                  <a:srgbClr val="000000"/>
                </a:solidFill>
                <a:latin typeface="+mn-lt"/>
              </a:rPr>
              <a:t>Issue</a:t>
            </a:r>
            <a:r>
              <a:rPr lang="pt-BR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pt-BR" b="1" dirty="0" err="1" smtClean="0">
                <a:solidFill>
                  <a:srgbClr val="000000"/>
                </a:solidFill>
                <a:latin typeface="+mn-lt"/>
              </a:rPr>
              <a:t>Trackers</a:t>
            </a:r>
            <a:r>
              <a:rPr lang="pt-BR" b="1" dirty="0" smtClean="0">
                <a:solidFill>
                  <a:srgbClr val="000000"/>
                </a:solidFill>
                <a:latin typeface="+mn-lt"/>
              </a:rPr>
              <a:t>: </a:t>
            </a:r>
            <a:r>
              <a:rPr lang="pt-BR" dirty="0" smtClean="0">
                <a:latin typeface="+mn-lt"/>
              </a:rPr>
              <a:t>sistemas para gerenciar </a:t>
            </a:r>
            <a:r>
              <a:rPr lang="pt-BR" dirty="0">
                <a:latin typeface="+mn-lt"/>
              </a:rPr>
              <a:t>a criação, atualização e resolução de incidentes reportados por clientes ou </a:t>
            </a:r>
            <a:r>
              <a:rPr lang="pt-BR" dirty="0" smtClean="0">
                <a:latin typeface="+mn-lt"/>
              </a:rPr>
              <a:t>colaboradores (</a:t>
            </a:r>
            <a:r>
              <a:rPr lang="pt-BR" b="1" dirty="0" smtClean="0">
                <a:latin typeface="+mn-lt"/>
              </a:rPr>
              <a:t>Bug ou </a:t>
            </a:r>
            <a:r>
              <a:rPr lang="pt-BR" b="1" dirty="0" err="1" smtClean="0">
                <a:latin typeface="+mn-lt"/>
              </a:rPr>
              <a:t>defect</a:t>
            </a:r>
            <a:r>
              <a:rPr lang="pt-BR" b="1" dirty="0" smtClean="0">
                <a:latin typeface="+mn-lt"/>
              </a:rPr>
              <a:t> </a:t>
            </a:r>
            <a:r>
              <a:rPr lang="pt-BR" b="1" dirty="0" err="1" smtClean="0">
                <a:latin typeface="+mn-lt"/>
              </a:rPr>
              <a:t>trackers</a:t>
            </a:r>
            <a:r>
              <a:rPr lang="pt-BR" dirty="0" smtClean="0">
                <a:latin typeface="+mn-lt"/>
              </a:rPr>
              <a:t>). </a:t>
            </a:r>
          </a:p>
          <a:p>
            <a:pPr marL="1200150" lvl="1" indent="-457200" algn="just">
              <a:spcAft>
                <a:spcPts val="600"/>
              </a:spcAft>
              <a:buFont typeface="Wingdings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 smtClean="0">
                <a:solidFill>
                  <a:srgbClr val="000000"/>
                </a:solidFill>
                <a:latin typeface="+mn-lt"/>
              </a:rPr>
              <a:t>Mantis Bug </a:t>
            </a:r>
            <a:r>
              <a:rPr lang="pt-BR" dirty="0" err="1" smtClean="0">
                <a:solidFill>
                  <a:srgbClr val="000000"/>
                </a:solidFill>
                <a:latin typeface="+mn-lt"/>
              </a:rPr>
              <a:t>Tracker</a:t>
            </a:r>
            <a:r>
              <a:rPr lang="pt-BR" dirty="0" smtClean="0">
                <a:solidFill>
                  <a:srgbClr val="000000"/>
                </a:solidFill>
                <a:latin typeface="+mn-lt"/>
              </a:rPr>
              <a:t> (BT)</a:t>
            </a:r>
          </a:p>
          <a:p>
            <a:pPr marL="1200150" lvl="1" indent="-457200" algn="just">
              <a:spcAft>
                <a:spcPts val="600"/>
              </a:spcAft>
              <a:buFont typeface="Wingdings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 err="1" smtClean="0">
                <a:solidFill>
                  <a:srgbClr val="000000"/>
                </a:solidFill>
                <a:latin typeface="+mn-lt"/>
              </a:rPr>
              <a:t>Bugzilla</a:t>
            </a:r>
            <a:endParaRPr lang="pt-BR" dirty="0" smtClean="0">
              <a:solidFill>
                <a:srgbClr val="000000"/>
              </a:solidFill>
              <a:latin typeface="+mn-lt"/>
            </a:endParaRPr>
          </a:p>
          <a:p>
            <a:pPr marL="1200150" lvl="1" indent="-457200" algn="just">
              <a:buFont typeface="Wingdings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dirty="0" smtClean="0">
              <a:solidFill>
                <a:srgbClr val="000000"/>
              </a:solidFill>
              <a:latin typeface="+mn-lt"/>
            </a:endParaRPr>
          </a:p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dirty="0" smtClean="0">
              <a:solidFill>
                <a:srgbClr val="000000"/>
              </a:solidFill>
              <a:latin typeface="+mn-lt"/>
            </a:endParaRPr>
          </a:p>
          <a:p>
            <a:pPr algn="just" eaLnBrk="1" hangingPunct="1">
              <a:spcBef>
                <a:spcPct val="50000"/>
              </a:spcBef>
              <a:defRPr/>
            </a:pPr>
            <a:endParaRPr lang="pt-BR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28430" y="44450"/>
            <a:ext cx="8568952" cy="820738"/>
          </a:xfrm>
        </p:spPr>
        <p:txBody>
          <a:bodyPr/>
          <a:lstStyle/>
          <a:p>
            <a:r>
              <a:rPr lang="pt-BR" sz="2800" dirty="0" smtClean="0">
                <a:ea typeface="ＭＳ Ｐゴシック" charset="-128"/>
              </a:rPr>
              <a:t>Ferramentas para Controle de Mudanças e Versões</a:t>
            </a:r>
            <a:endParaRPr lang="en-US" sz="2800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778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4"/>
          <p:cNvSpPr txBox="1">
            <a:spLocks noChangeArrowheads="1"/>
          </p:cNvSpPr>
          <p:nvPr/>
        </p:nvSpPr>
        <p:spPr bwMode="auto">
          <a:xfrm>
            <a:off x="469900" y="1266825"/>
            <a:ext cx="8229600" cy="465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spcBef>
                <a:spcPct val="50000"/>
              </a:spcBef>
              <a:buFont typeface="Arial" charset="0"/>
              <a:buChar char="•"/>
            </a:pPr>
            <a:r>
              <a:rPr lang="pt-BR" sz="240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Independente do domínio de aplicação, tamanho ou complexidade o software continuará a </a:t>
            </a:r>
            <a:r>
              <a:rPr lang="pt-BR" sz="2400" b="1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evoluir</a:t>
            </a:r>
            <a:r>
              <a:rPr lang="pt-BR" sz="240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 com o tempo, pressionado e dirigido </a:t>
            </a:r>
            <a:r>
              <a:rPr lang="pt-BR" sz="2400" b="1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pelas mudanças</a:t>
            </a:r>
            <a:r>
              <a:rPr lang="pt-BR" sz="240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.</a:t>
            </a:r>
          </a:p>
          <a:p>
            <a:pPr marL="342900" indent="-342900" algn="just">
              <a:spcBef>
                <a:spcPct val="50000"/>
              </a:spcBef>
              <a:buFont typeface="Arial" charset="0"/>
              <a:buChar char="•"/>
            </a:pPr>
            <a:endParaRPr lang="pt-BR" sz="24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  <a:p>
            <a:pPr marL="342900" indent="-342900" algn="just">
              <a:spcBef>
                <a:spcPct val="50000"/>
              </a:spcBef>
              <a:buFont typeface="Arial" charset="0"/>
              <a:buChar char="•"/>
            </a:pPr>
            <a:r>
              <a:rPr lang="pt-BR" sz="240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Leis de Lehman (1997) apud Pressman (2011)</a:t>
            </a:r>
          </a:p>
          <a:p>
            <a:pPr marL="1200150" lvl="1" indent="-457200" algn="just">
              <a:spcBef>
                <a:spcPct val="50000"/>
              </a:spcBef>
              <a:buFont typeface="Arial" charset="0"/>
              <a:buChar char="•"/>
            </a:pPr>
            <a:r>
              <a:rPr lang="pt-BR" sz="240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Exemplo: Lei da Mudança Contínua</a:t>
            </a:r>
          </a:p>
          <a:p>
            <a:pPr marL="1200150" lvl="1" indent="-457200" algn="just">
              <a:spcBef>
                <a:spcPct val="50000"/>
              </a:spcBef>
              <a:buFont typeface="Arial" charset="0"/>
              <a:buChar char="•"/>
            </a:pPr>
            <a:endParaRPr lang="pt-BR" sz="24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  <a:p>
            <a:pPr marL="342900" indent="-342900" algn="just">
              <a:spcBef>
                <a:spcPct val="50000"/>
              </a:spcBef>
              <a:buFont typeface="Arial" charset="0"/>
              <a:buChar char="•"/>
            </a:pPr>
            <a:r>
              <a:rPr lang="pt-BR" sz="2400">
                <a:solidFill>
                  <a:srgbClr val="000000"/>
                </a:solidFill>
                <a:latin typeface="Arial" charset="0"/>
              </a:rPr>
              <a:t>Atualmente a </a:t>
            </a:r>
            <a:r>
              <a:rPr lang="pt-BR" sz="2400" b="1">
                <a:solidFill>
                  <a:srgbClr val="000000"/>
                </a:solidFill>
                <a:latin typeface="Arial" charset="0"/>
              </a:rPr>
              <a:t>volatilidade</a:t>
            </a:r>
            <a:r>
              <a:rPr lang="pt-BR" sz="2400">
                <a:solidFill>
                  <a:srgbClr val="000000"/>
                </a:solidFill>
                <a:latin typeface="Arial" charset="0"/>
              </a:rPr>
              <a:t> dos requisitos de software é mais uma regra do que uma exceção e as </a:t>
            </a:r>
            <a:r>
              <a:rPr lang="pt-BR" sz="2400" u="sng">
                <a:solidFill>
                  <a:srgbClr val="000000"/>
                </a:solidFill>
                <a:latin typeface="Arial" charset="0"/>
              </a:rPr>
              <a:t>metodologias ágeis</a:t>
            </a:r>
            <a:r>
              <a:rPr lang="pt-BR" sz="2400">
                <a:solidFill>
                  <a:srgbClr val="000000"/>
                </a:solidFill>
                <a:latin typeface="Arial" charset="0"/>
              </a:rPr>
              <a:t> lidam com essa </a:t>
            </a:r>
            <a:r>
              <a:rPr lang="pt-BR" sz="2400" b="1">
                <a:solidFill>
                  <a:srgbClr val="000000"/>
                </a:solidFill>
                <a:latin typeface="Arial" charset="0"/>
              </a:rPr>
              <a:t>imprevisibilidade.</a:t>
            </a:r>
            <a:r>
              <a:rPr lang="pt-BR" sz="2400" u="sng">
                <a:solidFill>
                  <a:srgbClr val="000000"/>
                </a:solidFill>
                <a:latin typeface="Arial" charset="0"/>
              </a:rPr>
              <a:t> </a:t>
            </a:r>
            <a:endParaRPr lang="pt-BR" sz="2400" u="sng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dirty="0" smtClean="0">
                <a:ea typeface="ＭＳ Ｐゴシック" pitchFamily="34" charset="-128"/>
              </a:rPr>
              <a:t>Como visto antes...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4"/>
          <p:cNvSpPr txBox="1">
            <a:spLocks noChangeArrowheads="1"/>
          </p:cNvSpPr>
          <p:nvPr/>
        </p:nvSpPr>
        <p:spPr bwMode="auto">
          <a:xfrm>
            <a:off x="469366" y="1093376"/>
            <a:ext cx="8229600" cy="634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Aft>
                <a:spcPts val="12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b="1" dirty="0" err="1" smtClean="0">
                <a:solidFill>
                  <a:srgbClr val="000000"/>
                </a:solidFill>
                <a:latin typeface="+mn-lt"/>
              </a:rPr>
              <a:t>Issue</a:t>
            </a:r>
            <a:r>
              <a:rPr lang="pt-BR" b="1" dirty="0" smtClean="0">
                <a:solidFill>
                  <a:srgbClr val="000000"/>
                </a:solidFill>
                <a:latin typeface="+mn-lt"/>
              </a:rPr>
              <a:t> ou Bug </a:t>
            </a:r>
            <a:r>
              <a:rPr lang="pt-BR" b="1" dirty="0" err="1" smtClean="0">
                <a:solidFill>
                  <a:srgbClr val="000000"/>
                </a:solidFill>
                <a:latin typeface="+mn-lt"/>
              </a:rPr>
              <a:t>Trackers</a:t>
            </a:r>
            <a:endParaRPr lang="pt-BR" dirty="0" smtClean="0">
              <a:solidFill>
                <a:srgbClr val="000000"/>
              </a:solidFill>
              <a:latin typeface="+mn-lt"/>
            </a:endParaRPr>
          </a:p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 smtClean="0">
                <a:solidFill>
                  <a:srgbClr val="000000"/>
                </a:solidFill>
                <a:latin typeface="+mn-lt"/>
              </a:rPr>
              <a:t>Esses tipos de ferramentas servem não apenas para o </a:t>
            </a:r>
            <a:r>
              <a:rPr lang="pt-BR" u="sng" dirty="0" smtClean="0">
                <a:solidFill>
                  <a:srgbClr val="000000"/>
                </a:solidFill>
                <a:latin typeface="+mn-lt"/>
              </a:rPr>
              <a:t>controle de mudanças</a:t>
            </a:r>
            <a:r>
              <a:rPr lang="pt-BR" dirty="0" smtClean="0">
                <a:solidFill>
                  <a:srgbClr val="000000"/>
                </a:solidFill>
                <a:latin typeface="+mn-lt"/>
              </a:rPr>
              <a:t>, mas também para </a:t>
            </a:r>
            <a:r>
              <a:rPr lang="pt-BR" u="sng" dirty="0" smtClean="0">
                <a:solidFill>
                  <a:srgbClr val="000000"/>
                </a:solidFill>
                <a:latin typeface="+mn-lt"/>
              </a:rPr>
              <a:t>gestão de requisitos, de atividades</a:t>
            </a:r>
            <a:r>
              <a:rPr lang="pt-BR" dirty="0" smtClean="0">
                <a:solidFill>
                  <a:srgbClr val="000000"/>
                </a:solidFill>
                <a:latin typeface="+mn-lt"/>
              </a:rPr>
              <a:t> e controle de indicadores. </a:t>
            </a:r>
          </a:p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dirty="0">
              <a:solidFill>
                <a:srgbClr val="000000"/>
              </a:solidFill>
              <a:latin typeface="+mn-lt"/>
            </a:endParaRPr>
          </a:p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 smtClean="0">
                <a:solidFill>
                  <a:srgbClr val="000000"/>
                </a:solidFill>
                <a:latin typeface="+mn-lt"/>
              </a:rPr>
              <a:t>O </a:t>
            </a:r>
            <a:r>
              <a:rPr lang="pt-BR" b="1" dirty="0" smtClean="0">
                <a:solidFill>
                  <a:srgbClr val="000000"/>
                </a:solidFill>
                <a:latin typeface="+mn-lt"/>
              </a:rPr>
              <a:t>Mantis BT </a:t>
            </a:r>
            <a:r>
              <a:rPr lang="pt-BR" dirty="0" smtClean="0">
                <a:solidFill>
                  <a:srgbClr val="000000"/>
                </a:solidFill>
                <a:latin typeface="+mn-lt"/>
              </a:rPr>
              <a:t>(licença GPL) é uma das mais utilizadas, testadas (testes on-line) e mantida pela comunidade.</a:t>
            </a:r>
          </a:p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dirty="0">
              <a:solidFill>
                <a:srgbClr val="000000"/>
              </a:solidFill>
              <a:latin typeface="+mn-lt"/>
            </a:endParaRPr>
          </a:p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solidFill>
                  <a:srgbClr val="000000"/>
                </a:solidFill>
                <a:latin typeface="+mn-lt"/>
              </a:rPr>
              <a:t>O</a:t>
            </a:r>
            <a:r>
              <a:rPr lang="pt-BR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pt-BR" b="1" dirty="0" err="1" smtClean="0">
                <a:solidFill>
                  <a:srgbClr val="000000"/>
                </a:solidFill>
                <a:latin typeface="+mn-lt"/>
              </a:rPr>
              <a:t>Bugzilla</a:t>
            </a:r>
            <a:r>
              <a:rPr lang="pt-BR" dirty="0" smtClean="0">
                <a:solidFill>
                  <a:srgbClr val="000000"/>
                </a:solidFill>
                <a:latin typeface="+mn-lt"/>
              </a:rPr>
              <a:t> foi criado e é mantido pela Mozilla, dispondo de controles de segurança, evolução e suporte.</a:t>
            </a:r>
          </a:p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dirty="0">
              <a:solidFill>
                <a:srgbClr val="000000"/>
              </a:solidFill>
              <a:latin typeface="+mn-lt"/>
            </a:endParaRPr>
          </a:p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b="1" dirty="0" err="1" smtClean="0">
                <a:solidFill>
                  <a:srgbClr val="000000"/>
                </a:solidFill>
                <a:latin typeface="+mn-lt"/>
              </a:rPr>
              <a:t>Trac</a:t>
            </a:r>
            <a:r>
              <a:rPr lang="pt-BR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+mn-lt"/>
              </a:rPr>
              <a:t>(licença BSD) foi desenvolvido em Python e possui interface direta com as ferramentas de SCM.</a:t>
            </a:r>
            <a:endParaRPr lang="pt-BR" dirty="0">
              <a:solidFill>
                <a:srgbClr val="000000"/>
              </a:solidFill>
              <a:latin typeface="+mn-lt"/>
            </a:endParaRPr>
          </a:p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dirty="0" smtClean="0">
              <a:solidFill>
                <a:srgbClr val="000000"/>
              </a:solidFill>
              <a:latin typeface="+mn-lt"/>
            </a:endParaRPr>
          </a:p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dirty="0" smtClean="0">
              <a:solidFill>
                <a:srgbClr val="000000"/>
              </a:solidFill>
              <a:latin typeface="+mn-lt"/>
            </a:endParaRPr>
          </a:p>
          <a:p>
            <a:pPr algn="just" eaLnBrk="1" hangingPunct="1">
              <a:spcBef>
                <a:spcPct val="50000"/>
              </a:spcBef>
              <a:defRPr/>
            </a:pPr>
            <a:endParaRPr lang="pt-BR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28430" y="44450"/>
            <a:ext cx="8568952" cy="820738"/>
          </a:xfrm>
        </p:spPr>
        <p:txBody>
          <a:bodyPr/>
          <a:lstStyle/>
          <a:p>
            <a:r>
              <a:rPr lang="pt-BR" sz="2800" dirty="0" smtClean="0">
                <a:ea typeface="ＭＳ Ｐゴシック" charset="-128"/>
              </a:rPr>
              <a:t>Ferramentas para Controle de Mudanças e Versões</a:t>
            </a:r>
            <a:endParaRPr lang="en-US" sz="2800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97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4"/>
          <p:cNvSpPr txBox="1">
            <a:spLocks noChangeArrowheads="1"/>
          </p:cNvSpPr>
          <p:nvPr/>
        </p:nvSpPr>
        <p:spPr bwMode="auto">
          <a:xfrm>
            <a:off x="469366" y="975232"/>
            <a:ext cx="8229600" cy="7078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Aft>
                <a:spcPts val="12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b="1" dirty="0" smtClean="0">
                <a:solidFill>
                  <a:srgbClr val="000000"/>
                </a:solidFill>
                <a:latin typeface="+mn-lt"/>
              </a:rPr>
              <a:t>Ferramentas de SCM</a:t>
            </a:r>
            <a:endParaRPr lang="pt-BR" dirty="0" smtClean="0">
              <a:solidFill>
                <a:srgbClr val="000000"/>
              </a:solidFill>
              <a:latin typeface="+mn-lt"/>
            </a:endParaRPr>
          </a:p>
          <a:p>
            <a:pPr marL="342900" lvl="0" indent="-342900" algn="just">
              <a:buFont typeface="Arial"/>
              <a:buChar char="•"/>
            </a:pPr>
            <a:r>
              <a:rPr lang="pt-BR" dirty="0">
                <a:latin typeface="+mn-lt"/>
              </a:rPr>
              <a:t>O objetivo principal </a:t>
            </a:r>
            <a:r>
              <a:rPr lang="pt-BR" dirty="0" smtClean="0">
                <a:latin typeface="+mn-lt"/>
              </a:rPr>
              <a:t>é </a:t>
            </a:r>
            <a:r>
              <a:rPr lang="pt-BR" dirty="0">
                <a:latin typeface="+mn-lt"/>
              </a:rPr>
              <a:t>o armazenamento dos itens de configuração e o posterior </a:t>
            </a:r>
            <a:r>
              <a:rPr lang="pt-BR" b="1" dirty="0">
                <a:latin typeface="+mn-lt"/>
              </a:rPr>
              <a:t>controle </a:t>
            </a:r>
            <a:r>
              <a:rPr lang="pt-BR" b="1" dirty="0" smtClean="0">
                <a:latin typeface="+mn-lt"/>
              </a:rPr>
              <a:t>de </a:t>
            </a:r>
            <a:r>
              <a:rPr lang="pt-BR" b="1" dirty="0">
                <a:latin typeface="+mn-lt"/>
              </a:rPr>
              <a:t>versão </a:t>
            </a:r>
            <a:r>
              <a:rPr lang="pt-BR" dirty="0" smtClean="0">
                <a:latin typeface="+mn-lt"/>
              </a:rPr>
              <a:t>desses itens </a:t>
            </a:r>
            <a:r>
              <a:rPr lang="pt-BR" dirty="0">
                <a:latin typeface="+mn-lt"/>
              </a:rPr>
              <a:t>durante o processo de desenvolvimento. </a:t>
            </a:r>
            <a:endParaRPr lang="pt-BR" dirty="0" smtClean="0">
              <a:latin typeface="+mn-lt"/>
            </a:endParaRPr>
          </a:p>
          <a:p>
            <a:pPr marL="342900" lvl="0" indent="-342900" algn="just">
              <a:buFont typeface="Arial"/>
              <a:buChar char="•"/>
            </a:pPr>
            <a:endParaRPr lang="pt-BR" dirty="0" smtClean="0">
              <a:latin typeface="+mn-lt"/>
            </a:endParaRPr>
          </a:p>
          <a:p>
            <a:pPr marL="342900" lvl="0" indent="-342900" algn="just">
              <a:buFont typeface="Arial"/>
              <a:buChar char="•"/>
            </a:pPr>
            <a:r>
              <a:rPr lang="pt-BR" dirty="0" smtClean="0">
                <a:latin typeface="+mn-lt"/>
              </a:rPr>
              <a:t>É </a:t>
            </a:r>
            <a:r>
              <a:rPr lang="pt-BR" dirty="0">
                <a:latin typeface="+mn-lt"/>
              </a:rPr>
              <a:t>possível armazenar </a:t>
            </a:r>
            <a:r>
              <a:rPr lang="pt-BR" b="1" dirty="0">
                <a:latin typeface="+mn-lt"/>
              </a:rPr>
              <a:t>vários tipos de itens </a:t>
            </a:r>
            <a:r>
              <a:rPr lang="pt-BR" dirty="0">
                <a:latin typeface="+mn-lt"/>
              </a:rPr>
              <a:t>de </a:t>
            </a:r>
            <a:r>
              <a:rPr lang="pt-BR" dirty="0" smtClean="0">
                <a:latin typeface="+mn-lt"/>
              </a:rPr>
              <a:t>configuração: códigos</a:t>
            </a:r>
            <a:r>
              <a:rPr lang="pt-BR" dirty="0">
                <a:latin typeface="+mn-lt"/>
              </a:rPr>
              <a:t>-</a:t>
            </a:r>
            <a:r>
              <a:rPr lang="pt-BR" dirty="0" smtClean="0">
                <a:latin typeface="+mn-lt"/>
              </a:rPr>
              <a:t>fonte, </a:t>
            </a:r>
            <a:r>
              <a:rPr lang="pt-BR" dirty="0">
                <a:latin typeface="+mn-lt"/>
              </a:rPr>
              <a:t>formulários, scripts de banco de dados, tabelas, consultas, </a:t>
            </a:r>
            <a:r>
              <a:rPr lang="pt-BR" dirty="0" smtClean="0">
                <a:latin typeface="+mn-lt"/>
              </a:rPr>
              <a:t>etc. </a:t>
            </a:r>
          </a:p>
          <a:p>
            <a:pPr marL="342900" lvl="0" indent="-342900" algn="just">
              <a:buFont typeface="Arial"/>
              <a:buChar char="•"/>
            </a:pPr>
            <a:endParaRPr lang="pt-BR" dirty="0">
              <a:latin typeface="+mn-lt"/>
            </a:endParaRPr>
          </a:p>
          <a:p>
            <a:pPr marL="342900" lvl="0" indent="-342900" algn="just">
              <a:buFont typeface="Arial"/>
              <a:buChar char="•"/>
            </a:pPr>
            <a:r>
              <a:rPr lang="pt-BR" dirty="0">
                <a:latin typeface="+mn-lt"/>
              </a:rPr>
              <a:t>Pode-se </a:t>
            </a:r>
            <a:r>
              <a:rPr lang="pt-BR" b="1" dirty="0">
                <a:latin typeface="+mn-lt"/>
              </a:rPr>
              <a:t>recuperar um objeto </a:t>
            </a:r>
            <a:r>
              <a:rPr lang="pt-BR" dirty="0">
                <a:latin typeface="+mn-lt"/>
              </a:rPr>
              <a:t>de uma versão anterior </a:t>
            </a:r>
            <a:r>
              <a:rPr lang="pt-BR" b="1" dirty="0">
                <a:latin typeface="+mn-lt"/>
              </a:rPr>
              <a:t>ou bloquear </a:t>
            </a:r>
            <a:r>
              <a:rPr lang="pt-BR" dirty="0">
                <a:latin typeface="+mn-lt"/>
              </a:rPr>
              <a:t>um objeto que </a:t>
            </a:r>
            <a:r>
              <a:rPr lang="pt-BR" dirty="0" smtClean="0">
                <a:latin typeface="+mn-lt"/>
              </a:rPr>
              <a:t>está </a:t>
            </a:r>
            <a:r>
              <a:rPr lang="pt-BR" dirty="0">
                <a:latin typeface="+mn-lt"/>
              </a:rPr>
              <a:t>sendo usado por um dos </a:t>
            </a:r>
            <a:r>
              <a:rPr lang="pt-BR" dirty="0" smtClean="0">
                <a:latin typeface="+mn-lt"/>
              </a:rPr>
              <a:t>integrantes da equipe. </a:t>
            </a:r>
          </a:p>
          <a:p>
            <a:pPr marL="342900" lvl="0" indent="-342900" algn="just">
              <a:buFont typeface="Arial"/>
              <a:buChar char="•"/>
            </a:pPr>
            <a:endParaRPr lang="pt-BR" dirty="0" smtClean="0">
              <a:latin typeface="+mn-lt"/>
            </a:endParaRPr>
          </a:p>
          <a:p>
            <a:pPr marL="342900" lvl="0" indent="-342900" algn="just">
              <a:buFont typeface="Arial"/>
              <a:buChar char="•"/>
            </a:pPr>
            <a:r>
              <a:rPr lang="pt-BR" dirty="0" smtClean="0">
                <a:latin typeface="+mn-lt"/>
              </a:rPr>
              <a:t>Podem ter </a:t>
            </a:r>
            <a:r>
              <a:rPr lang="pt-BR" b="1" dirty="0" smtClean="0">
                <a:latin typeface="+mn-lt"/>
              </a:rPr>
              <a:t>controle centralizado ou distribuído</a:t>
            </a:r>
            <a:r>
              <a:rPr lang="pt-BR" dirty="0" smtClean="0">
                <a:latin typeface="+mn-lt"/>
              </a:rPr>
              <a:t>.</a:t>
            </a:r>
            <a:endParaRPr lang="pt-BR" dirty="0">
              <a:latin typeface="+mn-lt"/>
            </a:endParaRPr>
          </a:p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dirty="0">
              <a:solidFill>
                <a:srgbClr val="000000"/>
              </a:solidFill>
              <a:latin typeface="+mn-lt"/>
            </a:endParaRPr>
          </a:p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dirty="0" smtClean="0">
              <a:solidFill>
                <a:srgbClr val="000000"/>
              </a:solidFill>
              <a:latin typeface="+mn-lt"/>
            </a:endParaRPr>
          </a:p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dirty="0" smtClean="0">
              <a:solidFill>
                <a:srgbClr val="000000"/>
              </a:solidFill>
              <a:latin typeface="+mn-lt"/>
            </a:endParaRPr>
          </a:p>
          <a:p>
            <a:pPr algn="just" eaLnBrk="1" hangingPunct="1">
              <a:spcBef>
                <a:spcPct val="50000"/>
              </a:spcBef>
              <a:defRPr/>
            </a:pPr>
            <a:endParaRPr lang="pt-BR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28430" y="44450"/>
            <a:ext cx="8568952" cy="820738"/>
          </a:xfrm>
        </p:spPr>
        <p:txBody>
          <a:bodyPr/>
          <a:lstStyle/>
          <a:p>
            <a:r>
              <a:rPr lang="pt-BR" sz="2800" dirty="0" smtClean="0">
                <a:ea typeface="ＭＳ Ｐゴシック" charset="-128"/>
              </a:rPr>
              <a:t>Ferramentas para Controle de Mudanças e Versões</a:t>
            </a:r>
            <a:endParaRPr lang="en-US" sz="2800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760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ea typeface="ＭＳ Ｐゴシック" pitchFamily="34" charset="-128"/>
              </a:rPr>
              <a:t>Subversion: Controle de Versão Centralizado</a:t>
            </a: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41986" name="Picture 1" descr="tortoisesv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43538" y="4529138"/>
            <a:ext cx="3708400" cy="232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6" name="Text Box 4"/>
          <p:cNvSpPr txBox="1">
            <a:spLocks noChangeArrowheads="1"/>
          </p:cNvSpPr>
          <p:nvPr/>
        </p:nvSpPr>
        <p:spPr bwMode="auto">
          <a:xfrm>
            <a:off x="469900" y="1108075"/>
            <a:ext cx="8229600" cy="729456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dirty="0" smtClean="0">
                <a:solidFill>
                  <a:srgbClr val="000000"/>
                </a:solidFill>
                <a:latin typeface="+mn-lt"/>
              </a:rPr>
              <a:t>Natural sucessor da ferramenta CVS, que foi a mais tradicional ferramenta de SCM por muitos anos.</a:t>
            </a:r>
          </a:p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pt-BR" dirty="0">
              <a:solidFill>
                <a:srgbClr val="000000"/>
              </a:solidFill>
              <a:latin typeface="+mn-lt"/>
            </a:endParaRPr>
          </a:p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dirty="0" smtClean="0">
                <a:solidFill>
                  <a:srgbClr val="000000"/>
                </a:solidFill>
                <a:latin typeface="+mn-lt"/>
              </a:rPr>
              <a:t>O </a:t>
            </a:r>
            <a:r>
              <a:rPr lang="pt-BR" dirty="0" err="1" smtClean="0">
                <a:solidFill>
                  <a:srgbClr val="000000"/>
                </a:solidFill>
                <a:latin typeface="+mn-lt"/>
              </a:rPr>
              <a:t>Subversion</a:t>
            </a:r>
            <a:r>
              <a:rPr lang="pt-BR" dirty="0" smtClean="0">
                <a:solidFill>
                  <a:srgbClr val="000000"/>
                </a:solidFill>
                <a:latin typeface="+mn-lt"/>
              </a:rPr>
              <a:t> (SVN) foi lançado em 2004 na versão 1.0 e é </a:t>
            </a:r>
            <a:r>
              <a:rPr lang="pt-BR" dirty="0" smtClean="0">
                <a:latin typeface="+mn-lt"/>
              </a:rPr>
              <a:t>uma </a:t>
            </a:r>
            <a:r>
              <a:rPr lang="pt-BR" dirty="0">
                <a:latin typeface="+mn-lt"/>
              </a:rPr>
              <a:t>das </a:t>
            </a:r>
            <a:r>
              <a:rPr lang="pt-BR" dirty="0" smtClean="0">
                <a:latin typeface="+mn-lt"/>
              </a:rPr>
              <a:t>ferramentas de controle de versão </a:t>
            </a:r>
            <a:r>
              <a:rPr lang="pt-BR" dirty="0">
                <a:latin typeface="+mn-lt"/>
              </a:rPr>
              <a:t>mais utilizadas no </a:t>
            </a:r>
            <a:r>
              <a:rPr lang="pt-BR" dirty="0" smtClean="0">
                <a:latin typeface="+mn-lt"/>
              </a:rPr>
              <a:t>mercado </a:t>
            </a:r>
            <a:r>
              <a:rPr lang="pt-BR" dirty="0">
                <a:latin typeface="+mn-lt"/>
              </a:rPr>
              <a:t>há alguns </a:t>
            </a:r>
            <a:r>
              <a:rPr lang="pt-BR" dirty="0" smtClean="0">
                <a:latin typeface="+mn-lt"/>
              </a:rPr>
              <a:t>anos.</a:t>
            </a:r>
          </a:p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pt-BR" dirty="0">
              <a:latin typeface="+mn-lt"/>
            </a:endParaRPr>
          </a:p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dirty="0" smtClean="0">
                <a:latin typeface="+mn-lt"/>
              </a:rPr>
              <a:t>Mantido pela Apache está na versão 1.9.4, Abril 2016.</a:t>
            </a:r>
          </a:p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pt-BR" dirty="0">
              <a:latin typeface="+mn-lt"/>
            </a:endParaRPr>
          </a:p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dirty="0" smtClean="0">
                <a:latin typeface="+mn-lt"/>
              </a:rPr>
              <a:t>O cliente mais usado é o 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dirty="0">
                <a:latin typeface="+mn-lt"/>
              </a:rPr>
              <a:t> </a:t>
            </a:r>
            <a:r>
              <a:rPr lang="pt-BR" dirty="0" smtClean="0">
                <a:latin typeface="+mn-lt"/>
              </a:rPr>
              <a:t>   </a:t>
            </a:r>
            <a:r>
              <a:rPr lang="pt-BR" dirty="0" err="1" smtClean="0">
                <a:latin typeface="+mn-lt"/>
              </a:rPr>
              <a:t>Tortoise</a:t>
            </a:r>
            <a:r>
              <a:rPr lang="pt-BR" dirty="0" smtClean="0">
                <a:latin typeface="+mn-lt"/>
              </a:rPr>
              <a:t> SVN. 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pt-BR" dirty="0">
              <a:latin typeface="+mn-lt"/>
            </a:endParaRPr>
          </a:p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dirty="0" smtClean="0">
                <a:latin typeface="+mn-lt"/>
              </a:rPr>
              <a:t>Integrável </a:t>
            </a:r>
            <a:r>
              <a:rPr lang="pt-BR" dirty="0">
                <a:latin typeface="+mn-lt"/>
              </a:rPr>
              <a:t>com </a:t>
            </a:r>
            <a:r>
              <a:rPr lang="pt-BR" dirty="0" smtClean="0">
                <a:latin typeface="+mn-lt"/>
              </a:rPr>
              <a:t>várias ferramentas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dirty="0">
                <a:latin typeface="+mn-lt"/>
              </a:rPr>
              <a:t> </a:t>
            </a:r>
            <a:r>
              <a:rPr lang="pt-BR" dirty="0" smtClean="0">
                <a:latin typeface="+mn-lt"/>
              </a:rPr>
              <a:t>   em diferentes SO.</a:t>
            </a:r>
          </a:p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pt-BR" dirty="0">
              <a:latin typeface="+mn-lt"/>
            </a:endParaRPr>
          </a:p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pt-BR" dirty="0">
              <a:solidFill>
                <a:srgbClr val="000000"/>
              </a:solidFill>
              <a:latin typeface="+mn-lt"/>
            </a:endParaRPr>
          </a:p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pt-BR" dirty="0" smtClean="0">
              <a:solidFill>
                <a:srgbClr val="000000"/>
              </a:solidFill>
              <a:latin typeface="+mn-lt"/>
            </a:endParaRPr>
          </a:p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pt-BR" dirty="0" smtClean="0">
              <a:solidFill>
                <a:srgbClr val="000000"/>
              </a:solidFill>
              <a:latin typeface="+mn-lt"/>
            </a:endParaRPr>
          </a:p>
          <a:p>
            <a:pPr algn="just" eaLnBrk="1" hangingPunct="1">
              <a:spcBef>
                <a:spcPct val="50000"/>
              </a:spcBef>
              <a:defRPr/>
            </a:pPr>
            <a:endParaRPr lang="pt-BR" dirty="0" smtClean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4"/>
          <p:cNvSpPr txBox="1">
            <a:spLocks noChangeArrowheads="1"/>
          </p:cNvSpPr>
          <p:nvPr/>
        </p:nvSpPr>
        <p:spPr bwMode="auto">
          <a:xfrm>
            <a:off x="469366" y="1093376"/>
            <a:ext cx="822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b="1" dirty="0" smtClean="0">
                <a:solidFill>
                  <a:srgbClr val="000000"/>
                </a:solidFill>
                <a:latin typeface="+mn-lt"/>
              </a:rPr>
              <a:t>Arquitetura Cliente-Servidor SVN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44450"/>
            <a:ext cx="8001000" cy="820738"/>
          </a:xfrm>
        </p:spPr>
        <p:txBody>
          <a:bodyPr/>
          <a:lstStyle/>
          <a:p>
            <a:r>
              <a:rPr lang="pt-BR" dirty="0" err="1" smtClean="0">
                <a:ea typeface="ＭＳ Ｐゴシック" charset="-128"/>
              </a:rPr>
              <a:t>Subversion</a:t>
            </a:r>
            <a:r>
              <a:rPr lang="pt-BR" dirty="0" smtClean="0">
                <a:ea typeface="ＭＳ Ｐゴシック" charset="-128"/>
              </a:rPr>
              <a:t>: </a:t>
            </a:r>
            <a:r>
              <a:rPr lang="pt-BR" dirty="0">
                <a:ea typeface="ＭＳ Ｐゴシック" charset="-128"/>
              </a:rPr>
              <a:t>Controle de </a:t>
            </a:r>
            <a:r>
              <a:rPr lang="pt-BR" dirty="0" smtClean="0">
                <a:ea typeface="ＭＳ Ｐゴシック" charset="-128"/>
              </a:rPr>
              <a:t>Versão Centralizado</a:t>
            </a:r>
            <a:endParaRPr lang="en-US" dirty="0" smtClean="0">
              <a:ea typeface="ＭＳ Ｐゴシック" charset="-128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962666" cy="52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754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4"/>
          <p:cNvSpPr txBox="1">
            <a:spLocks noChangeArrowheads="1"/>
          </p:cNvSpPr>
          <p:nvPr/>
        </p:nvSpPr>
        <p:spPr bwMode="auto">
          <a:xfrm>
            <a:off x="469900" y="1182688"/>
            <a:ext cx="8229600" cy="12001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dirty="0" smtClean="0">
                <a:solidFill>
                  <a:srgbClr val="000000"/>
                </a:solidFill>
                <a:latin typeface="+mn-lt"/>
              </a:rPr>
              <a:t>O comando de </a:t>
            </a:r>
            <a:r>
              <a:rPr lang="pt-BR" dirty="0" err="1" smtClean="0">
                <a:solidFill>
                  <a:srgbClr val="000000"/>
                </a:solidFill>
                <a:latin typeface="+mn-lt"/>
              </a:rPr>
              <a:t>Check</a:t>
            </a:r>
            <a:r>
              <a:rPr lang="pt-BR" dirty="0" smtClean="0">
                <a:solidFill>
                  <a:srgbClr val="000000"/>
                </a:solidFill>
                <a:latin typeface="+mn-lt"/>
              </a:rPr>
              <a:t>-Out cria uma cópia de trabalho em uma pasta local e as pastas e arquivos ocultos .SVN fazem o controle de alterações e sincronismo.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ea typeface="ＭＳ Ｐゴシック" pitchFamily="34" charset="-128"/>
              </a:rPr>
              <a:t>Subversion: Controle de Versão Centralizado</a:t>
            </a: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2636838"/>
            <a:ext cx="7416800" cy="319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ea typeface="ＭＳ Ｐゴシック" pitchFamily="34" charset="-128"/>
              </a:rPr>
              <a:t>Subversion: Controle de Versão Centralizado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69900" y="1093788"/>
            <a:ext cx="8229600" cy="4619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b="1" dirty="0" smtClean="0">
                <a:solidFill>
                  <a:srgbClr val="000000"/>
                </a:solidFill>
                <a:latin typeface="+mn-lt"/>
              </a:rPr>
              <a:t>Configuração do Trabalho em Equipe no SVN </a:t>
            </a:r>
          </a:p>
        </p:txBody>
      </p:sp>
      <p:pic>
        <p:nvPicPr>
          <p:cNvPr id="4505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675" y="1730375"/>
            <a:ext cx="878522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4"/>
          <p:cNvSpPr txBox="1">
            <a:spLocks noChangeArrowheads="1"/>
          </p:cNvSpPr>
          <p:nvPr/>
        </p:nvSpPr>
        <p:spPr bwMode="auto">
          <a:xfrm>
            <a:off x="469900" y="1093788"/>
            <a:ext cx="8229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342900" indent="-342900" algn="ctr" eaLnBrk="0" hangingPunct="0">
              <a:buFont typeface="Aria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 b="1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Controle de Sincronização</a:t>
            </a:r>
            <a:r>
              <a:rPr lang="pt-BR" sz="240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ea typeface="ＭＳ Ｐゴシック" pitchFamily="34" charset="-128"/>
              </a:rPr>
              <a:t>Subversion: Controle de Versão Centralizado</a:t>
            </a: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889125"/>
            <a:ext cx="8135937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738" y="4394200"/>
            <a:ext cx="8172450" cy="232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TextBox 1"/>
          <p:cNvSpPr txBox="1">
            <a:spLocks noChangeArrowheads="1"/>
          </p:cNvSpPr>
          <p:nvPr/>
        </p:nvSpPr>
        <p:spPr bwMode="auto">
          <a:xfrm>
            <a:off x="611188" y="1946275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6086" name="TextBox 7"/>
          <p:cNvSpPr txBox="1">
            <a:spLocks noChangeArrowheads="1"/>
          </p:cNvSpPr>
          <p:nvPr/>
        </p:nvSpPr>
        <p:spPr bwMode="auto">
          <a:xfrm>
            <a:off x="3492500" y="1947863"/>
            <a:ext cx="330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6087" name="TextBox 8"/>
          <p:cNvSpPr txBox="1">
            <a:spLocks noChangeArrowheads="1"/>
          </p:cNvSpPr>
          <p:nvPr/>
        </p:nvSpPr>
        <p:spPr bwMode="auto">
          <a:xfrm>
            <a:off x="6227763" y="1947863"/>
            <a:ext cx="3317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6088" name="TextBox 9"/>
          <p:cNvSpPr txBox="1">
            <a:spLocks noChangeArrowheads="1"/>
          </p:cNvSpPr>
          <p:nvPr/>
        </p:nvSpPr>
        <p:spPr bwMode="auto">
          <a:xfrm>
            <a:off x="611188" y="4437063"/>
            <a:ext cx="3317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6089" name="TextBox 10"/>
          <p:cNvSpPr txBox="1">
            <a:spLocks noChangeArrowheads="1"/>
          </p:cNvSpPr>
          <p:nvPr/>
        </p:nvSpPr>
        <p:spPr bwMode="auto">
          <a:xfrm>
            <a:off x="3248025" y="4508500"/>
            <a:ext cx="3317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46090" name="TextBox 11"/>
          <p:cNvSpPr txBox="1">
            <a:spLocks noChangeArrowheads="1"/>
          </p:cNvSpPr>
          <p:nvPr/>
        </p:nvSpPr>
        <p:spPr bwMode="auto">
          <a:xfrm>
            <a:off x="6026150" y="4494213"/>
            <a:ext cx="3317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/>
      <p:bldP spid="46086" grpId="0"/>
      <p:bldP spid="46087" grpId="0"/>
      <p:bldP spid="46088" grpId="0"/>
      <p:bldP spid="46089" grpId="0"/>
      <p:bldP spid="4609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ea typeface="ＭＳ Ｐゴシック" pitchFamily="34" charset="-128"/>
              </a:rPr>
              <a:t>Sistemas de Controle de Versão Distribuído</a:t>
            </a: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47106" name="Picture 1" descr="Controle Distribuid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7125" y="1052513"/>
            <a:ext cx="5487988" cy="582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6" name="Text Box 4"/>
          <p:cNvSpPr txBox="1">
            <a:spLocks noChangeArrowheads="1"/>
          </p:cNvSpPr>
          <p:nvPr/>
        </p:nvSpPr>
        <p:spPr bwMode="auto">
          <a:xfrm>
            <a:off x="238125" y="1108075"/>
            <a:ext cx="3525838" cy="52038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dirty="0">
                <a:latin typeface="+mn-lt"/>
              </a:rPr>
              <a:t>N</a:t>
            </a:r>
            <a:r>
              <a:rPr lang="pt-BR" dirty="0" smtClean="0">
                <a:latin typeface="+mn-lt"/>
              </a:rPr>
              <a:t>ão </a:t>
            </a:r>
            <a:r>
              <a:rPr lang="pt-BR" dirty="0">
                <a:latin typeface="+mn-lt"/>
              </a:rPr>
              <a:t>é necessário um servidor central já que qualquer nó funciona como </a:t>
            </a:r>
            <a:r>
              <a:rPr lang="pt-BR" dirty="0" smtClean="0">
                <a:latin typeface="+mn-lt"/>
              </a:rPr>
              <a:t>um servidor.</a:t>
            </a:r>
          </a:p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pt-BR" dirty="0" smtClean="0">
              <a:latin typeface="+mn-lt"/>
            </a:endParaRPr>
          </a:p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dirty="0" smtClean="0">
                <a:latin typeface="+mn-lt"/>
              </a:rPr>
              <a:t>Cada </a:t>
            </a:r>
            <a:r>
              <a:rPr lang="pt-BR" dirty="0" err="1">
                <a:latin typeface="+mn-lt"/>
              </a:rPr>
              <a:t>checkout</a:t>
            </a:r>
            <a:r>
              <a:rPr lang="pt-BR" dirty="0">
                <a:latin typeface="+mn-lt"/>
              </a:rPr>
              <a:t> </a:t>
            </a:r>
            <a:r>
              <a:rPr lang="pt-BR" dirty="0" smtClean="0">
                <a:latin typeface="+mn-lt"/>
              </a:rPr>
              <a:t>é </a:t>
            </a:r>
            <a:r>
              <a:rPr lang="pt-BR" dirty="0">
                <a:latin typeface="+mn-lt"/>
              </a:rPr>
              <a:t>na prática um backup completo de todos os dados </a:t>
            </a:r>
            <a:r>
              <a:rPr lang="pt-BR" dirty="0" smtClean="0">
                <a:latin typeface="+mn-lt"/>
              </a:rPr>
              <a:t>do repositório.</a:t>
            </a:r>
            <a:endParaRPr lang="pt-BR" dirty="0" smtClean="0">
              <a:solidFill>
                <a:srgbClr val="000000"/>
              </a:solidFill>
              <a:latin typeface="+mn-lt"/>
            </a:endParaRPr>
          </a:p>
          <a:p>
            <a:pPr marL="342900" indent="-342900" algn="just"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pt-BR" dirty="0" smtClean="0">
              <a:solidFill>
                <a:srgbClr val="000000"/>
              </a:solidFill>
              <a:latin typeface="+mn-lt"/>
            </a:endParaRPr>
          </a:p>
          <a:p>
            <a:pPr marL="342900" indent="-342900" algn="just" eaLnBrk="1" hangingPunct="1">
              <a:spcBef>
                <a:spcPct val="50000"/>
              </a:spcBef>
              <a:buFont typeface="Arial"/>
              <a:buChar char="•"/>
              <a:defRPr/>
            </a:pPr>
            <a:r>
              <a:rPr lang="pt-BR" dirty="0" err="1" smtClean="0">
                <a:solidFill>
                  <a:srgbClr val="000000"/>
                </a:solidFill>
                <a:latin typeface="+mn-lt"/>
              </a:rPr>
              <a:t>Git</a:t>
            </a:r>
            <a:r>
              <a:rPr lang="pt-BR" dirty="0" smtClean="0">
                <a:solidFill>
                  <a:srgbClr val="000000"/>
                </a:solidFill>
                <a:latin typeface="+mn-lt"/>
              </a:rPr>
              <a:t>, Mercurial, </a:t>
            </a:r>
          </a:p>
          <a:p>
            <a:pPr marL="342900" indent="-342900" algn="just" eaLnBrk="1" hangingPunct="1">
              <a:spcBef>
                <a:spcPct val="50000"/>
              </a:spcBef>
              <a:buFont typeface="Arial"/>
              <a:buChar char="•"/>
              <a:defRPr/>
            </a:pPr>
            <a:r>
              <a:rPr lang="pt-BR" dirty="0" err="1" smtClean="0">
                <a:solidFill>
                  <a:srgbClr val="000000"/>
                </a:solidFill>
                <a:latin typeface="+mn-lt"/>
              </a:rPr>
              <a:t>Bazzar</a:t>
            </a:r>
            <a:r>
              <a:rPr lang="pt-BR" dirty="0" smtClean="0">
                <a:solidFill>
                  <a:srgbClr val="000000"/>
                </a:solidFill>
                <a:latin typeface="+mn-lt"/>
              </a:rPr>
              <a:t>, </a:t>
            </a:r>
            <a:r>
              <a:rPr lang="pt-BR" dirty="0" err="1" smtClean="0">
                <a:solidFill>
                  <a:srgbClr val="000000"/>
                </a:solidFill>
                <a:latin typeface="+mn-lt"/>
              </a:rPr>
              <a:t>Darcs</a:t>
            </a:r>
            <a:r>
              <a:rPr lang="pt-BR" dirty="0" smtClean="0">
                <a:solidFill>
                  <a:srgbClr val="000000"/>
                </a:solidFill>
                <a:latin typeface="+mn-l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ea typeface="ＭＳ Ｐゴシック" pitchFamily="34" charset="-128"/>
              </a:rPr>
              <a:t>Git: Controle de Versão Distribuído</a:t>
            </a: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48130" name="Picture 1" descr="gi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04025" y="981075"/>
            <a:ext cx="2225675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409575" y="1093788"/>
            <a:ext cx="66230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 eaLnBrk="0" hangingPunct="0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Atualmente, a ferramenta Git é amplamente utilizada para controle de versão, sendo uma tendência corporativa.</a:t>
            </a:r>
          </a:p>
          <a:p>
            <a:pPr marL="342900" indent="-342900" algn="just" eaLnBrk="0" hangingPunct="0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4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  <a:p>
            <a:pPr marL="342900" indent="-342900" algn="just" eaLnBrk="0" hangingPunct="0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Utilizada a partir de 2005 pela comunidade Linux em substituição ao BitKeeper. 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423863" y="3644900"/>
            <a:ext cx="825182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 eaLnBrk="0" hangingPunct="0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>
                <a:latin typeface="Arial" charset="0"/>
                <a:ea typeface="ＭＳ Ｐゴシック" pitchFamily="34" charset="-128"/>
              </a:rPr>
              <a:t>Sistemas distribuídos, como o Git, permitem trabalhar com vários repositórios remotos com os quais pode-se colaborar, permitindo trabalhos em conjunto em projetos.</a:t>
            </a:r>
          </a:p>
          <a:p>
            <a:pPr marL="342900" indent="-342900" algn="just" eaLnBrk="0" hangingPunct="0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400">
              <a:latin typeface="Arial" charset="0"/>
              <a:ea typeface="ＭＳ Ｐゴシック" pitchFamily="34" charset="-128"/>
            </a:endParaRPr>
          </a:p>
          <a:p>
            <a:pPr marL="342900" indent="-342900" algn="just" eaLnBrk="0" hangingPunct="0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>
                <a:latin typeface="Arial" charset="0"/>
                <a:ea typeface="ＭＳ Ｐゴシック" pitchFamily="34" charset="-128"/>
              </a:rPr>
              <a:t>GitHub é um serviço de web hosting compartilhado para projetos que controlam a versão com o Git.</a:t>
            </a:r>
            <a:endParaRPr lang="pt-BR" sz="24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4"/>
          <p:cNvSpPr txBox="1">
            <a:spLocks noChangeArrowheads="1"/>
          </p:cNvSpPr>
          <p:nvPr/>
        </p:nvSpPr>
        <p:spPr bwMode="auto">
          <a:xfrm>
            <a:off x="395288" y="1093788"/>
            <a:ext cx="8424862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 eaLnBrk="0" hangingPunct="0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A maioria dos sistemas de controle de versão armazenam uma lista de mudanças por arquivo.</a:t>
            </a:r>
          </a:p>
          <a:p>
            <a:pPr marL="342900" indent="-342900" algn="just" eaLnBrk="0" hangingPunct="0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4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  <a:p>
            <a:pPr marL="342900" indent="-342900" algn="just" eaLnBrk="0" hangingPunct="0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Ao contrário, o Git considera dados como snapshots e em um commit só é armazenada uma referência, um link para arquivos idênticos aos anteriores já salvos.  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ea typeface="ＭＳ Ｐゴシック" pitchFamily="34" charset="-128"/>
              </a:rPr>
              <a:t>Git: Controle de Versão Distribuído</a:t>
            </a: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49155" name="Picture 1" descr="Git SnapSho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3703638"/>
            <a:ext cx="7920037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4"/>
          <p:cNvSpPr txBox="1">
            <a:spLocks noChangeArrowheads="1"/>
          </p:cNvSpPr>
          <p:nvPr/>
        </p:nvSpPr>
        <p:spPr bwMode="auto">
          <a:xfrm>
            <a:off x="469900" y="1203325"/>
            <a:ext cx="8229600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spcBef>
                <a:spcPct val="50000"/>
              </a:spcBef>
              <a:buFont typeface="Arial" charset="0"/>
              <a:buChar char="•"/>
            </a:pPr>
            <a:r>
              <a:rPr lang="pt-BR" sz="240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Algumas razões das mudanças no software são:</a:t>
            </a:r>
          </a:p>
          <a:p>
            <a:pPr marL="1200150" lvl="1" indent="-457200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E</a:t>
            </a:r>
            <a:r>
              <a:rPr lang="pt-BR" sz="2400">
                <a:solidFill>
                  <a:srgbClr val="000000"/>
                </a:solidFill>
                <a:latin typeface="Arial" charset="0"/>
              </a:rPr>
              <a:t>rros e defeitos identificados;</a:t>
            </a:r>
            <a:endParaRPr lang="pt-BR" sz="24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  <a:p>
            <a:pPr marL="1200150" lvl="1" indent="-457200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pt-BR" sz="240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Alterações das funcionalidades atuais; </a:t>
            </a:r>
          </a:p>
          <a:p>
            <a:pPr marL="1200150" lvl="1" indent="-457200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pt-BR" sz="240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Novas funcionalidades;</a:t>
            </a:r>
          </a:p>
          <a:p>
            <a:pPr marL="1200150" lvl="1" indent="-457200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pt-BR" sz="240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Novas tecnologias; </a:t>
            </a:r>
          </a:p>
          <a:p>
            <a:pPr marL="1200150" lvl="1" indent="-457200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pt-BR" sz="240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Novos negócios ou condições de mercado;</a:t>
            </a:r>
          </a:p>
          <a:p>
            <a:pPr marL="1200150" lvl="1" indent="-457200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pt-BR" sz="240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Crescimento ou enxugamento do sistema;</a:t>
            </a:r>
          </a:p>
          <a:p>
            <a:pPr marL="1200150" lvl="1" indent="-457200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pt-BR" sz="240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Restrições orçamentárias ou de cronograma.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ＭＳ Ｐゴシック" pitchFamily="34" charset="-128"/>
              </a:rPr>
              <a:t>Como visto antes...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4"/>
          <p:cNvSpPr txBox="1">
            <a:spLocks noChangeArrowheads="1"/>
          </p:cNvSpPr>
          <p:nvPr/>
        </p:nvSpPr>
        <p:spPr bwMode="auto">
          <a:xfrm>
            <a:off x="469900" y="1093788"/>
            <a:ext cx="82296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 eaLnBrk="0" hangingPunct="0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>
                <a:latin typeface="Arial" charset="0"/>
                <a:ea typeface="ＭＳ Ｐゴシック" pitchFamily="34" charset="-128"/>
              </a:rPr>
              <a:t>A maior parte das operações no Git precisam apenas de recursos e arquivos locais para operar.</a:t>
            </a:r>
          </a:p>
          <a:p>
            <a:pPr marL="1085850" lvl="1" indent="-342900" algn="just" eaLnBrk="0" hangingPunct="0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>
                <a:latin typeface="Arial" charset="0"/>
                <a:ea typeface="ＭＳ Ｐゴシック" pitchFamily="34" charset="-128"/>
              </a:rPr>
              <a:t>Exemplo: acesso ao histórico do projeto</a:t>
            </a:r>
          </a:p>
          <a:p>
            <a:pPr marL="1085850" lvl="1" indent="-342900" algn="just" eaLnBrk="0" hangingPunct="0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400">
              <a:latin typeface="Arial" charset="0"/>
              <a:ea typeface="ＭＳ Ｐゴシック" pitchFamily="34" charset="-128"/>
            </a:endParaRPr>
          </a:p>
          <a:p>
            <a:pPr marL="342900" indent="-342900" algn="just" eaLnBrk="0" hangingPunct="0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>
                <a:latin typeface="Arial" charset="0"/>
                <a:ea typeface="ＭＳ Ｐゴシック" pitchFamily="34" charset="-128"/>
              </a:rPr>
              <a:t>Git realiza integridade dos dados através de Checksum, especificamente usando o hash SHA-1.</a:t>
            </a:r>
          </a:p>
          <a:p>
            <a:pPr marL="342900" indent="-342900" algn="just" eaLnBrk="0" hangingPunct="0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400">
              <a:latin typeface="Arial" charset="0"/>
              <a:ea typeface="ＭＳ Ｐゴシック" pitchFamily="34" charset="-128"/>
            </a:endParaRPr>
          </a:p>
          <a:p>
            <a:pPr marL="342900" indent="-342900" algn="just" eaLnBrk="0" hangingPunct="0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>
                <a:latin typeface="Arial" charset="0"/>
                <a:ea typeface="ＭＳ Ｐゴシック" pitchFamily="34" charset="-128"/>
              </a:rPr>
              <a:t>Os arquivos controlados pelo Git estão em 3 estados:</a:t>
            </a:r>
          </a:p>
          <a:p>
            <a:pPr marL="342900" indent="-342900" algn="just" eaLnBrk="0" hangingPunct="0">
              <a:buFont typeface="Arial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 b="1">
                <a:latin typeface="Arial" charset="0"/>
                <a:ea typeface="ＭＳ Ｐゴシック" pitchFamily="34" charset="-128"/>
              </a:rPr>
              <a:t>Consolidado</a:t>
            </a:r>
            <a:r>
              <a:rPr lang="pt-BR" sz="2400">
                <a:latin typeface="Arial" charset="0"/>
                <a:ea typeface="ＭＳ Ｐゴシック" pitchFamily="34" charset="-128"/>
              </a:rPr>
              <a:t> (commited): dados no working directory</a:t>
            </a:r>
          </a:p>
          <a:p>
            <a:pPr marL="342900" indent="-342900" algn="just" eaLnBrk="0" hangingPunct="0">
              <a:buFont typeface="Arial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400" b="1">
              <a:latin typeface="Arial" charset="0"/>
              <a:ea typeface="ＭＳ Ｐゴシック" pitchFamily="34" charset="-128"/>
            </a:endParaRPr>
          </a:p>
          <a:p>
            <a:pPr marL="342900" indent="-342900" algn="just" eaLnBrk="0" hangingPunct="0">
              <a:buFont typeface="Arial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 b="1">
                <a:latin typeface="Arial" charset="0"/>
                <a:ea typeface="ＭＳ Ｐゴシック" pitchFamily="34" charset="-128"/>
              </a:rPr>
              <a:t>Modificado </a:t>
            </a:r>
            <a:r>
              <a:rPr lang="pt-BR" sz="2400">
                <a:latin typeface="Arial" charset="0"/>
                <a:ea typeface="ＭＳ Ｐゴシック" pitchFamily="34" charset="-128"/>
              </a:rPr>
              <a:t>(modified): arquivo que sofreu mudanças</a:t>
            </a:r>
          </a:p>
          <a:p>
            <a:pPr marL="342900" indent="-342900" algn="just" eaLnBrk="0" hangingPunct="0">
              <a:buFont typeface="Arial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400" b="1">
              <a:latin typeface="Arial" charset="0"/>
              <a:ea typeface="ＭＳ Ｐゴシック" pitchFamily="34" charset="-128"/>
            </a:endParaRPr>
          </a:p>
          <a:p>
            <a:pPr marL="342900" indent="-342900" algn="just" eaLnBrk="0" hangingPunct="0">
              <a:buFont typeface="Arial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 b="1">
                <a:latin typeface="Arial" charset="0"/>
                <a:ea typeface="ＭＳ Ｐゴシック" pitchFamily="34" charset="-128"/>
              </a:rPr>
              <a:t>Preparado</a:t>
            </a:r>
            <a:r>
              <a:rPr lang="pt-BR" sz="2400">
                <a:latin typeface="Arial" charset="0"/>
                <a:ea typeface="ＭＳ Ｐゴシック" pitchFamily="34" charset="-128"/>
              </a:rPr>
              <a:t> (staged): arquivo é marcado como modificado para fazer parte do próximo commit.</a:t>
            </a:r>
          </a:p>
          <a:p>
            <a:pPr marL="342900" indent="-342900" algn="just" eaLnBrk="0" hangingPunct="0">
              <a:buFont typeface="Aria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4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ea typeface="ＭＳ Ｐゴシック" pitchFamily="34" charset="-128"/>
              </a:rPr>
              <a:t>Git: Controle de Versão Distribuído</a:t>
            </a:r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ea typeface="ＭＳ Ｐゴシック" pitchFamily="34" charset="-128"/>
              </a:rPr>
              <a:t>Git: Controle de Versão Distribuído</a:t>
            </a: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51202" name="Picture 1" descr="git 3 estados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88"/>
            <a:ext cx="5824538" cy="535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1750" y="3024188"/>
            <a:ext cx="40322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eaLnBrk="0" hangingPunct="0">
              <a:buFont typeface="Arial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>
                <a:latin typeface="Arial" charset="0"/>
                <a:ea typeface="ＭＳ Ｐゴシック" pitchFamily="34" charset="-128"/>
              </a:rPr>
              <a:t>Copie o repositório Git</a:t>
            </a:r>
          </a:p>
          <a:p>
            <a:pPr marL="457200" indent="-457200" algn="just" eaLnBrk="0" hangingPunct="0">
              <a:buFont typeface="Arial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>
                <a:latin typeface="Arial" charset="0"/>
                <a:ea typeface="ＭＳ Ｐゴシック" pitchFamily="34" charset="-128"/>
              </a:rPr>
              <a:t>Execute o check-out</a:t>
            </a:r>
          </a:p>
          <a:p>
            <a:pPr marL="457200" indent="-457200" algn="just" eaLnBrk="0" hangingPunct="0">
              <a:buFont typeface="Arial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>
                <a:latin typeface="Arial" charset="0"/>
                <a:ea typeface="ＭＳ Ｐゴシック" pitchFamily="34" charset="-128"/>
              </a:rPr>
              <a:t>Modifique arquivos no diretório de trabalho</a:t>
            </a:r>
          </a:p>
          <a:p>
            <a:pPr marL="457200" indent="-457200" algn="just" eaLnBrk="0" hangingPunct="0">
              <a:buFont typeface="Arial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>
                <a:latin typeface="Arial" charset="0"/>
                <a:ea typeface="ＭＳ Ｐゴシック" pitchFamily="34" charset="-128"/>
              </a:rPr>
              <a:t>Selecione arquivos, adicionando snapshots</a:t>
            </a:r>
          </a:p>
          <a:p>
            <a:pPr marL="457200" indent="-457200" algn="just" eaLnBrk="0" hangingPunct="0">
              <a:buFont typeface="Arial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400">
              <a:latin typeface="Arial" charset="0"/>
              <a:ea typeface="ＭＳ Ｐゴシック" pitchFamily="34" charset="-128"/>
            </a:endParaRPr>
          </a:p>
          <a:p>
            <a:pPr marL="457200" indent="-457200" algn="just" eaLnBrk="0" hangingPunct="0">
              <a:buFont typeface="Arial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>
                <a:latin typeface="Arial" charset="0"/>
                <a:ea typeface="ＭＳ Ｐゴシック" pitchFamily="34" charset="-128"/>
              </a:rPr>
              <a:t>Commit da área de preparação para o repositório Git </a:t>
            </a:r>
          </a:p>
        </p:txBody>
      </p:sp>
      <p:sp>
        <p:nvSpPr>
          <p:cNvPr id="62466" name="Text Box 4"/>
          <p:cNvSpPr txBox="1">
            <a:spLocks noChangeArrowheads="1"/>
          </p:cNvSpPr>
          <p:nvPr/>
        </p:nvSpPr>
        <p:spPr bwMode="auto">
          <a:xfrm>
            <a:off x="5627688" y="2622550"/>
            <a:ext cx="3816350" cy="457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b="1" dirty="0" smtClean="0">
                <a:latin typeface="+mn-lt"/>
              </a:rPr>
              <a:t>Workflow básico do </a:t>
            </a:r>
            <a:r>
              <a:rPr lang="pt-BR" b="1" dirty="0" err="1" smtClean="0">
                <a:latin typeface="+mn-lt"/>
              </a:rPr>
              <a:t>Git</a:t>
            </a:r>
            <a:endParaRPr lang="pt-BR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68760"/>
            <a:ext cx="8725437" cy="4864995"/>
          </a:xfrm>
        </p:spPr>
        <p:txBody>
          <a:bodyPr/>
          <a:lstStyle/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Realizar o </a:t>
            </a:r>
            <a:r>
              <a:rPr lang="pt-BR" i="1" dirty="0" err="1">
                <a:solidFill>
                  <a:schemeClr val="tx1"/>
                </a:solidFill>
                <a:cs typeface="Calibri" pitchFamily="34" charset="0"/>
              </a:rPr>
              <a:t>check</a:t>
            </a:r>
            <a:r>
              <a:rPr lang="pt-BR" i="1" dirty="0">
                <a:solidFill>
                  <a:schemeClr val="tx1"/>
                </a:solidFill>
                <a:cs typeface="Calibri" pitchFamily="34" charset="0"/>
              </a:rPr>
              <a:t>-out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 do </a:t>
            </a:r>
            <a:r>
              <a:rPr lang="pt-BR" i="1" dirty="0" err="1">
                <a:solidFill>
                  <a:schemeClr val="tx1"/>
                </a:solidFill>
                <a:cs typeface="Calibri" pitchFamily="34" charset="0"/>
              </a:rPr>
              <a:t>mainline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 do sistema de gerenciamento de versões no </a:t>
            </a:r>
            <a:r>
              <a:rPr lang="pt-BR" i="1" dirty="0" err="1" smtClean="0">
                <a:solidFill>
                  <a:schemeClr val="tx1"/>
                </a:solidFill>
                <a:cs typeface="Calibri" pitchFamily="34" charset="0"/>
              </a:rPr>
              <a:t>workspace</a:t>
            </a: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 do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desenvolvedor.</a:t>
            </a: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endParaRPr lang="pt-BR" dirty="0" smtClean="0">
              <a:solidFill>
                <a:schemeClr val="tx1"/>
              </a:solidFill>
              <a:cs typeface="Calibri" pitchFamily="34" charset="0"/>
            </a:endParaRP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Construir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o sistema e executar testes automatizados para garantir que o sistema construído passe em todos os testes. </a:t>
            </a:r>
            <a:endParaRPr lang="pt-BR" dirty="0" smtClean="0">
              <a:solidFill>
                <a:schemeClr val="tx1"/>
              </a:solidFill>
              <a:cs typeface="Calibri" pitchFamily="34" charset="0"/>
            </a:endParaRPr>
          </a:p>
          <a:p>
            <a:pPr lvl="1" fontAlgn="t">
              <a:spcAft>
                <a:spcPts val="0"/>
              </a:spcAft>
            </a:pP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Se não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, a construção será interrompida e você deverá informar quem fez o último check-in do sistema de </a:t>
            </a:r>
            <a:r>
              <a:rPr lang="pt-BR" i="1" dirty="0" err="1" smtClean="0">
                <a:solidFill>
                  <a:schemeClr val="tx1"/>
                </a:solidFill>
                <a:cs typeface="Calibri" pitchFamily="34" charset="0"/>
              </a:rPr>
              <a:t>baseline</a:t>
            </a:r>
            <a:r>
              <a:rPr lang="pt-BR" dirty="0" smtClean="0">
                <a:cs typeface="Calibri" pitchFamily="34" charset="0"/>
              </a:rPr>
              <a:t>, que será </a:t>
            </a: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responsável ​​pela reparação do problema.</a:t>
            </a:r>
            <a:endParaRPr lang="pt-BR" dirty="0">
              <a:solidFill>
                <a:schemeClr val="tx1"/>
              </a:solidFill>
              <a:cs typeface="Calibri" pitchFamily="34" charset="0"/>
            </a:endParaRP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endParaRPr lang="pt-BR" dirty="0" smtClean="0">
              <a:solidFill>
                <a:schemeClr val="tx1"/>
              </a:solidFill>
              <a:cs typeface="Calibri" pitchFamily="34" charset="0"/>
            </a:endParaRP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Fazer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as mudanças para os componentes do sistema.</a:t>
            </a: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endParaRPr lang="pt-BR" dirty="0" smtClean="0">
              <a:solidFill>
                <a:schemeClr val="tx1"/>
              </a:solidFill>
              <a:cs typeface="Calibri" pitchFamily="34" charset="0"/>
            </a:endParaRP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Construir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o sistema no </a:t>
            </a:r>
            <a:r>
              <a:rPr lang="pt-BR" i="1" dirty="0" err="1" smtClean="0">
                <a:solidFill>
                  <a:schemeClr val="tx1"/>
                </a:solidFill>
                <a:cs typeface="Calibri" pitchFamily="34" charset="0"/>
              </a:rPr>
              <a:t>workspace</a:t>
            </a: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 e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executar novamente os testes do sistema. Se os testes falharem, continuar editando.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Integração Contínua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254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484784"/>
            <a:ext cx="8187359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Integração Contínua</a:t>
            </a:r>
          </a:p>
        </p:txBody>
      </p:sp>
    </p:spTree>
    <p:extLst>
      <p:ext uri="{BB962C8B-B14F-4D97-AF65-F5344CB8AC3E}">
        <p14:creationId xmlns:p14="http://schemas.microsoft.com/office/powerpoint/2010/main" val="7286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725437" cy="4864995"/>
          </a:xfrm>
        </p:spPr>
        <p:txBody>
          <a:bodyPr/>
          <a:lstStyle/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Uma vez que o sistema passou nos testes, verificar no sistema construído, mas não aprovar como novo </a:t>
            </a:r>
            <a:r>
              <a:rPr lang="pt-BR" i="1" dirty="0" err="1" smtClean="0">
                <a:solidFill>
                  <a:schemeClr val="tx1"/>
                </a:solidFill>
                <a:cs typeface="Calibri" pitchFamily="34" charset="0"/>
              </a:rPr>
              <a:t>baseline</a:t>
            </a: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 de sistema. </a:t>
            </a: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endParaRPr lang="pt-BR" dirty="0" smtClean="0">
              <a:solidFill>
                <a:schemeClr val="tx1"/>
              </a:solidFill>
              <a:cs typeface="Calibri" pitchFamily="34" charset="0"/>
            </a:endParaRP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Construir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o sistema no servidor de construção e executar os </a:t>
            </a: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testes, no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caso de outros componentes terem sido modificados depois de já ter acontecido o </a:t>
            </a:r>
            <a:r>
              <a:rPr lang="pt-BR" i="1" dirty="0" err="1">
                <a:solidFill>
                  <a:schemeClr val="tx1"/>
                </a:solidFill>
                <a:cs typeface="Calibri" pitchFamily="34" charset="0"/>
              </a:rPr>
              <a:t>check</a:t>
            </a:r>
            <a:r>
              <a:rPr lang="pt-BR" i="1" dirty="0">
                <a:solidFill>
                  <a:schemeClr val="tx1"/>
                </a:solidFill>
                <a:cs typeface="Calibri" pitchFamily="34" charset="0"/>
              </a:rPr>
              <a:t>-out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 do sistema. </a:t>
            </a:r>
            <a:endParaRPr lang="pt-BR" dirty="0" smtClean="0">
              <a:solidFill>
                <a:schemeClr val="tx1"/>
              </a:solidFill>
              <a:cs typeface="Calibri" pitchFamily="34" charset="0"/>
            </a:endParaRP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endParaRPr lang="pt-BR" dirty="0" smtClean="0">
              <a:solidFill>
                <a:schemeClr val="tx1"/>
              </a:solidFill>
              <a:cs typeface="Calibri" pitchFamily="34" charset="0"/>
            </a:endParaRP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Se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este for o caso, fazer o </a:t>
            </a:r>
            <a:r>
              <a:rPr lang="pt-BR" i="1" dirty="0" err="1">
                <a:solidFill>
                  <a:schemeClr val="tx1"/>
                </a:solidFill>
                <a:cs typeface="Calibri" pitchFamily="34" charset="0"/>
              </a:rPr>
              <a:t>check</a:t>
            </a:r>
            <a:r>
              <a:rPr lang="pt-BR" i="1" dirty="0">
                <a:solidFill>
                  <a:schemeClr val="tx1"/>
                </a:solidFill>
                <a:cs typeface="Calibri" pitchFamily="34" charset="0"/>
              </a:rPr>
              <a:t>-out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 dos componentes que falharam e editar esses testes passem em seu espaço de trabalho privado.</a:t>
            </a: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endParaRPr lang="pt-BR" dirty="0" smtClean="0">
              <a:solidFill>
                <a:schemeClr val="tx1"/>
              </a:solidFill>
              <a:cs typeface="Calibri" pitchFamily="34" charset="0"/>
            </a:endParaRP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Se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o sistema passar nos testes sobre o sistema de construção, e </a:t>
            </a: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as mudanças forem aprovadas, então uma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nova </a:t>
            </a:r>
            <a:r>
              <a:rPr lang="pt-BR" i="1" dirty="0" err="1">
                <a:solidFill>
                  <a:schemeClr val="tx1"/>
                </a:solidFill>
                <a:cs typeface="Calibri" pitchFamily="34" charset="0"/>
              </a:rPr>
              <a:t>baseline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pt-BR" dirty="0" smtClean="0">
                <a:cs typeface="Calibri" pitchFamily="34" charset="0"/>
              </a:rPr>
              <a:t>é adicionada</a:t>
            </a: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 a </a:t>
            </a:r>
            <a:r>
              <a:rPr lang="pt-BR" i="1" dirty="0" err="1">
                <a:solidFill>
                  <a:schemeClr val="tx1"/>
                </a:solidFill>
                <a:cs typeface="Calibri" pitchFamily="34" charset="0"/>
              </a:rPr>
              <a:t>mainline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 de sistema.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Integração Contínua</a:t>
            </a:r>
          </a:p>
        </p:txBody>
      </p:sp>
    </p:spTree>
    <p:extLst>
      <p:ext uri="{BB962C8B-B14F-4D97-AF65-F5344CB8AC3E}">
        <p14:creationId xmlns:p14="http://schemas.microsoft.com/office/powerpoint/2010/main" val="26338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25437" cy="4864995"/>
          </a:xfrm>
        </p:spPr>
        <p:txBody>
          <a:bodyPr/>
          <a:lstStyle/>
          <a:p>
            <a:pPr lvl="0" algn="just" fontAlgn="t">
              <a:spcAft>
                <a:spcPts val="1200"/>
              </a:spcAft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A organização responsável pelo desenvolvimento define um tempo de entrega para os componentes do sistema: </a:t>
            </a:r>
          </a:p>
          <a:p>
            <a:pPr marL="799200" lvl="0" algn="just" fontAlgn="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cs typeface="Calibri" pitchFamily="34" charset="0"/>
              </a:rPr>
              <a:t>Caso </a:t>
            </a:r>
            <a:r>
              <a:rPr lang="pt-BR" sz="2000" dirty="0">
                <a:solidFill>
                  <a:schemeClr val="tx1"/>
                </a:solidFill>
                <a:cs typeface="Calibri" pitchFamily="34" charset="0"/>
              </a:rPr>
              <a:t>os desenvolvedores tenham novas versões dos componentes que </a:t>
            </a:r>
            <a:r>
              <a:rPr lang="pt-BR" sz="2000" dirty="0" smtClean="0">
                <a:solidFill>
                  <a:schemeClr val="tx1"/>
                </a:solidFill>
                <a:cs typeface="Calibri" pitchFamily="34" charset="0"/>
              </a:rPr>
              <a:t>estão escrevendo, eles devem entregá-las nesse período.</a:t>
            </a:r>
          </a:p>
          <a:p>
            <a:pPr marL="799200" lvl="0" algn="just" fontAlgn="t">
              <a:spcAft>
                <a:spcPts val="0"/>
              </a:spcAft>
              <a:buFont typeface="Wingdings" pitchFamily="2" charset="2"/>
              <a:buChar char="ü"/>
            </a:pPr>
            <a:endParaRPr lang="pt-BR" sz="2000" dirty="0" smtClean="0">
              <a:solidFill>
                <a:schemeClr val="tx1"/>
              </a:solidFill>
              <a:cs typeface="Calibri" pitchFamily="34" charset="0"/>
            </a:endParaRPr>
          </a:p>
          <a:p>
            <a:pPr marL="799200" lvl="0" algn="just" fontAlgn="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cs typeface="Calibri" pitchFamily="34" charset="0"/>
              </a:rPr>
              <a:t>Uma nova versão do sistema completo é construída a partir desses componentes.</a:t>
            </a:r>
          </a:p>
          <a:p>
            <a:pPr marL="799200" lvl="0" algn="just" fontAlgn="t">
              <a:spcAft>
                <a:spcPts val="0"/>
              </a:spcAft>
              <a:buFont typeface="Wingdings" pitchFamily="2" charset="2"/>
              <a:buChar char="ü"/>
            </a:pPr>
            <a:endParaRPr lang="pt-BR" sz="2000" dirty="0" smtClean="0">
              <a:solidFill>
                <a:schemeClr val="tx1"/>
              </a:solidFill>
              <a:cs typeface="Calibri" pitchFamily="34" charset="0"/>
            </a:endParaRPr>
          </a:p>
          <a:p>
            <a:pPr marL="799200" lvl="0" algn="just" fontAlgn="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cs typeface="Calibri" pitchFamily="34" charset="0"/>
              </a:rPr>
              <a:t>Em seguida esse sistema é entregue à equipe de testes, que realiza um conjunto predefinido de testes de sistema.</a:t>
            </a:r>
          </a:p>
          <a:p>
            <a:pPr marL="799200" lvl="0" algn="just" fontAlgn="t">
              <a:spcAft>
                <a:spcPts val="0"/>
              </a:spcAft>
              <a:buFont typeface="Wingdings" pitchFamily="2" charset="2"/>
              <a:buChar char="ü"/>
            </a:pPr>
            <a:endParaRPr lang="pt-BR" sz="2000" dirty="0" smtClean="0">
              <a:solidFill>
                <a:schemeClr val="tx1"/>
              </a:solidFill>
              <a:cs typeface="Calibri" pitchFamily="34" charset="0"/>
            </a:endParaRPr>
          </a:p>
          <a:p>
            <a:pPr marL="799200" lvl="0" algn="just" fontAlgn="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cs typeface="Calibri" pitchFamily="34" charset="0"/>
              </a:rPr>
              <a:t>Defeitos que são descobertos durante os testes do sistema são documentados e voltam para os desenvolvedores do sistema. Eles reparam esses defeitos em uma versão posterior do componente.</a:t>
            </a:r>
            <a:endParaRPr lang="pt-BR" sz="2000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Construção Diária de Versão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75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25437" cy="4864995"/>
          </a:xfrm>
        </p:spPr>
        <p:txBody>
          <a:bodyPr/>
          <a:lstStyle/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 smtClean="0">
                <a:solidFill>
                  <a:srgbClr val="FF0000"/>
                </a:solidFill>
                <a:cs typeface="Calibri" pitchFamily="34" charset="0"/>
              </a:rPr>
              <a:t>Release: </a:t>
            </a: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versão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de um </a:t>
            </a: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software distribuído aos seus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clientes.</a:t>
            </a: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endParaRPr lang="pt-BR" dirty="0" smtClean="0">
              <a:solidFill>
                <a:schemeClr val="tx1"/>
              </a:solidFill>
              <a:cs typeface="Calibri" pitchFamily="34" charset="0"/>
            </a:endParaRP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Normalmente existem dois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tipos de release: </a:t>
            </a:r>
            <a:endParaRPr lang="pt-BR" dirty="0" smtClean="0">
              <a:solidFill>
                <a:schemeClr val="tx1"/>
              </a:solidFill>
              <a:cs typeface="Calibri" pitchFamily="34" charset="0"/>
            </a:endParaRPr>
          </a:p>
          <a:p>
            <a:pPr lvl="1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b="1" dirty="0" smtClean="0">
                <a:solidFill>
                  <a:schemeClr val="tx1"/>
                </a:solidFill>
                <a:cs typeface="Calibri" pitchFamily="34" charset="0"/>
              </a:rPr>
              <a:t>Releases </a:t>
            </a:r>
            <a:r>
              <a:rPr lang="pt-BR" b="1" dirty="0">
                <a:solidFill>
                  <a:schemeClr val="tx1"/>
                </a:solidFill>
                <a:cs typeface="Calibri" pitchFamily="34" charset="0"/>
              </a:rPr>
              <a:t>grandes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que proporcionam nova funcionalidade </a:t>
            </a: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importante</a:t>
            </a:r>
            <a:r>
              <a:rPr lang="pt-BR" dirty="0">
                <a:cs typeface="Calibri" pitchFamily="34" charset="0"/>
              </a:rPr>
              <a:t>;</a:t>
            </a:r>
            <a:endParaRPr lang="pt-BR" dirty="0" smtClean="0">
              <a:solidFill>
                <a:schemeClr val="tx1"/>
              </a:solidFill>
              <a:cs typeface="Calibri" pitchFamily="34" charset="0"/>
            </a:endParaRPr>
          </a:p>
          <a:p>
            <a:pPr lvl="1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b="1" dirty="0">
                <a:cs typeface="Calibri" pitchFamily="34" charset="0"/>
              </a:rPr>
              <a:t>R</a:t>
            </a:r>
            <a:r>
              <a:rPr lang="pt-BR" b="1" dirty="0" smtClean="0">
                <a:solidFill>
                  <a:schemeClr val="tx1"/>
                </a:solidFill>
                <a:cs typeface="Calibri" pitchFamily="34" charset="0"/>
              </a:rPr>
              <a:t>eleases menores</a:t>
            </a: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que reparam bugs e solucionam os problemas dos clientes.</a:t>
            </a: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endParaRPr lang="pt-BR" dirty="0" smtClean="0">
              <a:solidFill>
                <a:schemeClr val="tx1"/>
              </a:solidFill>
              <a:cs typeface="Calibri" pitchFamily="34" charset="0"/>
            </a:endParaRP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Para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softwares </a:t>
            </a: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customizados,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os releases do sistema podem ter que ser produzidos para cada cliente e clientes individuais podem estar executando várias versões diferentes do sistema, ao mesmo tempo.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de Releases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83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25437" cy="4864995"/>
          </a:xfrm>
        </p:spPr>
        <p:txBody>
          <a:bodyPr/>
          <a:lstStyle/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No caso de um problema, pode ser necessário </a:t>
            </a: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reproduzir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exatamente o software que foi entregue para um cliente particular.</a:t>
            </a: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endParaRPr lang="pt-BR" dirty="0" smtClean="0">
              <a:solidFill>
                <a:schemeClr val="tx1"/>
              </a:solidFill>
              <a:cs typeface="Calibri" pitchFamily="34" charset="0"/>
            </a:endParaRPr>
          </a:p>
          <a:p>
            <a:pPr lvl="0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Quando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é produzida uma versão do sistema, essa deve ser documentada para assegurar que  possa ser </a:t>
            </a: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recriada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no </a:t>
            </a: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futuro – fundamental para sistemas customizados </a:t>
            </a:r>
            <a:r>
              <a:rPr lang="pt-BR" dirty="0">
                <a:cs typeface="Calibri" pitchFamily="34" charset="0"/>
              </a:rPr>
              <a:t>e de longa vida </a:t>
            </a:r>
            <a:r>
              <a:rPr lang="pt-BR" dirty="0" smtClean="0">
                <a:cs typeface="Calibri" pitchFamily="34" charset="0"/>
              </a:rPr>
              <a:t>útil.</a:t>
            </a:r>
            <a:endParaRPr lang="pt-BR" dirty="0">
              <a:cs typeface="Calibri" pitchFamily="34" charset="0"/>
            </a:endParaRPr>
          </a:p>
          <a:p>
            <a:pPr lvl="0" fontAlgn="t">
              <a:spcAft>
                <a:spcPts val="0"/>
              </a:spcAft>
              <a:buFont typeface="Arial" pitchFamily="34" charset="0"/>
              <a:buChar char="•"/>
            </a:pPr>
            <a:endParaRPr lang="pt-BR" dirty="0">
              <a:solidFill>
                <a:schemeClr val="tx1"/>
              </a:solidFill>
              <a:cs typeface="Calibri" pitchFamily="34" charset="0"/>
            </a:endParaRPr>
          </a:p>
          <a:p>
            <a:pPr lvl="0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Os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clientes podem usar um único release desses sistemas por muitos anos e podem exigir mudanças específicas para um sistema de software especial muito tempo depois da data do release original.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de Releases</a:t>
            </a:r>
          </a:p>
        </p:txBody>
      </p:sp>
    </p:spTree>
    <p:extLst>
      <p:ext uri="{BB962C8B-B14F-4D97-AF65-F5344CB8AC3E}">
        <p14:creationId xmlns:p14="http://schemas.microsoft.com/office/powerpoint/2010/main" val="167401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63" y="1471411"/>
            <a:ext cx="8725437" cy="4864995"/>
          </a:xfrm>
        </p:spPr>
        <p:txBody>
          <a:bodyPr/>
          <a:lstStyle/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Para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um documento de release, você precisa gravar as versões específicas dos componentes do código-fonte que foram usados ​​para criar o código executável.</a:t>
            </a: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endParaRPr lang="pt-BR" dirty="0" smtClean="0">
              <a:solidFill>
                <a:schemeClr val="tx1"/>
              </a:solidFill>
              <a:cs typeface="Calibri" pitchFamily="34" charset="0"/>
            </a:endParaRP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Você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deve manter cópias dos arquivos de código-fonte, executáveis ​​correspondentes e todos os dados e arquivos de configuração.</a:t>
            </a: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endParaRPr lang="pt-BR" dirty="0" smtClean="0">
              <a:solidFill>
                <a:schemeClr val="tx1"/>
              </a:solidFill>
              <a:cs typeface="Calibri" pitchFamily="34" charset="0"/>
            </a:endParaRP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Você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também deve gravar as versões do sistema operacional, bibliotecas, compiladores e outras ferramentas usadas para construir o software.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Documentação de Releases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338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25437" cy="4864995"/>
          </a:xfrm>
        </p:spPr>
        <p:txBody>
          <a:bodyPr/>
          <a:lstStyle/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Além do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código executável do sistema, um release também pode incluir:</a:t>
            </a:r>
          </a:p>
          <a:p>
            <a:pPr marL="799200" lvl="0" algn="just" fontAlgn="t">
              <a:spcAft>
                <a:spcPts val="0"/>
              </a:spcAft>
              <a:buFont typeface="Wingdings" pitchFamily="2" charset="2"/>
              <a:buChar char="ü"/>
            </a:pP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Os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arquivos de configuração </a:t>
            </a: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que definem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como o release deve ser configurado para instalações particulares; </a:t>
            </a:r>
          </a:p>
          <a:p>
            <a:pPr marL="799200" lvl="0" algn="just" fontAlgn="t">
              <a:spcAft>
                <a:spcPts val="0"/>
              </a:spcAft>
              <a:buFont typeface="Wingdings" pitchFamily="2" charset="2"/>
              <a:buChar char="ü"/>
            </a:pP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Os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arquivos de </a:t>
            </a: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dados, tais como arquivos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de mensagens de erro, são necessários para a operação do sistema ser bem sucedida;</a:t>
            </a:r>
          </a:p>
          <a:p>
            <a:pPr marL="799200" lvl="0" algn="just" fontAlgn="t">
              <a:spcAft>
                <a:spcPts val="0"/>
              </a:spcAft>
              <a:buFont typeface="Wingdings" pitchFamily="2" charset="2"/>
              <a:buChar char="ü"/>
            </a:pP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Um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programa de instalação que é usado para ajudar a instalar o sistema no hardware alvo;</a:t>
            </a:r>
          </a:p>
          <a:p>
            <a:pPr marL="799200" lvl="0" algn="just" fontAlgn="t">
              <a:spcAft>
                <a:spcPts val="0"/>
              </a:spcAft>
              <a:buFont typeface="Wingdings" pitchFamily="2" charset="2"/>
              <a:buChar char="ü"/>
            </a:pP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Documentação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eletrônica e em papel que descreve o sistema;</a:t>
            </a:r>
          </a:p>
          <a:p>
            <a:pPr marL="799200" lvl="0" algn="just" fontAlgn="t">
              <a:spcAft>
                <a:spcPts val="0"/>
              </a:spcAft>
              <a:buFont typeface="Wingdings" pitchFamily="2" charset="2"/>
              <a:buChar char="ü"/>
            </a:pP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Empacotamento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e publicidade associada que foram projetadas para esse release.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 de Releases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347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25437" cy="4864995"/>
          </a:xfrm>
        </p:spPr>
        <p:txBody>
          <a:bodyPr/>
          <a:lstStyle/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Porque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os softwares mudam frequentemente, os sistemas podem ser pensados como um </a:t>
            </a:r>
            <a:r>
              <a:rPr lang="pt-BR" dirty="0">
                <a:solidFill>
                  <a:srgbClr val="FF0000"/>
                </a:solidFill>
                <a:cs typeface="Calibri" pitchFamily="34" charset="0"/>
              </a:rPr>
              <a:t>conjunto de versões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, e cada qual precisa ser </a:t>
            </a:r>
            <a:r>
              <a:rPr lang="pt-BR" dirty="0">
                <a:solidFill>
                  <a:srgbClr val="FF0000"/>
                </a:solidFill>
                <a:cs typeface="Calibri" pitchFamily="34" charset="0"/>
              </a:rPr>
              <a:t>mantida e gerenciada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.</a:t>
            </a: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endParaRPr lang="pt-BR" dirty="0" smtClean="0">
              <a:solidFill>
                <a:schemeClr val="tx1"/>
              </a:solidFill>
              <a:cs typeface="Calibri" pitchFamily="34" charset="0"/>
            </a:endParaRPr>
          </a:p>
          <a:p>
            <a:pPr lvl="0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Versões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implementam propostas de mudanças, correções de defeitos, e adaptações de hardware e sistemas operacionais diferentes</a:t>
            </a:r>
            <a:r>
              <a:rPr lang="pt-BR" dirty="0">
                <a:cs typeface="Calibri" pitchFamily="34" charset="0"/>
              </a:rPr>
              <a:t>. </a:t>
            </a:r>
            <a:r>
              <a:rPr lang="pt-BR" dirty="0" smtClean="0">
                <a:cs typeface="Calibri" pitchFamily="34" charset="0"/>
              </a:rPr>
              <a:t>É </a:t>
            </a:r>
            <a:r>
              <a:rPr lang="pt-BR" dirty="0">
                <a:cs typeface="Calibri" pitchFamily="34" charset="0"/>
              </a:rPr>
              <a:t>fácil perder a noção de quais mudanças e </a:t>
            </a:r>
            <a:r>
              <a:rPr lang="pt-BR" dirty="0" smtClean="0">
                <a:cs typeface="Calibri" pitchFamily="34" charset="0"/>
              </a:rPr>
              <a:t>versões foram incorporadas no sistema.</a:t>
            </a:r>
            <a:endParaRPr lang="pt-BR" dirty="0">
              <a:solidFill>
                <a:schemeClr val="tx1"/>
              </a:solidFill>
              <a:cs typeface="Calibri" pitchFamily="34" charset="0"/>
            </a:endParaRP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endParaRPr lang="pt-BR" dirty="0" smtClean="0">
              <a:solidFill>
                <a:schemeClr val="tx1"/>
              </a:solidFill>
              <a:cs typeface="Calibri" pitchFamily="34" charset="0"/>
            </a:endParaRP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O </a:t>
            </a:r>
            <a:r>
              <a:rPr lang="pt-BR" dirty="0">
                <a:solidFill>
                  <a:srgbClr val="FF0000"/>
                </a:solidFill>
                <a:cs typeface="Calibri" pitchFamily="34" charset="0"/>
              </a:rPr>
              <a:t>gerenciamento de configuração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(CM – </a:t>
            </a:r>
            <a:r>
              <a:rPr lang="pt-BR" dirty="0" err="1">
                <a:solidFill>
                  <a:schemeClr val="tx1"/>
                </a:solidFill>
                <a:cs typeface="Calibri" pitchFamily="34" charset="0"/>
              </a:rPr>
              <a:t>Configuration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 Management) se interessa pelas políticas, processos e ferramentas para o gerenciamento de sistemas de software que sofrem mudanças.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350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25437" cy="4864995"/>
          </a:xfrm>
        </p:spPr>
        <p:txBody>
          <a:bodyPr/>
          <a:lstStyle/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Além do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trabalho técnico envolvido </a:t>
            </a: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no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release, deve-se preparar material de  publicidade e </a:t>
            </a: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divulgação e estratégias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de marketing para convencer os clientes a comprarem o novo </a:t>
            </a: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release.</a:t>
            </a:r>
            <a:endParaRPr lang="pt-BR" dirty="0">
              <a:solidFill>
                <a:schemeClr val="tx1"/>
              </a:solidFill>
              <a:cs typeface="Calibri" pitchFamily="34" charset="0"/>
            </a:endParaRP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endParaRPr lang="pt-BR" dirty="0" smtClean="0">
              <a:solidFill>
                <a:schemeClr val="tx1"/>
              </a:solidFill>
              <a:cs typeface="Calibri" pitchFamily="34" charset="0"/>
            </a:endParaRP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b="1" dirty="0" smtClean="0">
                <a:solidFill>
                  <a:schemeClr val="tx1"/>
                </a:solidFill>
                <a:cs typeface="Calibri" pitchFamily="34" charset="0"/>
              </a:rPr>
              <a:t>Calendário </a:t>
            </a:r>
            <a:r>
              <a:rPr lang="pt-BR" b="1" dirty="0">
                <a:solidFill>
                  <a:schemeClr val="tx1"/>
                </a:solidFill>
                <a:cs typeface="Calibri" pitchFamily="34" charset="0"/>
              </a:rPr>
              <a:t>de </a:t>
            </a:r>
            <a:r>
              <a:rPr lang="pt-BR" b="1" dirty="0" smtClean="0">
                <a:solidFill>
                  <a:schemeClr val="tx1"/>
                </a:solidFill>
                <a:cs typeface="Calibri" pitchFamily="34" charset="0"/>
              </a:rPr>
              <a:t>Release</a:t>
            </a:r>
            <a:endParaRPr lang="pt-BR" b="1" dirty="0">
              <a:solidFill>
                <a:schemeClr val="tx1"/>
              </a:solidFill>
              <a:cs typeface="Calibri" pitchFamily="34" charset="0"/>
            </a:endParaRPr>
          </a:p>
          <a:p>
            <a:pPr marL="799200" lvl="0" algn="just" fontAlgn="t">
              <a:spcAft>
                <a:spcPts val="0"/>
              </a:spcAft>
              <a:buFont typeface="Wingdings" pitchFamily="2" charset="2"/>
              <a:buChar char="ü"/>
            </a:pP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Se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os releases são muito frequentes ou exigem atualizações do hardware, os clientes </a:t>
            </a: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podem não mudar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para o novo release, especialmente se tiverem que pagar por isso.</a:t>
            </a:r>
          </a:p>
          <a:p>
            <a:pPr marL="799200" lvl="0" algn="just" fontAlgn="t">
              <a:spcAft>
                <a:spcPts val="0"/>
              </a:spcAft>
              <a:buFont typeface="Wingdings" pitchFamily="2" charset="2"/>
              <a:buChar char="ü"/>
            </a:pPr>
            <a:endParaRPr lang="pt-BR" dirty="0" smtClean="0">
              <a:solidFill>
                <a:schemeClr val="tx1"/>
              </a:solidFill>
              <a:cs typeface="Calibri" pitchFamily="34" charset="0"/>
            </a:endParaRPr>
          </a:p>
          <a:p>
            <a:pPr marL="799200" lvl="0" algn="just" fontAlgn="t">
              <a:spcAft>
                <a:spcPts val="0"/>
              </a:spcAft>
              <a:buFont typeface="Wingdings" pitchFamily="2" charset="2"/>
              <a:buChar char="ü"/>
            </a:pP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Se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os releases do sistema são muito pouco </a:t>
            </a: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frequentes pode-se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perder parte do </a:t>
            </a: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mercado, pois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os  clientes  mudam para sistemas alternativos.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Planejamento de Releases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52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4"/>
          <p:cNvSpPr txBox="1">
            <a:spLocks noChangeArrowheads="1"/>
          </p:cNvSpPr>
          <p:nvPr/>
        </p:nvSpPr>
        <p:spPr bwMode="auto">
          <a:xfrm>
            <a:off x="469900" y="1268760"/>
            <a:ext cx="8229600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 eaLnBrk="0" hangingPunct="0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200" i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Software </a:t>
            </a:r>
            <a:r>
              <a:rPr lang="pt-BR" sz="2200" i="1" dirty="0" err="1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Configuration</a:t>
            </a:r>
            <a:r>
              <a:rPr lang="pt-BR" sz="2200" i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 Management </a:t>
            </a:r>
            <a:r>
              <a:rPr lang="pt-BR" sz="22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(SCM) é a parte </a:t>
            </a:r>
            <a:r>
              <a:rPr lang="pt-BR" sz="2200" dirty="0">
                <a:latin typeface="Arial" charset="0"/>
                <a:ea typeface="ＭＳ Ｐゴシック" pitchFamily="34" charset="-128"/>
              </a:rPr>
              <a:t>da engenharia de software responsável por identificar, organizar e controlar modificações no software com o </a:t>
            </a:r>
            <a:r>
              <a:rPr lang="pt-BR" sz="2200" dirty="0" smtClean="0">
                <a:latin typeface="Arial" charset="0"/>
                <a:ea typeface="ＭＳ Ｐゴシック" pitchFamily="34" charset="-128"/>
              </a:rPr>
              <a:t>objetivo de maximizar a produtividade e minimizar os erros (</a:t>
            </a:r>
            <a:r>
              <a:rPr lang="pt-BR" sz="2200" dirty="0" err="1" smtClean="0">
                <a:latin typeface="Arial" charset="0"/>
                <a:ea typeface="ＭＳ Ｐゴシック" pitchFamily="34" charset="-128"/>
              </a:rPr>
              <a:t>Babich</a:t>
            </a:r>
            <a:r>
              <a:rPr lang="pt-BR" sz="2200" dirty="0" smtClean="0">
                <a:latin typeface="Arial" charset="0"/>
                <a:ea typeface="ＭＳ Ｐゴシック" pitchFamily="34" charset="-128"/>
              </a:rPr>
              <a:t>, 86). </a:t>
            </a:r>
          </a:p>
          <a:p>
            <a:pPr marL="342900" indent="-342900" algn="just" eaLnBrk="0" hangingPunct="0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200" dirty="0" smtClean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  <a:p>
            <a:pPr marL="342900" indent="-342900" algn="just" eaLnBrk="0" hangingPunct="0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2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SCM </a:t>
            </a:r>
            <a:r>
              <a:rPr lang="pt-BR" sz="22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é parte essencial da gestão de qualidade. </a:t>
            </a:r>
          </a:p>
          <a:p>
            <a:pPr marL="342900" indent="-342900" algn="just" eaLnBrk="0" hangingPunct="0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200" dirty="0" smtClean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  <a:p>
            <a:pPr marL="342900" indent="-342900" algn="just" eaLnBrk="0" hangingPunct="0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200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  <a:p>
            <a:pPr marL="342900" indent="-342900" algn="just" eaLnBrk="0" hangingPunct="0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2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O CMMI-SW </a:t>
            </a:r>
            <a:r>
              <a:rPr lang="pt-BR" sz="2200" dirty="0">
                <a:latin typeface="Arial" charset="0"/>
                <a:ea typeface="ＭＳ Ｐゴシック" pitchFamily="34" charset="-128"/>
              </a:rPr>
              <a:t>insere a gerência de configuração como uma das 7 áreas-chave para que uma empresa possa alcançar o nível 2 de maturidade: nível gerenciado. </a:t>
            </a:r>
          </a:p>
          <a:p>
            <a:pPr marL="342900" indent="-342900" algn="just" eaLnBrk="0" hangingPunct="0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200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  <a:p>
            <a:pPr marL="342900" indent="-342900" algn="just" eaLnBrk="0" hangingPunct="0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2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“Controle as alterações de software, senão elas irão controlar você (o processo)” (Pressman, 2011). </a:t>
            </a:r>
          </a:p>
          <a:p>
            <a:pPr marL="342900" indent="-342900" algn="just">
              <a:spcBef>
                <a:spcPct val="500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400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ea typeface="ＭＳ Ｐゴシック" pitchFamily="34" charset="-128"/>
              </a:rPr>
              <a:t>Gerência de Configuração de Software</a:t>
            </a:r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79513"/>
            <a:ext cx="7993062" cy="57626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pt-BR" sz="2400" smtClean="0">
                <a:ea typeface="ＭＳ Ｐゴシック" pitchFamily="34" charset="-128"/>
              </a:rPr>
              <a:t>Questões Complexas da Gerência de Configuração</a:t>
            </a:r>
          </a:p>
        </p:txBody>
      </p:sp>
      <p:sp>
        <p:nvSpPr>
          <p:cNvPr id="23554" name="AutoShape 4"/>
          <p:cNvSpPr>
            <a:spLocks noChangeArrowheads="1"/>
          </p:cNvSpPr>
          <p:nvPr/>
        </p:nvSpPr>
        <p:spPr bwMode="auto">
          <a:xfrm>
            <a:off x="1647825" y="3644900"/>
            <a:ext cx="3987800" cy="1944688"/>
          </a:xfrm>
          <a:prstGeom prst="cloudCallout">
            <a:avLst>
              <a:gd name="adj1" fmla="val -69949"/>
              <a:gd name="adj2" fmla="val 68120"/>
            </a:avLst>
          </a:pr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pt-BR" sz="1400" b="1">
                <a:solidFill>
                  <a:srgbClr val="000000"/>
                </a:solidFill>
              </a:rPr>
              <a:t>Quem tem responsabilidade pela aprovação e classificação das modificações</a:t>
            </a:r>
            <a:r>
              <a:rPr lang="pt-BR" sz="1600" b="1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23555" name="AutoShape 5"/>
          <p:cNvSpPr>
            <a:spLocks noChangeArrowheads="1"/>
          </p:cNvSpPr>
          <p:nvPr/>
        </p:nvSpPr>
        <p:spPr bwMode="auto">
          <a:xfrm>
            <a:off x="0" y="1989138"/>
            <a:ext cx="5038725" cy="2016125"/>
          </a:xfrm>
          <a:prstGeom prst="cloudCallout">
            <a:avLst>
              <a:gd name="adj1" fmla="val 26935"/>
              <a:gd name="adj2" fmla="val 39213"/>
            </a:avLst>
          </a:pr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pt-BR" sz="1300" b="1">
                <a:solidFill>
                  <a:srgbClr val="CC3300"/>
                </a:solidFill>
              </a:rPr>
              <a:t>Como uma organização identifica e administra várias versões existentes de um programa (e sua documentação) para possibilitar que as modificações sejam acomodadas eficientemente?</a:t>
            </a:r>
          </a:p>
        </p:txBody>
      </p:sp>
      <p:sp>
        <p:nvSpPr>
          <p:cNvPr id="23556" name="AutoShape 6"/>
          <p:cNvSpPr>
            <a:spLocks noChangeArrowheads="1"/>
          </p:cNvSpPr>
          <p:nvPr/>
        </p:nvSpPr>
        <p:spPr bwMode="auto">
          <a:xfrm>
            <a:off x="4505325" y="1844675"/>
            <a:ext cx="4454525" cy="1871663"/>
          </a:xfrm>
          <a:prstGeom prst="cloudCallout">
            <a:avLst>
              <a:gd name="adj1" fmla="val 7190"/>
              <a:gd name="adj2" fmla="val 50171"/>
            </a:avLst>
          </a:pr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pt-BR" sz="1400" b="1">
                <a:solidFill>
                  <a:srgbClr val="006666"/>
                </a:solidFill>
              </a:rPr>
              <a:t>Como uma organização controla modificações antes e depois do software ser entregue a um cliente?</a:t>
            </a:r>
          </a:p>
        </p:txBody>
      </p:sp>
      <p:sp>
        <p:nvSpPr>
          <p:cNvPr id="23557" name="AutoShape 7"/>
          <p:cNvSpPr>
            <a:spLocks noChangeArrowheads="1"/>
          </p:cNvSpPr>
          <p:nvPr/>
        </p:nvSpPr>
        <p:spPr bwMode="auto">
          <a:xfrm>
            <a:off x="5103813" y="3500438"/>
            <a:ext cx="3787775" cy="1584325"/>
          </a:xfrm>
          <a:prstGeom prst="cloudCallout">
            <a:avLst>
              <a:gd name="adj1" fmla="val -3190"/>
              <a:gd name="adj2" fmla="val 57116"/>
            </a:avLst>
          </a:pr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pt-BR" sz="1400" b="1"/>
              <a:t>Como podemos garantir que as modificações foram feitas adequadamente?</a:t>
            </a:r>
          </a:p>
        </p:txBody>
      </p:sp>
      <p:sp>
        <p:nvSpPr>
          <p:cNvPr id="23558" name="AutoShape 8"/>
          <p:cNvSpPr>
            <a:spLocks noChangeArrowheads="1"/>
          </p:cNvSpPr>
          <p:nvPr/>
        </p:nvSpPr>
        <p:spPr bwMode="auto">
          <a:xfrm>
            <a:off x="3575050" y="4797425"/>
            <a:ext cx="5051425" cy="1368425"/>
          </a:xfrm>
          <a:prstGeom prst="cloudCallout">
            <a:avLst>
              <a:gd name="adj1" fmla="val -15333"/>
              <a:gd name="adj2" fmla="val -64731"/>
            </a:avLst>
          </a:pr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pt-BR" sz="1400" b="1">
                <a:solidFill>
                  <a:srgbClr val="0066CC"/>
                </a:solidFill>
              </a:rPr>
              <a:t>Qual o mecanismo utilizado para comunicar a terceiros as modificações realizadas?</a:t>
            </a:r>
          </a:p>
        </p:txBody>
      </p:sp>
      <p:sp>
        <p:nvSpPr>
          <p:cNvPr id="235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ea typeface="ＭＳ Ｐゴシック" pitchFamily="34" charset="-128"/>
              </a:rPr>
              <a:t>Gerência de Configuração de Software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25437" cy="4864995"/>
          </a:xfrm>
        </p:spPr>
        <p:txBody>
          <a:bodyPr/>
          <a:lstStyle/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b="1" dirty="0">
                <a:solidFill>
                  <a:schemeClr val="tx1"/>
                </a:solidFill>
                <a:cs typeface="Calibri" pitchFamily="34" charset="0"/>
              </a:rPr>
              <a:t>Gerenciamento de mudanças</a:t>
            </a:r>
          </a:p>
          <a:p>
            <a:pPr marL="799200" lvl="0" algn="just" fontAlgn="t">
              <a:spcAft>
                <a:spcPts val="0"/>
              </a:spcAft>
              <a:buFont typeface="Wingdings" pitchFamily="2" charset="2"/>
              <a:buChar char="ü"/>
            </a:pP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Manter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o acompanhamento das solicitações de mudanças no software dos clientes e desenvolvedores, definir os custos e o impacto das mudanças, e decidir quais mudanças devem ser implementadas.</a:t>
            </a: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endParaRPr lang="pt-BR" dirty="0" smtClean="0">
              <a:solidFill>
                <a:schemeClr val="tx1"/>
              </a:solidFill>
              <a:cs typeface="Calibri" pitchFamily="34" charset="0"/>
            </a:endParaRP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b="1" dirty="0" smtClean="0">
                <a:solidFill>
                  <a:schemeClr val="tx1"/>
                </a:solidFill>
                <a:cs typeface="Calibri" pitchFamily="34" charset="0"/>
              </a:rPr>
              <a:t>Gerenciamento </a:t>
            </a:r>
            <a:r>
              <a:rPr lang="pt-BR" b="1" dirty="0">
                <a:solidFill>
                  <a:schemeClr val="tx1"/>
                </a:solidFill>
                <a:cs typeface="Calibri" pitchFamily="34" charset="0"/>
              </a:rPr>
              <a:t>de versões</a:t>
            </a:r>
          </a:p>
          <a:p>
            <a:pPr marL="799200" lvl="0" algn="just" fontAlgn="t">
              <a:spcAft>
                <a:spcPts val="0"/>
              </a:spcAft>
              <a:buFont typeface="Wingdings" pitchFamily="2" charset="2"/>
              <a:buChar char="ü"/>
            </a:pP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Manter </a:t>
            </a:r>
            <a:r>
              <a:rPr lang="pt-BR" dirty="0">
                <a:solidFill>
                  <a:schemeClr val="tx1"/>
                </a:solidFill>
                <a:cs typeface="Calibri" pitchFamily="34" charset="0"/>
              </a:rPr>
              <a:t>o controle das múltiplas versões de componentes do sistema e assegurar que as alterações feitas aos componentes por diferentes desenvolvedores não interfiram umas com as outras</a:t>
            </a:r>
            <a:r>
              <a:rPr lang="pt-BR" dirty="0" smtClean="0">
                <a:solidFill>
                  <a:schemeClr val="tx1"/>
                </a:solidFill>
                <a:cs typeface="Calibri" pitchFamily="34" charset="0"/>
              </a:rPr>
              <a:t>.</a:t>
            </a:r>
            <a:endParaRPr lang="pt-BR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de SCM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019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63" y="1471411"/>
            <a:ext cx="8725437" cy="4864995"/>
          </a:xfrm>
        </p:spPr>
        <p:txBody>
          <a:bodyPr/>
          <a:lstStyle/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sz="2400" b="1" dirty="0" smtClean="0">
                <a:solidFill>
                  <a:schemeClr val="tx1"/>
                </a:solidFill>
                <a:cs typeface="Calibri" pitchFamily="34" charset="0"/>
              </a:rPr>
              <a:t>Construção </a:t>
            </a:r>
            <a:r>
              <a:rPr lang="pt-BR" sz="2400" b="1" dirty="0">
                <a:solidFill>
                  <a:schemeClr val="tx1"/>
                </a:solidFill>
                <a:cs typeface="Calibri" pitchFamily="34" charset="0"/>
              </a:rPr>
              <a:t>do sistema</a:t>
            </a:r>
          </a:p>
          <a:p>
            <a:pPr marL="799200" lvl="0" algn="just" fontAlgn="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400" dirty="0" smtClean="0">
                <a:solidFill>
                  <a:schemeClr val="tx1"/>
                </a:solidFill>
                <a:cs typeface="Calibri" pitchFamily="34" charset="0"/>
              </a:rPr>
              <a:t>O </a:t>
            </a:r>
            <a:r>
              <a:rPr lang="pt-BR" sz="2400" dirty="0">
                <a:solidFill>
                  <a:schemeClr val="tx1"/>
                </a:solidFill>
                <a:cs typeface="Calibri" pitchFamily="34" charset="0"/>
              </a:rPr>
              <a:t>processo de montagem dos componentes de programa, dados e bibliotecas, e em seguida, a compilação desses para criar um sistema executável.</a:t>
            </a: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endParaRPr lang="pt-BR" sz="2400" dirty="0" smtClean="0">
              <a:solidFill>
                <a:schemeClr val="tx1"/>
              </a:solidFill>
              <a:cs typeface="Calibri" pitchFamily="34" charset="0"/>
            </a:endParaRPr>
          </a:p>
          <a:p>
            <a:pPr lvl="0" algn="just" fontAlgn="t">
              <a:spcAft>
                <a:spcPts val="0"/>
              </a:spcAft>
              <a:buFont typeface="Arial" pitchFamily="34" charset="0"/>
              <a:buChar char="•"/>
            </a:pPr>
            <a:r>
              <a:rPr lang="pt-BR" sz="2400" b="1" dirty="0" smtClean="0">
                <a:solidFill>
                  <a:schemeClr val="tx1"/>
                </a:solidFill>
                <a:cs typeface="Calibri" pitchFamily="34" charset="0"/>
              </a:rPr>
              <a:t>Gerenciamento </a:t>
            </a:r>
            <a:r>
              <a:rPr lang="pt-BR" sz="2400" b="1" dirty="0">
                <a:solidFill>
                  <a:schemeClr val="tx1"/>
                </a:solidFill>
                <a:cs typeface="Calibri" pitchFamily="34" charset="0"/>
              </a:rPr>
              <a:t>de releases</a:t>
            </a:r>
          </a:p>
          <a:p>
            <a:pPr marL="799200" lvl="0" algn="just" fontAlgn="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400" dirty="0" smtClean="0">
                <a:solidFill>
                  <a:schemeClr val="tx1"/>
                </a:solidFill>
                <a:cs typeface="Calibri" pitchFamily="34" charset="0"/>
              </a:rPr>
              <a:t>Preparar </a:t>
            </a:r>
            <a:r>
              <a:rPr lang="pt-BR" sz="2400" dirty="0">
                <a:solidFill>
                  <a:schemeClr val="tx1"/>
                </a:solidFill>
                <a:cs typeface="Calibri" pitchFamily="34" charset="0"/>
              </a:rPr>
              <a:t>o software para release externo e manter o acompanhamento das versões do sistema que foram liberadas para uso pelo cliente.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de SCM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35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tov2">
  <a:themeElements>
    <a:clrScheme name="mtov2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mtov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tov2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tov2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tov2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tov2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tov2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tov2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tov2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tov2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tov2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cap6</Template>
  <TotalTime>10427</TotalTime>
  <Words>2913</Words>
  <Application>Microsoft Office PowerPoint</Application>
  <PresentationFormat>Apresentação na tela (4:3)</PresentationFormat>
  <Paragraphs>378</Paragraphs>
  <Slides>50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1" baseType="lpstr">
      <vt:lpstr>mtov2</vt:lpstr>
      <vt:lpstr>Apresentação do PowerPoint</vt:lpstr>
      <vt:lpstr>Objetivos </vt:lpstr>
      <vt:lpstr>Como visto antes...</vt:lpstr>
      <vt:lpstr>Como visto antes...</vt:lpstr>
      <vt:lpstr>Introdução</vt:lpstr>
      <vt:lpstr>Gerência de Configuração de Software</vt:lpstr>
      <vt:lpstr>Gerência de Configuração de Software</vt:lpstr>
      <vt:lpstr>Atividades de SCM</vt:lpstr>
      <vt:lpstr>Atividades de SCM</vt:lpstr>
      <vt:lpstr>Atividades de SCM</vt:lpstr>
      <vt:lpstr>Gerenciamento de Mudanças</vt:lpstr>
      <vt:lpstr>Gerência de Configuração de Software</vt:lpstr>
      <vt:lpstr>Gerência de Configuração de Software</vt:lpstr>
      <vt:lpstr>Gerência de Configuração de Software</vt:lpstr>
      <vt:lpstr>Sistemas de Gerenciamento de Versões</vt:lpstr>
      <vt:lpstr>Sistemas de Gerenciamento de Versões</vt:lpstr>
      <vt:lpstr>Sistemas de Gerenciamento de Versões</vt:lpstr>
      <vt:lpstr>Gerenciamento de Versões</vt:lpstr>
      <vt:lpstr>Gerenciamento de Versões</vt:lpstr>
      <vt:lpstr>Gerenciamento de Versões</vt:lpstr>
      <vt:lpstr>Gerenciamento de Versões</vt:lpstr>
      <vt:lpstr>Gerenciamento de Versões</vt:lpstr>
      <vt:lpstr>Construção de Sistemas</vt:lpstr>
      <vt:lpstr>Construção de Sistemas</vt:lpstr>
      <vt:lpstr>Construção de Sistemas</vt:lpstr>
      <vt:lpstr>Recompilação Mínima</vt:lpstr>
      <vt:lpstr>Recompilação Mínima</vt:lpstr>
      <vt:lpstr>Recompilação Mínima</vt:lpstr>
      <vt:lpstr>Ferramentas para Controle de Mudanças e Versões</vt:lpstr>
      <vt:lpstr>Ferramentas para Controle de Mudanças e Versões</vt:lpstr>
      <vt:lpstr>Ferramentas para Controle de Mudanças e Versões</vt:lpstr>
      <vt:lpstr>Subversion: Controle de Versão Centralizado</vt:lpstr>
      <vt:lpstr>Subversion: Controle de Versão Centralizado</vt:lpstr>
      <vt:lpstr>Subversion: Controle de Versão Centralizado</vt:lpstr>
      <vt:lpstr>Subversion: Controle de Versão Centralizado</vt:lpstr>
      <vt:lpstr>Subversion: Controle de Versão Centralizado</vt:lpstr>
      <vt:lpstr>Sistemas de Controle de Versão Distribuído</vt:lpstr>
      <vt:lpstr>Git: Controle de Versão Distribuído</vt:lpstr>
      <vt:lpstr>Git: Controle de Versão Distribuído</vt:lpstr>
      <vt:lpstr>Git: Controle de Versão Distribuído</vt:lpstr>
      <vt:lpstr>Git: Controle de Versão Distribuído</vt:lpstr>
      <vt:lpstr>Integração Contínua</vt:lpstr>
      <vt:lpstr>Integração Contínua</vt:lpstr>
      <vt:lpstr>Integração Contínua</vt:lpstr>
      <vt:lpstr>Construção Diária de Versão</vt:lpstr>
      <vt:lpstr>Gerenciamento de Releases</vt:lpstr>
      <vt:lpstr>Gerenciamento de Releases</vt:lpstr>
      <vt:lpstr>Documentação de Releases</vt:lpstr>
      <vt:lpstr>Componentes de Releases</vt:lpstr>
      <vt:lpstr>Planejamento de Releases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Prof. Fabrício Mendonça</dc:creator>
  <cp:lastModifiedBy>Marcelo Otone</cp:lastModifiedBy>
  <cp:revision>1916</cp:revision>
  <cp:lastPrinted>2012-08-08T18:05:39Z</cp:lastPrinted>
  <dcterms:created xsi:type="dcterms:W3CDTF">2007-06-19T19:20:19Z</dcterms:created>
  <dcterms:modified xsi:type="dcterms:W3CDTF">2016-10-24T19:11:14Z</dcterms:modified>
</cp:coreProperties>
</file>