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72" r:id="rId2"/>
    <p:sldId id="449" r:id="rId3"/>
    <p:sldId id="377" r:id="rId4"/>
    <p:sldId id="338" r:id="rId5"/>
    <p:sldId id="399" r:id="rId6"/>
    <p:sldId id="448" r:id="rId7"/>
    <p:sldId id="396" r:id="rId8"/>
    <p:sldId id="435" r:id="rId9"/>
    <p:sldId id="424" r:id="rId10"/>
    <p:sldId id="410" r:id="rId11"/>
    <p:sldId id="409" r:id="rId12"/>
    <p:sldId id="433" r:id="rId13"/>
    <p:sldId id="425" r:id="rId14"/>
    <p:sldId id="416" r:id="rId15"/>
    <p:sldId id="423" r:id="rId16"/>
    <p:sldId id="434" r:id="rId17"/>
    <p:sldId id="426" r:id="rId18"/>
    <p:sldId id="441" r:id="rId19"/>
    <p:sldId id="418" r:id="rId20"/>
    <p:sldId id="420" r:id="rId21"/>
    <p:sldId id="442" r:id="rId22"/>
    <p:sldId id="451" r:id="rId23"/>
    <p:sldId id="438" r:id="rId24"/>
    <p:sldId id="427" r:id="rId25"/>
    <p:sldId id="430" r:id="rId26"/>
    <p:sldId id="440" r:id="rId27"/>
    <p:sldId id="431" r:id="rId28"/>
    <p:sldId id="432" r:id="rId29"/>
    <p:sldId id="452" r:id="rId30"/>
    <p:sldId id="408" r:id="rId31"/>
    <p:sldId id="384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Wildfaier da Silva" initials="MWdS" lastIdx="2" clrIdx="0">
    <p:extLst>
      <p:ext uri="{19B8F6BF-5375-455C-9EA6-DF929625EA0E}">
        <p15:presenceInfo xmlns:p15="http://schemas.microsoft.com/office/powerpoint/2012/main" userId="S-1-5-21-1694574831-2701815030-435008600-3511" providerId="AD"/>
      </p:ext>
    </p:extLst>
  </p:cmAuthor>
  <p:cmAuthor id="2" name="Fabricio Elias Rissetto da Silva" initials="FERdS" lastIdx="1" clrIdx="1">
    <p:extLst>
      <p:ext uri="{19B8F6BF-5375-455C-9EA6-DF929625EA0E}">
        <p15:presenceInfo xmlns:p15="http://schemas.microsoft.com/office/powerpoint/2012/main" userId="S-1-5-21-1694574831-2701815030-435008600-71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FFE38B"/>
    <a:srgbClr val="0066FF"/>
    <a:srgbClr val="6DC0FF"/>
    <a:srgbClr val="FFEAA7"/>
    <a:srgbClr val="C4D4BA"/>
    <a:srgbClr val="D1E9EB"/>
    <a:srgbClr val="C7E4E7"/>
    <a:srgbClr val="DAE4D4"/>
    <a:srgbClr val="CDE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5560" autoAdjust="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1-10T17:50:22.743" idx="1">
    <p:pos x="10" y="10"/>
    <p:text/>
    <p:extLst>
      <p:ext uri="{C676402C-5697-4E1C-873F-D02D1690AC5C}">
        <p15:threadingInfo xmlns:p15="http://schemas.microsoft.com/office/powerpoint/2012/main" timeZoneBias="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8A929AB-7A5C-49F6-833C-042FB015B3CD}" type="datetimeFigureOut">
              <a:rPr lang="pt-BR"/>
              <a:pPr>
                <a:defRPr/>
              </a:pPr>
              <a:t>11/01/2017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53FFBFE-5D9F-4019-8593-38052AF07D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922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6567819-CC79-41FA-A06B-C034B1FAE3B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Título 17"/>
          <p:cNvSpPr>
            <a:spLocks noGrp="1"/>
          </p:cNvSpPr>
          <p:nvPr>
            <p:ph type="title"/>
          </p:nvPr>
        </p:nvSpPr>
        <p:spPr>
          <a:xfrm>
            <a:off x="59308" y="4568428"/>
            <a:ext cx="9036496" cy="504056"/>
          </a:xfrm>
          <a:prstGeom prst="rect">
            <a:avLst/>
          </a:prstGeom>
        </p:spPr>
        <p:txBody>
          <a:bodyPr anchor="ctr"/>
          <a:lstStyle>
            <a:lvl1pPr>
              <a:defRPr sz="2000" b="1" i="1" spc="3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799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divisão da Apresen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44008" y="1772816"/>
            <a:ext cx="3888432" cy="1944216"/>
          </a:xfrm>
          <a:prstGeom prst="rect">
            <a:avLst/>
          </a:prstGeom>
        </p:spPr>
        <p:txBody>
          <a:bodyPr anchor="b"/>
          <a:lstStyle>
            <a:lvl1pPr algn="l">
              <a:defRPr sz="3600" b="1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17" name="Espaço Reservado para Texto 2"/>
          <p:cNvSpPr>
            <a:spLocks noGrp="1"/>
          </p:cNvSpPr>
          <p:nvPr>
            <p:ph type="body" idx="10"/>
          </p:nvPr>
        </p:nvSpPr>
        <p:spPr>
          <a:xfrm>
            <a:off x="4814537" y="3776638"/>
            <a:ext cx="4005935" cy="66047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i="1" baseline="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06974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Ún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36712"/>
          </a:xfrm>
          <a:prstGeom prst="rect">
            <a:avLst/>
          </a:prstGeom>
        </p:spPr>
        <p:txBody>
          <a:bodyPr anchor="b"/>
          <a:lstStyle>
            <a:lvl1pPr algn="l">
              <a:defRPr sz="3600" b="1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24744"/>
            <a:ext cx="8280920" cy="504056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Arial" pitchFamily="34" charset="0"/>
              <a:buChar char="•"/>
              <a:defRPr sz="1800" i="1">
                <a:latin typeface="Calibri" panose="020F0502020204030204" pitchFamily="34" charset="0"/>
              </a:defRPr>
            </a:lvl1pPr>
            <a:lvl2pPr marL="742950" indent="-28575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2pPr>
            <a:lvl3pPr marL="11430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3pPr>
            <a:lvl4pPr marL="16002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4pPr>
            <a:lvl5pPr marL="20574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041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Único -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36712"/>
          </a:xfrm>
          <a:prstGeom prst="rect">
            <a:avLst/>
          </a:prstGeom>
        </p:spPr>
        <p:txBody>
          <a:bodyPr anchor="b"/>
          <a:lstStyle>
            <a:lvl1pPr algn="l">
              <a:defRPr sz="3600" b="1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24744"/>
            <a:ext cx="8280920" cy="504056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Arial" pitchFamily="34" charset="0"/>
              <a:buChar char="•"/>
              <a:defRPr sz="1800" i="1">
                <a:latin typeface="Calibri" panose="020F0502020204030204" pitchFamily="34" charset="0"/>
              </a:defRPr>
            </a:lvl1pPr>
            <a:lvl2pPr marL="742950" indent="-28575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2pPr>
            <a:lvl3pPr marL="11430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3pPr>
            <a:lvl4pPr marL="16002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4pPr>
            <a:lvl5pPr marL="20574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034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- Detalhe Amare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36712"/>
          </a:xfrm>
          <a:prstGeom prst="rect">
            <a:avLst/>
          </a:prstGeom>
        </p:spPr>
        <p:txBody>
          <a:bodyPr anchor="b"/>
          <a:lstStyle>
            <a:lvl1pPr algn="l">
              <a:defRPr sz="3600" b="1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24744"/>
            <a:ext cx="3888432" cy="504056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Arial" pitchFamily="34" charset="0"/>
              <a:buChar char="•"/>
              <a:defRPr sz="1800" i="1">
                <a:latin typeface="Calibri" panose="020F0502020204030204" pitchFamily="34" charset="0"/>
              </a:defRPr>
            </a:lvl1pPr>
            <a:lvl2pPr marL="742950" indent="-28575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2pPr>
            <a:lvl3pPr marL="11430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3pPr>
            <a:lvl4pPr marL="16002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4pPr>
            <a:lvl5pPr marL="20574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0"/>
          </p:nvPr>
        </p:nvSpPr>
        <p:spPr>
          <a:xfrm>
            <a:off x="4932040" y="1124744"/>
            <a:ext cx="3888432" cy="504056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Arial" pitchFamily="34" charset="0"/>
              <a:buChar char="•"/>
              <a:defRPr sz="1800" i="1">
                <a:latin typeface="Calibri" panose="020F0502020204030204" pitchFamily="34" charset="0"/>
              </a:defRPr>
            </a:lvl1pPr>
            <a:lvl2pPr marL="742950" indent="-28575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2pPr>
            <a:lvl3pPr marL="11430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3pPr>
            <a:lvl4pPr marL="16002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4pPr>
            <a:lvl5pPr marL="20574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894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- Detalhe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36712"/>
          </a:xfrm>
          <a:prstGeom prst="rect">
            <a:avLst/>
          </a:prstGeom>
        </p:spPr>
        <p:txBody>
          <a:bodyPr anchor="b"/>
          <a:lstStyle>
            <a:lvl1pPr algn="l">
              <a:defRPr sz="3600" b="1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24744"/>
            <a:ext cx="3888432" cy="504056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Arial" pitchFamily="34" charset="0"/>
              <a:buChar char="•"/>
              <a:defRPr sz="1800" i="1">
                <a:latin typeface="Calibri" panose="020F0502020204030204" pitchFamily="34" charset="0"/>
              </a:defRPr>
            </a:lvl1pPr>
            <a:lvl2pPr marL="742950" indent="-28575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2pPr>
            <a:lvl3pPr marL="11430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3pPr>
            <a:lvl4pPr marL="16002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4pPr>
            <a:lvl5pPr marL="20574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0"/>
          </p:nvPr>
        </p:nvSpPr>
        <p:spPr>
          <a:xfrm>
            <a:off x="4932040" y="1124744"/>
            <a:ext cx="3888432" cy="504056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Arial" pitchFamily="34" charset="0"/>
              <a:buChar char="•"/>
              <a:defRPr sz="1800" i="1">
                <a:latin typeface="Calibri" panose="020F0502020204030204" pitchFamily="34" charset="0"/>
              </a:defRPr>
            </a:lvl1pPr>
            <a:lvl2pPr marL="742950" indent="-28575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2pPr>
            <a:lvl3pPr marL="11430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3pPr>
            <a:lvl4pPr marL="16002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4pPr>
            <a:lvl5pPr marL="20574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718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- Detalhe 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36712"/>
          </a:xfrm>
          <a:prstGeom prst="rect">
            <a:avLst/>
          </a:prstGeom>
        </p:spPr>
        <p:txBody>
          <a:bodyPr anchor="b"/>
          <a:lstStyle>
            <a:lvl1pPr algn="l">
              <a:defRPr sz="3600" b="1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24744"/>
            <a:ext cx="3888432" cy="504056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Arial" pitchFamily="34" charset="0"/>
              <a:buChar char="•"/>
              <a:defRPr sz="1800" i="1">
                <a:latin typeface="Calibri" panose="020F0502020204030204" pitchFamily="34" charset="0"/>
              </a:defRPr>
            </a:lvl1pPr>
            <a:lvl2pPr marL="742950" indent="-28575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2pPr>
            <a:lvl3pPr marL="11430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3pPr>
            <a:lvl4pPr marL="16002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4pPr>
            <a:lvl5pPr marL="20574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0"/>
          </p:nvPr>
        </p:nvSpPr>
        <p:spPr>
          <a:xfrm>
            <a:off x="4932040" y="1124744"/>
            <a:ext cx="3888432" cy="504056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Arial" pitchFamily="34" charset="0"/>
              <a:buChar char="•"/>
              <a:defRPr sz="1800" i="1">
                <a:latin typeface="Calibri" panose="020F0502020204030204" pitchFamily="34" charset="0"/>
              </a:defRPr>
            </a:lvl1pPr>
            <a:lvl2pPr marL="742950" indent="-28575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2pPr>
            <a:lvl3pPr marL="11430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3pPr>
            <a:lvl4pPr marL="16002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4pPr>
            <a:lvl5pPr marL="2057400" indent="-228600">
              <a:spcBef>
                <a:spcPts val="1200"/>
              </a:spcBef>
              <a:buFont typeface="Arial" pitchFamily="34" charset="0"/>
              <a:buChar char="•"/>
              <a:defRPr sz="1600" i="1">
                <a:latin typeface="Calibri" panose="020F050202020403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050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372200" y="1268760"/>
            <a:ext cx="2664296" cy="872282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 lang="pt-BR" sz="3200" b="1" i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1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444208" y="2420888"/>
            <a:ext cx="2664296" cy="232945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1800" b="1" i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Nome</a:t>
            </a:r>
          </a:p>
          <a:p>
            <a:r>
              <a:rPr lang="pt-BR" dirty="0" smtClean="0"/>
              <a:t>E-mail@cwi.com.br</a:t>
            </a:r>
          </a:p>
          <a:p>
            <a:r>
              <a:rPr lang="pt-BR" dirty="0" smtClean="0"/>
              <a:t>(51) 9999-9999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1202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 userDrawn="1"/>
        </p:nvSpPr>
        <p:spPr>
          <a:xfrm>
            <a:off x="8020544" y="6613756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2380FA9-2908-483B-8DEC-B29A0AC8D9F1}" type="slidenum">
              <a:rPr lang="pt-BR" sz="900" b="1" i="1" smtClean="0">
                <a:solidFill>
                  <a:schemeClr val="bg1">
                    <a:lumMod val="75000"/>
                  </a:schemeClr>
                </a:solidFill>
              </a:rPr>
              <a:pPr algn="r"/>
              <a:t>‹nº›</a:t>
            </a:fld>
            <a:endParaRPr lang="pt-BR" sz="9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4" r:id="rId2"/>
    <p:sldLayoutId id="2147484066" r:id="rId3"/>
    <p:sldLayoutId id="2147484089" r:id="rId4"/>
    <p:sldLayoutId id="2147484088" r:id="rId5"/>
    <p:sldLayoutId id="2147484090" r:id="rId6"/>
    <p:sldLayoutId id="2147484091" r:id="rId7"/>
    <p:sldLayoutId id="2147484075" r:id="rId8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riciorissetto/ORM-CommonMistakes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neunicorn.com/2012/03/11/secrets-of-detectchanges-part-2-when-is-detectchanges-called-automatically/" TargetMode="External"/><Relationship Id="rId2" Type="http://schemas.openxmlformats.org/officeDocument/2006/relationships/hyperlink" Target="https://blog.oneunicorn.com/2012/03/10/secrets-of-detectchanges-part-1-what-does-detectchanges-do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oneunicorn.com/2012/03/12/secrets-of-detectchanges-part-3-switching-off-automatic-detectchange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logs.asp.net/mehfuzh/writing-custom-linq-provide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ORM: O que estamos fazendo errado?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885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43508" y="188640"/>
            <a:ext cx="8640960" cy="648072"/>
          </a:xfrm>
        </p:spPr>
        <p:txBody>
          <a:bodyPr/>
          <a:lstStyle/>
          <a:p>
            <a:r>
              <a:rPr lang="pt-BR" dirty="0" smtClean="0"/>
              <a:t> 1. N+1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3312368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smtClean="0"/>
              <a:t>Exemplo: Com N+1, código gerando 20.001 consultas na base de dados para 10.000 registros retornados.</a:t>
            </a:r>
          </a:p>
          <a:p>
            <a:endParaRPr lang="en-US" sz="2400" i="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7640191" cy="33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9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43508" y="188640"/>
            <a:ext cx="8640960" cy="648072"/>
          </a:xfrm>
        </p:spPr>
        <p:txBody>
          <a:bodyPr/>
          <a:lstStyle/>
          <a:p>
            <a:r>
              <a:rPr lang="pt-BR" dirty="0" smtClean="0"/>
              <a:t> 1. N+1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3312368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smtClean="0"/>
              <a:t>Exemplo: Sem N+1, código gerando somente uma consulta na base de dados. Apenas 1 query!!!</a:t>
            </a:r>
          </a:p>
          <a:p>
            <a:pPr marL="0" indent="0">
              <a:buNone/>
            </a:pPr>
            <a:endParaRPr lang="pt-BR" sz="2400" b="1" i="0" dirty="0" smtClean="0"/>
          </a:p>
          <a:p>
            <a:pPr marL="0" indent="0">
              <a:buNone/>
            </a:pPr>
            <a:endParaRPr lang="pt-BR" sz="2400" b="1" i="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9" y="2564904"/>
            <a:ext cx="7846631" cy="3312368"/>
          </a:xfrm>
          <a:prstGeom prst="rect">
            <a:avLst/>
          </a:prstGeom>
        </p:spPr>
      </p:pic>
      <p:sp>
        <p:nvSpPr>
          <p:cNvPr id="7" name="Seta para Baixo 6"/>
          <p:cNvSpPr/>
          <p:nvPr/>
        </p:nvSpPr>
        <p:spPr>
          <a:xfrm rot="3754281">
            <a:off x="6896455" y="2564904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228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N+1</a:t>
            </a:r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err="1" smtClean="0"/>
              <a:t>Perfomance</a:t>
            </a:r>
            <a:r>
              <a:rPr lang="pt-BR" sz="2400" b="1" i="0" dirty="0" smtClean="0"/>
              <a:t>: </a:t>
            </a:r>
            <a:r>
              <a:rPr lang="en-US" sz="2400" i="0" dirty="0" smtClean="0"/>
              <a:t>Na </a:t>
            </a:r>
            <a:r>
              <a:rPr lang="en-US" sz="2400" i="0" dirty="0" err="1" smtClean="0"/>
              <a:t>execução</a:t>
            </a:r>
            <a:r>
              <a:rPr lang="en-US" sz="2400" i="0" dirty="0" smtClean="0"/>
              <a:t> dos </a:t>
            </a:r>
            <a:r>
              <a:rPr lang="en-US" sz="2400" i="0" dirty="0" err="1" smtClean="0"/>
              <a:t>exemplos</a:t>
            </a:r>
            <a:r>
              <a:rPr lang="en-US" sz="2400" i="0" dirty="0" smtClean="0"/>
              <a:t>, </a:t>
            </a:r>
            <a:r>
              <a:rPr lang="en-US" sz="2400" i="0" dirty="0" err="1" smtClean="0"/>
              <a:t>os</a:t>
            </a:r>
            <a:r>
              <a:rPr lang="en-US" sz="2400" i="0" dirty="0" smtClean="0"/>
              <a:t> tempos </a:t>
            </a:r>
            <a:r>
              <a:rPr lang="en-US" sz="2400" i="0" dirty="0" err="1" smtClean="0"/>
              <a:t>foram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os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seguintes</a:t>
            </a:r>
            <a:r>
              <a:rPr lang="en-US" sz="2400" i="0" dirty="0" smtClean="0"/>
              <a:t> para 10.000 </a:t>
            </a:r>
            <a:r>
              <a:rPr lang="en-US" sz="2400" i="0" dirty="0" err="1" smtClean="0"/>
              <a:t>registros</a:t>
            </a:r>
            <a:r>
              <a:rPr lang="en-US" sz="2400" i="0" dirty="0"/>
              <a:t>.</a:t>
            </a:r>
            <a:endParaRPr lang="en-US" sz="2400" i="0" dirty="0" smtClean="0"/>
          </a:p>
          <a:p>
            <a:endParaRPr lang="en-US" sz="2400" i="0" dirty="0" smtClean="0"/>
          </a:p>
          <a:p>
            <a:pPr lvl="1"/>
            <a:r>
              <a:rPr lang="en-US" sz="2200" i="0" dirty="0" err="1" smtClean="0"/>
              <a:t>Execução</a:t>
            </a:r>
            <a:r>
              <a:rPr lang="en-US" sz="2200" i="0" dirty="0" smtClean="0"/>
              <a:t> </a:t>
            </a:r>
            <a:r>
              <a:rPr lang="pt-BR" sz="2200" i="0" dirty="0" smtClean="0"/>
              <a:t>causando o N+1</a:t>
            </a:r>
            <a:endParaRPr lang="pt-BR" sz="24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3200" i="0" dirty="0" smtClean="0"/>
              <a:t> </a:t>
            </a:r>
            <a:r>
              <a:rPr lang="pt-BR" sz="3200" i="0" dirty="0" smtClean="0">
                <a:solidFill>
                  <a:srgbClr val="FF0000"/>
                </a:solidFill>
              </a:rPr>
              <a:t>11 segundos</a:t>
            </a:r>
          </a:p>
          <a:p>
            <a:pPr lvl="1"/>
            <a:r>
              <a:rPr lang="en-US" sz="2200" i="0" dirty="0" err="1"/>
              <a:t>Execução</a:t>
            </a:r>
            <a:r>
              <a:rPr lang="en-US" sz="2200" i="0" dirty="0"/>
              <a:t> </a:t>
            </a:r>
            <a:r>
              <a:rPr lang="pt-BR" sz="2200" i="0" dirty="0" smtClean="0"/>
              <a:t>utilizando o </a:t>
            </a:r>
            <a:r>
              <a:rPr lang="pt-BR" sz="2200" dirty="0"/>
              <a:t>Include()</a:t>
            </a:r>
            <a:r>
              <a:rPr lang="pt-BR" sz="2200" i="0" dirty="0"/>
              <a:t> </a:t>
            </a:r>
            <a:endParaRPr lang="pt-BR" sz="22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3200" i="0" dirty="0" smtClean="0"/>
              <a:t> </a:t>
            </a:r>
            <a:r>
              <a:rPr lang="pt-BR" sz="3200" i="0" dirty="0" smtClean="0">
                <a:solidFill>
                  <a:srgbClr val="00B050"/>
                </a:solidFill>
              </a:rPr>
              <a:t>0,3 segundos</a:t>
            </a:r>
          </a:p>
          <a:p>
            <a:pPr lvl="1"/>
            <a:endParaRPr lang="en-US" sz="3200" i="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1685822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Não utilizar projeção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smtClean="0"/>
              <a:t>Contexto do Problema:</a:t>
            </a:r>
          </a:p>
          <a:p>
            <a:r>
              <a:rPr lang="en-US" sz="2400" i="0" dirty="0" err="1" smtClean="0"/>
              <a:t>Consulta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Linq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sem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utilizar</a:t>
            </a:r>
            <a:r>
              <a:rPr lang="en-US" sz="2400" i="0" dirty="0" smtClean="0"/>
              <a:t> o </a:t>
            </a:r>
            <a:r>
              <a:rPr lang="en-US" sz="2400" i="0" dirty="0" err="1" smtClean="0"/>
              <a:t>método</a:t>
            </a:r>
            <a:r>
              <a:rPr lang="en-US" sz="2400" i="0" dirty="0" smtClean="0"/>
              <a:t> </a:t>
            </a:r>
            <a:r>
              <a:rPr lang="en-US" sz="2400" dirty="0" smtClean="0"/>
              <a:t>.Select() </a:t>
            </a:r>
            <a:r>
              <a:rPr lang="en-US" sz="2400" i="0" dirty="0" smtClean="0"/>
              <a:t>para </a:t>
            </a:r>
            <a:r>
              <a:rPr lang="en-US" sz="2400" i="0" dirty="0" err="1" smtClean="0"/>
              <a:t>selecionar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somente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os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campos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necessários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pt-BR" sz="2400" b="1" i="0" dirty="0" smtClean="0"/>
              <a:t>Resultado:</a:t>
            </a:r>
            <a:endParaRPr lang="pt-BR" sz="2400" b="1" i="0" dirty="0"/>
          </a:p>
          <a:p>
            <a:r>
              <a:rPr lang="en-US" sz="2400" i="0" dirty="0" smtClean="0"/>
              <a:t>Gera um SQL </a:t>
            </a:r>
            <a:r>
              <a:rPr lang="en-US" sz="2400" i="0" dirty="0" err="1" smtClean="0"/>
              <a:t>retornando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todas</a:t>
            </a:r>
            <a:r>
              <a:rPr lang="en-US" sz="2400" i="0" dirty="0" smtClean="0"/>
              <a:t> as </a:t>
            </a:r>
            <a:r>
              <a:rPr lang="en-US" sz="2400" i="0" dirty="0" err="1"/>
              <a:t>c</a:t>
            </a:r>
            <a:r>
              <a:rPr lang="en-US" sz="2400" i="0" dirty="0" err="1" smtClean="0"/>
              <a:t>olunas</a:t>
            </a:r>
            <a:r>
              <a:rPr lang="en-US" sz="2400" i="0" dirty="0" smtClean="0"/>
              <a:t> de </a:t>
            </a:r>
            <a:r>
              <a:rPr lang="en-US" sz="2400" i="0" dirty="0" err="1" smtClean="0"/>
              <a:t>todas</a:t>
            </a:r>
            <a:r>
              <a:rPr lang="en-US" sz="2400" i="0" dirty="0" smtClean="0"/>
              <a:t> as </a:t>
            </a:r>
            <a:r>
              <a:rPr lang="en-US" sz="2400" i="0" dirty="0" err="1" smtClean="0"/>
              <a:t>tabelas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envolvidas</a:t>
            </a:r>
            <a:r>
              <a:rPr lang="en-US" sz="2400" i="0" dirty="0" smtClean="0"/>
              <a:t> (</a:t>
            </a:r>
            <a:r>
              <a:rPr lang="en-US" sz="2400" i="0" dirty="0" err="1" smtClean="0"/>
              <a:t>famoso</a:t>
            </a:r>
            <a:r>
              <a:rPr lang="en-US" sz="2400" i="0" dirty="0" smtClean="0"/>
              <a:t> </a:t>
            </a:r>
            <a:r>
              <a:rPr lang="en-US" sz="2400" dirty="0" smtClean="0"/>
              <a:t>SELECT *</a:t>
            </a:r>
            <a:r>
              <a:rPr lang="en-US" sz="2400" i="0" dirty="0" smtClean="0"/>
              <a:t>).</a:t>
            </a:r>
          </a:p>
          <a:p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1346735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Não utilizar projeção - EF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smtClean="0"/>
              <a:t>Exemplo: Sem projeção</a:t>
            </a:r>
          </a:p>
          <a:p>
            <a:pPr marL="0" indent="0">
              <a:buNone/>
            </a:pPr>
            <a:endParaRPr lang="pt-BR" sz="2400" b="1" i="0" dirty="0" smtClean="0"/>
          </a:p>
          <a:p>
            <a:pPr marL="0" indent="0">
              <a:buNone/>
            </a:pPr>
            <a:endParaRPr lang="en-US" sz="2400" i="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7" y="2636912"/>
            <a:ext cx="8040166" cy="159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81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Não utilizar projeção - EF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smtClean="0"/>
              <a:t>Exemplo: Com projeção, gerando um SQL mais otimizado</a:t>
            </a:r>
          </a:p>
          <a:p>
            <a:pPr marL="0" indent="0">
              <a:buNone/>
            </a:pPr>
            <a:endParaRPr lang="pt-BR" sz="2400" b="1" i="0" dirty="0" smtClean="0"/>
          </a:p>
          <a:p>
            <a:pPr marL="0" indent="0">
              <a:buNone/>
            </a:pPr>
            <a:endParaRPr lang="en-US" sz="2400" i="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51" y="2636912"/>
            <a:ext cx="760787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3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Não utilizar projeção</a:t>
            </a:r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err="1" smtClean="0"/>
              <a:t>Perfomance</a:t>
            </a:r>
            <a:r>
              <a:rPr lang="pt-BR" sz="2400" b="1" i="0" dirty="0" smtClean="0"/>
              <a:t>:</a:t>
            </a:r>
          </a:p>
          <a:p>
            <a:r>
              <a:rPr lang="en-US" sz="2400" i="0" dirty="0" smtClean="0"/>
              <a:t>Na </a:t>
            </a:r>
            <a:r>
              <a:rPr lang="en-US" sz="2400" i="0" dirty="0" err="1" smtClean="0"/>
              <a:t>execução</a:t>
            </a:r>
            <a:r>
              <a:rPr lang="en-US" sz="2400" i="0" dirty="0" smtClean="0"/>
              <a:t> das </a:t>
            </a:r>
            <a:r>
              <a:rPr lang="en-US" sz="2400" i="0" dirty="0" err="1" smtClean="0"/>
              <a:t>consultas</a:t>
            </a:r>
            <a:r>
              <a:rPr lang="en-US" sz="2400" i="0" dirty="0" smtClean="0"/>
              <a:t> de </a:t>
            </a:r>
            <a:r>
              <a:rPr lang="en-US" sz="2400" i="0" dirty="0" err="1" smtClean="0"/>
              <a:t>exemplo</a:t>
            </a:r>
            <a:r>
              <a:rPr lang="en-US" sz="2400" i="0" dirty="0" smtClean="0"/>
              <a:t>, </a:t>
            </a:r>
            <a:r>
              <a:rPr lang="en-US" sz="2400" i="0" dirty="0" err="1" smtClean="0"/>
              <a:t>obtivemos</a:t>
            </a:r>
            <a:r>
              <a:rPr lang="en-US" sz="2400" i="0" dirty="0" smtClean="0"/>
              <a:t> o </a:t>
            </a:r>
            <a:r>
              <a:rPr lang="en-US" sz="2400" i="0" dirty="0" err="1" smtClean="0"/>
              <a:t>seguinte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resultado</a:t>
            </a:r>
            <a:r>
              <a:rPr lang="en-US" sz="2400" i="0" dirty="0" smtClean="0"/>
              <a:t> (500 </a:t>
            </a:r>
            <a:r>
              <a:rPr lang="en-US" sz="2400" i="0" dirty="0" err="1" smtClean="0"/>
              <a:t>registros</a:t>
            </a:r>
            <a:r>
              <a:rPr lang="en-US" sz="2400" i="0" dirty="0" smtClean="0"/>
              <a:t>):</a:t>
            </a:r>
          </a:p>
          <a:p>
            <a:endParaRPr lang="en-US" sz="2400" i="0" dirty="0" smtClean="0"/>
          </a:p>
          <a:p>
            <a:pPr lvl="1"/>
            <a:r>
              <a:rPr lang="en-US" sz="2200" i="0" dirty="0" err="1" smtClean="0"/>
              <a:t>Execução</a:t>
            </a:r>
            <a:r>
              <a:rPr lang="en-US" sz="2200" i="0" dirty="0" smtClean="0"/>
              <a:t> </a:t>
            </a:r>
            <a:r>
              <a:rPr lang="pt-BR" sz="2200" b="1" i="0" dirty="0" smtClean="0"/>
              <a:t>sem</a:t>
            </a:r>
            <a:r>
              <a:rPr lang="pt-BR" sz="2200" i="0" dirty="0" smtClean="0"/>
              <a:t> projeção</a:t>
            </a:r>
            <a:endParaRPr lang="pt-BR" sz="2400" i="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3200" i="0" dirty="0" smtClean="0"/>
              <a:t> </a:t>
            </a:r>
            <a:r>
              <a:rPr lang="pt-BR" sz="3200" i="0" dirty="0" smtClean="0">
                <a:solidFill>
                  <a:srgbClr val="FF0000"/>
                </a:solidFill>
              </a:rPr>
              <a:t>14 segundos</a:t>
            </a:r>
          </a:p>
          <a:p>
            <a:pPr lvl="1"/>
            <a:r>
              <a:rPr lang="en-US" sz="2200" i="0" dirty="0" err="1"/>
              <a:t>Execução</a:t>
            </a:r>
            <a:r>
              <a:rPr lang="en-US" sz="2200" i="0" dirty="0"/>
              <a:t> </a:t>
            </a:r>
            <a:r>
              <a:rPr lang="pt-BR" sz="2200" b="1" i="0" dirty="0" smtClean="0"/>
              <a:t>com</a:t>
            </a:r>
            <a:r>
              <a:rPr lang="pt-BR" sz="2200" i="0" dirty="0" smtClean="0"/>
              <a:t> projeção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3200" i="0" dirty="0" smtClean="0"/>
              <a:t> </a:t>
            </a:r>
            <a:r>
              <a:rPr lang="pt-BR" sz="3200" i="0" dirty="0" smtClean="0">
                <a:solidFill>
                  <a:srgbClr val="00B050"/>
                </a:solidFill>
              </a:rPr>
              <a:t>0,08 segundos</a:t>
            </a:r>
          </a:p>
          <a:p>
            <a:pPr lvl="1"/>
            <a:endParaRPr lang="en-US" sz="3200" i="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1556256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 Utilizando recursos desnecessários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err="1" smtClean="0"/>
              <a:t>Lazy</a:t>
            </a:r>
            <a:r>
              <a:rPr lang="pt-BR" sz="2400" b="1" i="0" dirty="0" smtClean="0"/>
              <a:t> </a:t>
            </a:r>
            <a:r>
              <a:rPr lang="pt-BR" sz="2400" b="1" i="0" dirty="0" err="1" smtClean="0"/>
              <a:t>Load</a:t>
            </a:r>
            <a:r>
              <a:rPr lang="pt-BR" sz="2400" b="1" i="0" dirty="0" smtClean="0"/>
              <a:t>:</a:t>
            </a:r>
          </a:p>
          <a:p>
            <a:r>
              <a:rPr lang="en-US" sz="2400" i="0" dirty="0" err="1" smtClean="0"/>
              <a:t>Habilita</a:t>
            </a:r>
            <a:r>
              <a:rPr lang="en-US" sz="2400" i="0" dirty="0" smtClean="0"/>
              <a:t> o </a:t>
            </a:r>
            <a:r>
              <a:rPr lang="en-US" sz="2400" i="0" dirty="0" err="1" smtClean="0"/>
              <a:t>carregamento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por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demanda</a:t>
            </a:r>
            <a:r>
              <a:rPr lang="en-US" sz="2400" i="0" dirty="0" smtClean="0"/>
              <a:t> de </a:t>
            </a:r>
            <a:r>
              <a:rPr lang="en-US" sz="2400" i="0" dirty="0" err="1" smtClean="0"/>
              <a:t>entidades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relacionadas</a:t>
            </a:r>
            <a:r>
              <a:rPr lang="en-US" sz="2400" i="0" dirty="0" smtClean="0"/>
              <a:t>.</a:t>
            </a:r>
          </a:p>
          <a:p>
            <a:r>
              <a:rPr lang="en-US" sz="2400" i="0" dirty="0" err="1" smtClean="0"/>
              <a:t>Deve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estar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habilitado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em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fluxos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dinâmicos</a:t>
            </a:r>
            <a:r>
              <a:rPr lang="en-US" sz="2400" i="0" dirty="0" smtClean="0"/>
              <a:t>, </a:t>
            </a:r>
            <a:r>
              <a:rPr lang="en-US" sz="2400" i="0" dirty="0" err="1" smtClean="0"/>
              <a:t>onde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dependendo</a:t>
            </a:r>
            <a:r>
              <a:rPr lang="en-US" sz="2400" i="0" dirty="0" smtClean="0"/>
              <a:t> do </a:t>
            </a:r>
            <a:r>
              <a:rPr lang="en-US" sz="2400" i="0" dirty="0" err="1" smtClean="0"/>
              <a:t>contexto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algumas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propriedades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complexas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são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acessadas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ou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não</a:t>
            </a:r>
            <a:r>
              <a:rPr lang="en-US" sz="2400" i="0" dirty="0" smtClean="0"/>
              <a:t>.</a:t>
            </a:r>
            <a:endParaRPr lang="en-US" sz="2400" dirty="0" smtClean="0"/>
          </a:p>
          <a:p>
            <a:endParaRPr lang="en-US" sz="2400" i="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653136"/>
            <a:ext cx="6336704" cy="8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28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 Utilizando recursos desnecessários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smtClean="0"/>
              <a:t>Proxy:</a:t>
            </a:r>
          </a:p>
          <a:p>
            <a:r>
              <a:rPr lang="en-US" sz="2400" i="0" dirty="0" smtClean="0"/>
              <a:t>O Lazy Load </a:t>
            </a:r>
            <a:r>
              <a:rPr lang="en-US" sz="2400" i="0" dirty="0" err="1" smtClean="0"/>
              <a:t>depende</a:t>
            </a:r>
            <a:r>
              <a:rPr lang="en-US" sz="2400" i="0" dirty="0" smtClean="0"/>
              <a:t> da </a:t>
            </a:r>
            <a:r>
              <a:rPr lang="en-US" sz="2400" i="0" dirty="0" err="1" smtClean="0"/>
              <a:t>criação</a:t>
            </a:r>
            <a:r>
              <a:rPr lang="en-US" sz="2400" i="0" dirty="0" smtClean="0"/>
              <a:t> de um Proxy para </a:t>
            </a:r>
            <a:r>
              <a:rPr lang="en-US" sz="2400" i="0" dirty="0" err="1" smtClean="0"/>
              <a:t>funcionar</a:t>
            </a:r>
            <a:r>
              <a:rPr lang="en-US" sz="2400" i="0" dirty="0" smtClean="0"/>
              <a:t>.</a:t>
            </a:r>
          </a:p>
          <a:p>
            <a:r>
              <a:rPr lang="en-US" sz="2400" i="0" dirty="0" err="1" smtClean="0"/>
              <a:t>Ele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gera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uma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instância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herdando</a:t>
            </a:r>
            <a:r>
              <a:rPr lang="en-US" sz="2400" i="0" dirty="0" smtClean="0"/>
              <a:t> a </a:t>
            </a:r>
            <a:r>
              <a:rPr lang="en-US" sz="2400" i="0" dirty="0" err="1" smtClean="0"/>
              <a:t>entidade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onde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sobrescreve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suas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propriedades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virtuais</a:t>
            </a:r>
            <a:r>
              <a:rPr lang="en-US" sz="2400" i="0" dirty="0" smtClean="0"/>
              <a:t> para </a:t>
            </a:r>
            <a:r>
              <a:rPr lang="en-US" sz="2400" i="0" dirty="0" err="1" smtClean="0"/>
              <a:t>permitir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ações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ao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serem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acessadas</a:t>
            </a:r>
            <a:r>
              <a:rPr lang="en-US" sz="2400" i="0" dirty="0" smtClean="0"/>
              <a:t>.</a:t>
            </a:r>
          </a:p>
          <a:p>
            <a:r>
              <a:rPr lang="en-US" sz="2400" i="0" dirty="0" smtClean="0"/>
              <a:t>De </a:t>
            </a:r>
            <a:r>
              <a:rPr lang="en-US" sz="2400" i="0" dirty="0" err="1" smtClean="0"/>
              <a:t>preferência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deve</a:t>
            </a:r>
            <a:r>
              <a:rPr lang="en-US" sz="2400" i="0" dirty="0" smtClean="0"/>
              <a:t> </a:t>
            </a:r>
            <a:r>
              <a:rPr lang="en-US" sz="2400" i="0" dirty="0" err="1"/>
              <a:t>estar</a:t>
            </a:r>
            <a:r>
              <a:rPr lang="en-US" sz="2400" i="0" dirty="0"/>
              <a:t> </a:t>
            </a:r>
            <a:r>
              <a:rPr lang="en-US" sz="2400" i="0" dirty="0" err="1" smtClean="0"/>
              <a:t>desabilitado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inicialmente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assim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como</a:t>
            </a:r>
            <a:r>
              <a:rPr lang="en-US" sz="2400" i="0" dirty="0" smtClean="0"/>
              <a:t> </a:t>
            </a:r>
            <a:r>
              <a:rPr lang="en-US" sz="2400" i="0" dirty="0"/>
              <a:t>o Lazy Load.</a:t>
            </a:r>
            <a:endParaRPr lang="en-US" sz="2400" i="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i="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6" y="4581128"/>
            <a:ext cx="7848872" cy="9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61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 Utilizando recursos desnecessários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smtClean="0"/>
              <a:t>Auto </a:t>
            </a:r>
            <a:r>
              <a:rPr lang="pt-BR" sz="2400" b="1" i="0" dirty="0" err="1" smtClean="0"/>
              <a:t>Detect</a:t>
            </a:r>
            <a:r>
              <a:rPr lang="pt-BR" sz="2400" b="1" i="0" dirty="0" smtClean="0"/>
              <a:t> </a:t>
            </a:r>
            <a:r>
              <a:rPr lang="pt-BR" sz="2400" b="1" i="0" dirty="0" err="1" smtClean="0"/>
              <a:t>Changes</a:t>
            </a:r>
            <a:endParaRPr lang="pt-BR" sz="2400" b="1" i="0" dirty="0" smtClean="0"/>
          </a:p>
          <a:p>
            <a:r>
              <a:rPr lang="en-US" sz="2400" i="0" dirty="0" smtClean="0"/>
              <a:t>É </a:t>
            </a:r>
            <a:r>
              <a:rPr lang="en-US" sz="2400" i="0" dirty="0" err="1" smtClean="0"/>
              <a:t>disparado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pelos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seguintes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métodos</a:t>
            </a:r>
            <a:r>
              <a:rPr lang="en-US" sz="2400" i="0" dirty="0" smtClean="0"/>
              <a:t>:</a:t>
            </a:r>
            <a:endParaRPr lang="en-US" sz="2400" i="0" dirty="0"/>
          </a:p>
          <a:p>
            <a:pPr lvl="1"/>
            <a:r>
              <a:rPr lang="pt-BR" sz="1800" i="0" dirty="0" err="1"/>
              <a:t>DbSet.Find</a:t>
            </a:r>
            <a:endParaRPr lang="pt-BR" sz="1800" i="0" dirty="0"/>
          </a:p>
          <a:p>
            <a:pPr lvl="1"/>
            <a:r>
              <a:rPr lang="pt-BR" sz="1800" i="0" dirty="0" err="1" smtClean="0"/>
              <a:t>DbSet.Remove</a:t>
            </a:r>
            <a:endParaRPr lang="pt-BR" sz="1800" i="0" dirty="0"/>
          </a:p>
          <a:p>
            <a:pPr lvl="1"/>
            <a:r>
              <a:rPr lang="pt-BR" sz="1800" i="0" dirty="0" err="1"/>
              <a:t>DbSet.Add</a:t>
            </a:r>
            <a:endParaRPr lang="pt-BR" sz="1800" i="0" dirty="0"/>
          </a:p>
          <a:p>
            <a:pPr lvl="1"/>
            <a:r>
              <a:rPr lang="pt-BR" sz="1800" i="0" dirty="0" err="1"/>
              <a:t>DbSet.Attach</a:t>
            </a:r>
            <a:endParaRPr lang="pt-BR" sz="1800" i="0" dirty="0"/>
          </a:p>
          <a:p>
            <a:pPr lvl="1"/>
            <a:r>
              <a:rPr lang="pt-BR" sz="1800" i="0" dirty="0" err="1"/>
              <a:t>DbContext.SaveChanges</a:t>
            </a:r>
            <a:endParaRPr lang="pt-BR" sz="1800" i="0" dirty="0"/>
          </a:p>
          <a:p>
            <a:pPr lvl="1"/>
            <a:r>
              <a:rPr lang="pt-BR" sz="1800" i="0" dirty="0" err="1"/>
              <a:t>DbContext.GetValidationErrors</a:t>
            </a:r>
            <a:endParaRPr lang="pt-BR" sz="1800" i="0" dirty="0"/>
          </a:p>
          <a:p>
            <a:pPr lvl="1"/>
            <a:r>
              <a:rPr lang="pt-BR" sz="1800" i="0" dirty="0" err="1"/>
              <a:t>DbContext.Entry</a:t>
            </a:r>
            <a:endParaRPr lang="pt-BR" sz="1800" i="0" dirty="0"/>
          </a:p>
          <a:p>
            <a:pPr lvl="1"/>
            <a:endParaRPr lang="en-US" sz="2200" dirty="0"/>
          </a:p>
          <a:p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3433758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Fonte + Base de Dados + PPT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dirty="0" smtClean="0">
              <a:hlinkClick r:id="rId2"/>
            </a:endParaRPr>
          </a:p>
          <a:p>
            <a:pPr marL="0" indent="0" algn="ctr">
              <a:buNone/>
            </a:pPr>
            <a:endParaRPr lang="en-US" sz="2400" dirty="0">
              <a:hlinkClick r:id="rId2"/>
            </a:endParaRPr>
          </a:p>
          <a:p>
            <a:pPr marL="0" indent="0" algn="ctr">
              <a:buNone/>
            </a:pPr>
            <a:endParaRPr lang="en-US" sz="2400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400" i="0" dirty="0" err="1" smtClean="0"/>
              <a:t>Tudo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disponibilizado</a:t>
            </a:r>
            <a:r>
              <a:rPr lang="en-US" sz="2400" i="0" dirty="0" smtClean="0"/>
              <a:t> no </a:t>
            </a:r>
            <a:r>
              <a:rPr lang="en-US" sz="2400" i="0" dirty="0" err="1" smtClean="0"/>
              <a:t>github</a:t>
            </a:r>
            <a:r>
              <a:rPr lang="en-US" sz="2400" i="0" dirty="0" smtClean="0"/>
              <a:t>:</a:t>
            </a:r>
            <a:endParaRPr lang="pt-BR" sz="2400" i="0" dirty="0" smtClean="0">
              <a:hlinkClick r:id="rId2"/>
            </a:endParaRPr>
          </a:p>
          <a:p>
            <a:pPr marL="0" indent="0" algn="ctr">
              <a:buNone/>
            </a:pPr>
            <a:r>
              <a:rPr lang="pt-BR" sz="2400" dirty="0" smtClean="0">
                <a:hlinkClick r:id="rId2"/>
              </a:rPr>
              <a:t>https</a:t>
            </a:r>
            <a:r>
              <a:rPr lang="pt-BR" sz="2400" dirty="0">
                <a:hlinkClick r:id="rId2"/>
              </a:rPr>
              <a:t>://</a:t>
            </a:r>
            <a:r>
              <a:rPr lang="pt-BR" sz="2400" dirty="0" smtClean="0">
                <a:hlinkClick r:id="rId2"/>
              </a:rPr>
              <a:t>github.com/fabriciorissetto/ORM-CommonMistakes</a:t>
            </a:r>
            <a:endParaRPr lang="pt-BR" sz="24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815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 Utilizando recursos desnecessários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smtClean="0"/>
              <a:t>Exemplo: </a:t>
            </a:r>
            <a:r>
              <a:rPr lang="pt-BR" sz="2400" dirty="0" err="1" smtClean="0"/>
              <a:t>AutoDetectChanges</a:t>
            </a:r>
            <a:r>
              <a:rPr lang="pt-BR" sz="2400" i="0" dirty="0" smtClean="0"/>
              <a:t> habilitado (é o default)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i="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27464"/>
            <a:ext cx="8352928" cy="373784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79912" y="1887215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O(n²)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218027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 Utilizando recursos desnecessários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smtClean="0"/>
              <a:t>Auto </a:t>
            </a:r>
            <a:r>
              <a:rPr lang="pt-BR" sz="2400" b="1" i="0" dirty="0" err="1" smtClean="0"/>
              <a:t>Detect</a:t>
            </a:r>
            <a:r>
              <a:rPr lang="pt-BR" sz="2400" b="1" i="0" dirty="0" smtClean="0"/>
              <a:t> </a:t>
            </a:r>
            <a:r>
              <a:rPr lang="pt-BR" sz="2400" b="1" i="0" dirty="0" err="1" smtClean="0"/>
              <a:t>Changes</a:t>
            </a:r>
            <a:endParaRPr lang="pt-BR" sz="2400" b="1" i="0" dirty="0" smtClean="0"/>
          </a:p>
          <a:p>
            <a:r>
              <a:rPr lang="en-US" sz="2400" i="0" dirty="0" err="1" smtClean="0"/>
              <a:t>Em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fluxos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onde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estes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métodos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forem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muito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acessados</a:t>
            </a:r>
            <a:r>
              <a:rPr lang="en-US" sz="2400" i="0" dirty="0" smtClean="0"/>
              <a:t>, </a:t>
            </a:r>
            <a:r>
              <a:rPr lang="en-US" sz="2400" i="0" dirty="0" err="1" smtClean="0"/>
              <a:t>desabilite</a:t>
            </a:r>
            <a:r>
              <a:rPr lang="en-US" sz="2400" i="0" dirty="0" smtClean="0"/>
              <a:t> o </a:t>
            </a:r>
            <a:r>
              <a:rPr lang="en-US" sz="2400" dirty="0" err="1" smtClean="0"/>
              <a:t>AutoDetectChanges</a:t>
            </a:r>
            <a:r>
              <a:rPr lang="en-US" sz="2400" i="0" dirty="0" smtClean="0"/>
              <a:t>.</a:t>
            </a:r>
          </a:p>
          <a:p>
            <a:r>
              <a:rPr lang="en-US" sz="2400" i="0" dirty="0" err="1" smtClean="0"/>
              <a:t>Ele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pode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ser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habilitado</a:t>
            </a:r>
            <a:r>
              <a:rPr lang="en-US" sz="2400" i="0" dirty="0" smtClean="0"/>
              <a:t> no </a:t>
            </a:r>
            <a:r>
              <a:rPr lang="en-US" sz="2400" i="0" dirty="0" err="1" smtClean="0"/>
              <a:t>mesmo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fluxo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ou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também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podemos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setar</a:t>
            </a:r>
            <a:r>
              <a:rPr lang="en-US" sz="2400" i="0" dirty="0" smtClean="0"/>
              <a:t> as </a:t>
            </a:r>
            <a:r>
              <a:rPr lang="en-US" sz="2400" i="0" dirty="0" err="1" smtClean="0"/>
              <a:t>alterações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manualmente</a:t>
            </a:r>
            <a:r>
              <a:rPr lang="en-US" sz="2400" i="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2726202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2" y="2401741"/>
            <a:ext cx="8555316" cy="3835571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 Utilizando recursos desnecessários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052736"/>
            <a:ext cx="8280920" cy="936104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smtClean="0"/>
              <a:t>Exemplo: </a:t>
            </a:r>
            <a:r>
              <a:rPr lang="pt-BR" sz="2400" dirty="0" err="1" smtClean="0"/>
              <a:t>AutoDetectChanges</a:t>
            </a:r>
            <a:r>
              <a:rPr lang="pt-BR" sz="2400" i="0" dirty="0" smtClean="0"/>
              <a:t> desabilitado durante o escopo das operações: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i="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779912" y="1844824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O(n)</a:t>
            </a:r>
            <a:endParaRPr lang="pt-BR" sz="2400" b="1" dirty="0"/>
          </a:p>
        </p:txBody>
      </p:sp>
      <p:sp>
        <p:nvSpPr>
          <p:cNvPr id="3" name="Seta para Baixo 2"/>
          <p:cNvSpPr/>
          <p:nvPr/>
        </p:nvSpPr>
        <p:spPr>
          <a:xfrm rot="4088650">
            <a:off x="6948133" y="2069635"/>
            <a:ext cx="328835" cy="687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683568" y="4365104"/>
            <a:ext cx="5400600" cy="1440160"/>
          </a:xfrm>
          <a:prstGeom prst="wedgeRoundRectCallout">
            <a:avLst/>
          </a:prstGeom>
          <a:solidFill>
            <a:srgbClr val="BBE0E3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Observe que </a:t>
            </a:r>
            <a:r>
              <a:rPr lang="en-US" sz="1600" dirty="0" err="1" smtClean="0">
                <a:solidFill>
                  <a:schemeClr val="tx1"/>
                </a:solidFill>
              </a:rPr>
              <a:t>ainda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assim</a:t>
            </a:r>
            <a:r>
              <a:rPr lang="en-US" sz="1600" dirty="0" smtClean="0">
                <a:solidFill>
                  <a:schemeClr val="tx1"/>
                </a:solidFill>
              </a:rPr>
              <a:t> o </a:t>
            </a:r>
            <a:r>
              <a:rPr lang="en-US" sz="1600" b="1" dirty="0" err="1" smtClean="0">
                <a:solidFill>
                  <a:schemeClr val="tx1"/>
                </a:solidFill>
              </a:rPr>
              <a:t>SaveChanges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percorre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todas</a:t>
            </a:r>
            <a:r>
              <a:rPr lang="en-US" sz="1600" dirty="0" smtClean="0">
                <a:solidFill>
                  <a:schemeClr val="tx1"/>
                </a:solidFill>
              </a:rPr>
              <a:t> as </a:t>
            </a:r>
            <a:r>
              <a:rPr lang="en-US" sz="1600" dirty="0" err="1" smtClean="0">
                <a:solidFill>
                  <a:schemeClr val="tx1"/>
                </a:solidFill>
              </a:rPr>
              <a:t>entidades</a:t>
            </a:r>
            <a:r>
              <a:rPr lang="en-US" sz="1600" dirty="0" smtClean="0">
                <a:solidFill>
                  <a:schemeClr val="tx1"/>
                </a:solidFill>
              </a:rPr>
              <a:t> “</a:t>
            </a:r>
            <a:r>
              <a:rPr lang="en-US" sz="1600" dirty="0" err="1" smtClean="0">
                <a:solidFill>
                  <a:schemeClr val="tx1"/>
                </a:solidFill>
              </a:rPr>
              <a:t>trackeadas</a:t>
            </a:r>
            <a:r>
              <a:rPr lang="en-US" sz="1600" dirty="0" smtClean="0">
                <a:solidFill>
                  <a:schemeClr val="tx1"/>
                </a:solidFill>
              </a:rPr>
              <a:t>” </a:t>
            </a:r>
            <a:r>
              <a:rPr lang="en-US" sz="1600" dirty="0" err="1" smtClean="0">
                <a:solidFill>
                  <a:schemeClr val="tx1"/>
                </a:solidFill>
              </a:rPr>
              <a:t>pelo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contexto</a:t>
            </a:r>
            <a:r>
              <a:rPr lang="en-US" sz="1600" dirty="0" smtClean="0">
                <a:solidFill>
                  <a:schemeClr val="tx1"/>
                </a:solidFill>
              </a:rPr>
              <a:t> para </a:t>
            </a:r>
            <a:r>
              <a:rPr lang="en-US" sz="1600" dirty="0" err="1" smtClean="0">
                <a:solidFill>
                  <a:schemeClr val="tx1"/>
                </a:solidFill>
              </a:rPr>
              <a:t>detectar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mudanças</a:t>
            </a:r>
            <a:r>
              <a:rPr lang="en-US" sz="1600" dirty="0" smtClean="0">
                <a:solidFill>
                  <a:schemeClr val="tx1"/>
                </a:solidFill>
              </a:rPr>
              <a:t> e saber o que </a:t>
            </a:r>
            <a:r>
              <a:rPr lang="en-US" sz="1600" dirty="0" err="1" smtClean="0">
                <a:solidFill>
                  <a:schemeClr val="tx1"/>
                </a:solidFill>
              </a:rPr>
              <a:t>fazer</a:t>
            </a:r>
            <a:r>
              <a:rPr lang="en-US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</a:rPr>
              <a:t>ele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chama</a:t>
            </a:r>
            <a:r>
              <a:rPr lang="en-US" sz="1600" dirty="0" smtClean="0">
                <a:solidFill>
                  <a:schemeClr val="tx1"/>
                </a:solidFill>
              </a:rPr>
              <a:t> o </a:t>
            </a:r>
            <a:r>
              <a:rPr lang="en-US" sz="1600" dirty="0" err="1" smtClean="0">
                <a:solidFill>
                  <a:schemeClr val="tx1"/>
                </a:solidFill>
              </a:rPr>
              <a:t>DetectChanges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baixo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mesmo</a:t>
            </a:r>
            <a:r>
              <a:rPr lang="en-US" sz="1600" dirty="0" smtClean="0">
                <a:solidFill>
                  <a:schemeClr val="tx1"/>
                </a:solidFill>
              </a:rPr>
              <a:t> a flag </a:t>
            </a:r>
            <a:r>
              <a:rPr lang="en-US" sz="1600" dirty="0" err="1" smtClean="0">
                <a:solidFill>
                  <a:schemeClr val="tx1"/>
                </a:solidFill>
              </a:rPr>
              <a:t>AutoDetectChanges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estando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desabilitada</a:t>
            </a:r>
            <a:r>
              <a:rPr lang="en-US" sz="1600" dirty="0" smtClean="0">
                <a:solidFill>
                  <a:schemeClr val="tx1"/>
                </a:solidFill>
              </a:rPr>
              <a:t>).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0115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 Utilizando recursos desnecessários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err="1" smtClean="0"/>
              <a:t>Perfomance</a:t>
            </a:r>
            <a:r>
              <a:rPr lang="pt-BR" sz="2400" b="1" i="0" dirty="0" smtClean="0"/>
              <a:t>: </a:t>
            </a:r>
            <a:r>
              <a:rPr lang="en-US" sz="2400" i="0" dirty="0" smtClean="0"/>
              <a:t>Na </a:t>
            </a:r>
            <a:r>
              <a:rPr lang="en-US" sz="2400" i="0" dirty="0" err="1" smtClean="0"/>
              <a:t>execução</a:t>
            </a:r>
            <a:r>
              <a:rPr lang="en-US" sz="2400" i="0" dirty="0" smtClean="0"/>
              <a:t> da </a:t>
            </a:r>
            <a:r>
              <a:rPr lang="en-US" sz="2400" i="0" dirty="0" err="1" smtClean="0"/>
              <a:t>operação</a:t>
            </a:r>
            <a:r>
              <a:rPr lang="en-US" sz="2400" i="0" dirty="0" smtClean="0"/>
              <a:t> de </a:t>
            </a:r>
            <a:r>
              <a:rPr lang="en-US" sz="2400" i="0" dirty="0" err="1" smtClean="0"/>
              <a:t>exemplo</a:t>
            </a:r>
            <a:r>
              <a:rPr lang="en-US" sz="2400" i="0" dirty="0" smtClean="0"/>
              <a:t>, 1.000 </a:t>
            </a:r>
            <a:r>
              <a:rPr lang="en-US" sz="2400" i="0" dirty="0" err="1" smtClean="0"/>
              <a:t>registros</a:t>
            </a:r>
            <a:r>
              <a:rPr lang="en-US" sz="2400" i="0" dirty="0" smtClean="0"/>
              <a:t> de </a:t>
            </a:r>
            <a:r>
              <a:rPr lang="en-US" sz="2400" i="0" dirty="0" err="1" smtClean="0"/>
              <a:t>alunos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foram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incluídos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na</a:t>
            </a:r>
            <a:r>
              <a:rPr lang="en-US" sz="2400" i="0" dirty="0" smtClean="0"/>
              <a:t> base:</a:t>
            </a:r>
          </a:p>
          <a:p>
            <a:pPr lvl="1"/>
            <a:r>
              <a:rPr lang="en-US" sz="2200" i="0" dirty="0" err="1" smtClean="0"/>
              <a:t>Execução</a:t>
            </a:r>
            <a:r>
              <a:rPr lang="en-US" sz="2200" i="0" dirty="0" smtClean="0"/>
              <a:t> </a:t>
            </a:r>
            <a:r>
              <a:rPr lang="en-US" sz="2200" dirty="0" err="1" smtClean="0"/>
              <a:t>AutoDetectChanges</a:t>
            </a:r>
            <a:r>
              <a:rPr lang="en-US" sz="2200" i="0" dirty="0" smtClean="0"/>
              <a:t> </a:t>
            </a:r>
            <a:r>
              <a:rPr lang="pt-BR" sz="2200" i="0" dirty="0" smtClean="0"/>
              <a:t>Habilitado</a:t>
            </a:r>
            <a:endParaRPr lang="pt-BR" sz="24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3200" i="0" dirty="0" smtClean="0"/>
              <a:t> </a:t>
            </a:r>
            <a:r>
              <a:rPr lang="pt-BR" sz="3200" i="0" dirty="0" smtClean="0">
                <a:solidFill>
                  <a:srgbClr val="FF0000"/>
                </a:solidFill>
              </a:rPr>
              <a:t>3 segundos</a:t>
            </a:r>
          </a:p>
          <a:p>
            <a:pPr lvl="1"/>
            <a:r>
              <a:rPr lang="en-US" sz="2200" i="0" dirty="0" err="1"/>
              <a:t>Execução</a:t>
            </a:r>
            <a:r>
              <a:rPr lang="en-US" sz="2200" i="0" dirty="0"/>
              <a:t> </a:t>
            </a:r>
            <a:r>
              <a:rPr lang="en-US" sz="2200" dirty="0" err="1" smtClean="0"/>
              <a:t>AutoDetectChanges</a:t>
            </a:r>
            <a:r>
              <a:rPr lang="en-US" sz="2200" i="0" dirty="0" smtClean="0"/>
              <a:t> </a:t>
            </a:r>
            <a:r>
              <a:rPr lang="pt-BR" sz="2200" i="0" dirty="0" smtClean="0"/>
              <a:t>Desabilitado no escopo</a:t>
            </a:r>
            <a:endParaRPr lang="pt-BR" sz="22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3200" i="0" dirty="0" smtClean="0"/>
              <a:t> </a:t>
            </a:r>
            <a:r>
              <a:rPr lang="pt-BR" sz="3200" i="0" dirty="0" smtClean="0">
                <a:solidFill>
                  <a:srgbClr val="00B050"/>
                </a:solidFill>
              </a:rPr>
              <a:t>0,5 segundos</a:t>
            </a:r>
          </a:p>
          <a:p>
            <a:pPr marL="457200" lvl="1" indent="0">
              <a:buNone/>
            </a:pPr>
            <a:endParaRPr lang="en-US" sz="1800" i="0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 smtClean="0"/>
              <a:t>detalhes</a:t>
            </a:r>
            <a:r>
              <a:rPr lang="en-US" sz="2000" dirty="0" smtClean="0"/>
              <a:t> </a:t>
            </a:r>
            <a:r>
              <a:rPr lang="en-US" sz="2000" dirty="0" err="1" smtClean="0"/>
              <a:t>sobre</a:t>
            </a:r>
            <a:r>
              <a:rPr lang="en-US" sz="2000" dirty="0" smtClean="0"/>
              <a:t> o Detect Changes do EF:</a:t>
            </a:r>
            <a:endParaRPr lang="en-US" sz="2400" dirty="0" smtClean="0"/>
          </a:p>
          <a:p>
            <a:pPr lvl="1">
              <a:spcBef>
                <a:spcPts val="0"/>
              </a:spcBef>
            </a:pPr>
            <a:r>
              <a:rPr lang="en-US" sz="1200" dirty="0">
                <a:hlinkClick r:id="rId2"/>
              </a:rPr>
              <a:t>https://blog.oneunicorn.com/2012/03/10/secrets-of-detectchanges-part-1-what-does-detectchanges-do</a:t>
            </a:r>
            <a:r>
              <a:rPr lang="en-US" sz="1200" dirty="0" smtClean="0">
                <a:hlinkClick r:id="rId2"/>
              </a:rPr>
              <a:t>/</a:t>
            </a:r>
            <a:endParaRPr lang="en-US" sz="1200" dirty="0" smtClean="0"/>
          </a:p>
          <a:p>
            <a:pPr lvl="1">
              <a:spcBef>
                <a:spcPts val="0"/>
              </a:spcBef>
            </a:pPr>
            <a:r>
              <a:rPr lang="en-US" sz="1200" dirty="0">
                <a:hlinkClick r:id="rId3"/>
              </a:rPr>
              <a:t>https://blog.oneunicorn.com/2012/03/11/secrets-of-detectchanges-part-2-when-is-detectchanges-called-automatically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pPr lvl="1">
              <a:spcBef>
                <a:spcPts val="0"/>
              </a:spcBef>
            </a:pPr>
            <a:r>
              <a:rPr lang="en-US" sz="1200" dirty="0">
                <a:hlinkClick r:id="rId4"/>
              </a:rPr>
              <a:t>https://blog.oneunicorn.com/2012/03/12/secrets-of-detectchanges-part-3-switching-off-automatic-detectchanges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 smtClean="0"/>
          </a:p>
          <a:p>
            <a:pPr lvl="1"/>
            <a:endParaRPr lang="en-US" sz="1200" i="0" dirty="0" smtClean="0"/>
          </a:p>
          <a:p>
            <a:pPr marL="457200" lvl="1" indent="0">
              <a:buNone/>
            </a:pPr>
            <a:endParaRPr lang="en-US" sz="2400" i="0" dirty="0" smtClean="0"/>
          </a:p>
          <a:p>
            <a:pPr lvl="1"/>
            <a:endParaRPr lang="en-US" sz="3200" i="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2596984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</a:t>
            </a:r>
            <a:r>
              <a:rPr lang="pt-BR" dirty="0"/>
              <a:t>. Objetos desnecessários no </a:t>
            </a:r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smtClean="0"/>
              <a:t>Contexto:</a:t>
            </a:r>
            <a:endParaRPr lang="pt-BR" sz="2400" b="1" i="0" dirty="0" smtClean="0"/>
          </a:p>
          <a:p>
            <a:r>
              <a:rPr lang="en-US" sz="2400" i="0" dirty="0" smtClean="0"/>
              <a:t>Levar para </a:t>
            </a:r>
            <a:r>
              <a:rPr lang="en-US" sz="2400" i="0" dirty="0" err="1" smtClean="0"/>
              <a:t>dentro</a:t>
            </a:r>
            <a:r>
              <a:rPr lang="en-US" sz="2400" i="0" dirty="0" smtClean="0"/>
              <a:t> do </a:t>
            </a:r>
            <a:r>
              <a:rPr lang="en-US" sz="2400" i="0" dirty="0" err="1" smtClean="0"/>
              <a:t>contexto</a:t>
            </a:r>
            <a:r>
              <a:rPr lang="en-US" sz="2400" i="0" dirty="0" smtClean="0"/>
              <a:t>, </a:t>
            </a:r>
            <a:r>
              <a:rPr lang="en-US" sz="2400" i="0" dirty="0" err="1" smtClean="0"/>
              <a:t>objetos</a:t>
            </a:r>
            <a:r>
              <a:rPr lang="en-US" sz="2400" i="0" dirty="0" smtClean="0"/>
              <a:t> que </a:t>
            </a:r>
            <a:r>
              <a:rPr lang="en-US" sz="2400" i="0" dirty="0" err="1" smtClean="0"/>
              <a:t>não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precisam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ter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seu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ciclo</a:t>
            </a:r>
            <a:r>
              <a:rPr lang="en-US" sz="2400" i="0" dirty="0" smtClean="0"/>
              <a:t> de </a:t>
            </a:r>
            <a:r>
              <a:rPr lang="en-US" sz="2400" i="0" dirty="0" err="1" smtClean="0"/>
              <a:t>vida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monitorado</a:t>
            </a:r>
            <a:r>
              <a:rPr lang="en-US" sz="2400" i="0" dirty="0" smtClean="0"/>
              <a:t>.</a:t>
            </a:r>
          </a:p>
          <a:p>
            <a:endParaRPr lang="en-US" sz="2400" i="0" dirty="0"/>
          </a:p>
          <a:p>
            <a:pPr marL="0" indent="0">
              <a:buNone/>
            </a:pPr>
            <a:r>
              <a:rPr lang="en-US" sz="2400" b="1" i="0" dirty="0" err="1" smtClean="0"/>
              <a:t>Problema</a:t>
            </a:r>
            <a:r>
              <a:rPr lang="en-US" sz="2400" b="1" i="0" dirty="0" smtClean="0"/>
              <a:t>:</a:t>
            </a:r>
            <a:endParaRPr lang="en-US" sz="2400" b="1" i="0" dirty="0" smtClean="0"/>
          </a:p>
          <a:p>
            <a:r>
              <a:rPr lang="en-US" sz="2400" i="0" dirty="0"/>
              <a:t>O </a:t>
            </a:r>
            <a:r>
              <a:rPr lang="en-US" sz="2400" i="0" dirty="0" err="1"/>
              <a:t>custo</a:t>
            </a:r>
            <a:r>
              <a:rPr lang="en-US" sz="2400" i="0" dirty="0"/>
              <a:t> de </a:t>
            </a:r>
            <a:r>
              <a:rPr lang="en-US" sz="2400" i="0" dirty="0" err="1"/>
              <a:t>atachar</a:t>
            </a:r>
            <a:r>
              <a:rPr lang="en-US" sz="2400" i="0" dirty="0"/>
              <a:t> </a:t>
            </a:r>
            <a:r>
              <a:rPr lang="en-US" sz="2400" i="0" dirty="0" err="1"/>
              <a:t>os</a:t>
            </a:r>
            <a:r>
              <a:rPr lang="en-US" sz="2400" i="0" dirty="0"/>
              <a:t> </a:t>
            </a:r>
            <a:r>
              <a:rPr lang="en-US" sz="2400" i="0" dirty="0" err="1"/>
              <a:t>objetos</a:t>
            </a:r>
            <a:r>
              <a:rPr lang="en-US" sz="2400" i="0" dirty="0"/>
              <a:t> </a:t>
            </a:r>
            <a:r>
              <a:rPr lang="en-US" sz="2400" i="0" dirty="0" err="1"/>
              <a:t>retornados</a:t>
            </a:r>
            <a:r>
              <a:rPr lang="en-US" sz="2400" i="0" dirty="0"/>
              <a:t> no </a:t>
            </a:r>
            <a:r>
              <a:rPr lang="en-US" sz="2400" i="0" dirty="0" err="1"/>
              <a:t>contexto</a:t>
            </a:r>
            <a:r>
              <a:rPr lang="en-US" sz="2400" i="0" dirty="0"/>
              <a:t> é alto</a:t>
            </a:r>
            <a:r>
              <a:rPr lang="en-US" sz="2400" i="0" dirty="0" smtClean="0"/>
              <a:t>.</a:t>
            </a:r>
          </a:p>
          <a:p>
            <a:r>
              <a:rPr lang="en-US" sz="2400" i="0" dirty="0" smtClean="0"/>
              <a:t>O </a:t>
            </a:r>
            <a:r>
              <a:rPr lang="en-US" sz="2400" i="0" dirty="0" err="1" smtClean="0"/>
              <a:t>número</a:t>
            </a:r>
            <a:r>
              <a:rPr lang="en-US" sz="2400" i="0" dirty="0" smtClean="0"/>
              <a:t> de </a:t>
            </a:r>
            <a:r>
              <a:rPr lang="en-US" sz="2400" i="0" dirty="0" err="1" smtClean="0"/>
              <a:t>entidades</a:t>
            </a:r>
            <a:r>
              <a:rPr lang="en-US" sz="2400" i="0" dirty="0" smtClean="0"/>
              <a:t> “</a:t>
            </a:r>
            <a:r>
              <a:rPr lang="en-US" sz="2400" i="0" dirty="0" err="1" smtClean="0"/>
              <a:t>trackeadas</a:t>
            </a:r>
            <a:r>
              <a:rPr lang="en-US" sz="2400" i="0" dirty="0" smtClean="0"/>
              <a:t>” no </a:t>
            </a:r>
            <a:r>
              <a:rPr lang="en-US" sz="2400" i="0" dirty="0" err="1" smtClean="0"/>
              <a:t>contexto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afeta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diretamente</a:t>
            </a:r>
            <a:r>
              <a:rPr lang="en-US" sz="2400" i="0" dirty="0" smtClean="0"/>
              <a:t> a performance do </a:t>
            </a:r>
            <a:r>
              <a:rPr lang="en-US" sz="2400" dirty="0" err="1" smtClean="0"/>
              <a:t>SaveChanges</a:t>
            </a:r>
            <a:r>
              <a:rPr lang="en-US" sz="2400" dirty="0" smtClean="0"/>
              <a:t>().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4003355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</a:t>
            </a:r>
            <a:r>
              <a:rPr lang="pt-BR" dirty="0"/>
              <a:t>. Objetos desnecessários no </a:t>
            </a:r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smtClean="0"/>
              <a:t>Exemplo: </a:t>
            </a:r>
          </a:p>
          <a:p>
            <a:pPr marL="0" indent="0">
              <a:buNone/>
            </a:pPr>
            <a:r>
              <a:rPr lang="pt-BR" sz="2400" i="0" dirty="0" smtClean="0"/>
              <a:t>Query adicionando registros ao contexto.</a:t>
            </a:r>
          </a:p>
          <a:p>
            <a:pPr marL="0" indent="0">
              <a:buNone/>
            </a:pPr>
            <a:endParaRPr lang="pt-BR" sz="2400" i="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i="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67" y="3140968"/>
            <a:ext cx="6705041" cy="15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81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</a:t>
            </a:r>
            <a:r>
              <a:rPr lang="pt-BR" dirty="0"/>
              <a:t>. Objetos desnecessários no </a:t>
            </a:r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smtClean="0"/>
              <a:t>Exemplo: </a:t>
            </a:r>
          </a:p>
          <a:p>
            <a:pPr marL="0" indent="0">
              <a:buNone/>
            </a:pPr>
            <a:r>
              <a:rPr lang="pt-BR" sz="2400" i="0" dirty="0" smtClean="0"/>
              <a:t>Query utilizando o método </a:t>
            </a:r>
            <a:r>
              <a:rPr lang="pt-BR" sz="2400" dirty="0" smtClean="0"/>
              <a:t>.</a:t>
            </a:r>
            <a:r>
              <a:rPr lang="pt-BR" sz="2400" dirty="0" err="1" smtClean="0"/>
              <a:t>AsNoTracking</a:t>
            </a:r>
            <a:r>
              <a:rPr lang="pt-BR" sz="2400" dirty="0" smtClean="0"/>
              <a:t>() </a:t>
            </a:r>
            <a:r>
              <a:rPr lang="pt-BR" sz="2400" i="0" dirty="0" smtClean="0"/>
              <a:t>para deixar o resultado da consulta fora do contexto.</a:t>
            </a:r>
          </a:p>
          <a:p>
            <a:pPr marL="0" indent="0">
              <a:buNone/>
            </a:pPr>
            <a:endParaRPr lang="pt-BR" sz="2400" i="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i="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3140968"/>
            <a:ext cx="6408712" cy="1800200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4088650">
            <a:off x="6300061" y="3524673"/>
            <a:ext cx="328835" cy="687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9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</a:t>
            </a:r>
            <a:r>
              <a:rPr lang="pt-BR" dirty="0"/>
              <a:t>. Objetos desnecessários no </a:t>
            </a:r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smtClean="0"/>
              <a:t>Quando não enviar entidades para o contexto:</a:t>
            </a:r>
          </a:p>
          <a:p>
            <a:r>
              <a:rPr lang="en-US" sz="2400" i="0" dirty="0" err="1" smtClean="0"/>
              <a:t>Consultas</a:t>
            </a:r>
            <a:r>
              <a:rPr lang="en-US" sz="2400" i="0" dirty="0" smtClean="0"/>
              <a:t> que </a:t>
            </a:r>
            <a:r>
              <a:rPr lang="en-US" sz="2400" i="0" dirty="0" err="1" smtClean="0"/>
              <a:t>retornam</a:t>
            </a:r>
            <a:r>
              <a:rPr lang="en-US" sz="2400" i="0" dirty="0" smtClean="0"/>
              <a:t> dados para </a:t>
            </a:r>
            <a:r>
              <a:rPr lang="en-US" sz="2400" i="0" dirty="0" err="1" smtClean="0"/>
              <a:t>listas</a:t>
            </a:r>
            <a:r>
              <a:rPr lang="en-US" sz="2400" i="0" dirty="0" smtClean="0"/>
              <a:t>, grids, </a:t>
            </a:r>
            <a:r>
              <a:rPr lang="en-US" sz="2400" i="0" dirty="0" err="1" smtClean="0"/>
              <a:t>exportação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em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arquivos</a:t>
            </a:r>
            <a:r>
              <a:rPr lang="en-US" sz="2400" i="0" dirty="0" smtClean="0"/>
              <a:t> de </a:t>
            </a:r>
            <a:r>
              <a:rPr lang="en-US" sz="2400" i="0" dirty="0" err="1" smtClean="0"/>
              <a:t>texto</a:t>
            </a:r>
            <a:r>
              <a:rPr lang="en-US" sz="2400" i="0" dirty="0" smtClean="0"/>
              <a:t>, etc.</a:t>
            </a:r>
            <a:endParaRPr lang="en-US" sz="2400" dirty="0"/>
          </a:p>
          <a:p>
            <a:r>
              <a:rPr lang="en-US" sz="2400" dirty="0" err="1" smtClean="0"/>
              <a:t>Consultas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geral</a:t>
            </a:r>
            <a:r>
              <a:rPr lang="en-US" sz="2400" dirty="0" smtClean="0"/>
              <a:t> que </a:t>
            </a:r>
            <a:r>
              <a:rPr lang="en-US" sz="2400" dirty="0" err="1" smtClean="0"/>
              <a:t>retornam</a:t>
            </a:r>
            <a:r>
              <a:rPr lang="en-US" sz="2400" dirty="0" smtClean="0"/>
              <a:t>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quais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serão</a:t>
            </a:r>
            <a:r>
              <a:rPr lang="en-US" sz="2400" dirty="0" smtClean="0"/>
              <a:t> </a:t>
            </a:r>
            <a:r>
              <a:rPr lang="en-US" sz="2400" dirty="0" err="1" smtClean="0"/>
              <a:t>modificados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o </a:t>
            </a:r>
            <a:r>
              <a:rPr lang="en-US" sz="2400" dirty="0" err="1" smtClean="0"/>
              <a:t>clico</a:t>
            </a:r>
            <a:r>
              <a:rPr lang="en-US" sz="2400" dirty="0" smtClean="0"/>
              <a:t> de </a:t>
            </a:r>
            <a:r>
              <a:rPr lang="en-US" sz="2400" dirty="0" err="1" smtClean="0"/>
              <a:t>vida</a:t>
            </a:r>
            <a:r>
              <a:rPr lang="en-US" sz="2400" dirty="0" smtClean="0"/>
              <a:t> </a:t>
            </a:r>
            <a:r>
              <a:rPr lang="en-US" sz="2400" dirty="0" err="1" smtClean="0"/>
              <a:t>daquele</a:t>
            </a:r>
            <a:r>
              <a:rPr lang="en-US" sz="2400" dirty="0" smtClean="0"/>
              <a:t> </a:t>
            </a:r>
            <a:r>
              <a:rPr lang="en-US" sz="2400" dirty="0" err="1" smtClean="0"/>
              <a:t>contexto</a:t>
            </a:r>
            <a:r>
              <a:rPr lang="en-US" sz="2400" dirty="0" smtClean="0"/>
              <a:t>!</a:t>
            </a:r>
            <a:endParaRPr lang="en-US" sz="32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365296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</a:t>
            </a:r>
            <a:r>
              <a:rPr lang="pt-BR" dirty="0"/>
              <a:t>. Objetos desnecessários no </a:t>
            </a:r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err="1"/>
              <a:t>Perfomance</a:t>
            </a:r>
            <a:r>
              <a:rPr lang="pt-BR" sz="2400" b="1" i="0" dirty="0"/>
              <a:t>:</a:t>
            </a:r>
          </a:p>
          <a:p>
            <a:r>
              <a:rPr lang="en-US" sz="2400" i="0" dirty="0"/>
              <a:t>Na </a:t>
            </a:r>
            <a:r>
              <a:rPr lang="en-US" sz="2400" i="0" dirty="0" err="1"/>
              <a:t>execução</a:t>
            </a:r>
            <a:r>
              <a:rPr lang="en-US" sz="2400" i="0" dirty="0"/>
              <a:t> </a:t>
            </a:r>
            <a:r>
              <a:rPr lang="en-US" sz="2400" i="0" dirty="0" smtClean="0"/>
              <a:t>dos </a:t>
            </a:r>
            <a:r>
              <a:rPr lang="en-US" sz="2400" i="0" dirty="0" err="1" smtClean="0"/>
              <a:t>exemplos</a:t>
            </a:r>
            <a:r>
              <a:rPr lang="en-US" sz="2400" i="0" dirty="0" smtClean="0"/>
              <a:t>, </a:t>
            </a:r>
            <a:r>
              <a:rPr lang="en-US" sz="2400" i="0" dirty="0" err="1" smtClean="0"/>
              <a:t>resultados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obtidos</a:t>
            </a:r>
            <a:r>
              <a:rPr lang="en-US" sz="2400" i="0" dirty="0" smtClean="0"/>
              <a:t> para 20.000 </a:t>
            </a:r>
            <a:r>
              <a:rPr lang="en-US" sz="2400" i="0" dirty="0" err="1" smtClean="0"/>
              <a:t>registros</a:t>
            </a:r>
            <a:r>
              <a:rPr lang="en-US" sz="2400" i="0" dirty="0" smtClean="0"/>
              <a:t>:</a:t>
            </a:r>
            <a:endParaRPr lang="en-US" sz="2400" i="0" dirty="0"/>
          </a:p>
          <a:p>
            <a:pPr lvl="1"/>
            <a:r>
              <a:rPr lang="en-US" sz="2200" i="0" dirty="0" err="1" smtClean="0"/>
              <a:t>Execução</a:t>
            </a:r>
            <a:r>
              <a:rPr lang="en-US" sz="2200" i="0" dirty="0" smtClean="0"/>
              <a:t> </a:t>
            </a:r>
            <a:r>
              <a:rPr lang="en-US" sz="2200" b="1" i="0" dirty="0" smtClean="0"/>
              <a:t>SEM </a:t>
            </a:r>
            <a:r>
              <a:rPr lang="pt-BR" sz="2200" dirty="0" err="1" smtClean="0"/>
              <a:t>AsNoTracking</a:t>
            </a:r>
            <a:r>
              <a:rPr lang="pt-BR" sz="2200" dirty="0" smtClean="0"/>
              <a:t>()</a:t>
            </a:r>
            <a:endParaRPr lang="pt-BR" sz="2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3200" i="0" dirty="0"/>
              <a:t> </a:t>
            </a:r>
            <a:r>
              <a:rPr lang="pt-BR" sz="3200" i="0" dirty="0" smtClean="0">
                <a:solidFill>
                  <a:srgbClr val="FF0000"/>
                </a:solidFill>
              </a:rPr>
              <a:t>3,7 segundos</a:t>
            </a:r>
          </a:p>
          <a:p>
            <a:pPr lvl="1"/>
            <a:r>
              <a:rPr lang="en-US" sz="2200" i="0" dirty="0" err="1"/>
              <a:t>Execução</a:t>
            </a:r>
            <a:r>
              <a:rPr lang="en-US" sz="2200" i="0" dirty="0"/>
              <a:t> </a:t>
            </a:r>
            <a:r>
              <a:rPr lang="en-US" sz="2200" b="1" i="0" dirty="0" smtClean="0"/>
              <a:t>COM </a:t>
            </a:r>
            <a:r>
              <a:rPr lang="pt-BR" sz="2200" dirty="0" err="1" smtClean="0"/>
              <a:t>AsNoTracking</a:t>
            </a:r>
            <a:r>
              <a:rPr lang="pt-BR" sz="2200" dirty="0"/>
              <a:t>()</a:t>
            </a:r>
            <a:endParaRPr lang="pt-BR" sz="24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3200" i="0" dirty="0"/>
              <a:t> </a:t>
            </a:r>
            <a:r>
              <a:rPr lang="pt-BR" sz="3200" i="0" dirty="0" smtClean="0">
                <a:solidFill>
                  <a:srgbClr val="00B050"/>
                </a:solidFill>
              </a:rPr>
              <a:t>0,4 </a:t>
            </a:r>
            <a:r>
              <a:rPr lang="pt-BR" sz="3200" i="0" dirty="0">
                <a:solidFill>
                  <a:srgbClr val="00B050"/>
                </a:solidFill>
              </a:rPr>
              <a:t>segundos</a:t>
            </a:r>
            <a:endParaRPr lang="pt-BR" sz="2000" i="0" dirty="0">
              <a:solidFill>
                <a:srgbClr val="00B05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pt-BR" sz="3200" i="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13231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Otimizando operações em lote</a:t>
            </a:r>
            <a:endParaRPr lang="pt-BR" dirty="0"/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040560"/>
          </a:xfrm>
        </p:spPr>
        <p:txBody>
          <a:bodyPr/>
          <a:lstStyle/>
          <a:p>
            <a:r>
              <a:rPr lang="pt-BR" sz="2400" i="0" dirty="0"/>
              <a:t>Utilize extensões como </a:t>
            </a:r>
            <a:r>
              <a:rPr lang="pt-BR" sz="2400" dirty="0" err="1"/>
              <a:t>EntityFramework.BulkInsert</a:t>
            </a:r>
            <a:r>
              <a:rPr lang="pt-BR" sz="2400" dirty="0"/>
              <a:t> </a:t>
            </a:r>
            <a:r>
              <a:rPr lang="pt-BR" sz="2400" i="0" dirty="0"/>
              <a:t>e</a:t>
            </a:r>
            <a:r>
              <a:rPr lang="pt-BR" sz="2400" dirty="0"/>
              <a:t> </a:t>
            </a:r>
            <a:r>
              <a:rPr lang="pt-BR" sz="2400" dirty="0" err="1"/>
              <a:t>EntityFramework.Extended</a:t>
            </a:r>
            <a:r>
              <a:rPr lang="pt-BR" sz="2400" dirty="0"/>
              <a:t> </a:t>
            </a:r>
            <a:r>
              <a:rPr lang="pt-BR" sz="2400" i="0" dirty="0"/>
              <a:t>para fazer operações em batch de </a:t>
            </a:r>
            <a:r>
              <a:rPr lang="pt-BR" sz="2400" i="0" dirty="0" err="1"/>
              <a:t>insert</a:t>
            </a:r>
            <a:r>
              <a:rPr lang="pt-BR" sz="2400" i="0" dirty="0"/>
              <a:t>, </a:t>
            </a:r>
            <a:r>
              <a:rPr lang="pt-BR" sz="2400" i="0" dirty="0" err="1"/>
              <a:t>update</a:t>
            </a:r>
            <a:r>
              <a:rPr lang="pt-BR" sz="2400" i="0" dirty="0"/>
              <a:t> e delete</a:t>
            </a:r>
            <a:r>
              <a:rPr lang="pt-BR" sz="2400" dirty="0" smtClean="0"/>
              <a:t>.</a:t>
            </a:r>
            <a:endParaRPr lang="pt-BR" sz="3200" i="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i="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59" y="3573016"/>
            <a:ext cx="6627282" cy="85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31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0"/>
          </p:nvPr>
        </p:nvSpPr>
        <p:spPr>
          <a:xfrm>
            <a:off x="4644008" y="1340768"/>
            <a:ext cx="4499992" cy="47525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i="0" dirty="0" smtClean="0"/>
              <a:t>Conceito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i="0" dirty="0" smtClean="0"/>
              <a:t>Benefícios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i="0" dirty="0" smtClean="0"/>
              <a:t>Malefícios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i="0" dirty="0" smtClean="0"/>
              <a:t>4 más praticas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pt-BR" dirty="0" smtClean="0">
                <a:latin typeface="Calibri" panose="020F0502020204030204" pitchFamily="34" charset="0"/>
              </a:rPr>
              <a:t>N+1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pt-BR" dirty="0">
                <a:latin typeface="Calibri" panose="020F0502020204030204" pitchFamily="34" charset="0"/>
              </a:rPr>
              <a:t>Não utilizar </a:t>
            </a:r>
            <a:r>
              <a:rPr lang="pt-BR" dirty="0" smtClean="0">
                <a:latin typeface="Calibri" panose="020F0502020204030204" pitchFamily="34" charset="0"/>
              </a:rPr>
              <a:t>projeção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pt-BR" dirty="0">
                <a:latin typeface="Calibri" panose="020F0502020204030204" pitchFamily="34" charset="0"/>
              </a:rPr>
              <a:t>Utilizando recursos </a:t>
            </a:r>
            <a:r>
              <a:rPr lang="pt-BR" dirty="0" smtClean="0">
                <a:latin typeface="Calibri" panose="020F0502020204030204" pitchFamily="34" charset="0"/>
              </a:rPr>
              <a:t>desnecessários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pt-BR" dirty="0" smtClean="0">
                <a:latin typeface="Calibri" panose="020F0502020204030204" pitchFamily="34" charset="0"/>
              </a:rPr>
              <a:t>Objetos desnecessários no contexto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i="0" dirty="0"/>
              <a:t>Otimizando operações em lote</a:t>
            </a:r>
            <a:endParaRPr lang="pt-BR" sz="1800" i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i="0" dirty="0" smtClean="0"/>
              <a:t>Evitando Problemas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i="0" dirty="0" smtClean="0"/>
              <a:t>Discussão</a:t>
            </a:r>
            <a:endParaRPr lang="pt-BR" sz="1800" i="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814537" y="188640"/>
            <a:ext cx="3888432" cy="559131"/>
          </a:xfrm>
        </p:spPr>
        <p:txBody>
          <a:bodyPr/>
          <a:lstStyle/>
          <a:p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</a:rPr>
              <a:t>Em pauta ...</a:t>
            </a:r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53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43508" y="188640"/>
            <a:ext cx="8640960" cy="648072"/>
          </a:xfrm>
        </p:spPr>
        <p:txBody>
          <a:bodyPr/>
          <a:lstStyle/>
          <a:p>
            <a:r>
              <a:rPr lang="pt-BR" dirty="0" smtClean="0"/>
              <a:t> Evitando problemas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196752"/>
            <a:ext cx="8280920" cy="5184576"/>
          </a:xfrm>
        </p:spPr>
        <p:txBody>
          <a:bodyPr/>
          <a:lstStyle/>
          <a:p>
            <a:r>
              <a:rPr lang="pt-BR" sz="2400" i="0" dirty="0" smtClean="0"/>
              <a:t>Usar monitoramento de banco de dados </a:t>
            </a:r>
            <a:r>
              <a:rPr lang="pt-BR" sz="2400" i="0" dirty="0" smtClean="0">
                <a:solidFill>
                  <a:srgbClr val="FF0000"/>
                </a:solidFill>
              </a:rPr>
              <a:t>durante o desenvolvimento </a:t>
            </a:r>
            <a:r>
              <a:rPr lang="pt-BR" sz="2400" i="0" dirty="0" smtClean="0"/>
              <a:t>(SQL Profiler/</a:t>
            </a:r>
            <a:r>
              <a:rPr lang="pt-BR" sz="2400" i="0" dirty="0" err="1" smtClean="0"/>
              <a:t>Glimpse</a:t>
            </a:r>
            <a:r>
              <a:rPr lang="pt-BR" sz="2400" i="0" dirty="0" smtClean="0"/>
              <a:t>, </a:t>
            </a:r>
            <a:r>
              <a:rPr lang="pt-BR" sz="2400" i="0" dirty="0" err="1" smtClean="0"/>
              <a:t>etc</a:t>
            </a:r>
            <a:r>
              <a:rPr lang="pt-BR" sz="2400" i="0" dirty="0" smtClean="0"/>
              <a:t>)</a:t>
            </a:r>
          </a:p>
          <a:p>
            <a:r>
              <a:rPr lang="pt-BR" sz="2400" i="0" dirty="0" smtClean="0"/>
              <a:t>Se necessário, fazer </a:t>
            </a:r>
            <a:r>
              <a:rPr lang="pt-BR" sz="2400" i="0" dirty="0" err="1" smtClean="0"/>
              <a:t>joins</a:t>
            </a:r>
            <a:r>
              <a:rPr lang="pt-BR" sz="2400" i="0" dirty="0" smtClean="0"/>
              <a:t> explicitamente no </a:t>
            </a:r>
            <a:r>
              <a:rPr lang="pt-BR" sz="2400" i="0" dirty="0" err="1" smtClean="0"/>
              <a:t>Linq</a:t>
            </a:r>
            <a:r>
              <a:rPr lang="pt-BR" sz="2400" i="0" dirty="0" smtClean="0"/>
              <a:t> para que o EF gere instruções SQL mais próximas do desejado</a:t>
            </a:r>
          </a:p>
          <a:p>
            <a:r>
              <a:rPr lang="en-US" sz="2400" i="0" dirty="0" err="1" smtClean="0">
                <a:solidFill>
                  <a:srgbClr val="FF0000"/>
                </a:solidFill>
              </a:rPr>
              <a:t>Contexto</a:t>
            </a:r>
            <a:r>
              <a:rPr lang="en-US" sz="2400" i="0" dirty="0" smtClean="0">
                <a:solidFill>
                  <a:srgbClr val="FF0000"/>
                </a:solidFill>
              </a:rPr>
              <a:t> com </a:t>
            </a:r>
            <a:r>
              <a:rPr lang="en-US" sz="2400" i="0" dirty="0" err="1" smtClean="0">
                <a:solidFill>
                  <a:srgbClr val="FF0000"/>
                </a:solidFill>
              </a:rPr>
              <a:t>vida</a:t>
            </a:r>
            <a:r>
              <a:rPr lang="en-US" sz="2400" i="0" dirty="0" smtClean="0">
                <a:solidFill>
                  <a:srgbClr val="FF0000"/>
                </a:solidFill>
              </a:rPr>
              <a:t> </a:t>
            </a:r>
            <a:r>
              <a:rPr lang="en-US" sz="2400" i="0" dirty="0" err="1" smtClean="0">
                <a:solidFill>
                  <a:srgbClr val="FF0000"/>
                </a:solidFill>
              </a:rPr>
              <a:t>curta</a:t>
            </a:r>
            <a:r>
              <a:rPr lang="en-US" sz="2400" i="0" dirty="0" smtClean="0">
                <a:solidFill>
                  <a:srgbClr val="FF0000"/>
                </a:solidFill>
              </a:rPr>
              <a:t>.</a:t>
            </a:r>
            <a:r>
              <a:rPr lang="en-US" sz="2400" b="1" i="0" dirty="0" smtClean="0">
                <a:solidFill>
                  <a:srgbClr val="FF0000"/>
                </a:solidFill>
              </a:rPr>
              <a:t> </a:t>
            </a:r>
            <a:r>
              <a:rPr lang="en-US" sz="2400" i="0" dirty="0" err="1" smtClean="0"/>
              <a:t>Em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aplicações</a:t>
            </a:r>
            <a:r>
              <a:rPr lang="en-US" sz="2400" i="0" dirty="0" smtClean="0"/>
              <a:t> Web, o ideal é que </a:t>
            </a:r>
            <a:r>
              <a:rPr lang="en-US" sz="2400" i="0" dirty="0" err="1" smtClean="0"/>
              <a:t>ele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seja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mantido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apenas</a:t>
            </a:r>
            <a:r>
              <a:rPr lang="en-US" sz="2400" i="0" dirty="0" smtClean="0"/>
              <a:t> </a:t>
            </a:r>
            <a:r>
              <a:rPr lang="en-US" sz="2400" i="0" dirty="0" err="1" smtClean="0"/>
              <a:t>durante</a:t>
            </a:r>
            <a:r>
              <a:rPr lang="en-US" sz="2400" i="0" dirty="0" smtClean="0"/>
              <a:t> o </a:t>
            </a:r>
            <a:r>
              <a:rPr lang="en-US" sz="2400" i="0" dirty="0" err="1" smtClean="0"/>
              <a:t>período</a:t>
            </a:r>
            <a:r>
              <a:rPr lang="en-US" sz="2400" i="0" dirty="0" smtClean="0"/>
              <a:t> da request (1 </a:t>
            </a:r>
            <a:r>
              <a:rPr lang="en-US" sz="2400" i="0" dirty="0" err="1" smtClean="0"/>
              <a:t>por</a:t>
            </a:r>
            <a:r>
              <a:rPr lang="en-US" sz="2400" i="0" dirty="0" smtClean="0"/>
              <a:t> request).</a:t>
            </a:r>
          </a:p>
          <a:p>
            <a:r>
              <a:rPr lang="pt-BR" sz="2400" i="0" dirty="0"/>
              <a:t>O uso de ORM é adequado para a solução? As vezes um “micro ORM” como o </a:t>
            </a:r>
            <a:r>
              <a:rPr lang="pt-BR" sz="2400" i="0" dirty="0" err="1"/>
              <a:t>Dapper</a:t>
            </a:r>
            <a:r>
              <a:rPr lang="pt-BR" sz="2400" i="0" dirty="0"/>
              <a:t> resolve melhor.</a:t>
            </a:r>
          </a:p>
          <a:p>
            <a:endParaRPr lang="pt-BR" sz="2400" i="0" dirty="0" smtClean="0"/>
          </a:p>
          <a:p>
            <a:pPr marL="0" indent="0">
              <a:buNone/>
            </a:pPr>
            <a:endParaRPr lang="pt-BR" sz="2200" i="0" dirty="0" smtClean="0"/>
          </a:p>
          <a:p>
            <a:pPr marL="0" indent="0">
              <a:buNone/>
            </a:pP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53097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2123728" y="4365104"/>
            <a:ext cx="2664296" cy="936104"/>
          </a:xfrm>
        </p:spPr>
        <p:txBody>
          <a:bodyPr/>
          <a:lstStyle/>
          <a:p>
            <a:pPr algn="ctr">
              <a:spcAft>
                <a:spcPts val="0"/>
              </a:spcAft>
            </a:pPr>
            <a:r>
              <a:rPr lang="pt-BR" b="0" i="0" dirty="0" smtClean="0"/>
              <a:t>Fabrício Rissetto</a:t>
            </a:r>
          </a:p>
          <a:p>
            <a:pPr>
              <a:spcAft>
                <a:spcPts val="0"/>
              </a:spcAft>
            </a:pPr>
            <a:r>
              <a:rPr lang="pt-BR" b="0" i="0" dirty="0" smtClean="0"/>
              <a:t>fabriciosilva@cwi.com.br</a:t>
            </a:r>
            <a:endParaRPr lang="pt-BR" b="0" i="0" dirty="0"/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6372200" y="2636912"/>
            <a:ext cx="2664296" cy="57606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 lang="pt-BR" sz="3200" b="1" i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 err="1" smtClean="0"/>
              <a:t>Discussão</a:t>
            </a:r>
            <a:endParaRPr lang="en-US" sz="2800" dirty="0"/>
          </a:p>
        </p:txBody>
      </p:sp>
      <p:sp>
        <p:nvSpPr>
          <p:cNvPr id="7" name="Subtítulo 5"/>
          <p:cNvSpPr txBox="1">
            <a:spLocks/>
          </p:cNvSpPr>
          <p:nvPr/>
        </p:nvSpPr>
        <p:spPr>
          <a:xfrm>
            <a:off x="6446358" y="3284984"/>
            <a:ext cx="2664296" cy="172819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600"/>
              </a:spcBef>
              <a:spcAft>
                <a:spcPts val="600"/>
              </a:spcAft>
              <a:buNone/>
              <a:defRPr sz="1800" b="1" i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DDD + EF</a:t>
            </a:r>
          </a:p>
          <a:p>
            <a:r>
              <a:rPr lang="en-US" kern="0" dirty="0" err="1" smtClean="0"/>
              <a:t>Evolução</a:t>
            </a:r>
            <a:r>
              <a:rPr lang="en-US" kern="0" dirty="0" smtClean="0"/>
              <a:t> do banco de dados com EF Migrations </a:t>
            </a:r>
          </a:p>
          <a:p>
            <a:r>
              <a:rPr lang="en-US" kern="0" dirty="0" smtClean="0"/>
              <a:t>Micro ORMs</a:t>
            </a:r>
            <a:endParaRPr lang="pt-BR" kern="0" dirty="0" smtClean="0"/>
          </a:p>
        </p:txBody>
      </p:sp>
    </p:spTree>
    <p:extLst>
      <p:ext uri="{BB962C8B-B14F-4D97-AF65-F5344CB8AC3E}">
        <p14:creationId xmlns:p14="http://schemas.microsoft.com/office/powerpoint/2010/main" val="1854043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62165" y="0"/>
            <a:ext cx="8640960" cy="836712"/>
          </a:xfrm>
        </p:spPr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62165" y="1340768"/>
            <a:ext cx="8818050" cy="4392488"/>
          </a:xfrm>
        </p:spPr>
        <p:txBody>
          <a:bodyPr/>
          <a:lstStyle/>
          <a:p>
            <a:r>
              <a:rPr lang="pt-BR" sz="2400" i="0" dirty="0" err="1" smtClean="0"/>
              <a:t>ORM’s</a:t>
            </a:r>
            <a:r>
              <a:rPr lang="pt-BR" sz="2400" i="0" dirty="0" smtClean="0"/>
              <a:t> são Frameworks de mapeamento Objeto x Relacional.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2200" i="0" dirty="0" err="1" smtClean="0"/>
              <a:t>EntityFramework</a:t>
            </a:r>
            <a:endParaRPr lang="pt-BR" sz="2200" i="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2200" i="0" dirty="0" err="1" smtClean="0"/>
              <a:t>Hibernate</a:t>
            </a:r>
            <a:r>
              <a:rPr lang="pt-BR" sz="2200" i="0" dirty="0" smtClean="0"/>
              <a:t> e </a:t>
            </a:r>
            <a:r>
              <a:rPr lang="pt-BR" sz="2200" i="0" dirty="0" err="1" smtClean="0"/>
              <a:t>NHibernate</a:t>
            </a:r>
            <a:endParaRPr lang="pt-BR" sz="2200" i="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2200" i="0" dirty="0" err="1" smtClean="0"/>
              <a:t>Castle</a:t>
            </a:r>
            <a:r>
              <a:rPr lang="pt-BR" sz="2200" i="0" dirty="0" smtClean="0"/>
              <a:t> </a:t>
            </a:r>
            <a:r>
              <a:rPr lang="pt-BR" sz="2200" i="0" dirty="0" err="1" smtClean="0"/>
              <a:t>ActiveRecords</a:t>
            </a:r>
            <a:r>
              <a:rPr lang="pt-BR" sz="2200" i="0" dirty="0" smtClean="0"/>
              <a:t> e outros ...</a:t>
            </a:r>
          </a:p>
          <a:p>
            <a:r>
              <a:rPr lang="pt-BR" sz="2400" i="0" dirty="0" smtClean="0"/>
              <a:t>Promovem abstração de acesso a dados em conjunto com outros frameworks de consulta.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2200" i="0" dirty="0" err="1" smtClean="0"/>
              <a:t>System.LINQ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724128" y="515719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exemplo</a:t>
            </a:r>
            <a:r>
              <a:rPr lang="en-US" sz="1600" dirty="0" smtClean="0"/>
              <a:t> </a:t>
            </a:r>
            <a:r>
              <a:rPr lang="en-US" sz="1600" dirty="0" err="1" smtClean="0">
                <a:hlinkClick r:id="rId2"/>
              </a:rPr>
              <a:t>IQueryProvider</a:t>
            </a:r>
            <a:r>
              <a:rPr lang="en-US" sz="1600" dirty="0" smtClean="0"/>
              <a:t>)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62165" y="0"/>
            <a:ext cx="8640960" cy="836712"/>
          </a:xfrm>
        </p:spPr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62165" y="1628800"/>
            <a:ext cx="8818050" cy="4320480"/>
          </a:xfrm>
        </p:spPr>
        <p:txBody>
          <a:bodyPr/>
          <a:lstStyle/>
          <a:p>
            <a:r>
              <a:rPr lang="pt-BR" sz="2200" i="0" dirty="0" smtClean="0"/>
              <a:t>Agilidade no desenvolvimento.</a:t>
            </a:r>
          </a:p>
          <a:p>
            <a:r>
              <a:rPr lang="pt-BR" sz="2200" i="0" dirty="0" smtClean="0"/>
              <a:t>Diminui drasticamente (em alguns casos completamente) a escrita de instruções SQL.</a:t>
            </a:r>
          </a:p>
          <a:p>
            <a:r>
              <a:rPr lang="pt-BR" sz="2200" i="0" dirty="0" smtClean="0"/>
              <a:t>Alterações na base de dados com menos impacto para aplicação, uma vez que o mapeamento é feito em um único ponto (em caso de EF </a:t>
            </a:r>
            <a:r>
              <a:rPr lang="pt-BR" sz="2200" i="0" dirty="0" err="1" smtClean="0"/>
              <a:t>Migrations</a:t>
            </a:r>
            <a:r>
              <a:rPr lang="pt-BR" sz="2200" i="0" dirty="0" smtClean="0"/>
              <a:t>).</a:t>
            </a:r>
          </a:p>
          <a:p>
            <a:endParaRPr lang="pt-BR" sz="2200" i="0" dirty="0" smtClean="0"/>
          </a:p>
          <a:p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31671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62165" y="0"/>
            <a:ext cx="8640960" cy="836712"/>
          </a:xfrm>
        </p:spPr>
        <p:txBody>
          <a:bodyPr/>
          <a:lstStyle/>
          <a:p>
            <a:r>
              <a:rPr lang="pt-BR" dirty="0" smtClean="0"/>
              <a:t>Malefícios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62165" y="1628800"/>
            <a:ext cx="8818050" cy="4320480"/>
          </a:xfrm>
        </p:spPr>
        <p:txBody>
          <a:bodyPr/>
          <a:lstStyle/>
          <a:p>
            <a:r>
              <a:rPr lang="pt-BR" sz="2200" i="0" dirty="0" smtClean="0"/>
              <a:t>Facilidade no uso é o calcanhar de Aquiles.</a:t>
            </a:r>
          </a:p>
          <a:p>
            <a:pPr lvl="1"/>
            <a:r>
              <a:rPr lang="en-US" sz="2000" i="0" dirty="0" err="1" smtClean="0"/>
              <a:t>Trabalho</a:t>
            </a:r>
            <a:r>
              <a:rPr lang="en-US" sz="2000" i="0" dirty="0" smtClean="0"/>
              <a:t> com “</a:t>
            </a:r>
            <a:r>
              <a:rPr lang="en-US" sz="2000" i="0" dirty="0" err="1" smtClean="0"/>
              <a:t>listas</a:t>
            </a:r>
            <a:r>
              <a:rPr lang="en-US" sz="2000" i="0" dirty="0" smtClean="0"/>
              <a:t> de </a:t>
            </a:r>
            <a:r>
              <a:rPr lang="en-US" sz="2000" i="0" dirty="0" err="1" smtClean="0"/>
              <a:t>objetos</a:t>
            </a:r>
            <a:r>
              <a:rPr lang="en-US" sz="2000" i="0" dirty="0" smtClean="0"/>
              <a:t>” as </a:t>
            </a:r>
            <a:r>
              <a:rPr lang="en-US" sz="2000" i="0" dirty="0" err="1" smtClean="0"/>
              <a:t>vezes</a:t>
            </a:r>
            <a:r>
              <a:rPr lang="en-US" sz="2000" i="0" dirty="0" smtClean="0"/>
              <a:t> leva </a:t>
            </a:r>
            <a:r>
              <a:rPr lang="en-US" sz="2000" i="0" dirty="0" err="1" smtClean="0"/>
              <a:t>desenvolvedores</a:t>
            </a:r>
            <a:r>
              <a:rPr lang="en-US" sz="2000" i="0" dirty="0" smtClean="0"/>
              <a:t> a </a:t>
            </a:r>
            <a:r>
              <a:rPr lang="en-US" sz="2000" i="0" dirty="0" err="1" smtClean="0"/>
              <a:t>esquecer</a:t>
            </a:r>
            <a:r>
              <a:rPr lang="en-US" sz="2000" i="0" dirty="0" smtClean="0"/>
              <a:t> que </a:t>
            </a:r>
            <a:r>
              <a:rPr lang="en-US" sz="2000" i="0" dirty="0" err="1" smtClean="0"/>
              <a:t>por</a:t>
            </a:r>
            <a:r>
              <a:rPr lang="en-US" sz="2000" i="0" dirty="0" smtClean="0"/>
              <a:t> </a:t>
            </a:r>
            <a:r>
              <a:rPr lang="en-US" sz="2000" i="0" dirty="0" err="1" smtClean="0"/>
              <a:t>trás</a:t>
            </a:r>
            <a:r>
              <a:rPr lang="en-US" sz="2000" i="0" dirty="0" smtClean="0"/>
              <a:t> </a:t>
            </a:r>
            <a:r>
              <a:rPr lang="en-US" sz="2000" i="0" dirty="0" err="1" smtClean="0"/>
              <a:t>são</a:t>
            </a:r>
            <a:r>
              <a:rPr lang="en-US" sz="2000" i="0" dirty="0" smtClean="0"/>
              <a:t> </a:t>
            </a:r>
            <a:r>
              <a:rPr lang="en-US" sz="2000" i="0" dirty="0" err="1" smtClean="0"/>
              <a:t>executadas</a:t>
            </a:r>
            <a:r>
              <a:rPr lang="en-US" sz="2000" i="0" dirty="0" smtClean="0"/>
              <a:t> </a:t>
            </a:r>
            <a:r>
              <a:rPr lang="en-US" sz="2000" i="0" dirty="0" err="1" smtClean="0"/>
              <a:t>instruções</a:t>
            </a:r>
            <a:r>
              <a:rPr lang="en-US" sz="2000" i="0" dirty="0" smtClean="0"/>
              <a:t> SQL </a:t>
            </a:r>
            <a:endParaRPr lang="pt-BR" sz="2000" i="0" dirty="0" smtClean="0"/>
          </a:p>
          <a:p>
            <a:r>
              <a:rPr lang="pt-BR" sz="2200" i="0" dirty="0" smtClean="0"/>
              <a:t>Tende a tornar as entidades da aplicação em classes de </a:t>
            </a:r>
            <a:r>
              <a:rPr lang="pt-BR" sz="2200" i="0" dirty="0" err="1" smtClean="0"/>
              <a:t>DTOs</a:t>
            </a:r>
            <a:r>
              <a:rPr lang="pt-BR" sz="2200" i="0" dirty="0" smtClean="0"/>
              <a:t> sem comportamentos, o que pode ser um problema em projetos orientados a domínio.</a:t>
            </a:r>
          </a:p>
          <a:p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2124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pt-BR" sz="3200" dirty="0" smtClean="0"/>
              <a:t>ORM</a:t>
            </a:r>
            <a:endParaRPr lang="pt-BR" sz="3200" dirty="0"/>
          </a:p>
        </p:txBody>
      </p:sp>
      <p:sp>
        <p:nvSpPr>
          <p:cNvPr id="3" name="Retângulo 2"/>
          <p:cNvSpPr/>
          <p:nvPr/>
        </p:nvSpPr>
        <p:spPr>
          <a:xfrm>
            <a:off x="2339752" y="2708920"/>
            <a:ext cx="6984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M</a:t>
            </a:r>
            <a:r>
              <a:rPr lang="pt-BR" sz="4000" dirty="0" smtClean="0"/>
              <a:t>ás </a:t>
            </a:r>
            <a:r>
              <a:rPr lang="pt-BR" sz="4000" dirty="0"/>
              <a:t>práticas </a:t>
            </a:r>
            <a:r>
              <a:rPr lang="pt-BR" sz="4000" dirty="0" smtClean="0"/>
              <a:t>com</a:t>
            </a:r>
          </a:p>
          <a:p>
            <a:r>
              <a:rPr lang="pt-BR" sz="4000" dirty="0" err="1" smtClean="0"/>
              <a:t>Entity</a:t>
            </a:r>
            <a:r>
              <a:rPr lang="pt-BR" sz="4000" dirty="0" smtClean="0"/>
              <a:t> </a:t>
            </a:r>
            <a:r>
              <a:rPr lang="pt-BR" sz="4000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62153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pt-BR" sz="3200" dirty="0" smtClean="0"/>
              <a:t>ORM – Modelo de dados dos exemplos</a:t>
            </a: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56792"/>
            <a:ext cx="6753225" cy="43529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531992" y="530120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10.000.000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781883" y="198884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500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852593" y="198884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250.000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523378" y="198884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500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255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43508" y="188640"/>
            <a:ext cx="8640960" cy="648072"/>
          </a:xfrm>
        </p:spPr>
        <p:txBody>
          <a:bodyPr/>
          <a:lstStyle/>
          <a:p>
            <a:r>
              <a:rPr lang="pt-BR" dirty="0" smtClean="0"/>
              <a:t> 1. N+1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340768"/>
            <a:ext cx="8280920" cy="4680520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0" dirty="0" smtClean="0"/>
              <a:t>Contexto do problema:</a:t>
            </a:r>
          </a:p>
          <a:p>
            <a:r>
              <a:rPr lang="pt-BR" sz="2400" dirty="0" err="1" smtClean="0"/>
              <a:t>Lazy</a:t>
            </a:r>
            <a:r>
              <a:rPr lang="pt-BR" sz="2400" dirty="0" smtClean="0"/>
              <a:t> </a:t>
            </a:r>
            <a:r>
              <a:rPr lang="pt-BR" sz="2400" dirty="0" err="1" smtClean="0"/>
              <a:t>Load</a:t>
            </a:r>
            <a:r>
              <a:rPr lang="pt-BR" sz="2400" i="0" dirty="0" smtClean="0"/>
              <a:t> habilitado.</a:t>
            </a:r>
          </a:p>
          <a:p>
            <a:r>
              <a:rPr lang="pt-BR" sz="2400" i="0" dirty="0" smtClean="0"/>
              <a:t>Consultas sem o uso do </a:t>
            </a:r>
            <a:r>
              <a:rPr lang="pt-BR" sz="2400" dirty="0" smtClean="0"/>
              <a:t>.Include() </a:t>
            </a:r>
            <a:r>
              <a:rPr lang="pt-BR" sz="2400" i="0" dirty="0" smtClean="0"/>
              <a:t>para entidades relacionadas.</a:t>
            </a:r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3787432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WI - Modelo de Apresentação - 2014 - Office 2013.pptx" id="{DB9BCBAC-7AA4-4E5E-BA7D-D56DDD00C02D}" vid="{14C24B2A-EAE3-4B05-B437-64A5B9454A2F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CWI - Modelo de Apresentação - 2014</Template>
  <TotalTime>11605</TotalTime>
  <Words>996</Words>
  <Application>Microsoft Office PowerPoint</Application>
  <PresentationFormat>Apresentação na tela (4:3)</PresentationFormat>
  <Paragraphs>166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Design padrão</vt:lpstr>
      <vt:lpstr>ORM: O que estamos fazendo errado?</vt:lpstr>
      <vt:lpstr>Código Fonte + Base de Dados + PPT</vt:lpstr>
      <vt:lpstr>Em pauta ...</vt:lpstr>
      <vt:lpstr>Conceito</vt:lpstr>
      <vt:lpstr>Benefícios</vt:lpstr>
      <vt:lpstr>Malefícios</vt:lpstr>
      <vt:lpstr>ORM</vt:lpstr>
      <vt:lpstr>ORM – Modelo de dados dos exemplos</vt:lpstr>
      <vt:lpstr> 1. N+1</vt:lpstr>
      <vt:lpstr> 1. N+1</vt:lpstr>
      <vt:lpstr> 1. N+1</vt:lpstr>
      <vt:lpstr>1. N+1</vt:lpstr>
      <vt:lpstr>2. Não utilizar projeção</vt:lpstr>
      <vt:lpstr>2. Não utilizar projeção - EF</vt:lpstr>
      <vt:lpstr>2. Não utilizar projeção - EF</vt:lpstr>
      <vt:lpstr>2. Não utilizar projeção</vt:lpstr>
      <vt:lpstr>3. Utilizando recursos desnecessários</vt:lpstr>
      <vt:lpstr>3. Utilizando recursos desnecessários</vt:lpstr>
      <vt:lpstr>3. Utilizando recursos desnecessários</vt:lpstr>
      <vt:lpstr>3. Utilizando recursos desnecessários</vt:lpstr>
      <vt:lpstr>3. Utilizando recursos desnecessários</vt:lpstr>
      <vt:lpstr>3. Utilizando recursos desnecessários</vt:lpstr>
      <vt:lpstr>3. Utilizando recursos desnecessários</vt:lpstr>
      <vt:lpstr>4. Objetos desnecessários no contexto</vt:lpstr>
      <vt:lpstr>4. Objetos desnecessários no contexto</vt:lpstr>
      <vt:lpstr>4. Objetos desnecessários no contexto</vt:lpstr>
      <vt:lpstr>4. Objetos desnecessários no contexto</vt:lpstr>
      <vt:lpstr>4. Objetos desnecessários no contexto</vt:lpstr>
      <vt:lpstr>Otimizando operações em lote</vt:lpstr>
      <vt:lpstr> Evitando problemas</vt:lpstr>
      <vt:lpstr>Perguntas?</vt:lpstr>
    </vt:vector>
  </TitlesOfParts>
  <Manager>Qualidade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Márcia Daniela Scheid</dc:creator>
  <cp:lastModifiedBy>Fabricio Elias Rissetto da Silva</cp:lastModifiedBy>
  <cp:revision>266</cp:revision>
  <dcterms:created xsi:type="dcterms:W3CDTF">2014-06-04T21:08:51Z</dcterms:created>
  <dcterms:modified xsi:type="dcterms:W3CDTF">2017-01-11T18:47:00Z</dcterms:modified>
</cp:coreProperties>
</file>