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0"/>
  </p:notesMasterIdLst>
  <p:sldIdLst>
    <p:sldId id="256" r:id="rId2"/>
    <p:sldId id="423" r:id="rId3"/>
    <p:sldId id="430" r:id="rId4"/>
    <p:sldId id="381" r:id="rId5"/>
    <p:sldId id="367" r:id="rId6"/>
    <p:sldId id="426" r:id="rId7"/>
    <p:sldId id="512" r:id="rId8"/>
    <p:sldId id="376" r:id="rId9"/>
    <p:sldId id="377" r:id="rId10"/>
    <p:sldId id="410" r:id="rId11"/>
    <p:sldId id="369" r:id="rId12"/>
    <p:sldId id="412" r:id="rId13"/>
    <p:sldId id="413" r:id="rId14"/>
    <p:sldId id="429" r:id="rId15"/>
    <p:sldId id="382" r:id="rId16"/>
    <p:sldId id="384" r:id="rId17"/>
    <p:sldId id="385" r:id="rId18"/>
    <p:sldId id="386" r:id="rId19"/>
    <p:sldId id="419" r:id="rId20"/>
    <p:sldId id="431" r:id="rId21"/>
    <p:sldId id="432" r:id="rId22"/>
    <p:sldId id="433" r:id="rId23"/>
    <p:sldId id="407" r:id="rId24"/>
    <p:sldId id="408" r:id="rId25"/>
    <p:sldId id="371" r:id="rId26"/>
    <p:sldId id="378" r:id="rId27"/>
    <p:sldId id="441" r:id="rId28"/>
    <p:sldId id="442" r:id="rId29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6mpT4kJeVPvn8TlPX3zK5bX0SPNMsnDa/view?usp=sharing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Introdução a linguagem Python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93971" y="7033304"/>
            <a:ext cx="422953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DF21A-FB58-4DBE-8E3A-00AD2F5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9" t="13167" r="26790" b="41736"/>
          <a:stretch/>
        </p:blipFill>
        <p:spPr>
          <a:xfrm>
            <a:off x="11737464" y="28995"/>
            <a:ext cx="1081825" cy="10950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05E810-A406-4B2B-BF3A-BF59C141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76" y="1346676"/>
            <a:ext cx="2987588" cy="44079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4720B2-5DE5-464F-995C-E4C31914FD15}"/>
              </a:ext>
            </a:extLst>
          </p:cNvPr>
          <p:cNvSpPr txBox="1"/>
          <p:nvPr/>
        </p:nvSpPr>
        <p:spPr>
          <a:xfrm>
            <a:off x="1041317" y="1355199"/>
            <a:ext cx="415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Pythonidae (Python family)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7DED14-DD7F-4B3C-B348-52EC7888FE6E}"/>
              </a:ext>
            </a:extLst>
          </p:cNvPr>
          <p:cNvSpPr txBox="1"/>
          <p:nvPr/>
        </p:nvSpPr>
        <p:spPr>
          <a:xfrm>
            <a:off x="6442693" y="1601891"/>
            <a:ext cx="13676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/>
              <a:t>?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E9B3C43-E180-49F7-B85D-835471F59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3" y="1973278"/>
            <a:ext cx="4726643" cy="3781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9B8EE-C630-405B-8941-C63E3D5DE1D1}"/>
              </a:ext>
            </a:extLst>
          </p:cNvPr>
          <p:cNvSpPr txBox="1"/>
          <p:nvPr/>
        </p:nvSpPr>
        <p:spPr>
          <a:xfrm>
            <a:off x="2180492" y="6361074"/>
            <a:ext cx="887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Resolução dos Exercícios da Aula 1 </a:t>
            </a:r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https://drive.google.com/file/d/16mpT4kJeVPvn8TlPX3zK5bX0SPNMsnDa/view?usp=sharing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 tipo for com a função 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range(5)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0, 1, 2, 3, 4</a:t>
            </a:r>
          </a:p>
          <a:p>
            <a:r>
              <a:rPr lang="en-US" dirty="0">
                <a:ea typeface="Source Code Pro" panose="020B0509030403020204" pitchFamily="49" charset="0"/>
              </a:rPr>
              <a:t>range(2, 6)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2, 3, 4, 5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323974" y="3779837"/>
            <a:ext cx="10456545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(3):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(val*val)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1323976" y="5631496"/>
            <a:ext cx="10456543" cy="1460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0</a:t>
            </a:r>
          </a:p>
          <a:p>
            <a:r>
              <a:rPr lang="pt-BR" sz="2400" dirty="0">
                <a:solidFill>
                  <a:schemeClr val="tx1"/>
                </a:solidFill>
              </a:rPr>
              <a:t>1</a:t>
            </a:r>
          </a:p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Formando uma string (texto)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Strings podem ser definidas usando aspas simples ou duplas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</a:t>
            </a:r>
            <a:r>
              <a:rPr lang="en-US" sz="3000" dirty="0" err="1"/>
              <a:t>ou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 </a:t>
            </a:r>
            <a:r>
              <a:rPr lang="en-US" sz="3000" dirty="0" err="1"/>
              <a:t>são</a:t>
            </a:r>
            <a:r>
              <a:rPr lang="en-US" sz="3000" dirty="0"/>
              <a:t> </a:t>
            </a:r>
            <a:r>
              <a:rPr lang="en-US" sz="3000" dirty="0" err="1"/>
              <a:t>válidos</a:t>
            </a:r>
            <a:endParaRPr lang="pt-BR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078951" y="2901164"/>
            <a:ext cx="8787169" cy="3268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4.5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2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frase1 = </a:t>
            </a:r>
            <a:r>
              <a:rPr lang="en-US" sz="23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f"a</a:t>
            </a:r>
            <a:r>
              <a:rPr lang="en-US" sz="2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={a}, b={b}"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frase2 = "a={0}, b={1}".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(a, b)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(frase1)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078951" y="6298957"/>
            <a:ext cx="8787169" cy="885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</a:p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  <a:endParaRPr lang="pt-BR" sz="2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Transforma uma lista de strings numa string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concatenada por um separador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51054" y="3429648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["1", "2", "3", "4"]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str_concatenado = "-".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join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(str_concatenado)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51053" y="5329084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1-2-3-4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0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split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str.split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=None,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=-1)</a:t>
            </a:r>
          </a:p>
          <a:p>
            <a:pPr lvl="1"/>
            <a:r>
              <a:rPr lang="pt-BR" dirty="0"/>
              <a:t>Divide uma string em partes separadas por um caractere separador </a:t>
            </a:r>
            <a:r>
              <a:rPr lang="pt-BR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endParaRPr lang="pt-BR" i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resultado </a:t>
            </a:r>
            <a:r>
              <a:rPr lang="en-US" dirty="0" err="1">
                <a:ea typeface="Source Code Pro" panose="020B0509030403020204" pitchFamily="49" charset="0"/>
              </a:rPr>
              <a:t>retornado</a:t>
            </a:r>
            <a:r>
              <a:rPr lang="en-US" dirty="0">
                <a:ea typeface="Source Code Pro" panose="020B0509030403020204" pitchFamily="49" charset="0"/>
              </a:rPr>
              <a:t> é uma lista dos sub-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41529" y="4025915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texto = "1-2-3-4"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lista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texto.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split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("-")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41528" y="592535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['1', '2', '3', '4']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6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operações com 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/>
              <a:t>caracter</a:t>
            </a:r>
            <a:r>
              <a:rPr lang="pt-BR" dirty="0"/>
              <a:t> * numero</a:t>
            </a:r>
          </a:p>
          <a:p>
            <a:pPr lvl="1"/>
            <a:r>
              <a:rPr lang="pt-BR" dirty="0"/>
              <a:t>Ex.: "*" * 10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/>
              <a:t>Concatenação de strings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326302" y="2828670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"*" * 10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326302" y="358138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'**********'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D698B7B0-E448-479C-87D5-13A905FBC3E6}"/>
              </a:ext>
            </a:extLst>
          </p:cNvPr>
          <p:cNvSpPr txBox="1"/>
          <p:nvPr/>
        </p:nvSpPr>
        <p:spPr>
          <a:xfrm>
            <a:off x="2326302" y="5512716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"hello " + "world!"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5EA3CE71-2C8F-4CE3-B8CC-B06E02B649AA}"/>
              </a:ext>
            </a:extLst>
          </p:cNvPr>
          <p:cNvSpPr/>
          <p:nvPr/>
        </p:nvSpPr>
        <p:spPr>
          <a:xfrm>
            <a:off x="2326302" y="6265427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36354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Dados do Python</a:t>
            </a:r>
            <a:br>
              <a:rPr lang="pt-BR" dirty="0"/>
            </a:br>
            <a:r>
              <a:rPr lang="pt-BR" dirty="0"/>
              <a:t>(Nativas)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A42CD89-4C62-477D-927F-EC8B951E471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49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de tamanho </a:t>
            </a:r>
            <a:r>
              <a:rPr lang="en-US" dirty="0" err="1">
                <a:ea typeface="Source Code Pro" panose="020B0509030403020204" pitchFamily="49" charset="0"/>
              </a:rPr>
              <a:t>variável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conteúdo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mutável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alterável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Pode </a:t>
            </a:r>
            <a:r>
              <a:rPr lang="en-US" dirty="0" err="1">
                <a:ea typeface="Source Code Pro" panose="020B0509030403020204" pitchFamily="49" charset="0"/>
              </a:rPr>
              <a:t>conter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objetos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vários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tipos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Define-se uma lista com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[ ]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append (</a:t>
            </a:r>
            <a:r>
              <a:rPr lang="en-US" dirty="0" err="1">
                <a:ea typeface="Source Code Pro" panose="020B0509030403020204" pitchFamily="49" charset="0"/>
              </a:rPr>
              <a:t>inserir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), pop (remover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índice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57200" y="3037490"/>
            <a:ext cx="9891429" cy="446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al.append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(9)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pop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(1) # Remover pelo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(0) # Use remove para remover pelo valor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print(al)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0348629" y="5548597"/>
            <a:ext cx="3091146" cy="1954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</a:rPr>
              <a:t>[2, 4, 0, None]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4,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None, 9]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2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 é </a:t>
            </a:r>
            <a:r>
              <a:rPr lang="en-US" dirty="0" err="1">
                <a:ea typeface="Source Code Pro" panose="020B0509030403020204" pitchFamily="49" charset="0"/>
              </a:rPr>
              <a:t>mais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rápida</a:t>
            </a:r>
            <a:r>
              <a:rPr lang="en-US" dirty="0">
                <a:ea typeface="Source Code Pro" panose="020B0509030403020204" pitchFamily="49" charset="0"/>
              </a:rPr>
              <a:t> do que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774172" y="3011648"/>
            <a:ext cx="9891429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al_plus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al + ['a', 'b']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(['a', 'b'])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 = al_plus == 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(comp)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774173" y="5933159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A9DE0C9-C28B-441E-9273-1002AE518B7F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2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Slicing (fatiar)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</a:t>
            </a:r>
            <a:r>
              <a:rPr lang="en-US" dirty="0" err="1">
                <a:ea typeface="Source Code Pro" panose="020B0509030403020204" pitchFamily="49" charset="0"/>
              </a:rPr>
              <a:t>intervalos</a:t>
            </a:r>
            <a:r>
              <a:rPr lang="en-US" dirty="0">
                <a:ea typeface="Source Code Pro" panose="020B0509030403020204" pitchFamily="49" charset="0"/>
              </a:rPr>
              <a:t> entre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fatiar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sequências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32560" y="2337831"/>
            <a:ext cx="10896600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(al[0:3])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3 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não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incluso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(al[:4])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(al[2:])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2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(al[-1])   #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(al[::2])  #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cada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dois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partir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zero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(al[::-1])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Reverter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espelhar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al[1:3] = [8, 8]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3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uma lista: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ea typeface="Source Code Pro" panose="020B0509030403020204" pitchFamily="49" charset="0"/>
              </a:rPr>
              <a:t> retorna o tamanho de uma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02080" y="2698193"/>
            <a:ext cx="10896600" cy="1142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5306E0-E89D-4A14-813E-45C004B77E18}"/>
              </a:ext>
            </a:extLst>
          </p:cNvPr>
          <p:cNvSpPr/>
          <p:nvPr/>
        </p:nvSpPr>
        <p:spPr>
          <a:xfrm>
            <a:off x="1402080" y="4070325"/>
            <a:ext cx="10896600" cy="846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16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1281278" y="2811377"/>
            <a:ext cx="851249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4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5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1281277" y="4555450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AF25A-08B0-474C-96C7-0A12372B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1" b="50788"/>
          <a:stretch/>
        </p:blipFill>
        <p:spPr>
          <a:xfrm>
            <a:off x="10622278" y="228191"/>
            <a:ext cx="2329588" cy="3063216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ED344A5-3837-487B-A56D-A1261478A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2" r="51721"/>
          <a:stretch/>
        </p:blipFill>
        <p:spPr>
          <a:xfrm>
            <a:off x="10620064" y="3991012"/>
            <a:ext cx="2329588" cy="2863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BB40F-DB43-4DE4-8681-27125C289F4A}"/>
              </a:ext>
            </a:extLst>
          </p:cNvPr>
          <p:cNvSpPr txBox="1"/>
          <p:nvPr/>
        </p:nvSpPr>
        <p:spPr>
          <a:xfrm>
            <a:off x="5110146" y="7177595"/>
            <a:ext cx="667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 da imagem: https://studeappsblog.medium.com/what-is-a-variable-dd7e539bf388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332E6A-E83B-47DE-9ED1-4EB9F5B79D1E}"/>
              </a:ext>
            </a:extLst>
          </p:cNvPr>
          <p:cNvSpPr txBox="1">
            <a:spLocks/>
          </p:cNvSpPr>
          <p:nvPr/>
        </p:nvSpPr>
        <p:spPr>
          <a:xfrm>
            <a:off x="457200" y="1200839"/>
            <a:ext cx="12601575" cy="622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Label (etiqueta) / Nome e Conteúdo</a:t>
            </a:r>
          </a:p>
          <a:p>
            <a:pPr lvl="1"/>
            <a:r>
              <a:rPr lang="pt-BR" dirty="0"/>
              <a:t>O programador escolhe o label e o conteúdo</a:t>
            </a:r>
          </a:p>
          <a:p>
            <a:pPr lvl="2"/>
            <a:r>
              <a:rPr lang="pt-BR" dirty="0"/>
              <a:t>Para satisfazer um requisito ou objetivo</a:t>
            </a:r>
          </a:p>
        </p:txBody>
      </p:sp>
    </p:spTree>
    <p:extLst>
      <p:ext uri="{BB962C8B-B14F-4D97-AF65-F5344CB8AC3E}">
        <p14:creationId xmlns:p14="http://schemas.microsoft.com/office/powerpoint/2010/main" val="33273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Notebook (Caderno) no Google Colab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300"/>
            <a:ext cx="12374879" cy="6309150"/>
          </a:xfrm>
        </p:spPr>
        <p:txBody>
          <a:bodyPr>
            <a:normAutofit/>
          </a:bodyPr>
          <a:lstStyle/>
          <a:p>
            <a:r>
              <a:rPr lang="pt-BR" dirty="0"/>
              <a:t>Google Colab</a:t>
            </a:r>
          </a:p>
          <a:p>
            <a:pPr lvl="1"/>
            <a:r>
              <a:rPr lang="pt-BR" dirty="0"/>
              <a:t>Um ambiente na nuvem do google para execução de código</a:t>
            </a:r>
          </a:p>
          <a:p>
            <a:pPr lvl="2"/>
            <a:r>
              <a:rPr lang="pt-BR" dirty="0"/>
              <a:t>De cadernos em formato equivalente ao Jupyter Notebook</a:t>
            </a:r>
          </a:p>
          <a:p>
            <a:endParaRPr lang="pt-BR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6CBBEAE-EBDA-4A7A-AB0E-63FD473BC67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6670AD-3829-464E-A7C4-9D511AC6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829172"/>
            <a:ext cx="7761720" cy="4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6" y="877898"/>
            <a:ext cx="12374554" cy="6546110"/>
          </a:xfrm>
        </p:spPr>
        <p:txBody>
          <a:bodyPr>
            <a:normAutofit/>
          </a:bodyPr>
          <a:lstStyle/>
          <a:p>
            <a:r>
              <a:rPr lang="pt-BR" dirty="0"/>
              <a:t>Abra no Colab </a:t>
            </a:r>
            <a:r>
              <a:rPr lang="pt-BR" dirty="0">
                <a:hlinkClick r:id="rId2"/>
              </a:rPr>
              <a:t>https://colab.research.google.com/</a:t>
            </a:r>
            <a:endParaRPr lang="pt-BR" dirty="0"/>
          </a:p>
          <a:p>
            <a:pPr lvl="1"/>
            <a:r>
              <a:rPr lang="pt-BR" dirty="0"/>
              <a:t>File -&gt; Open notebook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spc="-1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DD52-1FD4-44F7-B194-25111B40A188}"/>
              </a:ext>
            </a:extLst>
          </p:cNvPr>
          <p:cNvSpPr txBox="1"/>
          <p:nvPr/>
        </p:nvSpPr>
        <p:spPr>
          <a:xfrm>
            <a:off x="1259848" y="7095885"/>
            <a:ext cx="1037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Repositório desta disciplina: https://github.com/alexlopespereira/enapespcd2021</a:t>
            </a:r>
          </a:p>
        </p:txBody>
      </p:sp>
    </p:spTree>
    <p:extLst>
      <p:ext uri="{BB962C8B-B14F-4D97-AF65-F5344CB8AC3E}">
        <p14:creationId xmlns:p14="http://schemas.microsoft.com/office/powerpoint/2010/main" val="426831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6" y="990600"/>
            <a:ext cx="12374554" cy="6433408"/>
          </a:xfrm>
        </p:spPr>
        <p:txBody>
          <a:bodyPr>
            <a:normAutofit/>
          </a:bodyPr>
          <a:lstStyle/>
          <a:p>
            <a:r>
              <a:rPr lang="pt-BR" dirty="0"/>
              <a:t>Salvar uma cópia no google drive</a:t>
            </a:r>
          </a:p>
          <a:p>
            <a:pPr lvl="1"/>
            <a:r>
              <a:rPr lang="pt-BR" dirty="0"/>
              <a:t>O arquivo será salvo em</a:t>
            </a:r>
          </a:p>
          <a:p>
            <a:pPr lvl="2"/>
            <a:r>
              <a:rPr lang="pt-BR" dirty="0"/>
              <a:t>Meu Drive &gt;  Colab Notebooks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spc="-1">
              <a:latin typeface="Arial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EF801F5-8FE2-449B-B3A4-139AEC47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42" y="1681698"/>
            <a:ext cx="6716027" cy="536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96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 Notebook: Como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726537" cy="617267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Preste atenção </a:t>
            </a:r>
            <a:r>
              <a:rPr lang="pt-BR" dirty="0"/>
              <a:t>na demonstração (</a:t>
            </a:r>
            <a:r>
              <a:rPr lang="pt-BR" i="1" dirty="0"/>
              <a:t>live coding</a:t>
            </a:r>
            <a:r>
              <a:rPr lang="pt-BR" dirty="0"/>
              <a:t>) do professor.</a:t>
            </a:r>
          </a:p>
          <a:p>
            <a:pPr lvl="1"/>
            <a:r>
              <a:rPr lang="pt-BR" dirty="0"/>
              <a:t>Você terá tempo para praticar sozinho.</a:t>
            </a:r>
          </a:p>
          <a:p>
            <a:r>
              <a:rPr lang="pt-BR" dirty="0"/>
              <a:t> Interação básica com o Colab Notebook</a:t>
            </a:r>
          </a:p>
          <a:p>
            <a:r>
              <a:rPr lang="pt-BR" dirty="0"/>
              <a:t> Clicar em </a:t>
            </a:r>
            <a:r>
              <a:rPr lang="pt-BR" i="1" dirty="0"/>
              <a:t>Play</a:t>
            </a:r>
            <a:r>
              <a:rPr lang="pt-BR" dirty="0"/>
              <a:t> ou </a:t>
            </a:r>
            <a:r>
              <a:rPr lang="pt-BR" b="1" dirty="0"/>
              <a:t>tecle SHIFT+ENTER </a:t>
            </a:r>
            <a:r>
              <a:rPr lang="pt-BR" dirty="0"/>
              <a:t>para executar uma célula</a:t>
            </a:r>
          </a:p>
          <a:p>
            <a:pPr lvl="1"/>
            <a:r>
              <a:rPr lang="pt-BR" dirty="0"/>
              <a:t> Os números entre colchetes indicam a ordem de execução dos comandos.</a:t>
            </a:r>
          </a:p>
          <a:p>
            <a:pPr lvl="1"/>
            <a:r>
              <a:rPr lang="pt-BR" dirty="0"/>
              <a:t> O ícone de Play indica que o código está sendo executado.</a:t>
            </a:r>
          </a:p>
          <a:p>
            <a:r>
              <a:rPr lang="pt-BR" dirty="0"/>
              <a:t> Se você </a:t>
            </a:r>
            <a:r>
              <a:rPr lang="pt-BR" b="1" dirty="0"/>
              <a:t>reiniciar</a:t>
            </a:r>
            <a:r>
              <a:rPr lang="pt-BR" dirty="0"/>
              <a:t> o notebook o conteúdo das variáveis é </a:t>
            </a:r>
            <a:r>
              <a:rPr lang="pt-BR" b="1" dirty="0"/>
              <a:t>perdido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Leia</a:t>
            </a:r>
            <a:r>
              <a:rPr lang="pt-BR" dirty="0"/>
              <a:t> as mensagens de </a:t>
            </a:r>
            <a:r>
              <a:rPr lang="pt-BR" b="1" dirty="0"/>
              <a:t>log de erro </a:t>
            </a:r>
            <a:r>
              <a:rPr lang="pt-BR" dirty="0"/>
              <a:t>(elas são úteis).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DBF015A-F37C-41BA-ACB5-00DCEA74B8C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94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Atalhos de Teclado muito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ESC</a:t>
            </a:r>
          </a:p>
          <a:p>
            <a:pPr lvl="1"/>
            <a:r>
              <a:rPr lang="pt-BR" dirty="0"/>
              <a:t>Sai do modo de edição e entra no modo de comandos</a:t>
            </a:r>
          </a:p>
          <a:p>
            <a:pPr lvl="2"/>
            <a:r>
              <a:rPr lang="pt-BR" dirty="0"/>
              <a:t>Pode-se sair do modo de edição clicando fora das células</a:t>
            </a:r>
          </a:p>
          <a:p>
            <a:r>
              <a:rPr lang="pt-BR" dirty="0"/>
              <a:t>SHIFT+ENTER</a:t>
            </a:r>
          </a:p>
          <a:p>
            <a:pPr lvl="1"/>
            <a:r>
              <a:rPr lang="pt-BR" dirty="0"/>
              <a:t>Executa a célula atual e passa o cursor para a próxima célula;</a:t>
            </a:r>
          </a:p>
          <a:p>
            <a:r>
              <a:rPr lang="pt-BR" dirty="0"/>
              <a:t>CTRL+ENTER</a:t>
            </a:r>
          </a:p>
          <a:p>
            <a:pPr lvl="1"/>
            <a:r>
              <a:rPr lang="pt-BR" dirty="0"/>
              <a:t>Executa a célula atual e mantém o cursos na mesma célula;</a:t>
            </a:r>
          </a:p>
          <a:p>
            <a:r>
              <a:rPr lang="pt-BR" dirty="0"/>
              <a:t>B (</a:t>
            </a:r>
            <a:r>
              <a:rPr lang="pt-BR" b="1" dirty="0" err="1"/>
              <a:t>B</a:t>
            </a:r>
            <a:r>
              <a:rPr lang="pt-BR" dirty="0" err="1"/>
              <a:t>elow</a:t>
            </a:r>
            <a:r>
              <a:rPr lang="pt-BR" dirty="0"/>
              <a:t>) / A (</a:t>
            </a:r>
            <a:r>
              <a:rPr lang="pt-BR" b="1" dirty="0" err="1"/>
              <a:t>A</a:t>
            </a:r>
            <a:r>
              <a:rPr lang="pt-BR" dirty="0" err="1"/>
              <a:t>bove</a:t>
            </a:r>
            <a:r>
              <a:rPr lang="pt-BR" dirty="0"/>
              <a:t>) – no modo de comando</a:t>
            </a:r>
          </a:p>
          <a:p>
            <a:pPr lvl="1"/>
            <a:r>
              <a:rPr lang="pt-BR" dirty="0"/>
              <a:t>Adiciona uma célula abaixo/acima da célula selecionada</a:t>
            </a:r>
          </a:p>
          <a:p>
            <a:r>
              <a:rPr lang="pt-BR" dirty="0"/>
              <a:t>     /  </a:t>
            </a:r>
          </a:p>
          <a:p>
            <a:pPr lvl="1"/>
            <a:r>
              <a:rPr lang="pt-BR" dirty="0"/>
              <a:t>Move células para baixo / cima</a:t>
            </a:r>
          </a:p>
          <a:p>
            <a:r>
              <a:rPr lang="pt-BR" dirty="0"/>
              <a:t>Acessar documentação/manual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85A41FD-86BF-4079-BDA5-967A49AA7B1C}"/>
              </a:ext>
            </a:extLst>
          </p:cNvPr>
          <p:cNvCxnSpPr>
            <a:cxnSpLocks/>
          </p:cNvCxnSpPr>
          <p:nvPr/>
        </p:nvCxnSpPr>
        <p:spPr>
          <a:xfrm>
            <a:off x="923925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A8EE86-829A-456A-8BFB-9B4BC07F6E85}"/>
              </a:ext>
            </a:extLst>
          </p:cNvPr>
          <p:cNvCxnSpPr>
            <a:cxnSpLocks/>
          </p:cNvCxnSpPr>
          <p:nvPr/>
        </p:nvCxnSpPr>
        <p:spPr>
          <a:xfrm flipV="1">
            <a:off x="1826952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stomShape 3">
            <a:extLst>
              <a:ext uri="{FF2B5EF4-FFF2-40B4-BE49-F238E27FC236}">
                <a16:creationId xmlns:a16="http://schemas.microsoft.com/office/drawing/2014/main" id="{59D4B9FF-B8CE-475D-A012-BFB59778EDCB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039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479B-BB33-445B-8354-0B5DCD5F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127306"/>
          </a:xfrm>
        </p:spPr>
        <p:txBody>
          <a:bodyPr/>
          <a:lstStyle/>
          <a:p>
            <a:r>
              <a:rPr lang="pt-BR" dirty="0"/>
              <a:t>Metodologia das Aulas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E0BB4-2417-42AC-A1C9-F685BAF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9531"/>
            <a:ext cx="12374879" cy="6274571"/>
          </a:xfrm>
        </p:spPr>
        <p:txBody>
          <a:bodyPr>
            <a:normAutofit/>
          </a:bodyPr>
          <a:lstStyle/>
          <a:p>
            <a:r>
              <a:rPr lang="pt-BR" sz="3527" dirty="0"/>
              <a:t>Grupos de 4 alunos</a:t>
            </a:r>
          </a:p>
          <a:p>
            <a:pPr lvl="1"/>
            <a:r>
              <a:rPr lang="pt-BR" sz="3200" dirty="0"/>
              <a:t>Ajudar e ser ajudado pelos próprios colegas (</a:t>
            </a:r>
            <a:r>
              <a:rPr lang="pt-BR" sz="3200" i="1" dirty="0"/>
              <a:t>peer instruction</a:t>
            </a:r>
            <a:r>
              <a:rPr lang="pt-BR" sz="3200" dirty="0"/>
              <a:t>);</a:t>
            </a:r>
            <a:endParaRPr lang="pt-BR" sz="3127" dirty="0"/>
          </a:p>
          <a:p>
            <a:r>
              <a:rPr lang="pt-BR" sz="3527" dirty="0"/>
              <a:t>Conectados numa sala de vídeo conferência;</a:t>
            </a:r>
          </a:p>
          <a:p>
            <a:r>
              <a:rPr lang="pt-BR" sz="3527" dirty="0"/>
              <a:t>Desenvolvendo os exercícios </a:t>
            </a:r>
            <a:r>
              <a:rPr lang="pt-BR" sz="3527" b="1" dirty="0"/>
              <a:t>individualmente</a:t>
            </a:r>
            <a:r>
              <a:rPr lang="pt-BR" sz="3527" dirty="0"/>
              <a:t> </a:t>
            </a:r>
          </a:p>
          <a:p>
            <a:pPr lvl="1"/>
            <a:r>
              <a:rPr lang="pt-BR" sz="3127" dirty="0"/>
              <a:t>e tirando dúvidas entre si, se necessário;</a:t>
            </a:r>
          </a:p>
          <a:p>
            <a:r>
              <a:rPr lang="pt-BR" sz="3527" dirty="0"/>
              <a:t>O monitor/professor entra na sala para sanar uma dúvida </a:t>
            </a:r>
          </a:p>
          <a:p>
            <a:pPr lvl="1"/>
            <a:r>
              <a:rPr lang="pt-BR" sz="3127" dirty="0"/>
              <a:t>registrada no canal duvidas do slack.</a:t>
            </a:r>
          </a:p>
          <a:p>
            <a:pPr lvl="2"/>
            <a:r>
              <a:rPr lang="pt-BR" sz="2727" dirty="0"/>
              <a:t>Informe sua sala na dúvida registrada no Slack</a:t>
            </a:r>
          </a:p>
          <a:p>
            <a:pPr lvl="1"/>
            <a:r>
              <a:rPr lang="pt-BR" sz="3127" dirty="0"/>
              <a:t>depois de </a:t>
            </a:r>
            <a:r>
              <a:rPr lang="pt-BR" sz="3127" b="1" dirty="0">
                <a:solidFill>
                  <a:srgbClr val="FF0000"/>
                </a:solidFill>
              </a:rPr>
              <a:t>15min sem progresso</a:t>
            </a:r>
            <a:r>
              <a:rPr lang="pt-BR" sz="3127" dirty="0"/>
              <a:t>, é hora de chamar um monitor!</a:t>
            </a:r>
          </a:p>
          <a:p>
            <a:endParaRPr lang="pt-BR" sz="3527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389E38-9F71-4758-B3FB-27728591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Cadernos (notebooks) Jupyter desse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/>
          </a:bodyPr>
          <a:lstStyle/>
          <a:p>
            <a:r>
              <a:rPr lang="pt-BR" dirty="0" err="1"/>
              <a:t>AulaX_Teoria_ZZZ</a:t>
            </a:r>
            <a:r>
              <a:rPr lang="pt-BR" dirty="0"/>
              <a:t>                 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</a:p>
          <a:p>
            <a:pPr lvl="1"/>
            <a:r>
              <a:rPr lang="pt-BR" dirty="0"/>
              <a:t>Códigos apresentados nos slides</a:t>
            </a:r>
          </a:p>
          <a:p>
            <a:r>
              <a:rPr lang="pt-BR" dirty="0" err="1"/>
              <a:t>AulaX_Warmup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  <a:endParaRPr lang="pt-BR" dirty="0"/>
          </a:p>
          <a:p>
            <a:pPr lvl="1"/>
            <a:r>
              <a:rPr lang="pt-BR" dirty="0"/>
              <a:t>Exercícios básicos (elementares) de aquecimento</a:t>
            </a:r>
          </a:p>
          <a:p>
            <a:r>
              <a:rPr lang="pt-BR" dirty="0" err="1"/>
              <a:t>AulaX_Exercicio</a:t>
            </a:r>
            <a:r>
              <a:rPr lang="pt-BR" dirty="0"/>
              <a:t>                                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práticos</a:t>
            </a:r>
          </a:p>
          <a:p>
            <a:r>
              <a:rPr lang="pt-BR" dirty="0" err="1"/>
              <a:t>AulaX_Exercicio_Extra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extra</a:t>
            </a:r>
          </a:p>
          <a:p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  <a:p>
            <a:pPr lvl="1"/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err="1"/>
              <a:t>Cell</a:t>
            </a:r>
            <a:r>
              <a:rPr lang="pt-BR" dirty="0"/>
              <a:t> / </a:t>
            </a:r>
            <a:r>
              <a:rPr lang="pt-BR" dirty="0" err="1"/>
              <a:t>validate</a:t>
            </a:r>
            <a:r>
              <a:rPr lang="pt-BR" dirty="0"/>
              <a:t>()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DE1D80A-CAAD-4418-B495-FA153E6B708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C321FA-840D-4BE5-9B5A-EC9D12CC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8" y="5291540"/>
            <a:ext cx="4991692" cy="22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4" y="155598"/>
            <a:ext cx="10080625" cy="93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</a:t>
            </a:r>
            <a:r>
              <a:rPr lang="en-US" dirty="0" err="1"/>
              <a:t>Colab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008408"/>
            <a:ext cx="12773142" cy="27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Teoria, Warmup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publicadas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serão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disponibilizadas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89808"/>
              </p:ext>
            </p:extLst>
          </p:nvPr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45920099-2B37-47E3-9D7D-3C9DC56451A5}"/>
              </a:ext>
            </a:extLst>
          </p:cNvPr>
          <p:cNvSpPr/>
          <p:nvPr/>
        </p:nvSpPr>
        <p:spPr>
          <a:xfrm rot="5400000">
            <a:off x="9958331" y="1309911"/>
            <a:ext cx="342899" cy="6467006"/>
          </a:xfrm>
          <a:prstGeom prst="leftBrace">
            <a:avLst>
              <a:gd name="adj1" fmla="val 2500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532D-A081-4864-9187-AE9BE5114D7F}"/>
              </a:ext>
            </a:extLst>
          </p:cNvPr>
          <p:cNvSpPr txBox="1"/>
          <p:nvPr/>
        </p:nvSpPr>
        <p:spPr>
          <a:xfrm>
            <a:off x="9246429" y="3777331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Dashboard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 comum!!!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374879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Resolver o </a:t>
            </a:r>
            <a:r>
              <a:rPr lang="en-US" dirty="0" err="1">
                <a:ea typeface="Source Code Pro" panose="020B0509030403020204" pitchFamily="49" charset="0"/>
              </a:rPr>
              <a:t>problema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</a:t>
            </a:r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retornar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Qual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 da </a:t>
            </a:r>
            <a:r>
              <a:rPr lang="en-US" dirty="0" err="1">
                <a:ea typeface="Source Code Pro" panose="020B0509030403020204" pitchFamily="49" charset="0"/>
              </a:rPr>
              <a:t>instrução</a:t>
            </a:r>
            <a:r>
              <a:rPr lang="en-US" dirty="0">
                <a:ea typeface="Source Code Pro" panose="020B0509030403020204" pitchFamily="49" charset="0"/>
              </a:rPr>
              <a:t> assert </a:t>
            </a:r>
            <a:r>
              <a:rPr lang="en-US" dirty="0" err="1">
                <a:ea typeface="Source Code Pro" panose="020B0509030403020204" pitchFamily="49" charset="0"/>
              </a:rPr>
              <a:t>abaixo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409700" y="3184014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soma(a, b)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print(s)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32856B4-6A2A-4C2D-831A-081C269C016B}"/>
              </a:ext>
            </a:extLst>
          </p:cNvPr>
          <p:cNvSpPr txBox="1"/>
          <p:nvPr/>
        </p:nvSpPr>
        <p:spPr>
          <a:xfrm>
            <a:off x="1409700" y="5134767"/>
            <a:ext cx="10896600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assert soma(1, 2) == 3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E90B16E4-9106-4D71-B572-B3EC83E3BE0F}"/>
              </a:ext>
            </a:extLst>
          </p:cNvPr>
          <p:cNvSpPr/>
          <p:nvPr/>
        </p:nvSpPr>
        <p:spPr>
          <a:xfrm>
            <a:off x="1409700" y="5916175"/>
            <a:ext cx="10896600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896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839"/>
            <a:ext cx="12601575" cy="6223263"/>
          </a:xfrm>
        </p:spPr>
        <p:txBody>
          <a:bodyPr>
            <a:normAutofit/>
          </a:bodyPr>
          <a:lstStyle/>
          <a:p>
            <a:r>
              <a:rPr lang="pt-BR" dirty="0"/>
              <a:t>Dois pontos sinaliza o início de uma sentença composta</a:t>
            </a:r>
          </a:p>
          <a:p>
            <a:pPr lvl="1"/>
            <a:r>
              <a:rPr lang="pt-BR" dirty="0"/>
              <a:t>O conteúdo das sentenças compostas é </a:t>
            </a:r>
            <a:r>
              <a:rPr lang="pt-BR" b="1" dirty="0">
                <a:solidFill>
                  <a:srgbClr val="FF0000"/>
                </a:solidFill>
              </a:rPr>
              <a:t>aninhado com espaços/</a:t>
            </a:r>
            <a:r>
              <a:rPr lang="pt-BR" b="1" dirty="0" err="1">
                <a:solidFill>
                  <a:srgbClr val="FF0000"/>
                </a:solidFill>
              </a:rPr>
              <a:t>tabs</a:t>
            </a:r>
            <a:endParaRPr lang="pt-BR" b="1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Sem chaves</a:t>
            </a:r>
          </a:p>
          <a:p>
            <a:r>
              <a:rPr lang="pt-BR" dirty="0"/>
              <a:t>Ponto e virgula para finalizar uma sentença é opcional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3929061" y="3383630"/>
            <a:ext cx="851249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2  # Atribuição com sinal de = (igual)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&gt; 0: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# adiciona 1 a x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x = x + 1;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menor ou igual a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3929060" y="6609929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F6964-BBC7-4616-8114-C2A3C9FD6211}"/>
              </a:ext>
            </a:extLst>
          </p:cNvPr>
          <p:cNvGrpSpPr/>
          <p:nvPr/>
        </p:nvGrpSpPr>
        <p:grpSpPr>
          <a:xfrm>
            <a:off x="76200" y="3362520"/>
            <a:ext cx="5026614" cy="3068096"/>
            <a:chOff x="76200" y="3362520"/>
            <a:chExt cx="5026614" cy="30680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1915B6-6ECF-418A-AD22-7C89271964C5}"/>
                </a:ext>
              </a:extLst>
            </p:cNvPr>
            <p:cNvGrpSpPr/>
            <p:nvPr/>
          </p:nvGrpSpPr>
          <p:grpSpPr>
            <a:xfrm>
              <a:off x="76200" y="3779837"/>
              <a:ext cx="5019675" cy="2420938"/>
              <a:chOff x="76200" y="3779837"/>
              <a:chExt cx="5019675" cy="242093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EE82F7C-EBD0-48C0-B636-AEF7D3A658EC}"/>
                  </a:ext>
                </a:extLst>
              </p:cNvPr>
              <p:cNvCxnSpPr/>
              <p:nvPr/>
            </p:nvCxnSpPr>
            <p:spPr>
              <a:xfrm>
                <a:off x="3929060" y="435292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51988A2-609A-4E2E-9BBB-6B9CADC7CF2F}"/>
                  </a:ext>
                </a:extLst>
              </p:cNvPr>
              <p:cNvCxnSpPr/>
              <p:nvPr/>
            </p:nvCxnSpPr>
            <p:spPr>
              <a:xfrm>
                <a:off x="3929060" y="4743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68ACDF-CDB6-4D07-9947-A76B80929B55}"/>
                  </a:ext>
                </a:extLst>
              </p:cNvPr>
              <p:cNvCxnSpPr/>
              <p:nvPr/>
            </p:nvCxnSpPr>
            <p:spPr>
              <a:xfrm>
                <a:off x="3929060" y="5124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DF94C58-9C01-451B-A6BA-4B9412508041}"/>
                  </a:ext>
                </a:extLst>
              </p:cNvPr>
              <p:cNvCxnSpPr/>
              <p:nvPr/>
            </p:nvCxnSpPr>
            <p:spPr>
              <a:xfrm>
                <a:off x="3929060" y="548640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11DCE50-17EC-42F9-B39D-64E4A8FB6E22}"/>
                  </a:ext>
                </a:extLst>
              </p:cNvPr>
              <p:cNvCxnSpPr/>
              <p:nvPr/>
            </p:nvCxnSpPr>
            <p:spPr>
              <a:xfrm>
                <a:off x="3929060" y="620077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FFEFDA69-D859-490D-AF4E-107E0037B514}"/>
                  </a:ext>
                </a:extLst>
              </p:cNvPr>
              <p:cNvSpPr/>
              <p:nvPr/>
            </p:nvSpPr>
            <p:spPr>
              <a:xfrm>
                <a:off x="76200" y="3779837"/>
                <a:ext cx="3159439" cy="1706561"/>
              </a:xfrm>
              <a:prstGeom prst="wedgeRoundRectCallout">
                <a:avLst>
                  <a:gd name="adj1" fmla="val 70430"/>
                  <a:gd name="adj2" fmla="val 3012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46DE5E-65F6-45FB-BF33-C5C5ACB2DB06}"/>
                </a:ext>
              </a:extLst>
            </p:cNvPr>
            <p:cNvGrpSpPr/>
            <p:nvPr/>
          </p:nvGrpSpPr>
          <p:grpSpPr>
            <a:xfrm>
              <a:off x="3929059" y="3362520"/>
              <a:ext cx="1173755" cy="3068096"/>
              <a:chOff x="7629525" y="1076325"/>
              <a:chExt cx="1173755" cy="447675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AB61386-1262-4B85-8C9D-331DBF22B2EA}"/>
                  </a:ext>
                </a:extLst>
              </p:cNvPr>
              <p:cNvCxnSpPr/>
              <p:nvPr/>
            </p:nvCxnSpPr>
            <p:spPr>
              <a:xfrm>
                <a:off x="7629525" y="1076325"/>
                <a:ext cx="0" cy="447675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58D691-636B-414B-A097-C953F02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280" y="2299083"/>
                <a:ext cx="0" cy="2168121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27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839"/>
            <a:ext cx="12374879" cy="6223263"/>
          </a:xfrm>
        </p:spPr>
        <p:txBody>
          <a:bodyPr>
            <a:normAutofit/>
          </a:bodyPr>
          <a:lstStyle/>
          <a:p>
            <a:r>
              <a:rPr lang="pt-BR" dirty="0"/>
              <a:t>Referências para objetos não possuem um tipo associado</a:t>
            </a:r>
          </a:p>
          <a:p>
            <a:pPr lvl="1"/>
            <a:r>
              <a:rPr lang="pt-BR" dirty="0"/>
              <a:t>Não há problema em reatribuir uma referência a outro tipo</a:t>
            </a:r>
          </a:p>
          <a:p>
            <a:pPr lvl="2"/>
            <a:r>
              <a:rPr lang="pt-BR" dirty="0"/>
              <a:t>Por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306518" y="3220091"/>
            <a:ext cx="813288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2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'carro'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(x))</a:t>
            </a:r>
          </a:p>
          <a:p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2306517" y="5229702"/>
            <a:ext cx="8132881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&lt;</a:t>
            </a:r>
            <a:r>
              <a:rPr lang="pt-BR" sz="2400" dirty="0" err="1">
                <a:solidFill>
                  <a:schemeClr val="tx1"/>
                </a:solidFill>
              </a:rPr>
              <a:t>class</a:t>
            </a:r>
            <a:r>
              <a:rPr lang="pt-BR" sz="2400" dirty="0">
                <a:solidFill>
                  <a:schemeClr val="tx1"/>
                </a:solidFill>
              </a:rPr>
              <a:t> '</a:t>
            </a:r>
            <a:r>
              <a:rPr lang="pt-BR" sz="2400" dirty="0" err="1">
                <a:solidFill>
                  <a:schemeClr val="tx1"/>
                </a:solidFill>
              </a:rPr>
              <a:t>int</a:t>
            </a:r>
            <a:r>
              <a:rPr lang="pt-BR" sz="2400" dirty="0">
                <a:solidFill>
                  <a:schemeClr val="tx1"/>
                </a:solidFill>
              </a:rPr>
              <a:t>'&gt;</a:t>
            </a:r>
          </a:p>
          <a:p>
            <a:r>
              <a:rPr lang="pt-BR" sz="2400" dirty="0">
                <a:solidFill>
                  <a:schemeClr val="tx1"/>
                </a:solidFill>
              </a:rPr>
              <a:t>&lt;</a:t>
            </a:r>
            <a:r>
              <a:rPr lang="pt-BR" sz="2400" dirty="0" err="1">
                <a:solidFill>
                  <a:schemeClr val="tx1"/>
                </a:solidFill>
              </a:rPr>
              <a:t>class</a:t>
            </a:r>
            <a:r>
              <a:rPr lang="pt-BR" sz="2400" dirty="0">
                <a:solidFill>
                  <a:schemeClr val="tx1"/>
                </a:solidFill>
              </a:rPr>
              <a:t> '</a:t>
            </a:r>
            <a:r>
              <a:rPr lang="pt-BR" sz="2400" dirty="0" err="1">
                <a:solidFill>
                  <a:schemeClr val="tx1"/>
                </a:solidFill>
              </a:rPr>
              <a:t>str</a:t>
            </a:r>
            <a:r>
              <a:rPr lang="pt-BR" sz="2400" dirty="0">
                <a:solidFill>
                  <a:schemeClr val="tx1"/>
                </a:solidFill>
              </a:rPr>
              <a:t>'&gt;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D09ED40-096D-4167-9D3E-7B037623778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0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Funções são declaradas com a palavra-chave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</a:p>
          <a:p>
            <a:pPr lvl="1"/>
            <a:r>
              <a:rPr lang="pt-BR" dirty="0"/>
              <a:t>Qual a utilidade das funções ?</a:t>
            </a:r>
          </a:p>
          <a:p>
            <a:pPr lvl="2"/>
            <a:r>
              <a:rPr lang="pt-BR" dirty="0"/>
              <a:t>Reusabilidade / legibilidade</a:t>
            </a:r>
          </a:p>
          <a:p>
            <a:pPr lvl="1"/>
            <a:r>
              <a:rPr lang="pt-BR" dirty="0"/>
              <a:t>Uma função precisa ser carregada em memória </a:t>
            </a:r>
          </a:p>
          <a:p>
            <a:pPr lvl="2"/>
            <a:r>
              <a:rPr lang="pt-BR" dirty="0"/>
              <a:t>para ser encontrada pelo interpretador</a:t>
            </a:r>
          </a:p>
          <a:p>
            <a:r>
              <a:rPr lang="pt-BR" dirty="0"/>
              <a:t>Chamada / execução de uma função</a:t>
            </a:r>
          </a:p>
          <a:p>
            <a:pPr lvl="1"/>
            <a:r>
              <a:rPr lang="pt-BR" dirty="0" err="1"/>
              <a:t>nome_funcao</a:t>
            </a:r>
            <a:r>
              <a:rPr lang="pt-BR" dirty="0"/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5743578" y="4651137"/>
            <a:ext cx="672464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imprimir(a):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print(a)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imprimir(2)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5743579" y="6938645"/>
            <a:ext cx="6724645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2623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14ED01-5E3E-438E-9923-281DEE0A0F86}"/>
              </a:ext>
            </a:extLst>
          </p:cNvPr>
          <p:cNvGrpSpPr/>
          <p:nvPr/>
        </p:nvGrpSpPr>
        <p:grpSpPr>
          <a:xfrm>
            <a:off x="1944569" y="4681335"/>
            <a:ext cx="4758445" cy="2679585"/>
            <a:chOff x="325319" y="4528935"/>
            <a:chExt cx="4758445" cy="26795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4A8B11-64BD-4FDF-9E87-03247B85527A}"/>
                </a:ext>
              </a:extLst>
            </p:cNvPr>
            <p:cNvGrpSpPr/>
            <p:nvPr/>
          </p:nvGrpSpPr>
          <p:grpSpPr>
            <a:xfrm>
              <a:off x="325319" y="5457547"/>
              <a:ext cx="4694356" cy="1750973"/>
              <a:chOff x="325319" y="5457547"/>
              <a:chExt cx="4694356" cy="175097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C00F5F4-E2DB-40E8-8928-46FF8A5C5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6039" y="5457547"/>
                <a:ext cx="783636" cy="95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Speech Bubble: Rectangle with Corners Rounded 35">
                <a:extLst>
                  <a:ext uri="{FF2B5EF4-FFF2-40B4-BE49-F238E27FC236}">
                    <a16:creationId xmlns:a16="http://schemas.microsoft.com/office/drawing/2014/main" id="{89EE6B69-067D-494F-9718-09886A7B355F}"/>
                  </a:ext>
                </a:extLst>
              </p:cNvPr>
              <p:cNvSpPr/>
              <p:nvPr/>
            </p:nvSpPr>
            <p:spPr>
              <a:xfrm>
                <a:off x="325319" y="5501959"/>
                <a:ext cx="3159439" cy="1706561"/>
              </a:xfrm>
              <a:prstGeom prst="wedgeRoundRectCallout">
                <a:avLst>
                  <a:gd name="adj1" fmla="val 71033"/>
                  <a:gd name="adj2" fmla="val 22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6BACD6-3BE4-4C2C-9E02-DC02BEFF19A7}"/>
                </a:ext>
              </a:extLst>
            </p:cNvPr>
            <p:cNvGrpSpPr/>
            <p:nvPr/>
          </p:nvGrpSpPr>
          <p:grpSpPr>
            <a:xfrm>
              <a:off x="4202702" y="4528935"/>
              <a:ext cx="881062" cy="2148090"/>
              <a:chOff x="7903168" y="2778279"/>
              <a:chExt cx="881062" cy="313434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8AFEAD4-4085-4928-8410-ADE5B41D4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168" y="2778279"/>
                <a:ext cx="0" cy="3134342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AE3C25-78FA-4A1D-A915-7BEC48944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4230" y="3744496"/>
                <a:ext cx="0" cy="84560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9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return de uma função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Explícito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pt-BR" dirty="0"/>
              <a:t>com o keyword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 </a:t>
            </a:r>
          </a:p>
          <a:p>
            <a:pPr lvl="2"/>
            <a:r>
              <a:rPr lang="pt-BR" dirty="0"/>
              <a:t>seguido de um valor</a:t>
            </a:r>
          </a:p>
          <a:p>
            <a:pPr lvl="3"/>
            <a:r>
              <a:rPr lang="pt-BR" dirty="0"/>
              <a:t>Exemplo: </a:t>
            </a:r>
            <a:r>
              <a:rPr lang="pt-BR" dirty="0" err="1"/>
              <a:t>return</a:t>
            </a:r>
            <a:r>
              <a:rPr lang="pt-BR" dirty="0"/>
              <a:t> 10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Implícito</a:t>
            </a:r>
          </a:p>
          <a:p>
            <a:pPr lvl="1"/>
            <a:r>
              <a:rPr lang="pt-BR" dirty="0"/>
              <a:t>sem o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, </a:t>
            </a:r>
            <a:r>
              <a:rPr lang="pt-BR" dirty="0"/>
              <a:t>o retorno é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pt-BR" dirty="0"/>
              <a:t>vide slide anterior</a:t>
            </a:r>
          </a:p>
          <a:p>
            <a:r>
              <a:rPr lang="pt-BR" dirty="0">
                <a:solidFill>
                  <a:srgbClr val="FF0000"/>
                </a:solidFill>
              </a:rPr>
              <a:t>Erro comum!</a:t>
            </a:r>
          </a:p>
          <a:p>
            <a:pPr lvl="1"/>
            <a:r>
              <a:rPr lang="pt-BR" dirty="0"/>
              <a:t>Precisar de um retorno mas esquecer de escrevê-lo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3766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sp>
        <p:nvSpPr>
          <p:cNvPr id="26" name="CaixaDeTexto 3">
            <a:extLst>
              <a:ext uri="{FF2B5EF4-FFF2-40B4-BE49-F238E27FC236}">
                <a16:creationId xmlns:a16="http://schemas.microsoft.com/office/drawing/2014/main" id="{A2763F25-8196-4543-8A0C-C20002078141}"/>
              </a:ext>
            </a:extLst>
          </p:cNvPr>
          <p:cNvSpPr txBox="1"/>
          <p:nvPr/>
        </p:nvSpPr>
        <p:spPr>
          <a:xfrm>
            <a:off x="6067427" y="1589574"/>
            <a:ext cx="6944892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soma(m, n):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 + n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soma(4, 5)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(result)</a:t>
            </a:r>
          </a:p>
        </p:txBody>
      </p:sp>
      <p:sp>
        <p:nvSpPr>
          <p:cNvPr id="27" name="Retângulo 4">
            <a:extLst>
              <a:ext uri="{FF2B5EF4-FFF2-40B4-BE49-F238E27FC236}">
                <a16:creationId xmlns:a16="http://schemas.microsoft.com/office/drawing/2014/main" id="{460945D8-A1A4-47AF-B84A-7BF8E495D4EB}"/>
              </a:ext>
            </a:extLst>
          </p:cNvPr>
          <p:cNvSpPr/>
          <p:nvPr/>
        </p:nvSpPr>
        <p:spPr>
          <a:xfrm>
            <a:off x="6067426" y="3946463"/>
            <a:ext cx="6944892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B9983-FF84-4B27-89AE-B4EA5CD6A4D2}"/>
              </a:ext>
            </a:extLst>
          </p:cNvPr>
          <p:cNvGrpSpPr/>
          <p:nvPr/>
        </p:nvGrpSpPr>
        <p:grpSpPr>
          <a:xfrm>
            <a:off x="6138863" y="1666406"/>
            <a:ext cx="916576" cy="2161056"/>
            <a:chOff x="5453063" y="1618781"/>
            <a:chExt cx="916576" cy="21610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AFAF95-9349-462F-AD2C-4F9343C6A4E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339" y="2475753"/>
              <a:ext cx="87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98BEB4-6FC3-48CA-8A8B-7BC810EF0B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3063" y="1618781"/>
              <a:ext cx="0" cy="21610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FBF981-CC5E-41A2-9780-EB8CBC870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69639" y="2209331"/>
              <a:ext cx="0" cy="579527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Revisão: Definição e execução de uma função</a:t>
            </a:r>
            <a:endParaRPr lang="pt-B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2795589" y="1553278"/>
            <a:ext cx="7715250" cy="370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soma(a, b)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F8C46-2705-4B30-8895-0DE749C0236D}"/>
              </a:ext>
            </a:extLst>
          </p:cNvPr>
          <p:cNvSpPr/>
          <p:nvPr/>
        </p:nvSpPr>
        <p:spPr>
          <a:xfrm>
            <a:off x="3020302" y="168400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9D627-BDEB-47E2-9B11-EC4C8A9C669D}"/>
              </a:ext>
            </a:extLst>
          </p:cNvPr>
          <p:cNvSpPr/>
          <p:nvPr/>
        </p:nvSpPr>
        <p:spPr>
          <a:xfrm>
            <a:off x="4920576" y="1869740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60C1C-E3DF-4ADF-937B-383C23AFFEAA}"/>
              </a:ext>
            </a:extLst>
          </p:cNvPr>
          <p:cNvSpPr/>
          <p:nvPr/>
        </p:nvSpPr>
        <p:spPr>
          <a:xfrm>
            <a:off x="8665844" y="1869739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CAF40C-02FB-4FF2-970E-E5C8B3D3EE61}"/>
              </a:ext>
            </a:extLst>
          </p:cNvPr>
          <p:cNvGrpSpPr/>
          <p:nvPr/>
        </p:nvGrpSpPr>
        <p:grpSpPr>
          <a:xfrm>
            <a:off x="2590801" y="1553278"/>
            <a:ext cx="1248651" cy="3656180"/>
            <a:chOff x="2590801" y="1553278"/>
            <a:chExt cx="1248651" cy="3656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AC457A-D535-4DE6-8F63-4BA4000A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228" y="1553278"/>
              <a:ext cx="1038224" cy="365618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1FCB4A-EA70-4E4E-8E7B-B40DF1FF21A4}"/>
                </a:ext>
              </a:extLst>
            </p:cNvPr>
            <p:cNvSpPr/>
            <p:nvPr/>
          </p:nvSpPr>
          <p:spPr>
            <a:xfrm>
              <a:off x="2590801" y="338136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AABAFF3-0FA2-4110-8459-8C9F206CB18C}"/>
              </a:ext>
            </a:extLst>
          </p:cNvPr>
          <p:cNvSpPr/>
          <p:nvPr/>
        </p:nvSpPr>
        <p:spPr>
          <a:xfrm>
            <a:off x="5451485" y="432216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05DF09BE-A3E8-428A-B8B1-F741704D3166}"/>
              </a:ext>
            </a:extLst>
          </p:cNvPr>
          <p:cNvSpPr txBox="1"/>
          <p:nvPr/>
        </p:nvSpPr>
        <p:spPr>
          <a:xfrm>
            <a:off x="2795589" y="5753642"/>
            <a:ext cx="7715250" cy="1222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6E48B5-83FE-48A3-ACBE-FCF3F45B637D}"/>
              </a:ext>
            </a:extLst>
          </p:cNvPr>
          <p:cNvSpPr/>
          <p:nvPr/>
        </p:nvSpPr>
        <p:spPr>
          <a:xfrm>
            <a:off x="3225089" y="6509286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8CC4F-1D0A-47E9-ACB5-875C988F5D6D}"/>
              </a:ext>
            </a:extLst>
          </p:cNvPr>
          <p:cNvSpPr/>
          <p:nvPr/>
        </p:nvSpPr>
        <p:spPr>
          <a:xfrm>
            <a:off x="4951597" y="6509285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3BBC2-D7DC-4E1F-95ED-C6FB9A7811EC}"/>
              </a:ext>
            </a:extLst>
          </p:cNvPr>
          <p:cNvSpPr/>
          <p:nvPr/>
        </p:nvSpPr>
        <p:spPr>
          <a:xfrm>
            <a:off x="6022183" y="6517441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8DB3F6-2B4D-4D34-B24B-B8AEF286A133}"/>
              </a:ext>
            </a:extLst>
          </p:cNvPr>
          <p:cNvSpPr/>
          <p:nvPr/>
        </p:nvSpPr>
        <p:spPr>
          <a:xfrm>
            <a:off x="6719887" y="5805538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AC23-F83D-48EA-AD19-A5C35FA68F54}"/>
              </a:ext>
            </a:extLst>
          </p:cNvPr>
          <p:cNvSpPr/>
          <p:nvPr/>
        </p:nvSpPr>
        <p:spPr>
          <a:xfrm>
            <a:off x="7781137" y="5903120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CB2CC8-B57C-4FBB-89C3-B0E07E80C538}"/>
              </a:ext>
            </a:extLst>
          </p:cNvPr>
          <p:cNvGrpSpPr/>
          <p:nvPr/>
        </p:nvGrpSpPr>
        <p:grpSpPr>
          <a:xfrm>
            <a:off x="6583679" y="1191628"/>
            <a:ext cx="1659639" cy="860100"/>
            <a:chOff x="6583679" y="1191628"/>
            <a:chExt cx="1659639" cy="860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76814-BAE7-4105-9261-57C007439D35}"/>
                </a:ext>
              </a:extLst>
            </p:cNvPr>
            <p:cNvSpPr/>
            <p:nvPr/>
          </p:nvSpPr>
          <p:spPr>
            <a:xfrm>
              <a:off x="7216357" y="119162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2237842-CCCB-4D19-BAC2-4A5A45B89BB7}"/>
                </a:ext>
              </a:extLst>
            </p:cNvPr>
            <p:cNvSpPr/>
            <p:nvPr/>
          </p:nvSpPr>
          <p:spPr>
            <a:xfrm rot="5400000">
              <a:off x="7208711" y="1017121"/>
              <a:ext cx="409575" cy="1659639"/>
            </a:xfrm>
            <a:prstGeom prst="leftBrace">
              <a:avLst>
                <a:gd name="adj1" fmla="val 3581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4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bool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float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também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para converter </a:t>
            </a:r>
            <a:r>
              <a:rPr lang="en-US" dirty="0" err="1"/>
              <a:t>valores</a:t>
            </a:r>
            <a:r>
              <a:rPr lang="en-US" dirty="0"/>
              <a:t> para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tipos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DB95D-8AE2-4E98-976A-3C1C07FF13CB}"/>
              </a:ext>
            </a:extLst>
          </p:cNvPr>
          <p:cNvSpPr/>
          <p:nvPr/>
        </p:nvSpPr>
        <p:spPr>
          <a:xfrm>
            <a:off x="2790822" y="6021739"/>
            <a:ext cx="7515225" cy="1000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.14159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2790822" y="3058592"/>
            <a:ext cx="7515225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'3.14159'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C7DB92C-8BB0-4898-A2DF-2F0DE1CD4EE8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9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156580"/>
          </a:xfrm>
        </p:spPr>
        <p:txBody>
          <a:bodyPr/>
          <a:lstStyle/>
          <a:p>
            <a:r>
              <a:rPr lang="pt-BR" dirty="0"/>
              <a:t>Laços (loops) do tipo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321"/>
            <a:ext cx="12374879" cy="6387782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Uma </a:t>
            </a:r>
            <a:r>
              <a:rPr lang="en-US" dirty="0" err="1">
                <a:ea typeface="Source Code Pro" panose="020B0509030403020204" pitchFamily="49" charset="0"/>
              </a:rPr>
              <a:t>maneira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iterar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sobre</a:t>
            </a:r>
            <a:r>
              <a:rPr lang="en-US" dirty="0">
                <a:ea typeface="Source Code Pro" panose="020B0509030403020204" pitchFamily="49" charset="0"/>
              </a:rPr>
              <a:t> uma coleção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keyword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referenciar</a:t>
            </a:r>
            <a:r>
              <a:rPr lang="en-US" dirty="0">
                <a:ea typeface="Source Code Pro" panose="020B0509030403020204" pitchFamily="49" charset="0"/>
              </a:rPr>
              <a:t> a coleção.</a:t>
            </a: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foi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termo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escolhido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programador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interrompe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iteração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867276" y="3354387"/>
            <a:ext cx="7522843" cy="3722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sequence = [1, 2, 0, 4, 6, 5, 2, 1]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tot_until_5 = 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sequence: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== 5: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tot_until_5 = tot_until_5 + val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(tot_until_5)  </a:t>
            </a:r>
            <a:r>
              <a:rPr lang="en-US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pt-BR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4867274" y="7089931"/>
            <a:ext cx="7522843" cy="401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8F3B6-1BEA-4D3F-A27B-ABE0EA95AB25}"/>
              </a:ext>
            </a:extLst>
          </p:cNvPr>
          <p:cNvGrpSpPr/>
          <p:nvPr/>
        </p:nvGrpSpPr>
        <p:grpSpPr>
          <a:xfrm>
            <a:off x="76200" y="3600450"/>
            <a:ext cx="6693489" cy="3476431"/>
            <a:chOff x="76200" y="3600450"/>
            <a:chExt cx="6693489" cy="34764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68F9C1-8A1A-48C4-A4CF-462C6D7A1CDF}"/>
                </a:ext>
              </a:extLst>
            </p:cNvPr>
            <p:cNvGrpSpPr/>
            <p:nvPr/>
          </p:nvGrpSpPr>
          <p:grpSpPr>
            <a:xfrm>
              <a:off x="4948238" y="3600450"/>
              <a:ext cx="1821451" cy="3476431"/>
              <a:chOff x="1423988" y="3600450"/>
              <a:chExt cx="1821451" cy="34764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878F3F-85F6-4774-B839-56A62E44B9CF}"/>
                  </a:ext>
                </a:extLst>
              </p:cNvPr>
              <p:cNvGrpSpPr/>
              <p:nvPr/>
            </p:nvGrpSpPr>
            <p:grpSpPr>
              <a:xfrm>
                <a:off x="1423988" y="3600450"/>
                <a:ext cx="916576" cy="3476431"/>
                <a:chOff x="5453063" y="609600"/>
                <a:chExt cx="916576" cy="3476431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049E871-BF66-4362-930C-398133361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3339" y="2247153"/>
                  <a:ext cx="8763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3CC2D43-B697-4DE7-A031-0090C64D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3063" y="609600"/>
                  <a:ext cx="0" cy="3476431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2D5A68E-8541-479A-BF98-3FCC3C626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639" y="2047875"/>
                  <a:ext cx="0" cy="1466850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6C6CC6-D180-4A45-AB47-E2A4BFBF8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439" y="5338665"/>
                <a:ext cx="0" cy="77638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F3807CB-2633-498F-9901-9177928E3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139" y="5772150"/>
                <a:ext cx="8763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B18327B3-38A9-427E-BF76-295ED83F1EC2}"/>
                </a:ext>
              </a:extLst>
            </p:cNvPr>
            <p:cNvSpPr/>
            <p:nvPr/>
          </p:nvSpPr>
          <p:spPr>
            <a:xfrm>
              <a:off x="76200" y="3779837"/>
              <a:ext cx="3955463" cy="1706561"/>
            </a:xfrm>
            <a:prstGeom prst="wedgeRoundRectCallout">
              <a:avLst>
                <a:gd name="adj1" fmla="val 72838"/>
                <a:gd name="adj2" fmla="val 407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Atente para a correta indentação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37098</TotalTime>
  <Words>1804</Words>
  <Application>Microsoft Office PowerPoint</Application>
  <PresentationFormat>Custom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Variáveis</vt:lpstr>
      <vt:lpstr>Sintaxe do Python</vt:lpstr>
      <vt:lpstr>Sintaxe do Python</vt:lpstr>
      <vt:lpstr>Sintaxe do Python</vt:lpstr>
      <vt:lpstr>return de uma função Python</vt:lpstr>
      <vt:lpstr>Revisão: Definição e execução de uma função</vt:lpstr>
      <vt:lpstr>Conversão de Tipos</vt:lpstr>
      <vt:lpstr>Laços (loops) do tipo for</vt:lpstr>
      <vt:lpstr>Laço do tipo for com a função range</vt:lpstr>
      <vt:lpstr>Formando uma string (texto)</vt:lpstr>
      <vt:lpstr>Funções Populares de String: join</vt:lpstr>
      <vt:lpstr>Funções Populares de String: split</vt:lpstr>
      <vt:lpstr>Outras operações com strings</vt:lpstr>
      <vt:lpstr>Estruturas de Dados do Python (Nativas)</vt:lpstr>
      <vt:lpstr>list (Lista)</vt:lpstr>
      <vt:lpstr>Combinando Listas</vt:lpstr>
      <vt:lpstr>Slicing (fatiar)</vt:lpstr>
      <vt:lpstr>Tamanho de uma lista: len(lista)</vt:lpstr>
      <vt:lpstr>Notebook (Caderno) no Google Colab</vt:lpstr>
      <vt:lpstr>Acesso aos cadernos Colab desta Aula</vt:lpstr>
      <vt:lpstr>Acesso aos cadernos Colab deste Curso</vt:lpstr>
      <vt:lpstr>Colab Notebook: Como usar?</vt:lpstr>
      <vt:lpstr>Atalhos de Teclado muito úteis</vt:lpstr>
      <vt:lpstr>Metodologia das Aulas Práticas</vt:lpstr>
      <vt:lpstr>Cadernos (notebooks) Jupyter desse curso</vt:lpstr>
      <vt:lpstr>Prática no Colab Notebook</vt:lpstr>
      <vt:lpstr>Erro comum!!!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1017</cp:revision>
  <dcterms:created xsi:type="dcterms:W3CDTF">2018-04-21T22:11:37Z</dcterms:created>
  <dcterms:modified xsi:type="dcterms:W3CDTF">2025-09-03T04:01:51Z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